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9" r:id="rId3"/>
    <p:sldId id="260" r:id="rId4"/>
    <p:sldId id="289" r:id="rId5"/>
    <p:sldId id="262" r:id="rId6"/>
    <p:sldId id="263" r:id="rId7"/>
    <p:sldId id="265" r:id="rId8"/>
    <p:sldId id="266" r:id="rId9"/>
    <p:sldId id="267" r:id="rId10"/>
    <p:sldId id="268" r:id="rId11"/>
    <p:sldId id="273" r:id="rId12"/>
    <p:sldId id="274" r:id="rId13"/>
    <p:sldId id="278" r:id="rId14"/>
    <p:sldId id="279" r:id="rId15"/>
    <p:sldId id="271" r:id="rId16"/>
    <p:sldId id="276" r:id="rId17"/>
    <p:sldId id="277" r:id="rId18"/>
    <p:sldId id="280" r:id="rId19"/>
    <p:sldId id="281" r:id="rId20"/>
    <p:sldId id="282" r:id="rId21"/>
    <p:sldId id="283" r:id="rId22"/>
    <p:sldId id="290" r:id="rId23"/>
    <p:sldId id="291" r:id="rId24"/>
    <p:sldId id="292" r:id="rId25"/>
    <p:sldId id="287" r:id="rId26"/>
    <p:sldId id="284" r:id="rId27"/>
    <p:sldId id="286" r:id="rId28"/>
    <p:sldId id="285" r:id="rId29"/>
    <p:sldId id="288"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890" autoAdjust="0"/>
    <p:restoredTop sz="94660"/>
  </p:normalViewPr>
  <p:slideViewPr>
    <p:cSldViewPr snapToGrid="0">
      <p:cViewPr varScale="1">
        <p:scale>
          <a:sx n="87" d="100"/>
          <a:sy n="87" d="100"/>
        </p:scale>
        <p:origin x="-533"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371874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158458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267513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320264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78356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139423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285683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121028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107857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190170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30A286-68FC-4C1A-BF92-CE5E0646D97B}" type="datetimeFigureOut">
              <a:rPr lang="en-IN" smtClean="0"/>
              <a:pPr/>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292513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0A286-68FC-4C1A-BF92-CE5E0646D97B}" type="datetimeFigureOut">
              <a:rPr lang="en-IN" smtClean="0"/>
              <a:pPr/>
              <a:t>21-11-2023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17752-DBE3-4D32-A188-F5F1AB09D442}" type="slidenum">
              <a:rPr lang="en-IN" smtClean="0"/>
              <a:pPr/>
              <a:t>‹#›</a:t>
            </a:fld>
            <a:endParaRPr lang="en-IN"/>
          </a:p>
        </p:txBody>
      </p:sp>
    </p:spTree>
    <p:extLst>
      <p:ext uri="{BB962C8B-B14F-4D97-AF65-F5344CB8AC3E}">
        <p14:creationId xmlns="" xmlns:p14="http://schemas.microsoft.com/office/powerpoint/2010/main" val="38697123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doi.org/10.22214/ijraset.2022.40895"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6DB9EBB-D00D-5ED8-63C7-70B32E465F28}"/>
              </a:ext>
            </a:extLst>
          </p:cNvPr>
          <p:cNvSpPr txBox="1"/>
          <p:nvPr/>
        </p:nvSpPr>
        <p:spPr>
          <a:xfrm>
            <a:off x="2922493" y="2312847"/>
            <a:ext cx="634701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DRIVER FATIGUE ANALYSIS</a:t>
            </a:r>
          </a:p>
        </p:txBody>
      </p:sp>
      <p:sp>
        <p:nvSpPr>
          <p:cNvPr id="3" name="TextBox 2">
            <a:extLst>
              <a:ext uri="{FF2B5EF4-FFF2-40B4-BE49-F238E27FC236}">
                <a16:creationId xmlns="" xmlns:a16="http://schemas.microsoft.com/office/drawing/2014/main" id="{F19ECEE9-240A-2EA2-1097-C73A29252A56}"/>
              </a:ext>
            </a:extLst>
          </p:cNvPr>
          <p:cNvSpPr txBox="1"/>
          <p:nvPr/>
        </p:nvSpPr>
        <p:spPr>
          <a:xfrm>
            <a:off x="3864647" y="3381096"/>
            <a:ext cx="4004467" cy="923330"/>
          </a:xfrm>
          <a:prstGeom prst="rect">
            <a:avLst/>
          </a:prstGeom>
          <a:noFill/>
        </p:spPr>
        <p:txBody>
          <a:bodyPr wrap="square" rtlCol="0">
            <a:spAutoFit/>
          </a:bodyPr>
          <a:lstStyle/>
          <a:p>
            <a:pPr algn="ctr"/>
            <a:endParaRPr lang="en-IN" b="1" u="sng"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J Nithyasree ( 2021103027 )</a:t>
            </a:r>
          </a:p>
          <a:p>
            <a:pPr algn="ct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E40F485-075D-1DD5-E7AB-AC8D270D00D4}"/>
              </a:ext>
            </a:extLst>
          </p:cNvPr>
          <p:cNvSpPr txBox="1"/>
          <p:nvPr/>
        </p:nvSpPr>
        <p:spPr>
          <a:xfrm>
            <a:off x="3794309" y="5000087"/>
            <a:ext cx="4470459" cy="1216872"/>
          </a:xfrm>
          <a:prstGeom prst="rect">
            <a:avLst/>
          </a:prstGeom>
          <a:noFill/>
        </p:spPr>
        <p:txBody>
          <a:bodyPr wrap="square" rtlCol="0">
            <a:spAutoFit/>
          </a:bodyPr>
          <a:lstStyle/>
          <a:p>
            <a:pPr algn="ctr"/>
            <a:r>
              <a:rPr lang="en-IN" b="1" u="sng" dirty="0">
                <a:latin typeface="Times New Roman" panose="02020603050405020304" pitchFamily="18" charset="0"/>
                <a:cs typeface="Times New Roman" panose="02020603050405020304" pitchFamily="18" charset="0"/>
              </a:rPr>
              <a:t>PROJECT GUIDE:</a:t>
            </a:r>
            <a:endParaRPr lang="en-US" dirty="0">
              <a:cs typeface="Calibri"/>
            </a:endParaRPr>
          </a:p>
          <a:p>
            <a:pPr marL="12700" marR="5080" algn="ctr">
              <a:lnSpc>
                <a:spcPct val="102299"/>
              </a:lnSpc>
              <a:spcBef>
                <a:spcPts val="25"/>
              </a:spcBef>
            </a:pPr>
            <a:r>
              <a:rPr lang="en-US" spc="-90" dirty="0">
                <a:cs typeface="Calibri"/>
              </a:rPr>
              <a:t>Dr.</a:t>
            </a:r>
            <a:r>
              <a:rPr lang="en-US" dirty="0">
                <a:cs typeface="Calibri"/>
              </a:rPr>
              <a:t> MOHAMMED</a:t>
            </a:r>
            <a:r>
              <a:rPr lang="en-US" spc="-5" dirty="0">
                <a:cs typeface="Calibri"/>
              </a:rPr>
              <a:t> </a:t>
            </a:r>
            <a:r>
              <a:rPr lang="en-US" spc="-50" dirty="0">
                <a:cs typeface="Calibri"/>
              </a:rPr>
              <a:t>FATHIMAL </a:t>
            </a:r>
          </a:p>
          <a:p>
            <a:pPr marL="12700" marR="5080" algn="ctr">
              <a:lnSpc>
                <a:spcPct val="102299"/>
              </a:lnSpc>
              <a:spcBef>
                <a:spcPts val="25"/>
              </a:spcBef>
            </a:pPr>
            <a:r>
              <a:rPr lang="en-US" spc="-30" dirty="0">
                <a:cs typeface="Calibri"/>
              </a:rPr>
              <a:t>ASSISTANT</a:t>
            </a:r>
            <a:r>
              <a:rPr lang="en-US" spc="-10" dirty="0">
                <a:cs typeface="Calibri"/>
              </a:rPr>
              <a:t> </a:t>
            </a:r>
            <a:r>
              <a:rPr lang="en-US" spc="-5" dirty="0">
                <a:cs typeface="Calibri"/>
              </a:rPr>
              <a:t>PROFESSOR, </a:t>
            </a:r>
            <a:r>
              <a:rPr lang="en-US" dirty="0">
                <a:cs typeface="Calibri"/>
              </a:rPr>
              <a:t>DCSE </a:t>
            </a:r>
            <a:r>
              <a:rPr lang="en-US" spc="5" dirty="0">
                <a:cs typeface="Calibri"/>
              </a:rPr>
              <a:t> </a:t>
            </a:r>
          </a:p>
          <a:p>
            <a:pPr marL="12700" marR="5080" algn="ctr">
              <a:lnSpc>
                <a:spcPct val="102299"/>
              </a:lnSpc>
              <a:spcBef>
                <a:spcPts val="25"/>
              </a:spcBef>
            </a:pPr>
            <a:r>
              <a:rPr lang="en-US" spc="-15" dirty="0">
                <a:cs typeface="Calibri"/>
              </a:rPr>
              <a:t>COLLEGE</a:t>
            </a:r>
            <a:r>
              <a:rPr lang="en-US" spc="-5" dirty="0">
                <a:cs typeface="Calibri"/>
              </a:rPr>
              <a:t> </a:t>
            </a:r>
            <a:r>
              <a:rPr lang="en-US" dirty="0">
                <a:cs typeface="Calibri"/>
              </a:rPr>
              <a:t>OF</a:t>
            </a:r>
            <a:r>
              <a:rPr lang="en-US" spc="-5" dirty="0">
                <a:cs typeface="Calibri"/>
              </a:rPr>
              <a:t> ENGINEERING,</a:t>
            </a:r>
            <a:r>
              <a:rPr lang="en-US" spc="-10" dirty="0">
                <a:cs typeface="Calibri"/>
              </a:rPr>
              <a:t> </a:t>
            </a:r>
            <a:r>
              <a:rPr lang="en-US" spc="-15" dirty="0">
                <a:cs typeface="Calibri"/>
              </a:rPr>
              <a:t>GUINDY</a:t>
            </a:r>
            <a:endParaRPr lang="en-US" dirty="0">
              <a:cs typeface="Calibri"/>
            </a:endParaRPr>
          </a:p>
        </p:txBody>
      </p:sp>
      <p:pic>
        <p:nvPicPr>
          <p:cNvPr id="6" name="Picture 5">
            <a:extLst>
              <a:ext uri="{FF2B5EF4-FFF2-40B4-BE49-F238E27FC236}">
                <a16:creationId xmlns="" xmlns:a16="http://schemas.microsoft.com/office/drawing/2014/main" id="{B5F68C3B-2421-A3E6-6CC3-29E33E1BD944}"/>
              </a:ext>
            </a:extLst>
          </p:cNvPr>
          <p:cNvPicPr>
            <a:picLocks noChangeAspect="1"/>
          </p:cNvPicPr>
          <p:nvPr/>
        </p:nvPicPr>
        <p:blipFill>
          <a:blip r:embed="rId2"/>
          <a:stretch>
            <a:fillRect/>
          </a:stretch>
        </p:blipFill>
        <p:spPr>
          <a:xfrm>
            <a:off x="710525" y="427018"/>
            <a:ext cx="1209524" cy="1152381"/>
          </a:xfrm>
          <a:prstGeom prst="rect">
            <a:avLst/>
          </a:prstGeom>
        </p:spPr>
      </p:pic>
      <p:pic>
        <p:nvPicPr>
          <p:cNvPr id="9" name="Picture 8">
            <a:extLst>
              <a:ext uri="{FF2B5EF4-FFF2-40B4-BE49-F238E27FC236}">
                <a16:creationId xmlns="" xmlns:a16="http://schemas.microsoft.com/office/drawing/2014/main" id="{C4F27279-E69B-A9A4-BD57-1E0CDA1B789F}"/>
              </a:ext>
            </a:extLst>
          </p:cNvPr>
          <p:cNvPicPr>
            <a:picLocks noChangeAspect="1"/>
          </p:cNvPicPr>
          <p:nvPr/>
        </p:nvPicPr>
        <p:blipFill>
          <a:blip r:embed="rId3"/>
          <a:stretch>
            <a:fillRect/>
          </a:stretch>
        </p:blipFill>
        <p:spPr>
          <a:xfrm>
            <a:off x="10338618" y="455589"/>
            <a:ext cx="1142857" cy="1123810"/>
          </a:xfrm>
          <a:prstGeom prst="rect">
            <a:avLst/>
          </a:prstGeom>
        </p:spPr>
      </p:pic>
      <p:sp>
        <p:nvSpPr>
          <p:cNvPr id="10" name="TextBox 9">
            <a:extLst>
              <a:ext uri="{FF2B5EF4-FFF2-40B4-BE49-F238E27FC236}">
                <a16:creationId xmlns="" xmlns:a16="http://schemas.microsoft.com/office/drawing/2014/main" id="{35703FD6-BEAC-0A92-25F4-F95579042E26}"/>
              </a:ext>
            </a:extLst>
          </p:cNvPr>
          <p:cNvSpPr txBox="1"/>
          <p:nvPr/>
        </p:nvSpPr>
        <p:spPr>
          <a:xfrm>
            <a:off x="3303493" y="1579399"/>
            <a:ext cx="558501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CS 6301 – MACHINE LEARNING</a:t>
            </a:r>
          </a:p>
        </p:txBody>
      </p:sp>
    </p:spTree>
    <p:extLst>
      <p:ext uri="{BB962C8B-B14F-4D97-AF65-F5344CB8AC3E}">
        <p14:creationId xmlns="" xmlns:p14="http://schemas.microsoft.com/office/powerpoint/2010/main" val="351549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A43C70-10AB-316C-3FF4-F8BF458423C1}"/>
              </a:ext>
            </a:extLst>
          </p:cNvPr>
          <p:cNvSpPr txBox="1"/>
          <p:nvPr/>
        </p:nvSpPr>
        <p:spPr>
          <a:xfrm>
            <a:off x="3985860" y="360269"/>
            <a:ext cx="4238207" cy="523220"/>
          </a:xfrm>
          <a:prstGeom prst="rect">
            <a:avLst/>
          </a:prstGeom>
          <a:noFill/>
        </p:spPr>
        <p:txBody>
          <a:bodyPr wrap="square" rtlCol="0">
            <a:spAutoFit/>
          </a:bodyPr>
          <a:lstStyle/>
          <a:p>
            <a:r>
              <a:rPr lang="en-IN" altLang="en-US" sz="2800" b="1" dirty="0">
                <a:latin typeface="Times New Roman" panose="02020603050405020304" pitchFamily="18" charset="0"/>
                <a:cs typeface="Times New Roman" panose="02020603050405020304" pitchFamily="18" charset="0"/>
              </a:rPr>
              <a:t>TECHNICAL MODULES</a:t>
            </a:r>
            <a:endParaRPr lang="en-IN" sz="2800"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5B2D839B-92C0-DA95-6E8D-75B3EA91B8B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86024DE0-A76F-AB28-7CF0-1552744EE960}"/>
              </a:ext>
            </a:extLst>
          </p:cNvPr>
          <p:cNvSpPr txBox="1"/>
          <p:nvPr/>
        </p:nvSpPr>
        <p:spPr>
          <a:xfrm>
            <a:off x="4021703" y="2126186"/>
            <a:ext cx="3146612" cy="3139321"/>
          </a:xfrm>
          <a:prstGeom prst="rect">
            <a:avLst/>
          </a:prstGeom>
          <a:noFill/>
        </p:spPr>
        <p:txBody>
          <a:bodyPr wrap="square" rtlCol="0">
            <a:spAutoFit/>
          </a:bodyPr>
          <a:lstStyle/>
          <a:p>
            <a:pPr marL="457200" indent="-342900" defTabSz="914400">
              <a:lnSpc>
                <a:spcPct val="200000"/>
              </a:lnSpc>
              <a:spcAft>
                <a:spcPts val="600"/>
              </a:spcAft>
              <a:buFont typeface="Wingdings" pitchFamily="2" charset="2"/>
              <a:buChar char="Ø"/>
            </a:pPr>
            <a:r>
              <a:rPr lang="en-US" sz="2000" dirty="0">
                <a:latin typeface="Times New Roman" panose="02020603050405020304" pitchFamily="18" charset="0"/>
                <a:cs typeface="Times New Roman" panose="02020603050405020304" pitchFamily="18" charset="0"/>
              </a:rPr>
              <a:t>Data collection </a:t>
            </a:r>
            <a:endParaRPr lang="en-US" sz="2000" dirty="0">
              <a:highlight>
                <a:srgbClr val="000080"/>
              </a:highlight>
              <a:latin typeface="Times New Roman" panose="02020603050405020304" pitchFamily="18" charset="0"/>
              <a:ea typeface="Calibri"/>
              <a:cs typeface="Times New Roman" panose="02020603050405020304" pitchFamily="18" charset="0"/>
            </a:endParaRPr>
          </a:p>
          <a:p>
            <a:pPr marL="457200" indent="-342900" defTabSz="914400">
              <a:lnSpc>
                <a:spcPct val="200000"/>
              </a:lnSpc>
              <a:spcAft>
                <a:spcPts val="600"/>
              </a:spcAft>
              <a:buFont typeface="Wingdings" pitchFamily="2" charset="2"/>
              <a:buChar char="Ø"/>
            </a:pPr>
            <a:r>
              <a:rPr lang="en-US" sz="2000" dirty="0">
                <a:latin typeface="Times New Roman" panose="02020603050405020304" pitchFamily="18" charset="0"/>
                <a:cs typeface="Times New Roman" panose="02020603050405020304" pitchFamily="18" charset="0"/>
              </a:rPr>
              <a:t>Data preprocessing</a:t>
            </a:r>
            <a:endParaRPr lang="en-US" sz="2000" dirty="0">
              <a:latin typeface="Times New Roman" panose="02020603050405020304" pitchFamily="18" charset="0"/>
              <a:ea typeface="Calibri"/>
              <a:cs typeface="Times New Roman" panose="02020603050405020304" pitchFamily="18" charset="0"/>
            </a:endParaRPr>
          </a:p>
          <a:p>
            <a:pPr marL="457200" indent="-342900" defTabSz="914400">
              <a:lnSpc>
                <a:spcPct val="200000"/>
              </a:lnSpc>
              <a:spcAft>
                <a:spcPts val="600"/>
              </a:spcAft>
              <a:buFont typeface="Wingdings" pitchFamily="2" charset="2"/>
              <a:buChar char="Ø"/>
            </a:pPr>
            <a:r>
              <a:rPr lang="en-US" sz="2000" dirty="0">
                <a:latin typeface="Times New Roman" panose="02020603050405020304" pitchFamily="18" charset="0"/>
                <a:ea typeface="Calibri"/>
                <a:cs typeface="Times New Roman" panose="02020603050405020304" pitchFamily="18" charset="0"/>
              </a:rPr>
              <a:t>Model creation</a:t>
            </a:r>
          </a:p>
          <a:p>
            <a:pPr marL="457200" indent="-342900" defTabSz="914400">
              <a:lnSpc>
                <a:spcPct val="200000"/>
              </a:lnSpc>
              <a:spcAft>
                <a:spcPts val="600"/>
              </a:spcAft>
              <a:buFont typeface="Wingdings" pitchFamily="2" charset="2"/>
              <a:buChar char="Ø"/>
            </a:pPr>
            <a:r>
              <a:rPr lang="en-US" sz="2000" dirty="0">
                <a:latin typeface="Times New Roman" panose="02020603050405020304" pitchFamily="18" charset="0"/>
                <a:cs typeface="Times New Roman" panose="02020603050405020304" pitchFamily="18" charset="0"/>
              </a:rPr>
              <a:t>Deployment </a:t>
            </a:r>
            <a:endParaRPr lang="en-US" sz="2000" dirty="0">
              <a:latin typeface="Times New Roman" panose="02020603050405020304" pitchFamily="18" charset="0"/>
              <a:ea typeface="Calibri"/>
              <a:cs typeface="Times New Roman" panose="02020603050405020304" pitchFamily="18" charset="0"/>
            </a:endParaRPr>
          </a:p>
          <a:p>
            <a:endParaRPr lang="en-IN" dirty="0"/>
          </a:p>
        </p:txBody>
      </p:sp>
    </p:spTree>
    <p:extLst>
      <p:ext uri="{BB962C8B-B14F-4D97-AF65-F5344CB8AC3E}">
        <p14:creationId xmlns="" xmlns:p14="http://schemas.microsoft.com/office/powerpoint/2010/main" val="308534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03C2941-CA76-ADC4-A9C9-15BB3FBAA5C0}"/>
              </a:ext>
            </a:extLst>
          </p:cNvPr>
          <p:cNvSpPr txBox="1"/>
          <p:nvPr/>
        </p:nvSpPr>
        <p:spPr>
          <a:xfrm>
            <a:off x="1630632" y="366623"/>
            <a:ext cx="893073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000" b="1" u="sng" dirty="0">
                <a:latin typeface="Times New Roman" panose="02020603050405020304" pitchFamily="18" charset="0"/>
                <a:ea typeface="Calibri"/>
                <a:cs typeface="Times New Roman" panose="02020603050405020304" pitchFamily="18" charset="0"/>
              </a:rPr>
              <a:t>DATA COLLECTION</a:t>
            </a:r>
          </a:p>
          <a:p>
            <a:pPr algn="just"/>
            <a:endParaRPr lang="en-GB" sz="2000" b="1" u="sng" dirty="0">
              <a:latin typeface="Times New Roman" panose="02020603050405020304" pitchFamily="18" charset="0"/>
              <a:ea typeface="Calibri"/>
              <a:cs typeface="Times New Roman" panose="02020603050405020304" pitchFamily="18" charset="0"/>
            </a:endParaRPr>
          </a:p>
          <a:p>
            <a:pPr marL="457200" indent="-457200" algn="just">
              <a:lnSpc>
                <a:spcPct val="150000"/>
              </a:lnSpc>
              <a:buAutoNum type="arabicPeriod"/>
            </a:pPr>
            <a:r>
              <a:rPr lang="en-GB" sz="2000" dirty="0">
                <a:latin typeface="Times New Roman" panose="02020603050405020304" pitchFamily="18" charset="0"/>
                <a:ea typeface="Calibri"/>
                <a:cs typeface="Times New Roman" panose="02020603050405020304" pitchFamily="18" charset="0"/>
              </a:rPr>
              <a:t>Required dataset is downloaded from Kaggle. </a:t>
            </a:r>
          </a:p>
          <a:p>
            <a:pPr marL="457200" indent="-457200" algn="just">
              <a:lnSpc>
                <a:spcPct val="150000"/>
              </a:lnSpc>
              <a:buAutoNum type="arabicPeriod"/>
            </a:pPr>
            <a:r>
              <a:rPr lang="en-GB" sz="2000" dirty="0">
                <a:latin typeface="Times New Roman" panose="02020603050405020304" pitchFamily="18" charset="0"/>
                <a:ea typeface="Calibri"/>
                <a:cs typeface="Times New Roman" panose="02020603050405020304" pitchFamily="18" charset="0"/>
              </a:rPr>
              <a:t>Dataset consists of images classified as closed, open, no yawn and yawn.</a:t>
            </a:r>
          </a:p>
          <a:p>
            <a:pPr marL="457200" indent="-457200" algn="just">
              <a:lnSpc>
                <a:spcPct val="150000"/>
              </a:lnSpc>
              <a:buAutoNum type="arabicPeriod"/>
            </a:pPr>
            <a:r>
              <a:rPr lang="en-GB" sz="2000" dirty="0">
                <a:latin typeface="Times New Roman" panose="02020603050405020304" pitchFamily="18" charset="0"/>
                <a:ea typeface="Calibri"/>
                <a:cs typeface="Times New Roman" panose="02020603050405020304" pitchFamily="18" charset="0"/>
              </a:rPr>
              <a:t>In each class around 500 images are found.</a:t>
            </a:r>
          </a:p>
          <a:p>
            <a:pPr algn="just">
              <a:lnSpc>
                <a:spcPct val="150000"/>
              </a:lnSpc>
            </a:pPr>
            <a:endParaRPr lang="en-GB" sz="2000" dirty="0">
              <a:latin typeface="Times New Roman" panose="02020603050405020304" pitchFamily="18" charset="0"/>
              <a:ea typeface="Calibri"/>
              <a:cs typeface="Times New Roman" panose="02020603050405020304" pitchFamily="18" charset="0"/>
            </a:endParaRPr>
          </a:p>
          <a:p>
            <a:pPr algn="just">
              <a:lnSpc>
                <a:spcPct val="150000"/>
              </a:lnSpc>
            </a:pPr>
            <a:r>
              <a:rPr lang="en-GB" sz="2000" b="1" u="sng" dirty="0">
                <a:latin typeface="Times New Roman" panose="02020603050405020304" pitchFamily="18" charset="0"/>
                <a:ea typeface="Calibri"/>
                <a:cs typeface="Times New Roman" panose="02020603050405020304" pitchFamily="18" charset="0"/>
              </a:rPr>
              <a:t>DATA PREPROCESSING</a:t>
            </a:r>
          </a:p>
          <a:p>
            <a:pPr algn="just">
              <a:lnSpc>
                <a:spcPct val="150000"/>
              </a:lnSpc>
            </a:pPr>
            <a:endParaRPr lang="en-GB" sz="2000" b="1" u="sng" dirty="0">
              <a:latin typeface="Times New Roman" panose="02020603050405020304" pitchFamily="18" charset="0"/>
              <a:ea typeface="Calibri"/>
              <a:cs typeface="Times New Roman" panose="02020603050405020304" pitchFamily="18" charset="0"/>
            </a:endParaRPr>
          </a:p>
          <a:p>
            <a:pPr marL="457200" indent="-457200" algn="just">
              <a:lnSpc>
                <a:spcPct val="150000"/>
              </a:lnSpc>
              <a:buAutoNum type="arabicPeriod"/>
            </a:pPr>
            <a:r>
              <a:rPr lang="en-GB" sz="2000" dirty="0">
                <a:latin typeface="Times New Roman" panose="02020603050405020304" pitchFamily="18" charset="0"/>
                <a:ea typeface="Calibri"/>
                <a:cs typeface="Times New Roman" panose="02020603050405020304" pitchFamily="18" charset="0"/>
              </a:rPr>
              <a:t>In this module images are resized into 200X200 and 600X600 pixels for effective processing and horizontally flipped images are sampled using </a:t>
            </a:r>
            <a:r>
              <a:rPr lang="en-GB" sz="2000" b="1" dirty="0">
                <a:latin typeface="Times New Roman" panose="02020603050405020304" pitchFamily="18" charset="0"/>
                <a:ea typeface="Calibri"/>
                <a:cs typeface="Times New Roman" panose="02020603050405020304" pitchFamily="18" charset="0"/>
              </a:rPr>
              <a:t>augmentation</a:t>
            </a:r>
            <a:r>
              <a:rPr lang="en-GB" sz="2000" dirty="0">
                <a:latin typeface="Times New Roman" panose="02020603050405020304" pitchFamily="18" charset="0"/>
                <a:ea typeface="Calibri"/>
                <a:cs typeface="Times New Roman" panose="02020603050405020304" pitchFamily="18" charset="0"/>
              </a:rPr>
              <a:t> .</a:t>
            </a:r>
          </a:p>
          <a:p>
            <a:pPr marL="457200" indent="-457200" algn="just">
              <a:lnSpc>
                <a:spcPct val="150000"/>
              </a:lnSpc>
              <a:buAutoNum type="arabicPeriod"/>
            </a:pPr>
            <a:r>
              <a:rPr lang="en-GB" sz="2000" b="1" dirty="0">
                <a:latin typeface="Times New Roman" panose="02020603050405020304" pitchFamily="18" charset="0"/>
                <a:ea typeface="Calibri"/>
                <a:cs typeface="Times New Roman" panose="02020603050405020304" pitchFamily="18" charset="0"/>
              </a:rPr>
              <a:t>Haar cascades </a:t>
            </a:r>
            <a:r>
              <a:rPr lang="en-GB" sz="2000" dirty="0">
                <a:latin typeface="Times New Roman" panose="02020603050405020304" pitchFamily="18" charset="0"/>
                <a:ea typeface="Calibri"/>
                <a:cs typeface="Times New Roman" panose="02020603050405020304" pitchFamily="18" charset="0"/>
              </a:rPr>
              <a:t>are used for extracting eyes and face from the input images </a:t>
            </a:r>
          </a:p>
          <a:p>
            <a:pPr marL="457200" indent="-457200" algn="just">
              <a:lnSpc>
                <a:spcPct val="150000"/>
              </a:lnSpc>
              <a:buAutoNum type="arabicPeriod"/>
            </a:pPr>
            <a:r>
              <a:rPr lang="en-GB" sz="2000" dirty="0">
                <a:latin typeface="Times New Roman" panose="02020603050405020304" pitchFamily="18" charset="0"/>
                <a:ea typeface="Calibri"/>
                <a:cs typeface="Times New Roman" panose="02020603050405020304" pitchFamily="18" charset="0"/>
              </a:rPr>
              <a:t>Processed images are stored as </a:t>
            </a:r>
            <a:r>
              <a:rPr lang="en-GB" sz="2000" b="1" dirty="0">
                <a:latin typeface="Times New Roman" panose="02020603050405020304" pitchFamily="18" charset="0"/>
                <a:ea typeface="Calibri"/>
                <a:cs typeface="Times New Roman" panose="02020603050405020304" pitchFamily="18" charset="0"/>
              </a:rPr>
              <a:t>NumPy array</a:t>
            </a:r>
            <a:r>
              <a:rPr lang="en-GB" sz="2000" dirty="0">
                <a:latin typeface="Times New Roman" panose="02020603050405020304" pitchFamily="18" charset="0"/>
                <a:ea typeface="Calibri"/>
                <a:cs typeface="Times New Roman" panose="02020603050405020304" pitchFamily="18" charset="0"/>
              </a:rPr>
              <a:t> along with class labels</a:t>
            </a:r>
          </a:p>
          <a:p>
            <a:pPr marL="457200" indent="-457200" algn="just">
              <a:lnSpc>
                <a:spcPct val="150000"/>
              </a:lnSpc>
              <a:buAutoNum type="arabicPeriod"/>
            </a:pPr>
            <a:r>
              <a:rPr lang="en-GB" sz="2000" dirty="0">
                <a:latin typeface="Times New Roman" panose="02020603050405020304" pitchFamily="18" charset="0"/>
                <a:ea typeface="Calibri"/>
                <a:cs typeface="Times New Roman" panose="02020603050405020304" pitchFamily="18" charset="0"/>
              </a:rPr>
              <a:t>Dataset is divided into training and testing sets with</a:t>
            </a:r>
            <a:r>
              <a:rPr lang="en-GB" sz="2000" b="1" dirty="0">
                <a:latin typeface="Times New Roman" panose="02020603050405020304" pitchFamily="18" charset="0"/>
                <a:ea typeface="Calibri"/>
                <a:cs typeface="Times New Roman" panose="02020603050405020304" pitchFamily="18" charset="0"/>
              </a:rPr>
              <a:t> test size of 0.30</a:t>
            </a:r>
            <a:r>
              <a:rPr lang="en-GB" sz="2000" dirty="0">
                <a:latin typeface="Times New Roman" panose="02020603050405020304" pitchFamily="18" charset="0"/>
                <a:ea typeface="Calibri"/>
                <a:cs typeface="Times New Roman" panose="02020603050405020304" pitchFamily="18" charset="0"/>
              </a:rPr>
              <a:t>  </a:t>
            </a:r>
          </a:p>
          <a:p>
            <a:pPr algn="just"/>
            <a:endParaRPr lang="en-GB" sz="2000" b="1"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 xmlns:p14="http://schemas.microsoft.com/office/powerpoint/2010/main" val="263554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563A324-2630-DD71-66A6-279ED76AF735}"/>
              </a:ext>
            </a:extLst>
          </p:cNvPr>
          <p:cNvSpPr txBox="1"/>
          <p:nvPr/>
        </p:nvSpPr>
        <p:spPr>
          <a:xfrm>
            <a:off x="1453933" y="612844"/>
            <a:ext cx="928413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000" b="1" u="sng" dirty="0">
                <a:latin typeface="Times New Roman" panose="02020603050405020304" pitchFamily="18" charset="0"/>
                <a:ea typeface="Calibri"/>
                <a:cs typeface="Times New Roman" panose="02020603050405020304" pitchFamily="18" charset="0"/>
              </a:rPr>
              <a:t>MODEL CREATION</a:t>
            </a:r>
          </a:p>
          <a:p>
            <a:pPr algn="just"/>
            <a:endParaRPr lang="en-GB" sz="2000" b="1" dirty="0">
              <a:latin typeface="Times New Roman" panose="02020603050405020304" pitchFamily="18" charset="0"/>
              <a:ea typeface="Calibri"/>
              <a:cs typeface="Times New Roman" panose="02020603050405020304" pitchFamily="18" charset="0"/>
            </a:endParaRPr>
          </a:p>
          <a:p>
            <a:pPr marL="457200" indent="-457200" algn="just">
              <a:lnSpc>
                <a:spcPct val="150000"/>
              </a:lnSpc>
              <a:buAutoNum type="arabicPeriod"/>
            </a:pPr>
            <a:r>
              <a:rPr lang="en-GB" sz="2000" dirty="0">
                <a:latin typeface="Times New Roman" panose="02020603050405020304" pitchFamily="18" charset="0"/>
                <a:ea typeface="Calibri"/>
                <a:cs typeface="Times New Roman" panose="02020603050405020304" pitchFamily="18" charset="0"/>
              </a:rPr>
              <a:t>With this ensemble method an accuracy of </a:t>
            </a:r>
            <a:r>
              <a:rPr lang="en-GB" sz="2000" dirty="0" smtClean="0">
                <a:latin typeface="Times New Roman" panose="02020603050405020304" pitchFamily="18" charset="0"/>
                <a:ea typeface="Calibri"/>
                <a:cs typeface="Times New Roman" panose="02020603050405020304" pitchFamily="18" charset="0"/>
              </a:rPr>
              <a:t>95 </a:t>
            </a:r>
            <a:r>
              <a:rPr lang="en-GB" sz="2000" dirty="0">
                <a:latin typeface="Times New Roman" panose="02020603050405020304" pitchFamily="18" charset="0"/>
                <a:ea typeface="Calibri"/>
                <a:cs typeface="Times New Roman" panose="02020603050405020304" pitchFamily="18" charset="0"/>
              </a:rPr>
              <a:t>is obtained.</a:t>
            </a:r>
          </a:p>
          <a:p>
            <a:pPr marL="457200" indent="-457200" algn="just">
              <a:lnSpc>
                <a:spcPct val="150000"/>
              </a:lnSpc>
              <a:buAutoNum type="arabicPeriod"/>
            </a:pPr>
            <a:r>
              <a:rPr lang="en-GB" sz="2000" b="1" dirty="0">
                <a:latin typeface="Times New Roman" panose="02020603050405020304" pitchFamily="18" charset="0"/>
                <a:ea typeface="+mn-lt"/>
                <a:cs typeface="Times New Roman" panose="02020603050405020304" pitchFamily="18" charset="0"/>
              </a:rPr>
              <a:t>Convolutional neural </a:t>
            </a:r>
            <a:r>
              <a:rPr lang="en-GB" sz="2000" b="1" dirty="0">
                <a:latin typeface="Times New Roman" panose="02020603050405020304" pitchFamily="18" charset="0"/>
                <a:ea typeface="Calibri"/>
                <a:cs typeface="Times New Roman" panose="02020603050405020304" pitchFamily="18" charset="0"/>
              </a:rPr>
              <a:t>networks</a:t>
            </a:r>
            <a:r>
              <a:rPr lang="en-GB" sz="2000" dirty="0">
                <a:latin typeface="Times New Roman" panose="02020603050405020304" pitchFamily="18" charset="0"/>
                <a:ea typeface="+mn-lt"/>
                <a:cs typeface="Times New Roman" panose="02020603050405020304" pitchFamily="18" charset="0"/>
              </a:rPr>
              <a:t> are implemented for better performance.</a:t>
            </a:r>
          </a:p>
          <a:p>
            <a:pPr marL="457200" indent="-457200" algn="just">
              <a:lnSpc>
                <a:spcPct val="150000"/>
              </a:lnSpc>
              <a:buAutoNum type="arabicPeriod"/>
            </a:pPr>
            <a:r>
              <a:rPr lang="en-GB" sz="2000" b="1" dirty="0">
                <a:latin typeface="Times New Roman" panose="02020603050405020304" pitchFamily="18" charset="0"/>
                <a:ea typeface="+mn-lt"/>
                <a:cs typeface="Times New Roman" panose="02020603050405020304" pitchFamily="18" charset="0"/>
              </a:rPr>
              <a:t>Convolution layer </a:t>
            </a:r>
            <a:r>
              <a:rPr lang="en-GB" sz="2000" dirty="0">
                <a:latin typeface="Times New Roman" panose="02020603050405020304" pitchFamily="18" charset="0"/>
                <a:ea typeface="+mn-lt"/>
                <a:cs typeface="Times New Roman" panose="02020603050405020304" pitchFamily="18" charset="0"/>
              </a:rPr>
              <a:t>and </a:t>
            </a:r>
            <a:r>
              <a:rPr lang="en-GB" sz="2000" b="1" dirty="0">
                <a:latin typeface="Times New Roman" panose="02020603050405020304" pitchFamily="18" charset="0"/>
                <a:ea typeface="+mn-lt"/>
                <a:cs typeface="Times New Roman" panose="02020603050405020304" pitchFamily="18" charset="0"/>
              </a:rPr>
              <a:t>maxpooling</a:t>
            </a:r>
            <a:r>
              <a:rPr lang="en-GB" sz="2000" dirty="0">
                <a:latin typeface="Times New Roman" panose="02020603050405020304" pitchFamily="18" charset="0"/>
                <a:ea typeface="+mn-lt"/>
                <a:cs typeface="Times New Roman" panose="02020603050405020304" pitchFamily="18" charset="0"/>
              </a:rPr>
              <a:t> layer pairs are implemented in between and flattening of neurons is implemented at last.</a:t>
            </a:r>
          </a:p>
          <a:p>
            <a:pPr marL="457200" indent="-457200" algn="just">
              <a:lnSpc>
                <a:spcPct val="150000"/>
              </a:lnSpc>
              <a:buAutoNum type="arabicPeriod"/>
            </a:pPr>
            <a:r>
              <a:rPr lang="en-GB" sz="2000" b="1" dirty="0">
                <a:latin typeface="Times New Roman" panose="02020603050405020304" pitchFamily="18" charset="0"/>
                <a:ea typeface="+mn-lt"/>
                <a:cs typeface="Times New Roman" panose="02020603050405020304" pitchFamily="18" charset="0"/>
              </a:rPr>
              <a:t>Adam </a:t>
            </a:r>
            <a:r>
              <a:rPr lang="en-GB" sz="2000" dirty="0">
                <a:latin typeface="Times New Roman" panose="02020603050405020304" pitchFamily="18" charset="0"/>
                <a:ea typeface="+mn-lt"/>
                <a:cs typeface="Times New Roman" panose="02020603050405020304" pitchFamily="18" charset="0"/>
              </a:rPr>
              <a:t>optimisation is used along with </a:t>
            </a:r>
            <a:r>
              <a:rPr lang="en-GB" sz="2000" b="1" dirty="0" err="1">
                <a:latin typeface="Times New Roman" panose="02020603050405020304" pitchFamily="18" charset="0"/>
                <a:ea typeface="+mn-lt"/>
                <a:cs typeface="Times New Roman" panose="02020603050405020304" pitchFamily="18" charset="0"/>
              </a:rPr>
              <a:t>Relu</a:t>
            </a:r>
            <a:r>
              <a:rPr lang="en-GB" sz="2000" dirty="0">
                <a:latin typeface="Times New Roman" panose="02020603050405020304" pitchFamily="18" charset="0"/>
                <a:ea typeface="+mn-lt"/>
                <a:cs typeface="Times New Roman" panose="02020603050405020304" pitchFamily="18" charset="0"/>
              </a:rPr>
              <a:t> and </a:t>
            </a:r>
            <a:r>
              <a:rPr lang="en-GB" sz="2000" b="1" dirty="0" err="1">
                <a:latin typeface="Times New Roman" panose="02020603050405020304" pitchFamily="18" charset="0"/>
                <a:ea typeface="+mn-lt"/>
                <a:cs typeface="Times New Roman" panose="02020603050405020304" pitchFamily="18" charset="0"/>
              </a:rPr>
              <a:t>softmax</a:t>
            </a:r>
            <a:r>
              <a:rPr lang="en-GB" sz="2000" dirty="0">
                <a:latin typeface="Times New Roman" panose="02020603050405020304" pitchFamily="18" charset="0"/>
                <a:ea typeface="+mn-lt"/>
                <a:cs typeface="Times New Roman" panose="02020603050405020304" pitchFamily="18" charset="0"/>
              </a:rPr>
              <a:t> activation functions.</a:t>
            </a:r>
          </a:p>
          <a:p>
            <a:pPr marL="457200" indent="-457200" algn="just">
              <a:lnSpc>
                <a:spcPct val="150000"/>
              </a:lnSpc>
              <a:buAutoNum type="arabicPeriod"/>
            </a:pPr>
            <a:r>
              <a:rPr lang="en-GB" sz="2000" dirty="0">
                <a:latin typeface="Times New Roman" panose="02020603050405020304" pitchFamily="18" charset="0"/>
                <a:ea typeface="+mn-lt"/>
                <a:cs typeface="Times New Roman" panose="02020603050405020304" pitchFamily="18" charset="0"/>
              </a:rPr>
              <a:t>Model is trained for 50 epochs in </a:t>
            </a:r>
            <a:r>
              <a:rPr lang="en-GB" sz="2000" b="1" dirty="0">
                <a:latin typeface="Times New Roman" panose="02020603050405020304" pitchFamily="18" charset="0"/>
                <a:ea typeface="+mn-lt"/>
                <a:cs typeface="Times New Roman" panose="02020603050405020304" pitchFamily="18" charset="0"/>
              </a:rPr>
              <a:t>GPU</a:t>
            </a:r>
            <a:r>
              <a:rPr lang="en-GB" sz="2000" dirty="0">
                <a:latin typeface="Times New Roman" panose="02020603050405020304" pitchFamily="18" charset="0"/>
                <a:ea typeface="+mn-lt"/>
                <a:cs typeface="Times New Roman" panose="02020603050405020304" pitchFamily="18" charset="0"/>
              </a:rPr>
              <a:t> environment.</a:t>
            </a:r>
          </a:p>
          <a:p>
            <a:pPr algn="just"/>
            <a:endParaRPr lang="en-GB" sz="20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 xmlns:p14="http://schemas.microsoft.com/office/powerpoint/2010/main" val="337320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60438" y="1516063"/>
            <a:ext cx="10272712" cy="3825875"/>
          </a:xfrm>
          <a:prstGeom prst="rect">
            <a:avLst/>
          </a:prstGeom>
          <a:noFill/>
          <a:ln w="9525">
            <a:noFill/>
            <a:miter lim="800000"/>
            <a:headEnd/>
            <a:tailEnd/>
          </a:ln>
          <a:effectLst/>
        </p:spPr>
      </p:pic>
      <p:sp>
        <p:nvSpPr>
          <p:cNvPr id="3" name="TextBox 2">
            <a:extLst>
              <a:ext uri="{FF2B5EF4-FFF2-40B4-BE49-F238E27FC236}">
                <a16:creationId xmlns="" xmlns:a16="http://schemas.microsoft.com/office/drawing/2014/main" id="{55A43C70-10AB-316C-3FF4-F8BF458423C1}"/>
              </a:ext>
            </a:extLst>
          </p:cNvPr>
          <p:cNvSpPr txBox="1"/>
          <p:nvPr/>
        </p:nvSpPr>
        <p:spPr>
          <a:xfrm>
            <a:off x="5450505" y="322169"/>
            <a:ext cx="1724018" cy="523220"/>
          </a:xfrm>
          <a:prstGeom prst="rect">
            <a:avLst/>
          </a:prstGeom>
          <a:noFill/>
        </p:spPr>
        <p:txBody>
          <a:bodyPr wrap="square" rtlCol="0">
            <a:spAutoFit/>
          </a:bodyPr>
          <a:lstStyle/>
          <a:p>
            <a:r>
              <a:rPr lang="en-IN" altLang="en-US" sz="2800" b="1" dirty="0" smtClean="0">
                <a:latin typeface="Times New Roman" panose="02020603050405020304" pitchFamily="18" charset="0"/>
                <a:cs typeface="Times New Roman" panose="02020603050405020304" pitchFamily="18" charset="0"/>
              </a:rPr>
              <a:t>MODEL</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65138" y="1244600"/>
            <a:ext cx="11263312" cy="436721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5B2D839B-92C0-DA95-6E8D-75B3EA91B8B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1831853" y="1077058"/>
            <a:ext cx="8039100" cy="5600700"/>
          </a:xfrm>
          <a:prstGeom prst="rect">
            <a:avLst/>
          </a:prstGeom>
          <a:noFill/>
          <a:ln w="9525">
            <a:noFill/>
            <a:miter lim="800000"/>
            <a:headEnd/>
            <a:tailEnd/>
          </a:ln>
          <a:effectLst/>
        </p:spPr>
      </p:pic>
    </p:spTree>
    <p:extLst>
      <p:ext uri="{BB962C8B-B14F-4D97-AF65-F5344CB8AC3E}">
        <p14:creationId xmlns="" xmlns:p14="http://schemas.microsoft.com/office/powerpoint/2010/main" val="116427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25638" y="1143000"/>
            <a:ext cx="8343900" cy="4572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446338" y="1230313"/>
            <a:ext cx="7300912" cy="43973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493838" y="449263"/>
            <a:ext cx="9205912" cy="59594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841135" y="1333500"/>
            <a:ext cx="8177212" cy="5524500"/>
          </a:xfrm>
          <a:prstGeom prst="rect">
            <a:avLst/>
          </a:prstGeom>
          <a:noFill/>
          <a:ln w="9525">
            <a:noFill/>
            <a:miter lim="800000"/>
            <a:headEnd/>
            <a:tailEnd/>
          </a:ln>
          <a:effectLst/>
        </p:spPr>
      </p:pic>
      <p:sp>
        <p:nvSpPr>
          <p:cNvPr id="4" name="Rectangle 3"/>
          <p:cNvSpPr/>
          <p:nvPr/>
        </p:nvSpPr>
        <p:spPr>
          <a:xfrm>
            <a:off x="4565911" y="337489"/>
            <a:ext cx="2337499" cy="523220"/>
          </a:xfrm>
          <a:prstGeom prst="rect">
            <a:avLst/>
          </a:prstGeom>
        </p:spPr>
        <p:txBody>
          <a:bodyPr wrap="none">
            <a:spAutoFit/>
          </a:bodyPr>
          <a:lstStyle/>
          <a:p>
            <a:pPr lvl="0"/>
            <a:r>
              <a:rPr lang="en-IN" altLang="en-US" sz="2800" b="1" dirty="0" smtClean="0">
                <a:solidFill>
                  <a:prstClr val="black"/>
                </a:solidFill>
                <a:latin typeface="Times New Roman" panose="02020603050405020304" pitchFamily="18" charset="0"/>
                <a:cs typeface="Times New Roman" panose="02020603050405020304" pitchFamily="18" charset="0"/>
              </a:rPr>
              <a:t>DETECTION</a:t>
            </a:r>
            <a:endParaRPr lang="en-US" altLang="en-US" sz="2800" b="1" dirty="0" smtClean="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A43C70-10AB-316C-3FF4-F8BF458423C1}"/>
              </a:ext>
            </a:extLst>
          </p:cNvPr>
          <p:cNvSpPr txBox="1"/>
          <p:nvPr/>
        </p:nvSpPr>
        <p:spPr>
          <a:xfrm>
            <a:off x="5177117" y="265019"/>
            <a:ext cx="214760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ABSTRACT</a:t>
            </a:r>
          </a:p>
        </p:txBody>
      </p:sp>
      <p:cxnSp>
        <p:nvCxnSpPr>
          <p:cNvPr id="4" name="Straight Connector 3">
            <a:extLst>
              <a:ext uri="{FF2B5EF4-FFF2-40B4-BE49-F238E27FC236}">
                <a16:creationId xmlns="" xmlns:a16="http://schemas.microsoft.com/office/drawing/2014/main" id="{5B2D839B-92C0-DA95-6E8D-75B3EA91B8B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AE772CA8-8435-9123-78F5-3DF425FC2E1C}"/>
              </a:ext>
            </a:extLst>
          </p:cNvPr>
          <p:cNvSpPr txBox="1"/>
          <p:nvPr/>
        </p:nvSpPr>
        <p:spPr>
          <a:xfrm>
            <a:off x="1112140" y="1225689"/>
            <a:ext cx="9932894"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Road accidents frequently result from fatigued or sleepy drivers. More people die and are killed worldwide each year. Driver fatigue is a major factor in many accidents. It is currently one of the major causes of accidents.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Numerous facial expressions, such as frequent yawning, frequent eye blinking, and head positioning, might indicate how tired someone is. Computer vision is the most suitable and practical technology to solve this issue since it uses these sensory properties.</a:t>
            </a:r>
            <a:r>
              <a:rPr lang="en-US" sz="2000" dirty="0"/>
              <a: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Combines traditional image processing methods and deep learning algorithms to achieve optimal performance.</a:t>
            </a:r>
          </a:p>
          <a:p>
            <a:pPr rtl="0"/>
            <a:endParaRPr lang="en-US" sz="2000" dirty="0">
              <a:latin typeface="Times New Roman" panose="02020603050405020304" pitchFamily="18" charset="0"/>
              <a:cs typeface="Times New Roman" panose="02020603050405020304" pitchFamily="18" charset="0"/>
            </a:endParaRPr>
          </a:p>
          <a:p>
            <a:pPr marL="342900" indent="-342900"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Uses a diverse dataset of labelled facial images and video frames captured from a wide range of drivers under various driving conditions ensuring the model’s effectiveness across different scenarios, lighting conditions, and facial expressions. </a:t>
            </a:r>
          </a:p>
          <a:p>
            <a:pPr rtl="0"/>
            <a:endParaRPr lang="en-US" sz="2000" dirty="0">
              <a:latin typeface="Times New Roman" panose="02020603050405020304" pitchFamily="18" charset="0"/>
              <a:cs typeface="Times New Roman" panose="02020603050405020304" pitchFamily="18" charset="0"/>
            </a:endParaRPr>
          </a:p>
          <a:p>
            <a:pPr marL="342900" indent="-342900"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system's output includes real-time alerts to drivers when drowsy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is detected, thereby contributing to road safety.</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1653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398588" y="419100"/>
            <a:ext cx="9396412" cy="6019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049564" y="211015"/>
            <a:ext cx="8028109" cy="638321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018448" y="1379782"/>
            <a:ext cx="6103938" cy="4854575"/>
          </a:xfrm>
          <a:prstGeom prst="rect">
            <a:avLst/>
          </a:prstGeom>
          <a:noFill/>
          <a:ln w="9525">
            <a:noFill/>
            <a:miter lim="800000"/>
            <a:headEnd/>
            <a:tailEnd/>
          </a:ln>
          <a:effectLst/>
        </p:spPr>
      </p:pic>
      <p:sp>
        <p:nvSpPr>
          <p:cNvPr id="3" name="Rectangle 2"/>
          <p:cNvSpPr/>
          <p:nvPr/>
        </p:nvSpPr>
        <p:spPr>
          <a:xfrm>
            <a:off x="4565911" y="337489"/>
            <a:ext cx="1680268" cy="523220"/>
          </a:xfrm>
          <a:prstGeom prst="rect">
            <a:avLst/>
          </a:prstGeom>
        </p:spPr>
        <p:txBody>
          <a:bodyPr wrap="none">
            <a:spAutoFit/>
          </a:bodyPr>
          <a:lstStyle/>
          <a:p>
            <a:pPr lvl="0"/>
            <a:r>
              <a:rPr lang="en-IN" altLang="en-US" sz="2800" b="1" dirty="0" smtClean="0">
                <a:solidFill>
                  <a:prstClr val="black"/>
                </a:solidFill>
                <a:latin typeface="Times New Roman" panose="02020603050405020304" pitchFamily="18" charset="0"/>
                <a:cs typeface="Times New Roman" panose="02020603050405020304" pitchFamily="18" charset="0"/>
              </a:rPr>
              <a:t>OUTPUT</a:t>
            </a:r>
            <a:endParaRPr lang="en-US" altLang="en-US" sz="2800" b="1" dirty="0" smtClean="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079750" y="990600"/>
            <a:ext cx="6035675" cy="4876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01938" y="-26988"/>
            <a:ext cx="6591300" cy="691197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 Case.png"/>
          <p:cNvPicPr>
            <a:picLocks noChangeAspect="1"/>
          </p:cNvPicPr>
          <p:nvPr/>
        </p:nvPicPr>
        <p:blipFill>
          <a:blip r:embed="rId2"/>
          <a:stretch>
            <a:fillRect/>
          </a:stretch>
        </p:blipFill>
        <p:spPr>
          <a:xfrm>
            <a:off x="3863662" y="1322801"/>
            <a:ext cx="5203064" cy="5065120"/>
          </a:xfrm>
          <a:prstGeom prst="rect">
            <a:avLst/>
          </a:prstGeom>
        </p:spPr>
      </p:pic>
      <p:sp>
        <p:nvSpPr>
          <p:cNvPr id="3" name="TextBox 2">
            <a:extLst>
              <a:ext uri="{FF2B5EF4-FFF2-40B4-BE49-F238E27FC236}">
                <a16:creationId xmlns="" xmlns:a16="http://schemas.microsoft.com/office/drawing/2014/main" id="{D74E354C-8A87-1FE1-D5F4-D83C66B28F03}"/>
              </a:ext>
            </a:extLst>
          </p:cNvPr>
          <p:cNvSpPr txBox="1"/>
          <p:nvPr/>
        </p:nvSpPr>
        <p:spPr>
          <a:xfrm>
            <a:off x="3631842" y="566670"/>
            <a:ext cx="5048519" cy="830997"/>
          </a:xfrm>
          <a:prstGeom prst="rect">
            <a:avLst/>
          </a:prstGeom>
          <a:noFill/>
        </p:spPr>
        <p:txBody>
          <a:bodyPr wrap="square" rtlCol="0">
            <a:spAutoFit/>
          </a:bodyPr>
          <a:lstStyle/>
          <a:p>
            <a:pPr algn="ctr"/>
            <a:r>
              <a:rPr lang="en-US" sz="2400" u="sng" dirty="0"/>
              <a:t>UML DIAGRAMS:</a:t>
            </a:r>
          </a:p>
          <a:p>
            <a:pPr algn="ctr"/>
            <a:r>
              <a:rPr lang="en-US" sz="2400" dirty="0"/>
              <a:t>1.USE CASE DIAGRAM:</a:t>
            </a: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Q.png"/>
          <p:cNvPicPr>
            <a:picLocks noChangeAspect="1"/>
          </p:cNvPicPr>
          <p:nvPr/>
        </p:nvPicPr>
        <p:blipFill>
          <a:blip r:embed="rId2"/>
          <a:stretch>
            <a:fillRect/>
          </a:stretch>
        </p:blipFill>
        <p:spPr>
          <a:xfrm>
            <a:off x="2409092" y="1924977"/>
            <a:ext cx="6995854" cy="3854293"/>
          </a:xfrm>
          <a:prstGeom prst="rect">
            <a:avLst/>
          </a:prstGeom>
        </p:spPr>
      </p:pic>
      <p:sp>
        <p:nvSpPr>
          <p:cNvPr id="2" name="TextBox 1">
            <a:extLst>
              <a:ext uri="{FF2B5EF4-FFF2-40B4-BE49-F238E27FC236}">
                <a16:creationId xmlns="" xmlns:a16="http://schemas.microsoft.com/office/drawing/2014/main" id="{371BAFFB-4E5B-45DE-7076-772E13AF09CA}"/>
              </a:ext>
            </a:extLst>
          </p:cNvPr>
          <p:cNvSpPr txBox="1"/>
          <p:nvPr/>
        </p:nvSpPr>
        <p:spPr>
          <a:xfrm>
            <a:off x="2704563" y="618186"/>
            <a:ext cx="6995854" cy="461665"/>
          </a:xfrm>
          <a:prstGeom prst="rect">
            <a:avLst/>
          </a:prstGeom>
          <a:noFill/>
        </p:spPr>
        <p:txBody>
          <a:bodyPr wrap="square" rtlCol="0">
            <a:spAutoFit/>
          </a:bodyPr>
          <a:lstStyle/>
          <a:p>
            <a:pPr algn="ctr"/>
            <a:r>
              <a:rPr lang="en-US" sz="2400" dirty="0"/>
              <a:t>2.SEQUENCE DIAGRAM:</a:t>
            </a:r>
            <a:endParaRPr lang="en-I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D.png"/>
          <p:cNvPicPr>
            <a:picLocks noChangeAspect="1"/>
          </p:cNvPicPr>
          <p:nvPr/>
        </p:nvPicPr>
        <p:blipFill>
          <a:blip r:embed="rId2" cstate="print"/>
          <a:stretch>
            <a:fillRect/>
          </a:stretch>
        </p:blipFill>
        <p:spPr>
          <a:xfrm>
            <a:off x="3710354" y="1704997"/>
            <a:ext cx="5240215" cy="4752942"/>
          </a:xfrm>
          <a:prstGeom prst="rect">
            <a:avLst/>
          </a:prstGeom>
        </p:spPr>
      </p:pic>
      <p:sp>
        <p:nvSpPr>
          <p:cNvPr id="4" name="TextBox 3">
            <a:extLst>
              <a:ext uri="{FF2B5EF4-FFF2-40B4-BE49-F238E27FC236}">
                <a16:creationId xmlns="" xmlns:a16="http://schemas.microsoft.com/office/drawing/2014/main" id="{97240BF0-5CA8-348F-203F-52652BBEFE16}"/>
              </a:ext>
            </a:extLst>
          </p:cNvPr>
          <p:cNvSpPr txBox="1"/>
          <p:nvPr/>
        </p:nvSpPr>
        <p:spPr>
          <a:xfrm>
            <a:off x="2678806" y="656823"/>
            <a:ext cx="6993228" cy="461665"/>
          </a:xfrm>
          <a:prstGeom prst="rect">
            <a:avLst/>
          </a:prstGeom>
          <a:noFill/>
        </p:spPr>
        <p:txBody>
          <a:bodyPr wrap="square" rtlCol="0">
            <a:spAutoFit/>
          </a:bodyPr>
          <a:lstStyle/>
          <a:p>
            <a:pPr algn="ctr"/>
            <a:r>
              <a:rPr lang="en-US" sz="2400" dirty="0"/>
              <a:t>3.CLASS DIAGRAM:</a:t>
            </a:r>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E.png"/>
          <p:cNvPicPr>
            <a:picLocks noChangeAspect="1"/>
          </p:cNvPicPr>
          <p:nvPr/>
        </p:nvPicPr>
        <p:blipFill>
          <a:blip r:embed="rId2"/>
          <a:stretch>
            <a:fillRect/>
          </a:stretch>
        </p:blipFill>
        <p:spPr>
          <a:xfrm>
            <a:off x="2176098" y="1749669"/>
            <a:ext cx="7205296" cy="3930162"/>
          </a:xfrm>
          <a:prstGeom prst="rect">
            <a:avLst/>
          </a:prstGeom>
        </p:spPr>
      </p:pic>
      <p:sp>
        <p:nvSpPr>
          <p:cNvPr id="3" name="TextBox 2">
            <a:extLst>
              <a:ext uri="{FF2B5EF4-FFF2-40B4-BE49-F238E27FC236}">
                <a16:creationId xmlns="" xmlns:a16="http://schemas.microsoft.com/office/drawing/2014/main" id="{815A9E93-C5B6-137E-3D35-A4BD1993EF5C}"/>
              </a:ext>
            </a:extLst>
          </p:cNvPr>
          <p:cNvSpPr txBox="1"/>
          <p:nvPr/>
        </p:nvSpPr>
        <p:spPr>
          <a:xfrm>
            <a:off x="2176098" y="515155"/>
            <a:ext cx="6813356" cy="461665"/>
          </a:xfrm>
          <a:prstGeom prst="rect">
            <a:avLst/>
          </a:prstGeom>
          <a:noFill/>
        </p:spPr>
        <p:txBody>
          <a:bodyPr wrap="square" rtlCol="0">
            <a:spAutoFit/>
          </a:bodyPr>
          <a:lstStyle/>
          <a:p>
            <a:pPr algn="ctr"/>
            <a:r>
              <a:rPr lang="en-US" sz="2400"/>
              <a:t>4.STATE </a:t>
            </a:r>
            <a:r>
              <a:rPr lang="en-US" sz="2400" dirty="0"/>
              <a:t>DIAGRAM:</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317" y="766732"/>
            <a:ext cx="11218984" cy="5109091"/>
          </a:xfrm>
          <a:prstGeom prst="rect">
            <a:avLst/>
          </a:prstGeom>
          <a:noFill/>
        </p:spPr>
        <p:txBody>
          <a:bodyPr wrap="square" rtlCol="0">
            <a:spAutoFit/>
          </a:bodyPr>
          <a:lstStyle/>
          <a:p>
            <a:pPr>
              <a:buFont typeface="Arial" pitchFamily="34" charset="0"/>
              <a:buChar char="•"/>
            </a:pPr>
            <a:endParaRPr lang="en-US" dirty="0"/>
          </a:p>
          <a:p>
            <a:pPr>
              <a:buFont typeface="Arial" pitchFamily="34" charset="0"/>
              <a:buChar char="•"/>
            </a:pPr>
            <a:r>
              <a:rPr lang="en-US" sz="2400" b="1" u="sng" dirty="0"/>
              <a:t>Conclusion:</a:t>
            </a:r>
          </a:p>
          <a:p>
            <a:endParaRPr lang="en-US" sz="2400" b="1" u="sng" dirty="0"/>
          </a:p>
          <a:p>
            <a:r>
              <a:rPr lang="en-US" dirty="0"/>
              <a:t>The drowsiness detection system is capable of detecting drowsiness in quickly. The system which can differentiate </a:t>
            </a:r>
          </a:p>
          <a:p>
            <a:r>
              <a:rPr lang="en-US" dirty="0"/>
              <a:t>normal eye blink and drowsiness can prevent the driver from entering the state of sleepiness while driving. The</a:t>
            </a:r>
          </a:p>
          <a:p>
            <a:r>
              <a:rPr lang="en-US" dirty="0"/>
              <a:t>system works well irrespective of driver wearing spectacles and under low light conditions also. During</a:t>
            </a:r>
          </a:p>
          <a:p>
            <a:r>
              <a:rPr lang="en-US" dirty="0"/>
              <a:t>the monitoring, the system is able to decide if the eyes are closed or opened. When the eyes have been closed </a:t>
            </a:r>
          </a:p>
          <a:p>
            <a:r>
              <a:rPr lang="en-US" dirty="0"/>
              <a:t>for too long a warning signal is issued. The ultimate goal of the system is to check the drowsiness condition of the driver. Based on the eye movements of the driver, the drowsiness is detected and according to eye blink, the alarm will be generated to alert. By doing this, many accidents will be reduced and provides safety to the driver</a:t>
            </a:r>
          </a:p>
          <a:p>
            <a:r>
              <a:rPr lang="en-US" dirty="0"/>
              <a:t>and vehicle.</a:t>
            </a:r>
          </a:p>
          <a:p>
            <a:endParaRPr lang="en-IN" dirty="0"/>
          </a:p>
          <a:p>
            <a:pPr>
              <a:buFont typeface="Arial" pitchFamily="34" charset="0"/>
              <a:buChar char="•"/>
            </a:pPr>
            <a:r>
              <a:rPr lang="en-US" sz="2400" b="1" u="sng" dirty="0"/>
              <a:t>Future Scope:</a:t>
            </a:r>
          </a:p>
          <a:p>
            <a:endParaRPr lang="en-US" sz="2000" b="1" u="sng" dirty="0"/>
          </a:p>
          <a:p>
            <a:r>
              <a:rPr lang="en-US" dirty="0" smtClean="0"/>
              <a:t>We </a:t>
            </a:r>
            <a:r>
              <a:rPr lang="en-US" dirty="0"/>
              <a:t>plan to further work on the project by adding a sensor to track the heart rate in order to prevent accidents caused due to sudden heart attacks to drivers.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2662A843-1FDB-6BE2-3A51-D9E5F8291970}"/>
              </a:ext>
            </a:extLst>
          </p:cNvPr>
          <p:cNvSpPr txBox="1"/>
          <p:nvPr/>
        </p:nvSpPr>
        <p:spPr>
          <a:xfrm>
            <a:off x="1952764" y="247089"/>
            <a:ext cx="8304400" cy="523220"/>
          </a:xfrm>
          <a:prstGeom prst="rect">
            <a:avLst/>
          </a:prstGeom>
          <a:noFill/>
        </p:spPr>
        <p:txBody>
          <a:bodyPr wrap="square" rtlCol="0">
            <a:spAutoFit/>
          </a:bodyPr>
          <a:lstStyle/>
          <a:p>
            <a:r>
              <a:rPr lang="en-IN" altLang="en-US" sz="2800" b="1" dirty="0">
                <a:latin typeface="Times New Roman" panose="02020603050405020304" pitchFamily="18" charset="0"/>
                <a:cs typeface="Times New Roman" panose="02020603050405020304" pitchFamily="18" charset="0"/>
              </a:rPr>
              <a:t>EXISTING SYSTEMS AND THEIR CHALLENGES</a:t>
            </a:r>
            <a:endParaRPr lang="en-IN" sz="2800" b="1"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 xmlns:a16="http://schemas.microsoft.com/office/drawing/2014/main" id="{E3C7554F-24AD-F224-4BFA-BB3F6A3DD3E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7AE15403-A996-4676-0F23-9B2E26238381}"/>
              </a:ext>
            </a:extLst>
          </p:cNvPr>
          <p:cNvSpPr txBox="1"/>
          <p:nvPr/>
        </p:nvSpPr>
        <p:spPr>
          <a:xfrm>
            <a:off x="975945" y="1116621"/>
            <a:ext cx="9945996" cy="2246769"/>
          </a:xfrm>
          <a:prstGeom prst="rect">
            <a:avLst/>
          </a:prstGeom>
          <a:noFill/>
        </p:spPr>
        <p:txBody>
          <a:bodyPr wrap="square" rtlCol="0">
            <a:spAutoFit/>
          </a:bodyPr>
          <a:lstStyle/>
          <a:p>
            <a:pPr marL="342900" indent="-342900" algn="just" rtl="0"/>
            <a:endParaRPr lang="en-US" sz="2000" dirty="0">
              <a:latin typeface="Times New Roman" panose="02020603050405020304" pitchFamily="18" charset="0"/>
              <a:cs typeface="Times New Roman" panose="02020603050405020304" pitchFamily="18" charset="0"/>
            </a:endParaRPr>
          </a:p>
          <a:p>
            <a:pPr marL="342900" indent="-342900" algn="just" rtl="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Infrared-based technologies to detect eye movements or facial features - Prone to false alarms or may not work well under varying lighting conditions.</a:t>
            </a:r>
          </a:p>
          <a:p>
            <a:pPr marL="342900" indent="-342900" algn="just" rtl="0">
              <a:buFont typeface="Wingdings" panose="05000000000000000000" pitchFamily="2" charset="2"/>
              <a:buChar char="§"/>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 simple existing model for driver drowsiness detection uses </a:t>
            </a:r>
            <a:r>
              <a:rPr lang="en-IN" sz="2000" kern="100" dirty="0" err="1">
                <a:latin typeface="Times New Roman" panose="02020603050405020304" pitchFamily="18" charset="0"/>
                <a:ea typeface="Calibri" panose="020F0502020204030204" pitchFamily="34" charset="0"/>
                <a:cs typeface="Times New Roman" panose="02020603050405020304" pitchFamily="18" charset="0"/>
              </a:rPr>
              <a:t>OpenCV</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to detect facial landmarks and calculate the eye aspect ratio (EAR). This basic approach focuses on eye closure patterns to detect driver fatigue but may not capture nuanced cues or head pose variations</a:t>
            </a:r>
            <a:r>
              <a:rPr lang="en-IN" sz="2000" kern="100" dirty="0">
                <a:solidFill>
                  <a:srgbClr val="374151"/>
                </a:solidFill>
                <a:latin typeface="Segoe UI" panose="020B0502040204020203" pitchFamily="34" charset="0"/>
                <a:ea typeface="Calibri" panose="020F0502020204030204" pitchFamily="34" charset="0"/>
                <a:cs typeface="Times New Roman" panose="02020603050405020304" pitchFamily="18" charset="0"/>
              </a:rPr>
              <a:t>.</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 xmlns:a16="http://schemas.microsoft.com/office/drawing/2014/main" id="{00AB8AEA-4E5D-D9C9-65D9-DCF89A86DACB}"/>
              </a:ext>
            </a:extLst>
          </p:cNvPr>
          <p:cNvSpPr txBox="1"/>
          <p:nvPr/>
        </p:nvSpPr>
        <p:spPr>
          <a:xfrm>
            <a:off x="1138517" y="4043805"/>
            <a:ext cx="7261412" cy="1938992"/>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CHALLENGES FACED:</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Lack of Accuracy.</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False alarms</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Environmental Sensitivity.</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Lack of Real-Time Feedback</a:t>
            </a:r>
            <a:r>
              <a:rPr lang="en-IN" sz="2000" b="0" i="0" dirty="0">
                <a:solidFill>
                  <a:srgbClr val="374151"/>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8147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A43C70-10AB-316C-3FF4-F8BF458423C1}"/>
              </a:ext>
            </a:extLst>
          </p:cNvPr>
          <p:cNvSpPr txBox="1"/>
          <p:nvPr/>
        </p:nvSpPr>
        <p:spPr>
          <a:xfrm>
            <a:off x="4816531" y="360269"/>
            <a:ext cx="2576865" cy="523220"/>
          </a:xfrm>
          <a:prstGeom prst="rect">
            <a:avLst/>
          </a:prstGeom>
          <a:noFill/>
        </p:spPr>
        <p:txBody>
          <a:bodyPr wrap="square" rtlCol="0">
            <a:spAutoFit/>
          </a:bodyPr>
          <a:lstStyle/>
          <a:p>
            <a:r>
              <a:rPr lang="en-IN" alt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5B2D839B-92C0-DA95-6E8D-75B3EA91B8B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78389880-7645-8262-2FA0-23BD5BD2BD98}"/>
              </a:ext>
            </a:extLst>
          </p:cNvPr>
          <p:cNvSpPr txBox="1"/>
          <p:nvPr/>
        </p:nvSpPr>
        <p:spPr>
          <a:xfrm>
            <a:off x="3375211" y="1855892"/>
            <a:ext cx="5441577" cy="2554545"/>
          </a:xfrm>
          <a:prstGeom prst="rect">
            <a:avLst/>
          </a:prstGeom>
          <a:noFill/>
        </p:spPr>
        <p:txBody>
          <a:bodyPr wrap="square" rtlCol="0">
            <a:spAutoFit/>
          </a:bodyPr>
          <a:lstStyle/>
          <a:p>
            <a:pPr marL="285750" indent="-285750" algn="just">
              <a:buFont typeface="Arial" panose="020B0604020202020204" pitchFamily="34" charset="0"/>
              <a:buChar char="•"/>
            </a:pPr>
            <a:r>
              <a:rPr lang="en-IN" sz="2000" b="0" i="0" dirty="0">
                <a:solidFill>
                  <a:srgbClr val="444444"/>
                </a:solidFill>
                <a:effectLst/>
                <a:latin typeface="Helvetica Neue"/>
              </a:rPr>
              <a:t> </a:t>
            </a:r>
            <a:r>
              <a:rPr lang="en-IN" sz="2000" b="0" i="0" u="none" strike="noStrike" dirty="0">
                <a:solidFill>
                  <a:srgbClr val="337AB7"/>
                </a:solidFill>
                <a:effectLst/>
                <a:latin typeface="Helvetica Neue"/>
                <a:hlinkClick r:id="rId2"/>
              </a:rPr>
              <a:t>https://doi.org/10.22214/ijraset.2022.40895</a:t>
            </a:r>
            <a:endParaRPr lang="en-IN" sz="2000" b="0" i="0" u="none" strike="noStrike" dirty="0">
              <a:solidFill>
                <a:srgbClr val="337AB7"/>
              </a:solidFill>
              <a:effectLst/>
              <a:latin typeface="Helvetica Neue"/>
            </a:endParaRPr>
          </a:p>
          <a:p>
            <a:pPr marL="285750" indent="-285750" algn="just">
              <a:buFont typeface="Arial" panose="020B0604020202020204" pitchFamily="34" charset="0"/>
              <a:buChar char="•"/>
            </a:pPr>
            <a:endParaRPr lang="en-IN" sz="2000" b="0" i="0" u="none" strike="noStrike" dirty="0">
              <a:solidFill>
                <a:srgbClr val="337AB7"/>
              </a:solidFill>
              <a:effectLst/>
              <a:latin typeface="Helvetica Neue"/>
            </a:endParaRPr>
          </a:p>
          <a:p>
            <a:pPr marL="285750" indent="-285750" algn="just">
              <a:buFont typeface="Arial" panose="020B0604020202020204" pitchFamily="34" charset="0"/>
              <a:buChar char="•"/>
            </a:pPr>
            <a:r>
              <a:rPr lang="en-US" sz="2000" dirty="0"/>
              <a:t>(IJACSA) International Journal of Advanced Computer Science and Applications, Vol. 12, No. 7, 2021 844 | P a g e www.ijacsa.thesai.org Real-time Driver Drowsiness Detection using Deep Learning</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9642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p:cNvGraphicFramePr>
          <p:nvPr>
            <p:extLst>
              <p:ext uri="{D42A27DB-BD31-4B8C-83A1-F6EECF244321}">
                <p14:modId xmlns="" xmlns:p14="http://schemas.microsoft.com/office/powerpoint/2010/main" val="243967949"/>
              </p:ext>
            </p:extLst>
          </p:nvPr>
        </p:nvGraphicFramePr>
        <p:xfrm>
          <a:off x="175599" y="789118"/>
          <a:ext cx="11808316" cy="5431944"/>
        </p:xfrm>
        <a:graphic>
          <a:graphicData uri="http://schemas.openxmlformats.org/drawingml/2006/table">
            <a:tbl>
              <a:tblPr firstRow="1" bandRow="1">
                <a:tableStyleId>{2D5ABB26-0587-4C30-8999-92F81FD0307C}</a:tableStyleId>
              </a:tblPr>
              <a:tblGrid>
                <a:gridCol w="4841097">
                  <a:extLst>
                    <a:ext uri="{9D8B030D-6E8A-4147-A177-3AD203B41FA5}">
                      <a16:colId xmlns="" xmlns:a16="http://schemas.microsoft.com/office/drawing/2014/main" val="20000"/>
                    </a:ext>
                  </a:extLst>
                </a:gridCol>
                <a:gridCol w="2521585">
                  <a:extLst>
                    <a:ext uri="{9D8B030D-6E8A-4147-A177-3AD203B41FA5}">
                      <a16:colId xmlns="" xmlns:a16="http://schemas.microsoft.com/office/drawing/2014/main" val="20001"/>
                    </a:ext>
                  </a:extLst>
                </a:gridCol>
                <a:gridCol w="4445634">
                  <a:extLst>
                    <a:ext uri="{9D8B030D-6E8A-4147-A177-3AD203B41FA5}">
                      <a16:colId xmlns="" xmlns:a16="http://schemas.microsoft.com/office/drawing/2014/main" val="20002"/>
                    </a:ext>
                  </a:extLst>
                </a:gridCol>
              </a:tblGrid>
              <a:tr h="531511">
                <a:tc>
                  <a:txBody>
                    <a:bodyPr/>
                    <a:lstStyle/>
                    <a:p>
                      <a:pPr marL="90805">
                        <a:lnSpc>
                          <a:spcPct val="100000"/>
                        </a:lnSpc>
                        <a:spcBef>
                          <a:spcPts val="265"/>
                        </a:spcBef>
                      </a:pPr>
                      <a:r>
                        <a:rPr sz="1800" b="1" spc="-15" dirty="0">
                          <a:latin typeface="Calibri"/>
                          <a:cs typeface="Calibri"/>
                        </a:rPr>
                        <a:t>Papers</a:t>
                      </a:r>
                      <a:endParaRPr sz="1800">
                        <a:latin typeface="Calibri"/>
                        <a:cs typeface="Calibri"/>
                      </a:endParaRPr>
                    </a:p>
                  </a:txBody>
                  <a:tcPr marL="0" marR="0" marT="33655"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CECE8"/>
                    </a:solidFill>
                  </a:tcPr>
                </a:tc>
                <a:tc>
                  <a:txBody>
                    <a:bodyPr/>
                    <a:lstStyle/>
                    <a:p>
                      <a:pPr marL="91440">
                        <a:lnSpc>
                          <a:spcPct val="100000"/>
                        </a:lnSpc>
                        <a:spcBef>
                          <a:spcPts val="265"/>
                        </a:spcBef>
                      </a:pPr>
                      <a:r>
                        <a:rPr sz="1800" b="1" spc="-10" dirty="0">
                          <a:latin typeface="Calibri"/>
                          <a:cs typeface="Calibri"/>
                        </a:rPr>
                        <a:t>Algorithm</a:t>
                      </a:r>
                      <a:r>
                        <a:rPr sz="1800" b="1" spc="-25" dirty="0">
                          <a:latin typeface="Calibri"/>
                          <a:cs typeface="Calibri"/>
                        </a:rPr>
                        <a:t> </a:t>
                      </a:r>
                      <a:r>
                        <a:rPr sz="1800" b="1" spc="-5" dirty="0">
                          <a:latin typeface="Calibri"/>
                          <a:cs typeface="Calibri"/>
                        </a:rPr>
                        <a:t>Used</a:t>
                      </a:r>
                      <a:endParaRPr sz="1800">
                        <a:latin typeface="Calibri"/>
                        <a:cs typeface="Calibri"/>
                      </a:endParaRPr>
                    </a:p>
                  </a:txBody>
                  <a:tcPr marL="0" marR="0" marT="33655"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CECE8"/>
                    </a:solidFill>
                  </a:tcPr>
                </a:tc>
                <a:tc>
                  <a:txBody>
                    <a:bodyPr/>
                    <a:lstStyle/>
                    <a:p>
                      <a:pPr marL="91440">
                        <a:lnSpc>
                          <a:spcPct val="100000"/>
                        </a:lnSpc>
                        <a:spcBef>
                          <a:spcPts val="265"/>
                        </a:spcBef>
                      </a:pPr>
                      <a:r>
                        <a:rPr sz="1800" b="1" spc="-15" dirty="0">
                          <a:latin typeface="Calibri"/>
                          <a:cs typeface="Calibri"/>
                        </a:rPr>
                        <a:t>Disadvantages</a:t>
                      </a:r>
                      <a:endParaRPr sz="1800">
                        <a:latin typeface="Calibri"/>
                        <a:cs typeface="Calibri"/>
                      </a:endParaRPr>
                    </a:p>
                  </a:txBody>
                  <a:tcPr marL="0" marR="0" marT="33655"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CECE8"/>
                    </a:solidFill>
                  </a:tcPr>
                </a:tc>
                <a:extLst>
                  <a:ext uri="{0D108BD9-81ED-4DB2-BD59-A6C34878D82A}">
                    <a16:rowId xmlns="" xmlns:a16="http://schemas.microsoft.com/office/drawing/2014/main" val="10000"/>
                  </a:ext>
                </a:extLst>
              </a:tr>
              <a:tr h="1158240">
                <a:tc>
                  <a:txBody>
                    <a:bodyPr/>
                    <a:lstStyle/>
                    <a:p>
                      <a:pPr marL="90805" marR="269875">
                        <a:lnSpc>
                          <a:spcPct val="101400"/>
                        </a:lnSpc>
                        <a:spcBef>
                          <a:spcPts val="225"/>
                        </a:spcBef>
                      </a:pPr>
                      <a:endParaRPr lang="en-US" sz="2400" baseline="24691" dirty="0">
                        <a:latin typeface="Times New Roman" panose="02020603050405020304" pitchFamily="18" charset="0"/>
                        <a:cs typeface="Times New Roman" panose="02020603050405020304" pitchFamily="18" charset="0"/>
                      </a:endParaRPr>
                    </a:p>
                    <a:p>
                      <a:pPr marL="90805" marR="269875">
                        <a:lnSpc>
                          <a:spcPct val="101400"/>
                        </a:lnSpc>
                        <a:spcBef>
                          <a:spcPts val="225"/>
                        </a:spcBef>
                      </a:pPr>
                      <a:r>
                        <a:rPr lang="en-US" sz="2400" baseline="24691" dirty="0">
                          <a:latin typeface="Times New Roman" panose="02020603050405020304" pitchFamily="18" charset="0"/>
                          <a:cs typeface="Times New Roman" panose="02020603050405020304" pitchFamily="18" charset="0"/>
                        </a:rPr>
                        <a:t>1. "Enhancing Driver Safety through Facial Recognition-Based Drowsiness Analysis"</a:t>
                      </a:r>
                      <a:endParaRPr sz="2000" baseline="24691" dirty="0">
                        <a:latin typeface="Times New Roman" panose="02020603050405020304" pitchFamily="18" charset="0"/>
                        <a:cs typeface="Times New Roman" panose="02020603050405020304" pitchFamily="18" charset="0"/>
                      </a:endParaRPr>
                    </a:p>
                  </a:txBody>
                  <a:tcPr marL="0" marR="0" marT="28575"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8D7CD"/>
                    </a:solidFill>
                  </a:tcPr>
                </a:tc>
                <a:tc>
                  <a:txBody>
                    <a:bodyPr/>
                    <a:lstStyle/>
                    <a:p>
                      <a:pPr marL="91440" marR="647065">
                        <a:lnSpc>
                          <a:spcPct val="101400"/>
                        </a:lnSpc>
                        <a:spcBef>
                          <a:spcPts val="225"/>
                        </a:spcBef>
                      </a:pPr>
                      <a:r>
                        <a:rPr lang="en-US" sz="1600" b="0" dirty="0">
                          <a:latin typeface="+mn-lt"/>
                          <a:cs typeface="Calibri"/>
                        </a:rPr>
                        <a:t>Facial Landmark </a:t>
                      </a:r>
                      <a:r>
                        <a:rPr lang="en-US" sz="1600" b="0" dirty="0" smtClean="0">
                          <a:latin typeface="+mn-lt"/>
                          <a:cs typeface="Calibri"/>
                        </a:rPr>
                        <a:t>Tracking</a:t>
                      </a:r>
                      <a:endParaRPr sz="1600" b="0" dirty="0">
                        <a:latin typeface="Calibri"/>
                        <a:cs typeface="Calibri"/>
                      </a:endParaRPr>
                    </a:p>
                  </a:txBody>
                  <a:tcPr marL="0" marR="0" marT="28575"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8D7CD"/>
                    </a:solidFill>
                  </a:tcPr>
                </a:tc>
                <a:tc>
                  <a:txBody>
                    <a:bodyPr/>
                    <a:lstStyle/>
                    <a:p>
                      <a:pPr marL="434340" marR="1499870" indent="-342900">
                        <a:lnSpc>
                          <a:spcPct val="101400"/>
                        </a:lnSpc>
                        <a:spcBef>
                          <a:spcPts val="225"/>
                        </a:spcBef>
                        <a:buFont typeface="+mj-lt"/>
                        <a:buAutoNum type="arabicPeriod"/>
                      </a:pPr>
                      <a:r>
                        <a:rPr lang="en-IN" sz="1600" dirty="0">
                          <a:latin typeface="+mn-lt"/>
                          <a:cs typeface="Calibri"/>
                        </a:rPr>
                        <a:t>Limited Robustness</a:t>
                      </a:r>
                    </a:p>
                    <a:p>
                      <a:pPr marL="434340" marR="1499870" indent="-342900">
                        <a:lnSpc>
                          <a:spcPct val="101400"/>
                        </a:lnSpc>
                        <a:spcBef>
                          <a:spcPts val="225"/>
                        </a:spcBef>
                        <a:buFont typeface="+mj-lt"/>
                        <a:buAutoNum type="arabicPeriod"/>
                      </a:pPr>
                      <a:r>
                        <a:rPr lang="en-IN" sz="1600" dirty="0">
                          <a:latin typeface="+mn-lt"/>
                          <a:cs typeface="Calibri"/>
                        </a:rPr>
                        <a:t>Real-time Processing Bottlenecks</a:t>
                      </a:r>
                    </a:p>
                    <a:p>
                      <a:pPr marL="434340" marR="1499870" indent="-342900">
                        <a:lnSpc>
                          <a:spcPct val="101400"/>
                        </a:lnSpc>
                        <a:spcBef>
                          <a:spcPts val="225"/>
                        </a:spcBef>
                        <a:buFont typeface="+mj-lt"/>
                        <a:buAutoNum type="arabicPeriod"/>
                      </a:pPr>
                      <a:r>
                        <a:rPr lang="en-IN" sz="1600" dirty="0">
                          <a:latin typeface="+mn-lt"/>
                          <a:cs typeface="Calibri"/>
                        </a:rPr>
                        <a:t>Lack of Individualization</a:t>
                      </a:r>
                      <a:endParaRPr sz="1600" dirty="0">
                        <a:latin typeface="Calibri"/>
                        <a:cs typeface="Calibri"/>
                      </a:endParaRPr>
                    </a:p>
                  </a:txBody>
                  <a:tcPr marL="0" marR="0" marT="28575"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8D7CD"/>
                    </a:solidFill>
                  </a:tcPr>
                </a:tc>
                <a:extLst>
                  <a:ext uri="{0D108BD9-81ED-4DB2-BD59-A6C34878D82A}">
                    <a16:rowId xmlns="" xmlns:a16="http://schemas.microsoft.com/office/drawing/2014/main" val="10001"/>
                  </a:ext>
                </a:extLst>
              </a:tr>
              <a:tr h="1943873">
                <a:tc>
                  <a:txBody>
                    <a:bodyPr/>
                    <a:lstStyle/>
                    <a:p>
                      <a:pPr marL="90805" marR="243840">
                        <a:lnSpc>
                          <a:spcPct val="101400"/>
                        </a:lnSpc>
                        <a:spcBef>
                          <a:spcPts val="225"/>
                        </a:spcBef>
                      </a:pPr>
                      <a:endParaRPr lang="en-US" sz="2400" baseline="24691" dirty="0">
                        <a:latin typeface="Times New Roman" panose="02020603050405020304" pitchFamily="18" charset="0"/>
                        <a:cs typeface="Times New Roman" panose="02020603050405020304" pitchFamily="18" charset="0"/>
                      </a:endParaRPr>
                    </a:p>
                    <a:p>
                      <a:pPr marL="90805" marR="243840">
                        <a:lnSpc>
                          <a:spcPct val="101400"/>
                        </a:lnSpc>
                        <a:spcBef>
                          <a:spcPts val="225"/>
                        </a:spcBef>
                      </a:pPr>
                      <a:r>
                        <a:rPr lang="en-US" sz="2400" baseline="24691" dirty="0">
                          <a:latin typeface="Times New Roman" panose="02020603050405020304" pitchFamily="18" charset="0"/>
                          <a:cs typeface="Times New Roman" panose="02020603050405020304" pitchFamily="18" charset="0"/>
                        </a:rPr>
                        <a:t>2. "Evaluating Eye-tracking Algorithms for Driver Drowsiness Detection"</a:t>
                      </a:r>
                      <a:endParaRPr sz="1400" baseline="24691" dirty="0">
                        <a:latin typeface="Calibri"/>
                        <a:cs typeface="Calibri"/>
                      </a:endParaRPr>
                    </a:p>
                  </a:txBody>
                  <a:tcPr marL="0" marR="0" marT="28575"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CECE8"/>
                    </a:solidFill>
                  </a:tcPr>
                </a:tc>
                <a:tc>
                  <a:txBody>
                    <a:bodyPr/>
                    <a:lstStyle/>
                    <a:p>
                      <a:pPr marL="91440">
                        <a:lnSpc>
                          <a:spcPct val="100000"/>
                        </a:lnSpc>
                        <a:spcBef>
                          <a:spcPts val="250"/>
                        </a:spcBef>
                      </a:pPr>
                      <a:r>
                        <a:rPr lang="en-US" sz="1600" dirty="0">
                          <a:latin typeface="Times New Roman" panose="02020603050405020304" pitchFamily="18" charset="0"/>
                          <a:cs typeface="Times New Roman" panose="02020603050405020304" pitchFamily="18" charset="0"/>
                        </a:rPr>
                        <a:t>Pupil Tracking and Gaze Analysis</a:t>
                      </a:r>
                      <a:endParaRPr sz="1600" dirty="0">
                        <a:latin typeface="Times New Roman" panose="02020603050405020304" pitchFamily="18" charset="0"/>
                        <a:cs typeface="Times New Roman" panose="02020603050405020304" pitchFamily="18" charset="0"/>
                      </a:endParaRPr>
                    </a:p>
                  </a:txBody>
                  <a:tcPr marL="0" marR="0" marT="31750"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CECE8"/>
                    </a:solidFill>
                  </a:tcPr>
                </a:tc>
                <a:tc>
                  <a:txBody>
                    <a:bodyPr/>
                    <a:lstStyle/>
                    <a:p>
                      <a:pPr marL="434340" marR="974090" indent="-342900">
                        <a:lnSpc>
                          <a:spcPct val="101400"/>
                        </a:lnSpc>
                        <a:spcBef>
                          <a:spcPts val="225"/>
                        </a:spcBef>
                        <a:buFont typeface="+mj-lt"/>
                        <a:buAutoNum type="arabicPeriod"/>
                      </a:pPr>
                      <a:endParaRPr lang="en-US" sz="1600" dirty="0">
                        <a:latin typeface="Times New Roman" panose="02020603050405020304" pitchFamily="18" charset="0"/>
                        <a:cs typeface="Times New Roman" panose="02020603050405020304" pitchFamily="18" charset="0"/>
                      </a:endParaRPr>
                    </a:p>
                    <a:p>
                      <a:pPr marL="434340" marR="974090" indent="-342900">
                        <a:lnSpc>
                          <a:spcPct val="101400"/>
                        </a:lnSpc>
                        <a:spcBef>
                          <a:spcPts val="225"/>
                        </a:spcBef>
                        <a:buFont typeface="+mj-lt"/>
                        <a:buAutoNum type="arabicPeriod"/>
                      </a:pPr>
                      <a:r>
                        <a:rPr lang="en-US" sz="1600" dirty="0">
                          <a:latin typeface="Times New Roman" panose="02020603050405020304" pitchFamily="18" charset="0"/>
                          <a:cs typeface="Times New Roman" panose="02020603050405020304" pitchFamily="18" charset="0"/>
                        </a:rPr>
                        <a:t>Pupil Tracking and Gaze Analysis</a:t>
                      </a:r>
                    </a:p>
                    <a:p>
                      <a:pPr marL="434340" marR="974090" indent="-342900">
                        <a:lnSpc>
                          <a:spcPct val="101400"/>
                        </a:lnSpc>
                        <a:spcBef>
                          <a:spcPts val="225"/>
                        </a:spcBef>
                        <a:buFont typeface="+mj-lt"/>
                        <a:buAutoNum type="arabicPeriod"/>
                      </a:pPr>
                      <a:r>
                        <a:rPr lang="en-US" sz="1600" dirty="0">
                          <a:latin typeface="Times New Roman" panose="02020603050405020304" pitchFamily="18" charset="0"/>
                          <a:cs typeface="Times New Roman" panose="02020603050405020304" pitchFamily="18" charset="0"/>
                        </a:rPr>
                        <a:t>Environmental Interference</a:t>
                      </a:r>
                    </a:p>
                    <a:p>
                      <a:pPr marL="434340" marR="974090" indent="-342900">
                        <a:lnSpc>
                          <a:spcPct val="101400"/>
                        </a:lnSpc>
                        <a:spcBef>
                          <a:spcPts val="225"/>
                        </a:spcBef>
                        <a:buFont typeface="+mj-lt"/>
                        <a:buAutoNum type="arabicPeriod"/>
                      </a:pPr>
                      <a:r>
                        <a:rPr lang="en-US" sz="1600" dirty="0">
                          <a:latin typeface="Times New Roman" panose="02020603050405020304" pitchFamily="18" charset="0"/>
                          <a:cs typeface="Times New Roman" panose="02020603050405020304" pitchFamily="18" charset="0"/>
                        </a:rPr>
                        <a:t>Limited Range of Eye Movements</a:t>
                      </a:r>
                    </a:p>
                  </a:txBody>
                  <a:tcPr marL="0" marR="0" marT="28575"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CECE8"/>
                    </a:solidFill>
                  </a:tcPr>
                </a:tc>
                <a:extLst>
                  <a:ext uri="{0D108BD9-81ED-4DB2-BD59-A6C34878D82A}">
                    <a16:rowId xmlns="" xmlns:a16="http://schemas.microsoft.com/office/drawing/2014/main" val="10002"/>
                  </a:ext>
                </a:extLst>
              </a:tr>
              <a:tr h="1798320">
                <a:tc>
                  <a:txBody>
                    <a:bodyPr/>
                    <a:lstStyle/>
                    <a:p>
                      <a:pPr marL="90805" marR="438150">
                        <a:lnSpc>
                          <a:spcPct val="101400"/>
                        </a:lnSpc>
                        <a:spcBef>
                          <a:spcPts val="229"/>
                        </a:spcBef>
                      </a:pPr>
                      <a:endParaRPr lang="en-IN" sz="3600" baseline="24691" dirty="0">
                        <a:latin typeface="Times New Roman" panose="02020603050405020304" pitchFamily="18" charset="0"/>
                        <a:cs typeface="Times New Roman" panose="02020603050405020304" pitchFamily="18" charset="0"/>
                      </a:endParaRPr>
                    </a:p>
                    <a:p>
                      <a:pPr marL="90805" marR="438150">
                        <a:lnSpc>
                          <a:spcPct val="101400"/>
                        </a:lnSpc>
                        <a:spcBef>
                          <a:spcPts val="229"/>
                        </a:spcBef>
                      </a:pPr>
                      <a:r>
                        <a:rPr lang="en-IN" sz="2400" baseline="24691" dirty="0">
                          <a:latin typeface="Times New Roman" panose="02020603050405020304" pitchFamily="18" charset="0"/>
                          <a:cs typeface="Times New Roman" panose="02020603050405020304" pitchFamily="18" charset="0"/>
                        </a:rPr>
                        <a:t>3.</a:t>
                      </a:r>
                      <a:r>
                        <a:rPr lang="en-US" sz="2400" baseline="24691" dirty="0">
                          <a:latin typeface="Times New Roman" panose="02020603050405020304" pitchFamily="18" charset="0"/>
                          <a:cs typeface="Times New Roman" panose="02020603050405020304" pitchFamily="18" charset="0"/>
                        </a:rPr>
                        <a:t> "Machine Learning Approaches for Driver Drowsiness Prediction: A Comparative Analysis"</a:t>
                      </a:r>
                      <a:endParaRPr sz="2400" baseline="24691" dirty="0">
                        <a:latin typeface="Times New Roman" panose="02020603050405020304" pitchFamily="18" charset="0"/>
                        <a:cs typeface="Times New Roman" panose="02020603050405020304" pitchFamily="18" charset="0"/>
                      </a:endParaRPr>
                    </a:p>
                  </a:txBody>
                  <a:tcPr marL="0" marR="0" marT="29209"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8D7CD"/>
                    </a:solidFill>
                  </a:tcPr>
                </a:tc>
                <a:tc>
                  <a:txBody>
                    <a:bodyPr/>
                    <a:lstStyle/>
                    <a:p>
                      <a:pPr marL="91440">
                        <a:lnSpc>
                          <a:spcPct val="100000"/>
                        </a:lnSpc>
                        <a:spcBef>
                          <a:spcPts val="254"/>
                        </a:spcBef>
                      </a:pPr>
                      <a:r>
                        <a:rPr lang="en-US" sz="1600" dirty="0">
                          <a:latin typeface="+mn-lt"/>
                          <a:cs typeface="Calibri"/>
                        </a:rPr>
                        <a:t>Ensemble Learning with Support Vector Machines and Random Forests</a:t>
                      </a:r>
                      <a:endParaRPr sz="1600" dirty="0">
                        <a:latin typeface="Calibri"/>
                        <a:cs typeface="Calibri"/>
                      </a:endParaRPr>
                    </a:p>
                  </a:txBody>
                  <a:tcPr marL="0" marR="0" marT="32384"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8D7CD"/>
                    </a:solidFill>
                  </a:tcPr>
                </a:tc>
                <a:tc>
                  <a:txBody>
                    <a:bodyPr/>
                    <a:lstStyle/>
                    <a:p>
                      <a:pPr marL="91440" marR="2289175">
                        <a:lnSpc>
                          <a:spcPct val="100200"/>
                        </a:lnSpc>
                        <a:spcBef>
                          <a:spcPts val="250"/>
                        </a:spcBef>
                      </a:pPr>
                      <a:endParaRPr lang="en-US" sz="1400" dirty="0">
                        <a:latin typeface="Calibri"/>
                        <a:cs typeface="Calibri"/>
                      </a:endParaRPr>
                    </a:p>
                    <a:p>
                      <a:pPr marL="91440" marR="2289175" indent="0">
                        <a:lnSpc>
                          <a:spcPct val="100200"/>
                        </a:lnSpc>
                        <a:spcBef>
                          <a:spcPts val="250"/>
                        </a:spcBef>
                        <a:buNone/>
                      </a:pPr>
                      <a:r>
                        <a:rPr lang="en-IN" sz="1600" dirty="0">
                          <a:latin typeface="+mn-lt"/>
                          <a:cs typeface="Calibri"/>
                        </a:rPr>
                        <a:t>Overfitting Challenges </a:t>
                      </a:r>
                    </a:p>
                    <a:p>
                      <a:pPr marL="434340" marR="2289175" indent="-342900">
                        <a:lnSpc>
                          <a:spcPct val="100200"/>
                        </a:lnSpc>
                        <a:spcBef>
                          <a:spcPts val="250"/>
                        </a:spcBef>
                        <a:buAutoNum type="arabicPeriod"/>
                      </a:pPr>
                      <a:r>
                        <a:rPr lang="en-IN" sz="1600" dirty="0">
                          <a:latin typeface="+mn-lt"/>
                          <a:cs typeface="Calibri"/>
                        </a:rPr>
                        <a:t>Data Privacy Concerns</a:t>
                      </a:r>
                    </a:p>
                    <a:p>
                      <a:pPr marL="434340" marR="2289175" indent="-342900">
                        <a:lnSpc>
                          <a:spcPct val="100200"/>
                        </a:lnSpc>
                        <a:spcBef>
                          <a:spcPts val="250"/>
                        </a:spcBef>
                        <a:buAutoNum type="arabicPeriod"/>
                      </a:pPr>
                      <a:r>
                        <a:rPr lang="en-IN" sz="1600" dirty="0">
                          <a:latin typeface="+mn-lt"/>
                          <a:cs typeface="Calibri"/>
                        </a:rPr>
                        <a:t>Adaptability to Contextual Factors</a:t>
                      </a:r>
                      <a:endParaRPr sz="1600" dirty="0">
                        <a:latin typeface="Calibri"/>
                        <a:cs typeface="Calibri"/>
                      </a:endParaRPr>
                    </a:p>
                  </a:txBody>
                  <a:tcPr marL="0" marR="0" marT="31750" marB="0">
                    <a:lnL w="19050">
                      <a:solidFill>
                        <a:srgbClr val="ED7D31"/>
                      </a:solidFill>
                      <a:prstDash val="solid"/>
                    </a:lnL>
                    <a:lnR w="19050">
                      <a:solidFill>
                        <a:srgbClr val="ED7D31"/>
                      </a:solidFill>
                      <a:prstDash val="solid"/>
                    </a:lnR>
                    <a:lnT w="19050">
                      <a:solidFill>
                        <a:srgbClr val="ED7D31"/>
                      </a:solidFill>
                      <a:prstDash val="solid"/>
                    </a:lnT>
                    <a:lnB w="19050">
                      <a:solidFill>
                        <a:srgbClr val="ED7D31"/>
                      </a:solidFill>
                      <a:prstDash val="solid"/>
                    </a:lnB>
                    <a:solidFill>
                      <a:srgbClr val="F8D7CD"/>
                    </a:solidFill>
                  </a:tcPr>
                </a:tc>
                <a:extLst>
                  <a:ext uri="{0D108BD9-81ED-4DB2-BD59-A6C34878D82A}">
                    <a16:rowId xmlns="" xmlns:a16="http://schemas.microsoft.com/office/drawing/2014/main" val="10003"/>
                  </a:ext>
                </a:extLst>
              </a:tr>
            </a:tbl>
          </a:graphicData>
        </a:graphic>
      </p:graphicFrame>
      <p:sp>
        <p:nvSpPr>
          <p:cNvPr id="3" name="TextBox 2"/>
          <p:cNvSpPr txBox="1"/>
          <p:nvPr/>
        </p:nvSpPr>
        <p:spPr>
          <a:xfrm>
            <a:off x="791308" y="211016"/>
            <a:ext cx="3001334" cy="400110"/>
          </a:xfrm>
          <a:prstGeom prst="rect">
            <a:avLst/>
          </a:prstGeom>
          <a:noFill/>
        </p:spPr>
        <p:txBody>
          <a:bodyPr wrap="none" rtlCol="0">
            <a:spAutoFit/>
          </a:bodyPr>
          <a:lstStyle/>
          <a:p>
            <a:r>
              <a:rPr lang="en-IN" sz="2000" b="1" u="sng" dirty="0" smtClean="0">
                <a:latin typeface="Times New Roman" panose="02020603050405020304" pitchFamily="18" charset="0"/>
                <a:cs typeface="Times New Roman" panose="02020603050405020304" pitchFamily="18" charset="0"/>
              </a:rPr>
              <a:t>LITERATURE REVIEW</a:t>
            </a:r>
            <a:endParaRPr lang="en-US"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A43C70-10AB-316C-3FF4-F8BF458423C1}"/>
              </a:ext>
            </a:extLst>
          </p:cNvPr>
          <p:cNvSpPr txBox="1"/>
          <p:nvPr/>
        </p:nvSpPr>
        <p:spPr>
          <a:xfrm>
            <a:off x="3978647" y="249818"/>
            <a:ext cx="4252633" cy="523220"/>
          </a:xfrm>
          <a:prstGeom prst="rect">
            <a:avLst/>
          </a:prstGeom>
          <a:noFill/>
        </p:spPr>
        <p:txBody>
          <a:bodyPr wrap="square" rtlCol="0">
            <a:spAutoFit/>
          </a:bodyPr>
          <a:lstStyle/>
          <a:p>
            <a:r>
              <a:rPr lang="en-IN" altLang="en-US" sz="2800" b="1" dirty="0">
                <a:latin typeface="Times New Roman" panose="02020603050405020304" pitchFamily="18" charset="0"/>
                <a:cs typeface="Times New Roman" panose="02020603050405020304" pitchFamily="18" charset="0"/>
              </a:rPr>
              <a:t>PROBLEM DEFINITION</a:t>
            </a:r>
            <a:endParaRPr lang="en-IN" sz="2800"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5B2D839B-92C0-DA95-6E8D-75B3EA91B8B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23EA9D61-B8D1-F9A7-6EE1-5ACD2A47A0E7}"/>
              </a:ext>
            </a:extLst>
          </p:cNvPr>
          <p:cNvSpPr txBox="1"/>
          <p:nvPr/>
        </p:nvSpPr>
        <p:spPr>
          <a:xfrm>
            <a:off x="1138518" y="1204251"/>
            <a:ext cx="9762564" cy="1938992"/>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PROBLEM:</a:t>
            </a:r>
          </a:p>
          <a:p>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000" dirty="0"/>
              <a:t>Drowsy driving poses a significant threat to road safety, leading to a substantial number of accidents and fatalities each year. The problem is to develop an advanced Driver Drowsiness Detection System that effectively identifies and alerts drivers when they exhibit signs of drowsy behavior using Machine Learning and Computer Vision Techniques.</a:t>
            </a:r>
            <a:endParaRPr lang="en-IN" sz="2000" dirty="0"/>
          </a:p>
        </p:txBody>
      </p:sp>
      <p:sp>
        <p:nvSpPr>
          <p:cNvPr id="5" name="TextBox 4">
            <a:extLst>
              <a:ext uri="{FF2B5EF4-FFF2-40B4-BE49-F238E27FC236}">
                <a16:creationId xmlns="" xmlns:a16="http://schemas.microsoft.com/office/drawing/2014/main" id="{DB9FCD3E-EA13-23F0-9B37-F4E234E88D85}"/>
              </a:ext>
            </a:extLst>
          </p:cNvPr>
          <p:cNvSpPr txBox="1"/>
          <p:nvPr/>
        </p:nvSpPr>
        <p:spPr>
          <a:xfrm>
            <a:off x="1068180" y="3927575"/>
            <a:ext cx="9762564" cy="1938992"/>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DATASET :</a:t>
            </a:r>
          </a:p>
          <a:p>
            <a:pPr marL="742950" lvl="1" indent="-285750">
              <a:buFont typeface="Wingdings" panose="05000000000000000000" pitchFamily="2" charset="2"/>
              <a:buChar char="Ø"/>
            </a:pPr>
            <a:r>
              <a:rPr lang="en-US" sz="2000" dirty="0"/>
              <a:t>Classes with various lighting conditions</a:t>
            </a:r>
          </a:p>
          <a:p>
            <a:pPr marL="1657350" lvl="3" indent="-285750">
              <a:buFont typeface="Wingdings" panose="05000000000000000000" pitchFamily="2" charset="2"/>
              <a:buChar char="q"/>
            </a:pPr>
            <a:r>
              <a:rPr lang="en-US" sz="2000" dirty="0"/>
              <a:t>Open eyes</a:t>
            </a:r>
          </a:p>
          <a:p>
            <a:pPr marL="1657350" lvl="3" indent="-285750">
              <a:buFont typeface="Wingdings" panose="05000000000000000000" pitchFamily="2" charset="2"/>
              <a:buChar char="q"/>
            </a:pPr>
            <a:r>
              <a:rPr lang="en-US" sz="2000" dirty="0"/>
              <a:t>Closed eyes</a:t>
            </a:r>
          </a:p>
          <a:p>
            <a:pPr marL="1657350" lvl="3" indent="-285750">
              <a:buFont typeface="Wingdings" panose="05000000000000000000" pitchFamily="2" charset="2"/>
              <a:buChar char="q"/>
            </a:pPr>
            <a:r>
              <a:rPr lang="en-US" sz="2000" dirty="0"/>
              <a:t>Yawn</a:t>
            </a:r>
          </a:p>
          <a:p>
            <a:pPr marL="1657350" lvl="3" indent="-285750">
              <a:buFont typeface="Wingdings" panose="05000000000000000000" pitchFamily="2" charset="2"/>
              <a:buChar char="q"/>
            </a:pPr>
            <a:r>
              <a:rPr lang="en-US" sz="2000" dirty="0"/>
              <a:t>No Yawn</a:t>
            </a:r>
          </a:p>
        </p:txBody>
      </p:sp>
    </p:spTree>
    <p:extLst>
      <p:ext uri="{BB962C8B-B14F-4D97-AF65-F5344CB8AC3E}">
        <p14:creationId xmlns="" xmlns:p14="http://schemas.microsoft.com/office/powerpoint/2010/main" val="155202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A43C70-10AB-316C-3FF4-F8BF458423C1}"/>
              </a:ext>
            </a:extLst>
          </p:cNvPr>
          <p:cNvSpPr txBox="1"/>
          <p:nvPr/>
        </p:nvSpPr>
        <p:spPr>
          <a:xfrm>
            <a:off x="4974010" y="249818"/>
            <a:ext cx="226190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OBJECTIVE</a:t>
            </a:r>
          </a:p>
        </p:txBody>
      </p:sp>
      <p:cxnSp>
        <p:nvCxnSpPr>
          <p:cNvPr id="4" name="Straight Connector 3">
            <a:extLst>
              <a:ext uri="{FF2B5EF4-FFF2-40B4-BE49-F238E27FC236}">
                <a16:creationId xmlns="" xmlns:a16="http://schemas.microsoft.com/office/drawing/2014/main" id="{5B2D839B-92C0-DA95-6E8D-75B3EA91B8B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6325DBB4-23BE-E1CD-C7EE-FEBEF4A30631}"/>
              </a:ext>
            </a:extLst>
          </p:cNvPr>
          <p:cNvSpPr txBox="1"/>
          <p:nvPr/>
        </p:nvSpPr>
        <p:spPr>
          <a:xfrm>
            <a:off x="1199373" y="1130586"/>
            <a:ext cx="9659127" cy="6196568"/>
          </a:xfrm>
          <a:prstGeom prst="rect">
            <a:avLst/>
          </a:prstGeom>
          <a:noFill/>
        </p:spPr>
        <p:txBody>
          <a:bodyPr wrap="square" rtlCol="0">
            <a:spAutoFit/>
          </a:bodyPr>
          <a:lstStyle/>
          <a:p>
            <a:pPr marL="342900" indent="-342900">
              <a:spcAft>
                <a:spcPts val="2000"/>
              </a:spcAft>
              <a:buFont typeface="Wingdings" pitchFamily="2" charset="2"/>
              <a:buChar char="ü"/>
            </a:pPr>
            <a:r>
              <a:rPr lang="en-US" sz="2000" dirty="0"/>
              <a:t>Developing a dependable model for precise drowsiness detection is pivotal in enhancing road safety. </a:t>
            </a:r>
          </a:p>
          <a:p>
            <a:pPr marL="342900" indent="-342900">
              <a:spcAft>
                <a:spcPts val="2000"/>
              </a:spcAft>
              <a:buFont typeface="Wingdings" pitchFamily="2" charset="2"/>
              <a:buChar char="ü"/>
            </a:pPr>
            <a:r>
              <a:rPr lang="en-US" sz="2000" dirty="0"/>
              <a:t>Real-time alerts, a core feature, ensure timely intervention, and to achieve this, a diverse and representative dataset mirroring real-life scenarios is imperative. </a:t>
            </a:r>
          </a:p>
          <a:p>
            <a:pPr marL="342900" indent="-342900">
              <a:spcAft>
                <a:spcPts val="2000"/>
              </a:spcAft>
              <a:buFont typeface="Wingdings" pitchFamily="2" charset="2"/>
              <a:buChar char="ü"/>
            </a:pPr>
            <a:r>
              <a:rPr lang="en-US" sz="2000" dirty="0"/>
              <a:t>The model's robustness under various conditions is crucial, ensuring its efficacy in diverse environments. </a:t>
            </a:r>
          </a:p>
          <a:p>
            <a:pPr marL="342900" indent="-342900">
              <a:spcAft>
                <a:spcPts val="2000"/>
              </a:spcAft>
              <a:buFont typeface="Wingdings" pitchFamily="2" charset="2"/>
              <a:buChar char="ü"/>
            </a:pPr>
            <a:r>
              <a:rPr lang="en-US" sz="2000" dirty="0"/>
              <a:t>Striving to mitigate false alarms remains a key focus, enhancing the system's reliability. </a:t>
            </a:r>
          </a:p>
          <a:p>
            <a:pPr marL="342900" indent="-342900">
              <a:spcAft>
                <a:spcPts val="2000"/>
              </a:spcAft>
              <a:buFont typeface="Wingdings" pitchFamily="2" charset="2"/>
              <a:buChar char="ü"/>
            </a:pPr>
            <a:r>
              <a:rPr lang="en-US" sz="2000" dirty="0"/>
              <a:t>Rigorous performance evaluation using diverse metrics is essential for gauging the model's effectiveness.</a:t>
            </a:r>
          </a:p>
          <a:p>
            <a:pPr marL="342900" indent="-342900">
              <a:spcAft>
                <a:spcPts val="2000"/>
              </a:spcAft>
              <a:buFont typeface="Wingdings" pitchFamily="2" charset="2"/>
              <a:buChar char="ü"/>
            </a:pPr>
            <a:r>
              <a:rPr lang="en-US" sz="2000" dirty="0"/>
              <a:t> Ultimately, this endeavor aims to contribute significantly to the overarching goal of road safety enhancement.</a:t>
            </a:r>
          </a:p>
          <a:p>
            <a:pPr marL="342900" indent="-342900">
              <a:spcAft>
                <a:spcPts val="2000"/>
              </a:spcAft>
              <a:buFont typeface="Wingdings" pitchFamily="2" charset="2"/>
              <a:buChar char="ü"/>
            </a:pPr>
            <a:r>
              <a:rPr lang="en-US" sz="2000" dirty="0"/>
              <a:t>Technological Fusion: Combines Machine Learning for interpretability and Deep Learning (CNNs) for complex pattern recognition</a:t>
            </a:r>
            <a:r>
              <a:rPr lang="en-US" sz="2000" dirty="0">
                <a:solidFill>
                  <a:srgbClr val="374151"/>
                </a:solidFill>
                <a:latin typeface="Times New Roman" panose="02020603050405020304" pitchFamily="18" charset="0"/>
                <a:cs typeface="Times New Roman" panose="02020603050405020304" pitchFamily="18" charset="0"/>
              </a:rPr>
              <a:t>.</a:t>
            </a:r>
          </a:p>
          <a:p>
            <a:pPr marL="342900" indent="-342900">
              <a:buFont typeface="Wingdings" pitchFamily="2" charset="2"/>
              <a:buChar char="ü"/>
            </a:pPr>
            <a:endParaRPr lang="en-IN"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9450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A43C70-10AB-316C-3FF4-F8BF458423C1}"/>
              </a:ext>
            </a:extLst>
          </p:cNvPr>
          <p:cNvSpPr txBox="1"/>
          <p:nvPr/>
        </p:nvSpPr>
        <p:spPr>
          <a:xfrm>
            <a:off x="3621460" y="312644"/>
            <a:ext cx="4967008" cy="523220"/>
          </a:xfrm>
          <a:prstGeom prst="rect">
            <a:avLst/>
          </a:prstGeom>
          <a:noFill/>
        </p:spPr>
        <p:txBody>
          <a:bodyPr wrap="square" rtlCol="0">
            <a:spAutoFit/>
          </a:bodyPr>
          <a:lstStyle/>
          <a:p>
            <a:r>
              <a:rPr lang="en-IN" altLang="en-US" sz="2800" b="1" dirty="0">
                <a:latin typeface="Times New Roman" panose="02020603050405020304" pitchFamily="18" charset="0"/>
                <a:cs typeface="Times New Roman" panose="02020603050405020304" pitchFamily="18" charset="0"/>
              </a:rPr>
              <a:t>ARCHITECTURE DIAGRAM</a:t>
            </a:r>
            <a:endParaRPr lang="en-IN" sz="2800"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5B2D839B-92C0-DA95-6E8D-75B3EA91B8B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6FF73B8B-AC8A-2716-0AA5-8E2876C28910}"/>
              </a:ext>
            </a:extLst>
          </p:cNvPr>
          <p:cNvPicPr>
            <a:picLocks noChangeAspect="1"/>
          </p:cNvPicPr>
          <p:nvPr/>
        </p:nvPicPr>
        <p:blipFill rotWithShape="1">
          <a:blip r:embed="rId2">
            <a:extLst>
              <a:ext uri="{28A0092B-C50C-407E-A947-70E740481C1C}">
                <a14:useLocalDpi xmlns="" xmlns:a14="http://schemas.microsoft.com/office/drawing/2010/main" val="0"/>
              </a:ext>
            </a:extLst>
          </a:blip>
          <a:srcRect b="2222"/>
          <a:stretch/>
        </p:blipFill>
        <p:spPr>
          <a:xfrm>
            <a:off x="2904565" y="1219198"/>
            <a:ext cx="6203576" cy="5486401"/>
          </a:xfrm>
          <a:prstGeom prst="rect">
            <a:avLst/>
          </a:prstGeom>
        </p:spPr>
      </p:pic>
    </p:spTree>
    <p:extLst>
      <p:ext uri="{BB962C8B-B14F-4D97-AF65-F5344CB8AC3E}">
        <p14:creationId xmlns="" xmlns:p14="http://schemas.microsoft.com/office/powerpoint/2010/main" val="240072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A43C70-10AB-316C-3FF4-F8BF458423C1}"/>
              </a:ext>
            </a:extLst>
          </p:cNvPr>
          <p:cNvSpPr txBox="1"/>
          <p:nvPr/>
        </p:nvSpPr>
        <p:spPr>
          <a:xfrm>
            <a:off x="3348456" y="322169"/>
            <a:ext cx="5513015" cy="523220"/>
          </a:xfrm>
          <a:prstGeom prst="rect">
            <a:avLst/>
          </a:prstGeom>
          <a:noFill/>
        </p:spPr>
        <p:txBody>
          <a:bodyPr wrap="square" rtlCol="0">
            <a:spAutoFit/>
          </a:bodyPr>
          <a:lstStyle/>
          <a:p>
            <a:r>
              <a:rPr lang="en-US" altLang="en-US" sz="2800" b="1" dirty="0">
                <a:latin typeface="Times New Roman" panose="02020603050405020304" pitchFamily="18" charset="0"/>
                <a:cs typeface="Times New Roman" panose="02020603050405020304" pitchFamily="18" charset="0"/>
              </a:rPr>
              <a:t>S/W AND H/W SPECIFICATION </a:t>
            </a:r>
            <a:endParaRPr lang="en-IN" sz="2800"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5B2D839B-92C0-DA95-6E8D-75B3EA91B8B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78389880-7645-8262-2FA0-23BD5BD2BD98}"/>
              </a:ext>
            </a:extLst>
          </p:cNvPr>
          <p:cNvSpPr txBox="1"/>
          <p:nvPr/>
        </p:nvSpPr>
        <p:spPr>
          <a:xfrm>
            <a:off x="3348456" y="1504027"/>
            <a:ext cx="5369299" cy="2444259"/>
          </a:xfrm>
          <a:prstGeom prst="rect">
            <a:avLst/>
          </a:prstGeom>
          <a:noFill/>
        </p:spPr>
        <p:txBody>
          <a:bodyPr wrap="square" rtlCol="0">
            <a:spAutoFit/>
          </a:bodyPr>
          <a:lstStyle/>
          <a:p>
            <a:pPr algn="just" eaLnBrk="1" fontAlgn="auto" hangingPunct="1">
              <a:spcBef>
                <a:spcPts val="500"/>
              </a:spcBef>
              <a:spcAft>
                <a:spcPts val="0"/>
              </a:spcAft>
              <a:defRPr/>
            </a:pPr>
            <a:r>
              <a:rPr lang="en-IN" sz="2000" b="1" dirty="0">
                <a:latin typeface="Times New Roman"/>
              </a:rPr>
              <a:t>HARDWARE REQUIREMENTS</a:t>
            </a:r>
            <a:endParaRPr lang="en-IN" sz="2000" dirty="0">
              <a:latin typeface="Times New Roman"/>
            </a:endParaRPr>
          </a:p>
          <a:p>
            <a:pPr algn="just" eaLnBrk="1" fontAlgn="auto" hangingPunct="1">
              <a:spcBef>
                <a:spcPts val="500"/>
              </a:spcBef>
              <a:spcAft>
                <a:spcPts val="0"/>
              </a:spcAft>
              <a:buFont typeface="Arial"/>
              <a:buChar char="•"/>
              <a:defRPr/>
            </a:pPr>
            <a:endParaRPr lang="en-IN" sz="2000" b="1" dirty="0">
              <a:latin typeface="Times New Roman"/>
            </a:endParaRPr>
          </a:p>
          <a:p>
            <a:pPr marL="742950" lvl="1" indent="-285750" algn="just">
              <a:spcBef>
                <a:spcPts val="400"/>
              </a:spcBef>
              <a:buFont typeface="Wingdings" panose="05000000000000000000" pitchFamily="2" charset="2"/>
              <a:buChar char="§"/>
              <a:defRPr/>
            </a:pPr>
            <a:r>
              <a:rPr lang="en-IN" b="1" spc="-5" dirty="0">
                <a:cs typeface="Calibri"/>
              </a:rPr>
              <a:t>PROCESSOR</a:t>
            </a:r>
            <a:r>
              <a:rPr lang="en-IN" sz="1800" dirty="0">
                <a:latin typeface="Times New Roman"/>
              </a:rPr>
              <a:t>  :    </a:t>
            </a:r>
            <a:r>
              <a:rPr lang="en-US" dirty="0" smtClean="0">
                <a:latin typeface="Times New Roman"/>
              </a:rPr>
              <a:t>Intel Core i3 OR i5 </a:t>
            </a:r>
            <a:endParaRPr lang="en-IN" dirty="0">
              <a:latin typeface="Times New Roman"/>
            </a:endParaRPr>
          </a:p>
          <a:p>
            <a:pPr marL="742950" lvl="1" indent="-285750" algn="just" eaLnBrk="1" fontAlgn="auto" hangingPunct="1">
              <a:spcBef>
                <a:spcPts val="400"/>
              </a:spcBef>
              <a:spcAft>
                <a:spcPts val="0"/>
              </a:spcAft>
              <a:buFont typeface="Wingdings" panose="05000000000000000000" pitchFamily="2" charset="2"/>
              <a:buChar char="§"/>
              <a:defRPr/>
            </a:pPr>
            <a:r>
              <a:rPr lang="en-IN" b="1" spc="-5" dirty="0">
                <a:cs typeface="Calibri"/>
              </a:rPr>
              <a:t>RAM</a:t>
            </a:r>
            <a:r>
              <a:rPr lang="en-IN" sz="1800" dirty="0">
                <a:latin typeface="Times New Roman"/>
              </a:rPr>
              <a:t>  :  4GB </a:t>
            </a:r>
            <a:r>
              <a:rPr lang="en-IN" sz="1800" dirty="0" smtClean="0">
                <a:latin typeface="Times New Roman"/>
              </a:rPr>
              <a:t>or more </a:t>
            </a:r>
            <a:r>
              <a:rPr lang="en-IN" sz="1800" dirty="0">
                <a:latin typeface="Times New Roman"/>
              </a:rPr>
              <a:t>RAM</a:t>
            </a:r>
          </a:p>
          <a:p>
            <a:pPr marL="742950" lvl="1" indent="-285750" algn="just" eaLnBrk="1" fontAlgn="auto" hangingPunct="1">
              <a:spcBef>
                <a:spcPts val="400"/>
              </a:spcBef>
              <a:spcAft>
                <a:spcPts val="0"/>
              </a:spcAft>
              <a:buFont typeface="Wingdings" panose="05000000000000000000" pitchFamily="2" charset="2"/>
              <a:buChar char="§"/>
              <a:defRPr/>
            </a:pPr>
            <a:r>
              <a:rPr lang="en-IN" b="1" spc="-5" dirty="0">
                <a:cs typeface="Calibri"/>
              </a:rPr>
              <a:t>MONITOR</a:t>
            </a:r>
            <a:r>
              <a:rPr lang="en-IN" sz="1800" dirty="0">
                <a:latin typeface="Times New Roman"/>
              </a:rPr>
              <a:t>  :  15” COLOR</a:t>
            </a:r>
          </a:p>
          <a:p>
            <a:pPr marL="742950" lvl="1" indent="-285750" algn="just" eaLnBrk="1" fontAlgn="auto" hangingPunct="1">
              <a:spcBef>
                <a:spcPts val="400"/>
              </a:spcBef>
              <a:spcAft>
                <a:spcPts val="0"/>
              </a:spcAft>
              <a:buFont typeface="Wingdings" panose="05000000000000000000" pitchFamily="2" charset="2"/>
              <a:buChar char="§"/>
              <a:defRPr/>
            </a:pPr>
            <a:r>
              <a:rPr lang="en-IN" b="1" spc="-5" dirty="0">
                <a:cs typeface="Calibri"/>
              </a:rPr>
              <a:t>HARD DISK </a:t>
            </a:r>
            <a:r>
              <a:rPr lang="en-IN" sz="1800" dirty="0">
                <a:latin typeface="Times New Roman"/>
              </a:rPr>
              <a:t>  :  250 </a:t>
            </a:r>
            <a:r>
              <a:rPr lang="en-IN" sz="1800" dirty="0" smtClean="0">
                <a:latin typeface="Times New Roman"/>
              </a:rPr>
              <a:t>GB</a:t>
            </a:r>
          </a:p>
          <a:p>
            <a:pPr marL="742950" lvl="1" indent="-285750" algn="just" eaLnBrk="1" fontAlgn="auto" hangingPunct="1">
              <a:spcBef>
                <a:spcPts val="400"/>
              </a:spcBef>
              <a:spcAft>
                <a:spcPts val="0"/>
              </a:spcAft>
              <a:buFont typeface="Wingdings" panose="05000000000000000000" pitchFamily="2" charset="2"/>
              <a:buChar char="§"/>
              <a:defRPr/>
            </a:pPr>
            <a:r>
              <a:rPr lang="en-IN" b="1" spc="-5" dirty="0" smtClean="0">
                <a:cs typeface="Calibri"/>
              </a:rPr>
              <a:t>WEB CAMERA</a:t>
            </a:r>
            <a:endParaRPr lang="en-IN" b="1" spc="-5" dirty="0">
              <a:cs typeface="Calibri"/>
            </a:endParaRPr>
          </a:p>
        </p:txBody>
      </p:sp>
      <p:sp>
        <p:nvSpPr>
          <p:cNvPr id="3" name="TextBox 2">
            <a:extLst>
              <a:ext uri="{FF2B5EF4-FFF2-40B4-BE49-F238E27FC236}">
                <a16:creationId xmlns="" xmlns:a16="http://schemas.microsoft.com/office/drawing/2014/main" id="{94F9F1F0-EE6A-340A-11A1-BB6DC23644E5}"/>
              </a:ext>
            </a:extLst>
          </p:cNvPr>
          <p:cNvSpPr txBox="1"/>
          <p:nvPr/>
        </p:nvSpPr>
        <p:spPr>
          <a:xfrm>
            <a:off x="3348456" y="3805014"/>
            <a:ext cx="5369299" cy="2362185"/>
          </a:xfrm>
          <a:prstGeom prst="rect">
            <a:avLst/>
          </a:prstGeom>
          <a:noFill/>
        </p:spPr>
        <p:txBody>
          <a:bodyPr wrap="square" rtlCol="0">
            <a:spAutoFit/>
          </a:bodyPr>
          <a:lstStyle/>
          <a:p>
            <a:pPr algn="just" eaLnBrk="1" fontAlgn="auto" hangingPunct="1">
              <a:spcBef>
                <a:spcPts val="500"/>
              </a:spcBef>
              <a:spcAft>
                <a:spcPts val="0"/>
              </a:spcAft>
              <a:defRPr/>
            </a:pPr>
            <a:r>
              <a:rPr lang="en-US" sz="2000" b="1" dirty="0">
                <a:latin typeface="Times New Roman"/>
              </a:rPr>
              <a:t>SOFTWARE REQUIREMENTS</a:t>
            </a:r>
            <a:endParaRPr lang="en-US" sz="2000" dirty="0">
              <a:latin typeface="Times New Roman"/>
            </a:endParaRPr>
          </a:p>
          <a:p>
            <a:pPr algn="just" eaLnBrk="1" fontAlgn="auto" hangingPunct="1">
              <a:spcBef>
                <a:spcPts val="500"/>
              </a:spcBef>
              <a:spcAft>
                <a:spcPts val="0"/>
              </a:spcAft>
              <a:buFont typeface="Arial"/>
              <a:buChar char="•"/>
              <a:defRPr/>
            </a:pPr>
            <a:endParaRPr lang="en-US" sz="2000" b="1" dirty="0">
              <a:latin typeface="Times New Roman"/>
            </a:endParaRPr>
          </a:p>
          <a:p>
            <a:pPr marL="742950" lvl="1" indent="-285750" algn="just" eaLnBrk="1" fontAlgn="auto" hangingPunct="1">
              <a:spcBef>
                <a:spcPts val="400"/>
              </a:spcBef>
              <a:spcAft>
                <a:spcPts val="0"/>
              </a:spcAft>
              <a:buFont typeface="Wingdings" panose="05000000000000000000" pitchFamily="2" charset="2"/>
              <a:buChar char="§"/>
              <a:defRPr/>
            </a:pPr>
            <a:r>
              <a:rPr lang="en-US" b="1" spc="-5" dirty="0">
                <a:cs typeface="Calibri"/>
              </a:rPr>
              <a:t>Application</a:t>
            </a:r>
            <a:r>
              <a:rPr lang="en-US" dirty="0">
                <a:latin typeface="Times New Roman"/>
              </a:rPr>
              <a:t>: </a:t>
            </a:r>
            <a:r>
              <a:rPr lang="en-US" dirty="0" smtClean="0">
                <a:latin typeface="Times New Roman"/>
              </a:rPr>
              <a:t>Python 3.11</a:t>
            </a:r>
            <a:endParaRPr lang="en-US" sz="1800" dirty="0">
              <a:latin typeface="Times New Roman"/>
            </a:endParaRPr>
          </a:p>
          <a:p>
            <a:pPr marL="742950" lvl="1" indent="-285750" algn="just" eaLnBrk="1" fontAlgn="auto" hangingPunct="1">
              <a:spcBef>
                <a:spcPts val="400"/>
              </a:spcBef>
              <a:spcAft>
                <a:spcPts val="0"/>
              </a:spcAft>
              <a:buFont typeface="Wingdings" panose="05000000000000000000" pitchFamily="2" charset="2"/>
              <a:buChar char="§"/>
              <a:defRPr/>
            </a:pPr>
            <a:r>
              <a:rPr lang="en-US" b="1" spc="-5" dirty="0">
                <a:cs typeface="Calibri"/>
              </a:rPr>
              <a:t>Deep Learning Framework</a:t>
            </a:r>
            <a:r>
              <a:rPr lang="en-US" dirty="0">
                <a:latin typeface="Times New Roman"/>
              </a:rPr>
              <a:t>: </a:t>
            </a:r>
            <a:r>
              <a:rPr lang="en-US" dirty="0" err="1" smtClean="0">
                <a:latin typeface="Times New Roman"/>
              </a:rPr>
              <a:t>Tensorflow</a:t>
            </a:r>
            <a:r>
              <a:rPr lang="en-US" dirty="0" smtClean="0">
                <a:latin typeface="Times New Roman"/>
              </a:rPr>
              <a:t> 3.11</a:t>
            </a:r>
          </a:p>
          <a:p>
            <a:pPr marL="742950" lvl="1" indent="-285750" algn="just">
              <a:spcBef>
                <a:spcPts val="400"/>
              </a:spcBef>
              <a:buFont typeface="Wingdings" panose="05000000000000000000" pitchFamily="2" charset="2"/>
              <a:buChar char="§"/>
              <a:defRPr/>
            </a:pPr>
            <a:r>
              <a:rPr lang="en-US" b="1" spc="-5" dirty="0" smtClean="0">
                <a:cs typeface="Calibri"/>
              </a:rPr>
              <a:t>Development</a:t>
            </a:r>
            <a:r>
              <a:rPr lang="en-US" b="1" spc="-20" dirty="0" smtClean="0">
                <a:cs typeface="Calibri"/>
              </a:rPr>
              <a:t> </a:t>
            </a:r>
            <a:r>
              <a:rPr lang="en-US" b="1" spc="-10" dirty="0" smtClean="0">
                <a:cs typeface="Calibri"/>
              </a:rPr>
              <a:t>Environment: </a:t>
            </a:r>
            <a:r>
              <a:rPr lang="en-US" spc="-10" dirty="0" err="1" smtClean="0">
                <a:cs typeface="Calibri"/>
              </a:rPr>
              <a:t>Jupyter</a:t>
            </a:r>
            <a:r>
              <a:rPr lang="en-US" spc="-5" dirty="0" smtClean="0">
                <a:cs typeface="Calibri"/>
              </a:rPr>
              <a:t> Notebook,</a:t>
            </a:r>
            <a:r>
              <a:rPr lang="en-US" spc="-15" dirty="0" smtClean="0">
                <a:cs typeface="Calibri"/>
              </a:rPr>
              <a:t> </a:t>
            </a:r>
            <a:r>
              <a:rPr lang="en-US" dirty="0" smtClean="0">
                <a:cs typeface="Calibri"/>
              </a:rPr>
              <a:t>Visual</a:t>
            </a:r>
            <a:r>
              <a:rPr lang="en-US" spc="-5" dirty="0" smtClean="0">
                <a:cs typeface="Calibri"/>
              </a:rPr>
              <a:t> </a:t>
            </a:r>
            <a:r>
              <a:rPr lang="en-US" dirty="0" smtClean="0">
                <a:cs typeface="Calibri"/>
              </a:rPr>
              <a:t>Studio</a:t>
            </a:r>
            <a:r>
              <a:rPr lang="en-US" spc="-20" dirty="0" smtClean="0">
                <a:cs typeface="Calibri"/>
              </a:rPr>
              <a:t> </a:t>
            </a:r>
            <a:r>
              <a:rPr lang="en-US" spc="-5" dirty="0" smtClean="0">
                <a:cs typeface="Calibri"/>
              </a:rPr>
              <a:t>Code</a:t>
            </a:r>
            <a:endParaRPr lang="en-US" dirty="0" smtClean="0">
              <a:cs typeface="Calibri"/>
            </a:endParaRPr>
          </a:p>
          <a:p>
            <a:pPr marL="742950" lvl="1" indent="-285750" algn="just" eaLnBrk="1" fontAlgn="auto" hangingPunct="1">
              <a:spcBef>
                <a:spcPts val="400"/>
              </a:spcBef>
              <a:spcAft>
                <a:spcPts val="0"/>
              </a:spcAft>
              <a:buFont typeface="Wingdings" panose="05000000000000000000" pitchFamily="2" charset="2"/>
              <a:buChar char="§"/>
              <a:defRPr/>
            </a:pPr>
            <a:endParaRPr lang="en-US" dirty="0">
              <a:latin typeface="Times New Roman"/>
            </a:endParaRPr>
          </a:p>
        </p:txBody>
      </p:sp>
    </p:spTree>
    <p:extLst>
      <p:ext uri="{BB962C8B-B14F-4D97-AF65-F5344CB8AC3E}">
        <p14:creationId xmlns="" xmlns:p14="http://schemas.microsoft.com/office/powerpoint/2010/main" val="187785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A43C70-10AB-316C-3FF4-F8BF458423C1}"/>
              </a:ext>
            </a:extLst>
          </p:cNvPr>
          <p:cNvSpPr txBox="1"/>
          <p:nvPr/>
        </p:nvSpPr>
        <p:spPr>
          <a:xfrm>
            <a:off x="4238273" y="344664"/>
            <a:ext cx="3733381" cy="523220"/>
          </a:xfrm>
          <a:prstGeom prst="rect">
            <a:avLst/>
          </a:prstGeom>
          <a:noFill/>
        </p:spPr>
        <p:txBody>
          <a:bodyPr wrap="square" rtlCol="0">
            <a:spAutoFit/>
          </a:bodyPr>
          <a:lstStyle/>
          <a:p>
            <a:r>
              <a:rPr lang="en-IN" altLang="en-US" sz="2800" b="1" dirty="0">
                <a:latin typeface="Times New Roman" panose="02020603050405020304" pitchFamily="18" charset="0"/>
                <a:cs typeface="Times New Roman" panose="02020603050405020304" pitchFamily="18" charset="0"/>
              </a:rPr>
              <a:t>ALGORITHMS USED</a:t>
            </a:r>
            <a:endParaRPr lang="en-IN" sz="2800"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5B2D839B-92C0-DA95-6E8D-75B3EA91B8B0}"/>
              </a:ext>
            </a:extLst>
          </p:cNvPr>
          <p:cNvCxnSpPr>
            <a:cxnSpLocks/>
          </p:cNvCxnSpPr>
          <p:nvPr/>
        </p:nvCxnSpPr>
        <p:spPr>
          <a:xfrm>
            <a:off x="0" y="1044000"/>
            <a:ext cx="12209929"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D2579482-B5E7-CE9D-6F20-05B05973EF0A}"/>
              </a:ext>
            </a:extLst>
          </p:cNvPr>
          <p:cNvSpPr txBox="1"/>
          <p:nvPr/>
        </p:nvSpPr>
        <p:spPr>
          <a:xfrm>
            <a:off x="1515035" y="2057928"/>
            <a:ext cx="9161929" cy="2246769"/>
          </a:xfrm>
          <a:prstGeom prst="rect">
            <a:avLst/>
          </a:prstGeom>
          <a:noFill/>
        </p:spPr>
        <p:txBody>
          <a:bodyPr wrap="square" rtlCol="0">
            <a:spAutoFit/>
          </a:bodyPr>
          <a:lstStyle/>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2000" b="0" i="0" u="sng" dirty="0">
              <a:solidFill>
                <a:srgbClr val="37415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b="1" i="0" u="sng" dirty="0">
                <a:solidFill>
                  <a:srgbClr val="374151"/>
                </a:solidFill>
                <a:effectLst/>
                <a:latin typeface="Times New Roman" panose="02020603050405020304" pitchFamily="18" charset="0"/>
                <a:cs typeface="Times New Roman" panose="02020603050405020304" pitchFamily="18" charset="0"/>
              </a:rPr>
              <a:t>Deep Learning (DL) Algorithm:</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000" b="1" i="0" dirty="0">
                <a:solidFill>
                  <a:srgbClr val="374151"/>
                </a:solidFill>
                <a:effectLst/>
                <a:latin typeface="Times New Roman" panose="02020603050405020304" pitchFamily="18" charset="0"/>
                <a:cs typeface="Times New Roman" panose="02020603050405020304" pitchFamily="18" charset="0"/>
              </a:rPr>
              <a:t>Sequential Model with Convolutional Neural Networks (CNN): </a:t>
            </a:r>
            <a:r>
              <a:rPr lang="en-US" sz="2000" b="0" i="0" dirty="0">
                <a:solidFill>
                  <a:srgbClr val="374151"/>
                </a:solidFill>
                <a:effectLst/>
                <a:latin typeface="Times New Roman" panose="02020603050405020304" pitchFamily="18" charset="0"/>
                <a:cs typeface="Times New Roman" panose="02020603050405020304" pitchFamily="18" charset="0"/>
              </a:rPr>
              <a:t>Utilized to extract intricate patterns and features from facial images. Used to improve accuracy of detection.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571401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669</TotalTime>
  <Words>838</Words>
  <Application>Microsoft Office PowerPoint</Application>
  <PresentationFormat>Custom</PresentationFormat>
  <Paragraphs>139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MONICA</dc:creator>
  <cp:lastModifiedBy>NITHYASREE J</cp:lastModifiedBy>
  <cp:revision>23</cp:revision>
  <dcterms:created xsi:type="dcterms:W3CDTF">2023-10-19T10:08:16Z</dcterms:created>
  <dcterms:modified xsi:type="dcterms:W3CDTF">2023-11-21T10:52:58Z</dcterms:modified>
</cp:coreProperties>
</file>