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9" r:id="rId2"/>
    <p:sldId id="379" r:id="rId3"/>
    <p:sldId id="380" r:id="rId4"/>
    <p:sldId id="396" r:id="rId5"/>
    <p:sldId id="397" r:id="rId6"/>
    <p:sldId id="398" r:id="rId7"/>
    <p:sldId id="399" r:id="rId8"/>
    <p:sldId id="401" r:id="rId9"/>
    <p:sldId id="402" r:id="rId10"/>
    <p:sldId id="403" r:id="rId11"/>
    <p:sldId id="378" r:id="rId12"/>
    <p:sldId id="404" r:id="rId13"/>
    <p:sldId id="405" r:id="rId14"/>
    <p:sldId id="406" r:id="rId15"/>
    <p:sldId id="407" r:id="rId16"/>
    <p:sldId id="409" r:id="rId17"/>
    <p:sldId id="410" r:id="rId18"/>
    <p:sldId id="411" r:id="rId19"/>
    <p:sldId id="413" r:id="rId20"/>
    <p:sldId id="412" r:id="rId21"/>
    <p:sldId id="41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5FE"/>
    <a:srgbClr val="FDFFD3"/>
    <a:srgbClr val="FCB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30" autoAdjust="0"/>
    <p:restoredTop sz="62595" autoAdjust="0"/>
  </p:normalViewPr>
  <p:slideViewPr>
    <p:cSldViewPr>
      <p:cViewPr>
        <p:scale>
          <a:sx n="115" d="100"/>
          <a:sy n="115" d="100"/>
        </p:scale>
        <p:origin x="2680" y="496"/>
      </p:cViewPr>
      <p:guideLst>
        <p:guide orient="horz" pos="2160"/>
        <p:guide pos="2880"/>
      </p:guideLst>
    </p:cSldViewPr>
  </p:slideViewPr>
  <p:outlineViewPr>
    <p:cViewPr>
      <p:scale>
        <a:sx n="33" d="100"/>
        <a:sy n="33" d="100"/>
      </p:scale>
      <p:origin x="0" y="-7648"/>
    </p:cViewPr>
  </p:outlineViewPr>
  <p:notesTextViewPr>
    <p:cViewPr>
      <p:scale>
        <a:sx n="185" d="100"/>
        <a:sy n="18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C20EFB-CE60-4F4D-8870-7BFC7824ADC6}" type="datetimeFigureOut">
              <a:rPr lang="en-US" smtClean="0"/>
              <a:t>3/13/17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86DF9C-7B59-4C60-B667-4E85090B65C9}" type="slidenum">
              <a:rPr lang="en-US" smtClean="0"/>
              <a:t>‹#›</a:t>
            </a:fld>
            <a:endParaRPr lang="en-US" dirty="0"/>
          </a:p>
        </p:txBody>
      </p:sp>
    </p:spTree>
    <p:extLst>
      <p:ext uri="{BB962C8B-B14F-4D97-AF65-F5344CB8AC3E}">
        <p14:creationId xmlns:p14="http://schemas.microsoft.com/office/powerpoint/2010/main" val="147419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net.myuccs.com/cer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unix4lyfe.org/cryp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lesson,</a:t>
            </a:r>
            <a:r>
              <a:rPr lang="en-US" baseline="0" dirty="0" smtClean="0"/>
              <a:t> we show how to create </a:t>
            </a:r>
            <a:r>
              <a:rPr lang="en-US" baseline="0" dirty="0" smtClean="0"/>
              <a:t>the server </a:t>
            </a:r>
            <a:r>
              <a:rPr lang="en-US" baseline="0" dirty="0" smtClean="0"/>
              <a:t>certificate, get it signed, and install signed server certificate with private key  </a:t>
            </a:r>
            <a:r>
              <a:rPr lang="en-US" baseline="0" dirty="0" smtClean="0"/>
              <a:t>in the location specified by the </a:t>
            </a:r>
            <a:r>
              <a:rPr lang="en-US" baseline="0" dirty="0" smtClean="0"/>
              <a:t>web server configuration file. We use </a:t>
            </a:r>
            <a:r>
              <a:rPr lang="en-US" baseline="0" dirty="0" smtClean="0"/>
              <a:t>tools provided by AWS </a:t>
            </a:r>
            <a:r>
              <a:rPr lang="en-US" baseline="0" dirty="0" smtClean="0"/>
              <a:t>AMI </a:t>
            </a:r>
            <a:r>
              <a:rPr lang="en-US" baseline="0" dirty="0" smtClean="0"/>
              <a:t>instance and apache web server </a:t>
            </a:r>
            <a:r>
              <a:rPr lang="en-US" baseline="0" dirty="0" smtClean="0"/>
              <a:t>as an example. </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1</a:t>
            </a:fld>
            <a:endParaRPr lang="en-US" dirty="0"/>
          </a:p>
        </p:txBody>
      </p:sp>
    </p:spTree>
    <p:extLst>
      <p:ext uri="{BB962C8B-B14F-4D97-AF65-F5344CB8AC3E}">
        <p14:creationId xmlns:p14="http://schemas.microsoft.com/office/powerpoint/2010/main" val="619122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 then reload the </a:t>
            </a:r>
            <a:r>
              <a:rPr lang="en-US" sz="1200" dirty="0" smtClean="0">
                <a:hlinkClick r:id="rId3"/>
              </a:rPr>
              <a:t>https://net.myuccs.com/cert/</a:t>
            </a:r>
            <a:r>
              <a:rPr lang="en-US" sz="1200" dirty="0" smtClean="0"/>
              <a:t> web page. </a:t>
            </a:r>
            <a:r>
              <a:rPr lang="en-US" sz="1200" dirty="0" err="1" smtClean="0"/>
              <a:t>Whala</a:t>
            </a:r>
            <a:r>
              <a:rPr lang="en-US" sz="1200" dirty="0" smtClean="0"/>
              <a:t>! Finally it is Green and Secure!</a:t>
            </a:r>
            <a:endParaRPr lang="en-US" dirty="0">
              <a:solidFill>
                <a:srgbClr val="1B45FE"/>
              </a:solidFill>
            </a:endParaRPr>
          </a:p>
        </p:txBody>
      </p:sp>
      <p:sp>
        <p:nvSpPr>
          <p:cNvPr id="4" name="Slide Number Placeholder 3"/>
          <p:cNvSpPr>
            <a:spLocks noGrp="1"/>
          </p:cNvSpPr>
          <p:nvPr>
            <p:ph type="sldNum" sz="quarter" idx="10"/>
          </p:nvPr>
        </p:nvSpPr>
        <p:spPr/>
        <p:txBody>
          <a:bodyPr/>
          <a:lstStyle/>
          <a:p>
            <a:fld id="{1586DF9C-7B59-4C60-B667-4E85090B65C9}" type="slidenum">
              <a:rPr lang="en-US" smtClean="0"/>
              <a:t>10</a:t>
            </a:fld>
            <a:endParaRPr lang="en-US" dirty="0"/>
          </a:p>
        </p:txBody>
      </p:sp>
    </p:spTree>
    <p:extLst>
      <p:ext uri="{BB962C8B-B14F-4D97-AF65-F5344CB8AC3E}">
        <p14:creationId xmlns:p14="http://schemas.microsoft.com/office/powerpoint/2010/main" val="1569902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lesson</a:t>
            </a:r>
            <a:r>
              <a:rPr lang="en-US" baseline="0" dirty="0" smtClean="0"/>
              <a:t>,  we show how to create/sign client certificate request for web mutual authentication and secure email.  The steps for combining the private key and signed certificate, and that for importing the combined p12 file into secure storage will also be </a:t>
            </a:r>
            <a:r>
              <a:rPr lang="en-US" baseline="0" dirty="0" smtClean="0"/>
              <a:t>presented</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11</a:t>
            </a:fld>
            <a:endParaRPr lang="en-US" dirty="0"/>
          </a:p>
        </p:txBody>
      </p:sp>
    </p:spTree>
    <p:extLst>
      <p:ext uri="{BB962C8B-B14F-4D97-AF65-F5344CB8AC3E}">
        <p14:creationId xmlns:p14="http://schemas.microsoft.com/office/powerpoint/2010/main" val="473477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client server mutual</a:t>
            </a:r>
            <a:r>
              <a:rPr lang="en-US" baseline="0" dirty="0" smtClean="0"/>
              <a:t> authentication follows the following four basic steps:</a:t>
            </a:r>
          </a:p>
          <a:p>
            <a:r>
              <a:rPr lang="en-US" baseline="0" dirty="0" smtClean="0"/>
              <a:t>1. The user submits a https request with special </a:t>
            </a:r>
            <a:r>
              <a:rPr lang="en-US" baseline="0" dirty="0" err="1" smtClean="0"/>
              <a:t>url</a:t>
            </a:r>
            <a:r>
              <a:rPr lang="en-US" baseline="0" dirty="0" smtClean="0"/>
              <a:t>.  Portion of the </a:t>
            </a:r>
            <a:r>
              <a:rPr lang="en-US" baseline="0" dirty="0" err="1" smtClean="0"/>
              <a:t>uri</a:t>
            </a:r>
            <a:r>
              <a:rPr lang="en-US" baseline="0" dirty="0" smtClean="0"/>
              <a:t> such as /secure here may trigger the web server to consider the request requires user to present additional client credential (certificate).  This requirements may be specified in web server configuration file. 2. The web server then returns the http response with its server certificate and in its meta header triggers web browser to prompt the user to select specific client certificates in its </a:t>
            </a:r>
            <a:r>
              <a:rPr lang="en-US" baseline="0" dirty="0" smtClean="0"/>
              <a:t>key chain.  </a:t>
            </a:r>
            <a:r>
              <a:rPr lang="en-US" baseline="0" dirty="0" smtClean="0"/>
              <a:t>3. If there are multiple client certificates, the user can choose the one suggested by the “realm” name in the prompt or in the meta header.   4. The web server compares the subject name field of the client certificate against a list of allowed users, then decide to provide secure </a:t>
            </a:r>
            <a:r>
              <a:rPr lang="en-US" baseline="0" dirty="0" smtClean="0"/>
              <a:t>documents.   Sometime </a:t>
            </a:r>
            <a:r>
              <a:rPr lang="en-US" baseline="0" dirty="0" smtClean="0"/>
              <a:t>the web server can present additional pre-agree-upon picture  selected by the user during the account creation time so that the user can be sure that it is an authentic server.  Besides the client certificate, the account can be configured to send one time passcode to user’s smart phone or email  and ask users to enter as additional authentication </a:t>
            </a:r>
            <a:r>
              <a:rPr lang="en-US" baseline="0" dirty="0" smtClean="0"/>
              <a:t>step. This </a:t>
            </a:r>
            <a:r>
              <a:rPr lang="en-US" baseline="0" dirty="0" smtClean="0"/>
              <a:t>is also called multi-factor authentication.</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12</a:t>
            </a:fld>
            <a:endParaRPr lang="en-US" dirty="0"/>
          </a:p>
        </p:txBody>
      </p:sp>
    </p:spTree>
    <p:extLst>
      <p:ext uri="{BB962C8B-B14F-4D97-AF65-F5344CB8AC3E}">
        <p14:creationId xmlns:p14="http://schemas.microsoft.com/office/powerpoint/2010/main" val="168903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client certificate</a:t>
            </a:r>
            <a:r>
              <a:rPr lang="en-US" baseline="0" dirty="0" smtClean="0"/>
              <a:t> for client authentication.  First </a:t>
            </a:r>
            <a:r>
              <a:rPr lang="en-US" dirty="0" smtClean="0"/>
              <a:t>Create</a:t>
            </a:r>
            <a:r>
              <a:rPr lang="en-US" baseline="0" dirty="0" smtClean="0"/>
              <a:t> </a:t>
            </a:r>
            <a:r>
              <a:rPr lang="en-US" baseline="0" dirty="0" smtClean="0"/>
              <a:t>a </a:t>
            </a:r>
            <a:r>
              <a:rPr lang="en-US" baseline="0" dirty="0" smtClean="0"/>
              <a:t>client </a:t>
            </a:r>
            <a:r>
              <a:rPr lang="en-US" baseline="0" dirty="0" smtClean="0"/>
              <a:t>directory; cd to the directory </a:t>
            </a:r>
          </a:p>
          <a:p>
            <a:r>
              <a:rPr lang="en-US" baseline="0" dirty="0" smtClean="0"/>
              <a:t>Run /</a:t>
            </a:r>
            <a:r>
              <a:rPr lang="en-US" baseline="0" dirty="0" err="1" smtClean="0"/>
              <a:t>etc</a:t>
            </a:r>
            <a:r>
              <a:rPr lang="en-US" baseline="0" dirty="0" smtClean="0"/>
              <a:t>/</a:t>
            </a:r>
            <a:r>
              <a:rPr lang="en-US" baseline="0" dirty="0" err="1" smtClean="0"/>
              <a:t>pki</a:t>
            </a:r>
            <a:r>
              <a:rPr lang="en-US" baseline="0" dirty="0" smtClean="0"/>
              <a:t>/</a:t>
            </a:r>
            <a:r>
              <a:rPr lang="en-US" baseline="0" dirty="0" err="1" smtClean="0"/>
              <a:t>tls</a:t>
            </a:r>
            <a:r>
              <a:rPr lang="en-US" baseline="0" dirty="0" smtClean="0"/>
              <a:t>/</a:t>
            </a:r>
            <a:r>
              <a:rPr lang="en-US" baseline="0" dirty="0" err="1" smtClean="0"/>
              <a:t>misc</a:t>
            </a:r>
            <a:r>
              <a:rPr lang="en-US" baseline="0" dirty="0" smtClean="0"/>
              <a:t>/CA </a:t>
            </a:r>
            <a:r>
              <a:rPr lang="en-US" baseline="0" dirty="0" smtClean="0"/>
              <a:t>script with </a:t>
            </a:r>
            <a:r>
              <a:rPr lang="mr-IN" baseline="0" dirty="0" smtClean="0"/>
              <a:t>–</a:t>
            </a:r>
            <a:r>
              <a:rPr lang="en-US" baseline="0" dirty="0" err="1" smtClean="0"/>
              <a:t>newreq</a:t>
            </a:r>
            <a:r>
              <a:rPr lang="en-US" baseline="0" dirty="0" smtClean="0"/>
              <a:t> </a:t>
            </a:r>
            <a:r>
              <a:rPr lang="en-US" baseline="0" dirty="0" smtClean="0"/>
              <a:t>option </a:t>
            </a:r>
            <a:r>
              <a:rPr lang="en-US" baseline="0" dirty="0" smtClean="0"/>
              <a:t/>
            </a:r>
            <a:br>
              <a:rPr lang="en-US" baseline="0" dirty="0" smtClean="0"/>
            </a:br>
            <a:r>
              <a:rPr lang="en-US" baseline="0" dirty="0" smtClean="0"/>
              <a:t>It generates </a:t>
            </a:r>
            <a:r>
              <a:rPr lang="en-US" baseline="0" dirty="0" smtClean="0"/>
              <a:t>the private, public key pair. </a:t>
            </a:r>
            <a:br>
              <a:rPr lang="en-US" baseline="0" dirty="0" smtClean="0"/>
            </a:br>
            <a:r>
              <a:rPr lang="en-US" baseline="0" dirty="0" smtClean="0"/>
              <a:t>The script will ask for the subject name field.</a:t>
            </a:r>
          </a:p>
          <a:p>
            <a:r>
              <a:rPr lang="en-US" baseline="0" dirty="0" smtClean="0"/>
              <a:t>We can hit </a:t>
            </a:r>
            <a:r>
              <a:rPr lang="en-US" baseline="0" dirty="0" smtClean="0"/>
              <a:t>enter for default or enter </a:t>
            </a:r>
            <a:r>
              <a:rPr lang="en-US" baseline="0" dirty="0" smtClean="0"/>
              <a:t>related info of your own site </a:t>
            </a:r>
            <a:endParaRPr lang="en-US" baseline="0" dirty="0" smtClean="0"/>
          </a:p>
          <a:p>
            <a:r>
              <a:rPr lang="en-US" baseline="0" dirty="0" smtClean="0"/>
              <a:t>For Common name use your full name.  For email address field, make sure to use the exact email address of your mail account </a:t>
            </a:r>
            <a:r>
              <a:rPr lang="en-US" baseline="0" dirty="0" smtClean="0"/>
              <a:t>which set </a:t>
            </a:r>
            <a:r>
              <a:rPr lang="en-US" baseline="0" dirty="0" smtClean="0"/>
              <a:t>up on your mail client.   </a:t>
            </a:r>
          </a:p>
          <a:p>
            <a:r>
              <a:rPr lang="en-US" baseline="0" dirty="0" smtClean="0"/>
              <a:t>We rename </a:t>
            </a:r>
            <a:r>
              <a:rPr lang="en-US" baseline="0" dirty="0" err="1" smtClean="0"/>
              <a:t>newreq.pem</a:t>
            </a:r>
            <a:r>
              <a:rPr lang="en-US" baseline="0" dirty="0" smtClean="0"/>
              <a:t> as </a:t>
            </a:r>
            <a:r>
              <a:rPr lang="en-US" baseline="0" dirty="0" err="1" smtClean="0"/>
              <a:t>chowReq.pem</a:t>
            </a:r>
            <a:r>
              <a:rPr lang="en-US" baseline="0" dirty="0" smtClean="0"/>
              <a:t> </a:t>
            </a:r>
            <a:r>
              <a:rPr lang="en-US" baseline="0" dirty="0" smtClean="0"/>
              <a:t> or use </a:t>
            </a:r>
            <a:r>
              <a:rPr lang="en-US" baseline="0" dirty="0" err="1" smtClean="0"/>
              <a:t>yourloginameReq.pem</a:t>
            </a:r>
            <a:r>
              <a:rPr lang="en-US" baseline="0" dirty="0" smtClean="0"/>
              <a:t> </a:t>
            </a:r>
            <a:r>
              <a:rPr lang="en-US" baseline="0" dirty="0" smtClean="0"/>
              <a:t>and send it  to CA for signing.   We also save </a:t>
            </a:r>
            <a:r>
              <a:rPr lang="en-US" baseline="0" dirty="0" err="1" smtClean="0"/>
              <a:t>newkey.pem</a:t>
            </a:r>
            <a:r>
              <a:rPr lang="en-US" baseline="0" dirty="0" smtClean="0"/>
              <a:t> as </a:t>
            </a:r>
            <a:r>
              <a:rPr lang="en-US" baseline="0" dirty="0" err="1" smtClean="0"/>
              <a:t>chowKey.pem</a:t>
            </a:r>
            <a:r>
              <a:rPr lang="en-US" baseline="0" dirty="0" smtClean="0"/>
              <a:t> in a protected directory.  Make sure do not send the key to CA!!</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13</a:t>
            </a:fld>
            <a:endParaRPr lang="en-US" dirty="0"/>
          </a:p>
        </p:txBody>
      </p:sp>
    </p:spTree>
    <p:extLst>
      <p:ext uri="{BB962C8B-B14F-4D97-AF65-F5344CB8AC3E}">
        <p14:creationId xmlns:p14="http://schemas.microsoft.com/office/powerpoint/2010/main" val="2037905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a:t>
            </a:r>
            <a:r>
              <a:rPr lang="en-US" baseline="0" dirty="0" smtClean="0"/>
              <a:t>e we show how CA signs the client certificate request. It is similar to that for signing the server certificate.  After that we save it to web directory  and the client directory (mimic the return of signed certificate).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a:t>
            </a:r>
            <a:r>
              <a:rPr lang="en-US" baseline="0" dirty="0" smtClean="0"/>
              <a:t>client side, we use </a:t>
            </a:r>
            <a:r>
              <a:rPr lang="en-US" baseline="0" dirty="0" err="1" smtClean="0"/>
              <a:t>openssl</a:t>
            </a:r>
            <a:r>
              <a:rPr lang="en-US" baseline="0" dirty="0" smtClean="0"/>
              <a:t> pkcs12 command to combine the private key and signed certificate into a single file with p12 file format. The export passphrase is to protect the .p12 file in </a:t>
            </a:r>
            <a:r>
              <a:rPr lang="en-US" baseline="0" dirty="0" smtClean="0"/>
              <a:t>transit from the </a:t>
            </a:r>
            <a:r>
              <a:rPr lang="en-US" baseline="0" dirty="0" err="1" smtClean="0"/>
              <a:t>vm</a:t>
            </a:r>
            <a:r>
              <a:rPr lang="en-US" baseline="0" dirty="0" smtClean="0"/>
              <a:t> instance to our local machine.   </a:t>
            </a:r>
            <a:r>
              <a:rPr lang="en-US" baseline="0" dirty="0" smtClean="0"/>
              <a:t>We will import it into any local client’s security storage for signing  emails or client authentication</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14</a:t>
            </a:fld>
            <a:endParaRPr lang="en-US" dirty="0"/>
          </a:p>
        </p:txBody>
      </p:sp>
    </p:spTree>
    <p:extLst>
      <p:ext uri="{BB962C8B-B14F-4D97-AF65-F5344CB8AC3E}">
        <p14:creationId xmlns:p14="http://schemas.microsoft.com/office/powerpoint/2010/main" val="1949534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we show on Mac how to</a:t>
            </a:r>
            <a:r>
              <a:rPr lang="en-US" baseline="0" dirty="0" smtClean="0"/>
              <a:t> import the client p12 file, we visit the web server cert directory</a:t>
            </a:r>
            <a:r>
              <a:rPr lang="en-US" baseline="0" dirty="0" smtClean="0"/>
              <a:t>. https://</a:t>
            </a:r>
            <a:r>
              <a:rPr lang="en-US" baseline="0" dirty="0" err="1" smtClean="0"/>
              <a:t>net.myuccs.com</a:t>
            </a:r>
            <a:r>
              <a:rPr lang="en-US" baseline="0" dirty="0" smtClean="0"/>
              <a:t>/cert/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smtClean="0"/>
              <a:t>Click the chowClient.p12 file there to download. Then open it.  We will be asked to enter the protected </a:t>
            </a:r>
            <a:r>
              <a:rPr lang="en-US" baseline="0" dirty="0" smtClean="0"/>
              <a:t>passphrase of the p12 file.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also be asked to enter the local account password in order to save the private key and signed certificate into the key chain  as shown here.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t>
            </a:r>
            <a:r>
              <a:rPr lang="en-US" baseline="0" dirty="0" smtClean="0"/>
              <a:t>the related </a:t>
            </a:r>
            <a:r>
              <a:rPr lang="en-US" baseline="0" dirty="0" smtClean="0"/>
              <a:t>exercise, we would like you to download the cs591Client.p12 and install it in the key </a:t>
            </a:r>
            <a:r>
              <a:rPr lang="en-US" baseline="0" dirty="0" smtClean="0"/>
              <a:t>chain also.  </a:t>
            </a:r>
            <a:r>
              <a:rPr lang="en-US" baseline="0" dirty="0" smtClean="0"/>
              <a:t>These two .p12 files will be used to demonstrate the mutual authentication in the next lesson.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MAC is now ready to do client authentication and secure email</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15</a:t>
            </a:fld>
            <a:endParaRPr lang="en-US" dirty="0"/>
          </a:p>
        </p:txBody>
      </p:sp>
    </p:spTree>
    <p:extLst>
      <p:ext uri="{BB962C8B-B14F-4D97-AF65-F5344CB8AC3E}">
        <p14:creationId xmlns:p14="http://schemas.microsoft.com/office/powerpoint/2010/main" val="304456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lesson</a:t>
            </a:r>
            <a:r>
              <a:rPr lang="en-US" baseline="0" dirty="0" smtClean="0"/>
              <a:t>,  we show how to setup web server and web client  for mutual  authentication. </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16</a:t>
            </a:fld>
            <a:endParaRPr lang="en-US" dirty="0"/>
          </a:p>
        </p:txBody>
      </p:sp>
    </p:spTree>
    <p:extLst>
      <p:ext uri="{BB962C8B-B14F-4D97-AF65-F5344CB8AC3E}">
        <p14:creationId xmlns:p14="http://schemas.microsoft.com/office/powerpoint/2010/main" val="118495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client server mutual</a:t>
            </a:r>
            <a:r>
              <a:rPr lang="en-US" baseline="0" dirty="0" smtClean="0"/>
              <a:t> authentication follows the following four basic steps:</a:t>
            </a:r>
          </a:p>
          <a:p>
            <a:r>
              <a:rPr lang="en-US" baseline="0" dirty="0" smtClean="0"/>
              <a:t>1. The user submits a https request with special </a:t>
            </a:r>
            <a:r>
              <a:rPr lang="en-US" baseline="0" dirty="0" err="1" smtClean="0"/>
              <a:t>url</a:t>
            </a:r>
            <a:r>
              <a:rPr lang="en-US" baseline="0" dirty="0" smtClean="0"/>
              <a:t>.  Portion of the </a:t>
            </a:r>
            <a:r>
              <a:rPr lang="en-US" baseline="0" dirty="0" err="1" smtClean="0"/>
              <a:t>uri</a:t>
            </a:r>
            <a:r>
              <a:rPr lang="en-US" baseline="0" dirty="0" smtClean="0"/>
              <a:t> such as /secure here may trigger the web server to consider the request requires user to present additional client credential (certificate).  This security requirement may be specified in web server configuration file. 2. The web server then returns the http response with its server certificate and in its meta header triggers web browser to prompt the user to select specific client certificates in its secure store.  3. If there are multiple client certificates, the user can choose the one suggested by the “realm” name in the prompt or in the meta header.   4. The web server compares the subject name field of the client certificate against a list of allowed users, then decide to provide secure documents or not.   Sometime the web server can present additional pre-agree-upon picture  selected by the user during the account creation time so that the user can be sure that it is an authentic server.  Besides the client certificate, the account can be configured to send one time passcode to user’s smart phone or email  and ask users to enter as additional authentication steps. It is also called multi-factor authentication.</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17</a:t>
            </a:fld>
            <a:endParaRPr lang="en-US" dirty="0"/>
          </a:p>
        </p:txBody>
      </p:sp>
    </p:spTree>
    <p:extLst>
      <p:ext uri="{BB962C8B-B14F-4D97-AF65-F5344CB8AC3E}">
        <p14:creationId xmlns:p14="http://schemas.microsoft.com/office/powerpoint/2010/main" val="116954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mutual authentication demo, we create a secure directory under /</a:t>
            </a:r>
            <a:r>
              <a:rPr lang="en-US" baseline="0" dirty="0" err="1" smtClean="0"/>
              <a:t>var</a:t>
            </a:r>
            <a:r>
              <a:rPr lang="en-US" baseline="0" dirty="0" smtClean="0"/>
              <a:t>/www/html default apache web server directory.  We put a </a:t>
            </a:r>
            <a:r>
              <a:rPr lang="en-US" baseline="0" dirty="0" err="1" smtClean="0"/>
              <a:t>topsec.html</a:t>
            </a:r>
            <a:r>
              <a:rPr lang="en-US" baseline="0" dirty="0" smtClean="0"/>
              <a:t> file  there with </a:t>
            </a:r>
            <a:r>
              <a:rPr lang="en-US" baseline="0" dirty="0" smtClean="0"/>
              <a:t>“for your eye only</a:t>
            </a:r>
            <a:r>
              <a:rPr lang="en-US" baseline="0" dirty="0" smtClean="0"/>
              <a:t>” as content for retrieval. </a:t>
            </a:r>
          </a:p>
          <a:p>
            <a:r>
              <a:rPr lang="en-US" baseline="0" dirty="0" smtClean="0"/>
              <a:t>To protect this directory and require mutual authentication to access, we modify the /</a:t>
            </a:r>
            <a:r>
              <a:rPr lang="en-US" baseline="0" dirty="0" err="1" smtClean="0"/>
              <a:t>etc</a:t>
            </a:r>
            <a:r>
              <a:rPr lang="en-US" baseline="0" dirty="0" smtClean="0"/>
              <a:t>/</a:t>
            </a:r>
            <a:r>
              <a:rPr lang="en-US" baseline="0" dirty="0" err="1" smtClean="0"/>
              <a:t>httpd</a:t>
            </a:r>
            <a:r>
              <a:rPr lang="en-US" baseline="0" dirty="0" smtClean="0"/>
              <a:t>/</a:t>
            </a:r>
            <a:r>
              <a:rPr lang="en-US" baseline="0" dirty="0" err="1" smtClean="0"/>
              <a:t>conf</a:t>
            </a:r>
            <a:r>
              <a:rPr lang="en-US" baseline="0" dirty="0" smtClean="0"/>
              <a:t>/</a:t>
            </a:r>
            <a:r>
              <a:rPr lang="en-US" baseline="0" dirty="0" err="1" smtClean="0"/>
              <a:t>httpd.conf</a:t>
            </a:r>
            <a:r>
              <a:rPr lang="en-US" baseline="0" dirty="0" smtClean="0"/>
              <a:t> configuration file of </a:t>
            </a:r>
            <a:r>
              <a:rPr lang="en-US" baseline="0" dirty="0" err="1" smtClean="0"/>
              <a:t>httpd</a:t>
            </a:r>
            <a:r>
              <a:rPr lang="en-US" baseline="0" dirty="0" smtClean="0"/>
              <a:t> web </a:t>
            </a:r>
            <a:r>
              <a:rPr lang="en-US" baseline="0" dirty="0" err="1" smtClean="0"/>
              <a:t>servder</a:t>
            </a:r>
            <a:r>
              <a:rPr lang="en-US" baseline="0" dirty="0" smtClean="0"/>
              <a:t>.  </a:t>
            </a:r>
            <a:r>
              <a:rPr lang="en-US" baseline="0" dirty="0" smtClean="0"/>
              <a:t>The </a:t>
            </a:r>
            <a:r>
              <a:rPr lang="en-US" baseline="0" dirty="0" err="1" smtClean="0"/>
              <a:t>SSLCAcertificate</a:t>
            </a:r>
            <a:r>
              <a:rPr lang="en-US" baseline="0" dirty="0" smtClean="0"/>
              <a:t> File indicate the actual </a:t>
            </a:r>
            <a:r>
              <a:rPr lang="en-US" baseline="0" dirty="0" err="1" smtClean="0"/>
              <a:t>locationof</a:t>
            </a:r>
            <a:r>
              <a:rPr lang="en-US" baseline="0" dirty="0" smtClean="0"/>
              <a:t> CA certificate where the web server can obtain the public key of CA used to sign those client certificate.</a:t>
            </a:r>
          </a:p>
          <a:p>
            <a:r>
              <a:rPr lang="en-US" baseline="0" dirty="0" smtClean="0"/>
              <a:t> </a:t>
            </a:r>
          </a:p>
          <a:p>
            <a:r>
              <a:rPr lang="en-US" baseline="0" dirty="0" smtClean="0"/>
              <a:t>The first directive inside &lt;Directory </a:t>
            </a:r>
            <a:r>
              <a:rPr lang="en-US" baseline="0" dirty="0" smtClean="0"/>
              <a:t>/</a:t>
            </a:r>
            <a:r>
              <a:rPr lang="en-US" baseline="0" dirty="0" err="1" smtClean="0"/>
              <a:t>var</a:t>
            </a:r>
            <a:r>
              <a:rPr lang="en-US" baseline="0" dirty="0" smtClean="0"/>
              <a:t>/www/html/secure&gt; and &lt;/Directory&gt; section indicate that</a:t>
            </a:r>
          </a:p>
          <a:p>
            <a:r>
              <a:rPr lang="en-US" baseline="0" dirty="0" smtClean="0"/>
              <a:t>require </a:t>
            </a:r>
            <a:r>
              <a:rPr lang="en-US" baseline="0" dirty="0" err="1" smtClean="0"/>
              <a:t>SSLVerifyClient</a:t>
            </a:r>
            <a:r>
              <a:rPr lang="en-US" baseline="0" dirty="0" smtClean="0"/>
              <a:t>. </a:t>
            </a:r>
            <a:r>
              <a:rPr lang="en-US" baseline="0" dirty="0" smtClean="0"/>
              <a:t>The </a:t>
            </a:r>
            <a:r>
              <a:rPr lang="en-US" baseline="0" dirty="0" err="1" smtClean="0"/>
              <a:t>AuthName</a:t>
            </a:r>
            <a:r>
              <a:rPr lang="en-US" baseline="0" dirty="0" smtClean="0"/>
              <a:t> will show up on the prompt to remind the client which client certificate to use.  The </a:t>
            </a:r>
            <a:r>
              <a:rPr lang="en-US" baseline="0" dirty="0" err="1" smtClean="0"/>
              <a:t>AuthUserFile</a:t>
            </a:r>
            <a:r>
              <a:rPr lang="en-US" baseline="0" dirty="0" smtClean="0"/>
              <a:t> points to the password file which lists all the subject name fields of clients that are allowed to access this secure directory.  Note that not all the client certificates signed by the CA are allowed access.  Only those with subject name field included in the password file are allowed access. </a:t>
            </a:r>
            <a:endParaRPr lang="en-US" dirty="0" smtClean="0"/>
          </a:p>
        </p:txBody>
      </p:sp>
      <p:sp>
        <p:nvSpPr>
          <p:cNvPr id="4" name="Slide Number Placeholder 3"/>
          <p:cNvSpPr>
            <a:spLocks noGrp="1"/>
          </p:cNvSpPr>
          <p:nvPr>
            <p:ph type="sldNum" sz="quarter" idx="10"/>
          </p:nvPr>
        </p:nvSpPr>
        <p:spPr/>
        <p:txBody>
          <a:bodyPr/>
          <a:lstStyle/>
          <a:p>
            <a:fld id="{1586DF9C-7B59-4C60-B667-4E85090B65C9}" type="slidenum">
              <a:rPr lang="en-US" smtClean="0"/>
              <a:t>18</a:t>
            </a:fld>
            <a:endParaRPr lang="en-US" dirty="0"/>
          </a:p>
        </p:txBody>
      </p:sp>
    </p:spTree>
    <p:extLst>
      <p:ext uri="{BB962C8B-B14F-4D97-AF65-F5344CB8AC3E}">
        <p14:creationId xmlns:p14="http://schemas.microsoft.com/office/powerpoint/2010/main" val="1104058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restrict further the users that can access the secure directory with a client certificate, we put the subject name field in  a </a:t>
            </a:r>
            <a:r>
              <a:rPr lang="en-US" baseline="0" dirty="0" err="1" smtClean="0"/>
              <a:t>httpd.password</a:t>
            </a:r>
            <a:r>
              <a:rPr lang="en-US" baseline="0" dirty="0" smtClean="0"/>
              <a:t> file.   The subfields are separated by / and name and value of the subfields are </a:t>
            </a:r>
            <a:r>
              <a:rPr lang="en-US" baseline="0" dirty="0" smtClean="0"/>
              <a:t>separated </a:t>
            </a:r>
            <a:r>
              <a:rPr lang="en-US" baseline="0" dirty="0" smtClean="0"/>
              <a:t>by =.  The login and encrypted password is separated by ’:’.   All entries in this file </a:t>
            </a:r>
            <a:r>
              <a:rPr lang="en-US" baseline="0" dirty="0" smtClean="0"/>
              <a:t>have  </a:t>
            </a:r>
            <a:r>
              <a:rPr lang="en-US" baseline="0" dirty="0" smtClean="0"/>
              <a:t>the same encrypted password </a:t>
            </a:r>
            <a:r>
              <a:rPr lang="en-US" dirty="0" smtClean="0"/>
              <a:t>xxj31ZMTZzkVA</a:t>
            </a:r>
            <a:r>
              <a:rPr lang="en-US" baseline="0" dirty="0" smtClean="0"/>
              <a:t> since we verify the credential with signed client certificate, we really </a:t>
            </a:r>
            <a:r>
              <a:rPr lang="en-US" baseline="0" dirty="0" smtClean="0"/>
              <a:t>do </a:t>
            </a:r>
            <a:r>
              <a:rPr lang="en-US" baseline="0" dirty="0" smtClean="0"/>
              <a:t>not ask the user to enter password.   The </a:t>
            </a:r>
            <a:r>
              <a:rPr lang="en-US" baseline="0" dirty="0" err="1" smtClean="0"/>
              <a:t>fakepassword</a:t>
            </a:r>
            <a:r>
              <a:rPr lang="en-US" baseline="0" dirty="0" smtClean="0"/>
              <a:t> is used to satisfy the web server password checking mechanism.   The encrypted password is actually the word “password” apply to DES crypt hash with salt XX.  You can try to verify this with any crypt online tool such as  </a:t>
            </a:r>
            <a:r>
              <a:rPr lang="en-US" dirty="0" smtClean="0">
                <a:hlinkClick r:id="rId3"/>
              </a:rPr>
              <a:t>https://unix4lyfe.org/crypt/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586DF9C-7B59-4C60-B667-4E85090B65C9}" type="slidenum">
              <a:rPr lang="en-US" smtClean="0"/>
              <a:t>19</a:t>
            </a:fld>
            <a:endParaRPr lang="en-US" dirty="0"/>
          </a:p>
        </p:txBody>
      </p:sp>
    </p:spTree>
    <p:extLst>
      <p:ext uri="{BB962C8B-B14F-4D97-AF65-F5344CB8AC3E}">
        <p14:creationId xmlns:p14="http://schemas.microsoft.com/office/powerpoint/2010/main" val="43414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 server directory; cd to the directory </a:t>
            </a:r>
          </a:p>
          <a:p>
            <a:r>
              <a:rPr lang="en-US" baseline="0" dirty="0" smtClean="0"/>
              <a:t>Run /</a:t>
            </a:r>
            <a:r>
              <a:rPr lang="en-US" baseline="0" dirty="0" err="1" smtClean="0"/>
              <a:t>etc</a:t>
            </a:r>
            <a:r>
              <a:rPr lang="en-US" baseline="0" dirty="0" smtClean="0"/>
              <a:t>/</a:t>
            </a:r>
            <a:r>
              <a:rPr lang="en-US" baseline="0" dirty="0" err="1" smtClean="0"/>
              <a:t>pki</a:t>
            </a:r>
            <a:r>
              <a:rPr lang="en-US" baseline="0" dirty="0" smtClean="0"/>
              <a:t>/</a:t>
            </a:r>
            <a:r>
              <a:rPr lang="en-US" baseline="0" dirty="0" err="1" smtClean="0"/>
              <a:t>tls</a:t>
            </a:r>
            <a:r>
              <a:rPr lang="en-US" baseline="0" dirty="0" smtClean="0"/>
              <a:t>/</a:t>
            </a:r>
            <a:r>
              <a:rPr lang="en-US" baseline="0" dirty="0" err="1" smtClean="0"/>
              <a:t>misc</a:t>
            </a:r>
            <a:r>
              <a:rPr lang="en-US" baseline="0" dirty="0" smtClean="0"/>
              <a:t>/CA </a:t>
            </a:r>
            <a:r>
              <a:rPr lang="mr-IN" baseline="0" dirty="0" smtClean="0"/>
              <a:t>–</a:t>
            </a:r>
            <a:r>
              <a:rPr lang="en-US" baseline="0" dirty="0" err="1" smtClean="0"/>
              <a:t>newreq</a:t>
            </a:r>
            <a:r>
              <a:rPr lang="en-US" baseline="0" dirty="0" smtClean="0"/>
              <a:t> command  </a:t>
            </a:r>
            <a:br>
              <a:rPr lang="en-US" baseline="0" dirty="0" smtClean="0"/>
            </a:br>
            <a:r>
              <a:rPr lang="en-US" baseline="0" dirty="0" smtClean="0"/>
              <a:t>to generate the private, public key pair. </a:t>
            </a:r>
            <a:br>
              <a:rPr lang="en-US" baseline="0" dirty="0" smtClean="0"/>
            </a:br>
            <a:r>
              <a:rPr lang="en-US" baseline="0" dirty="0" smtClean="0"/>
              <a:t>The script will ask for the subject name field.</a:t>
            </a:r>
          </a:p>
          <a:p>
            <a:r>
              <a:rPr lang="en-US" baseline="0" dirty="0" smtClean="0"/>
              <a:t>Hit enter for default or enter your own site related info.</a:t>
            </a:r>
          </a:p>
          <a:p>
            <a:r>
              <a:rPr lang="en-US" baseline="0" dirty="0" smtClean="0"/>
              <a:t>Common name should use the server domain name or the *. Followed by </a:t>
            </a:r>
            <a:r>
              <a:rPr lang="en-US" baseline="0" dirty="0" smtClean="0"/>
              <a:t>the  </a:t>
            </a:r>
            <a:r>
              <a:rPr lang="en-US" baseline="0" dirty="0" err="1" smtClean="0"/>
              <a:t>domainname</a:t>
            </a:r>
            <a:r>
              <a:rPr lang="en-US" baseline="0" dirty="0" smtClean="0"/>
              <a:t> of the organization.  </a:t>
            </a:r>
            <a:r>
              <a:rPr lang="en-US" baseline="0" dirty="0" smtClean="0"/>
              <a:t>It is critical </a:t>
            </a:r>
            <a:r>
              <a:rPr lang="en-US" baseline="0" dirty="0" smtClean="0"/>
              <a:t>to be exact here</a:t>
            </a:r>
            <a:r>
              <a:rPr lang="en-US" baseline="0" dirty="0" smtClean="0"/>
              <a:t>. Since the browser will match the common name presented by server in the certificate with the DNS reverse lookup of the IP address used by the server in https response. Use wildcard * followed by domain name allows the webmaster to use different server </a:t>
            </a:r>
            <a:r>
              <a:rPr lang="en-US" baseline="0" dirty="0" err="1" smtClean="0"/>
              <a:t>domainname</a:t>
            </a:r>
            <a:r>
              <a:rPr lang="en-US" baseline="0" dirty="0" smtClean="0"/>
              <a:t> </a:t>
            </a:r>
            <a:r>
              <a:rPr lang="en-US" baseline="0" dirty="0" smtClean="0"/>
              <a:t>without having to  match </a:t>
            </a:r>
            <a:r>
              <a:rPr lang="en-US" baseline="0" dirty="0" smtClean="0"/>
              <a:t>it exactly.  We only </a:t>
            </a:r>
            <a:r>
              <a:rPr lang="en-US" baseline="0" dirty="0" smtClean="0"/>
              <a:t>send the generated </a:t>
            </a:r>
            <a:r>
              <a:rPr lang="en-US" baseline="0" dirty="0" err="1" smtClean="0"/>
              <a:t>newreq.pem</a:t>
            </a:r>
            <a:r>
              <a:rPr lang="en-US" baseline="0" dirty="0" smtClean="0"/>
              <a:t> </a:t>
            </a:r>
            <a:r>
              <a:rPr lang="en-US" baseline="0" dirty="0" smtClean="0"/>
              <a:t>file which contains </a:t>
            </a:r>
            <a:r>
              <a:rPr lang="en-US" baseline="0" dirty="0" smtClean="0"/>
              <a:t>the certificate request </a:t>
            </a:r>
            <a:r>
              <a:rPr lang="en-US" baseline="0" dirty="0" smtClean="0"/>
              <a:t>for </a:t>
            </a:r>
            <a:r>
              <a:rPr lang="en-US" baseline="0" dirty="0" smtClean="0"/>
              <a:t>CA </a:t>
            </a:r>
            <a:r>
              <a:rPr lang="en-US" baseline="0" dirty="0" smtClean="0"/>
              <a:t>to sign.   </a:t>
            </a:r>
            <a:r>
              <a:rPr lang="en-US" baseline="0" dirty="0" smtClean="0"/>
              <a:t>We </a:t>
            </a:r>
            <a:r>
              <a:rPr lang="en-US" baseline="0" dirty="0" smtClean="0"/>
              <a:t>should never </a:t>
            </a:r>
            <a:r>
              <a:rPr lang="en-US" baseline="0" dirty="0" smtClean="0"/>
              <a:t>send the </a:t>
            </a:r>
            <a:r>
              <a:rPr lang="en-US" baseline="0" dirty="0" err="1" smtClean="0"/>
              <a:t>newkey.pem</a:t>
            </a:r>
            <a:r>
              <a:rPr lang="en-US" baseline="0" dirty="0" smtClean="0"/>
              <a:t> which is private key to </a:t>
            </a:r>
            <a:r>
              <a:rPr lang="en-US" baseline="0" dirty="0" smtClean="0"/>
              <a:t>CA.,  </a:t>
            </a:r>
            <a:r>
              <a:rPr lang="en-US" baseline="0" dirty="0" smtClean="0"/>
              <a:t>even though it is encrypted with </a:t>
            </a:r>
            <a:r>
              <a:rPr lang="en-US" baseline="0" dirty="0" smtClean="0"/>
              <a:t>the passphrase</a:t>
            </a:r>
            <a:r>
              <a:rPr lang="en-US" baseline="0" dirty="0" smtClean="0"/>
              <a:t>.</a:t>
            </a:r>
          </a:p>
          <a:p>
            <a:r>
              <a:rPr lang="en-US" baseline="0" dirty="0" smtClean="0"/>
              <a:t>Since the CA </a:t>
            </a:r>
            <a:r>
              <a:rPr lang="mr-IN" baseline="0" dirty="0" smtClean="0"/>
              <a:t>–</a:t>
            </a:r>
            <a:r>
              <a:rPr lang="en-US" baseline="0" dirty="0" err="1" smtClean="0"/>
              <a:t>newreq</a:t>
            </a:r>
            <a:r>
              <a:rPr lang="en-US" baseline="0" dirty="0" smtClean="0"/>
              <a:t> </a:t>
            </a:r>
            <a:r>
              <a:rPr lang="en-US" baseline="0" dirty="0" smtClean="0"/>
              <a:t>command will </a:t>
            </a:r>
            <a:r>
              <a:rPr lang="en-US" baseline="0" dirty="0" smtClean="0"/>
              <a:t>overwrite the </a:t>
            </a:r>
            <a:r>
              <a:rPr lang="en-US" baseline="0" dirty="0" err="1" smtClean="0"/>
              <a:t>newcert.pem</a:t>
            </a:r>
            <a:r>
              <a:rPr lang="en-US" baseline="0" dirty="0" smtClean="0"/>
              <a:t> and </a:t>
            </a:r>
            <a:r>
              <a:rPr lang="en-US" baseline="0" dirty="0" err="1" smtClean="0"/>
              <a:t>newkey.pem</a:t>
            </a:r>
            <a:r>
              <a:rPr lang="en-US" baseline="0" dirty="0" smtClean="0"/>
              <a:t>, </a:t>
            </a:r>
            <a:r>
              <a:rPr lang="en-US" baseline="0" dirty="0" smtClean="0"/>
              <a:t>It is wise to rename </a:t>
            </a:r>
            <a:r>
              <a:rPr lang="en-US" baseline="0" dirty="0" smtClean="0"/>
              <a:t>and save them as different </a:t>
            </a:r>
            <a:r>
              <a:rPr lang="en-US" baseline="0" dirty="0" smtClean="0"/>
              <a:t>filenames right after every time.</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2</a:t>
            </a:fld>
            <a:endParaRPr lang="en-US" dirty="0"/>
          </a:p>
        </p:txBody>
      </p:sp>
    </p:spTree>
    <p:extLst>
      <p:ext uri="{BB962C8B-B14F-4D97-AF65-F5344CB8AC3E}">
        <p14:creationId xmlns:p14="http://schemas.microsoft.com/office/powerpoint/2010/main" val="919581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let us access the secure web site.  The browser prompts us to select the two certificates in the key chain of mac.  We choose Edward Chow certificate whose subject name field is in the </a:t>
            </a:r>
            <a:r>
              <a:rPr lang="en-US" baseline="0" dirty="0" err="1" smtClean="0"/>
              <a:t>httpd.password</a:t>
            </a:r>
            <a:r>
              <a:rPr lang="en-US" baseline="0" dirty="0" smtClean="0"/>
              <a:t> file of the web server.</a:t>
            </a:r>
          </a:p>
          <a:p>
            <a:r>
              <a:rPr lang="en-US" baseline="0" dirty="0" smtClean="0"/>
              <a:t>We will </a:t>
            </a:r>
            <a:r>
              <a:rPr lang="en-US" baseline="0" dirty="0" smtClean="0"/>
              <a:t>be prompt by the local mac </a:t>
            </a:r>
            <a:r>
              <a:rPr lang="en-US" baseline="0" dirty="0" smtClean="0"/>
              <a:t>to enter the account password </a:t>
            </a:r>
            <a:r>
              <a:rPr lang="en-US" baseline="0" dirty="0" smtClean="0"/>
              <a:t>used </a:t>
            </a:r>
            <a:r>
              <a:rPr lang="en-US" baseline="0" dirty="0" smtClean="0"/>
              <a:t>to protect key chain.  Then we are provided the directory content of the secure web site.  By clicking the </a:t>
            </a:r>
            <a:r>
              <a:rPr lang="en-US" baseline="0" dirty="0" err="1" smtClean="0"/>
              <a:t>topsec.html</a:t>
            </a:r>
            <a:r>
              <a:rPr lang="en-US" baseline="0" dirty="0" smtClean="0"/>
              <a:t> link, we are asking again for </a:t>
            </a:r>
            <a:r>
              <a:rPr lang="en-US" baseline="0" dirty="0" smtClean="0"/>
              <a:t>accessing the client certificate in the </a:t>
            </a:r>
            <a:r>
              <a:rPr lang="en-US" baseline="0" dirty="0" smtClean="0"/>
              <a:t>key chain.  Then the content of the </a:t>
            </a:r>
            <a:r>
              <a:rPr lang="en-US" baseline="0" dirty="0" err="1" smtClean="0"/>
              <a:t>topsec.html</a:t>
            </a:r>
            <a:r>
              <a:rPr lang="en-US" baseline="0" dirty="0" smtClean="0"/>
              <a:t>  is delivered </a:t>
            </a:r>
            <a:r>
              <a:rPr lang="en-US" baseline="0" dirty="0" smtClean="0"/>
              <a:t>by web server and displayed by the browser.</a:t>
            </a:r>
            <a:endParaRPr lang="en-US" dirty="0" smtClean="0"/>
          </a:p>
        </p:txBody>
      </p:sp>
      <p:sp>
        <p:nvSpPr>
          <p:cNvPr id="4" name="Slide Number Placeholder 3"/>
          <p:cNvSpPr>
            <a:spLocks noGrp="1"/>
          </p:cNvSpPr>
          <p:nvPr>
            <p:ph type="sldNum" sz="quarter" idx="10"/>
          </p:nvPr>
        </p:nvSpPr>
        <p:spPr/>
        <p:txBody>
          <a:bodyPr/>
          <a:lstStyle/>
          <a:p>
            <a:fld id="{1586DF9C-7B59-4C60-B667-4E85090B65C9}" type="slidenum">
              <a:rPr lang="en-US" smtClean="0"/>
              <a:t>20</a:t>
            </a:fld>
            <a:endParaRPr lang="en-US" dirty="0"/>
          </a:p>
        </p:txBody>
      </p:sp>
    </p:spTree>
    <p:extLst>
      <p:ext uri="{BB962C8B-B14F-4D97-AF65-F5344CB8AC3E}">
        <p14:creationId xmlns:p14="http://schemas.microsoft.com/office/powerpoint/2010/main" val="414238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a:t>
            </a:r>
            <a:r>
              <a:rPr lang="en-US" baseline="0" dirty="0" smtClean="0"/>
              <a:t>we try access </a:t>
            </a:r>
            <a:r>
              <a:rPr lang="en-US" baseline="0" dirty="0" smtClean="0"/>
              <a:t>the secure web site with the certificate signed by same CA but not in the </a:t>
            </a:r>
            <a:r>
              <a:rPr lang="en-US" baseline="0" dirty="0" err="1" smtClean="0"/>
              <a:t>httpd.passwd</a:t>
            </a:r>
            <a:r>
              <a:rPr lang="en-US" baseline="0" dirty="0" smtClean="0"/>
              <a:t> list .  The browser prompts us to select the two certificates in the key chain of mac.  We choose cs591 certificate whose subject name field is not in the </a:t>
            </a:r>
            <a:r>
              <a:rPr lang="en-US" baseline="0" dirty="0" err="1" smtClean="0"/>
              <a:t>httpd.passwd</a:t>
            </a:r>
            <a:r>
              <a:rPr lang="en-US" baseline="0" dirty="0" smtClean="0"/>
              <a:t> file of the web server.</a:t>
            </a:r>
          </a:p>
          <a:p>
            <a:r>
              <a:rPr lang="en-US" baseline="0" dirty="0" smtClean="0"/>
              <a:t>We will prompt to enter the account password which is used to protect key chain.  Then we are presenting with the login and password prompt.  Actually at this point we are failed in </a:t>
            </a:r>
            <a:r>
              <a:rPr lang="en-US" baseline="0" dirty="0" smtClean="0"/>
              <a:t>accessing </a:t>
            </a:r>
            <a:r>
              <a:rPr lang="en-US" baseline="0" dirty="0" smtClean="0"/>
              <a:t>secure web site already. Enter any password will not access the secure directory.  Hit cancel, you will get the ”Unauthorized” http response.   </a:t>
            </a:r>
            <a:endParaRPr lang="en-US" baseline="0" dirty="0" smtClean="0"/>
          </a:p>
          <a:p>
            <a:r>
              <a:rPr lang="en-US" baseline="0" dirty="0" smtClean="0"/>
              <a:t>This concludes the presentation of </a:t>
            </a:r>
            <a:r>
              <a:rPr lang="en-US" baseline="0" smtClean="0"/>
              <a:t>mutual authentication.</a:t>
            </a:r>
            <a:endParaRPr lang="en-US" dirty="0" smtClean="0"/>
          </a:p>
        </p:txBody>
      </p:sp>
      <p:sp>
        <p:nvSpPr>
          <p:cNvPr id="4" name="Slide Number Placeholder 3"/>
          <p:cNvSpPr>
            <a:spLocks noGrp="1"/>
          </p:cNvSpPr>
          <p:nvPr>
            <p:ph type="sldNum" sz="quarter" idx="10"/>
          </p:nvPr>
        </p:nvSpPr>
        <p:spPr/>
        <p:txBody>
          <a:bodyPr/>
          <a:lstStyle/>
          <a:p>
            <a:fld id="{1586DF9C-7B59-4C60-B667-4E85090B65C9}" type="slidenum">
              <a:rPr lang="en-US" smtClean="0"/>
              <a:t>21</a:t>
            </a:fld>
            <a:endParaRPr lang="en-US" dirty="0"/>
          </a:p>
        </p:txBody>
      </p:sp>
    </p:spTree>
    <p:extLst>
      <p:ext uri="{BB962C8B-B14F-4D97-AF65-F5344CB8AC3E}">
        <p14:creationId xmlns:p14="http://schemas.microsoft.com/office/powerpoint/2010/main" val="69364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use </a:t>
            </a:r>
            <a:r>
              <a:rPr lang="en-US" baseline="0" dirty="0" err="1" smtClean="0"/>
              <a:t>misc</a:t>
            </a:r>
            <a:r>
              <a:rPr lang="en-US" baseline="0" dirty="0" smtClean="0"/>
              <a:t>/CA </a:t>
            </a:r>
            <a:r>
              <a:rPr lang="mr-IN" baseline="0" dirty="0" smtClean="0"/>
              <a:t>–</a:t>
            </a:r>
            <a:r>
              <a:rPr lang="en-US" baseline="0" dirty="0" smtClean="0"/>
              <a:t>sign command to sign the certificate request.  Since the command </a:t>
            </a:r>
            <a:r>
              <a:rPr lang="en-US" baseline="0" dirty="0" smtClean="0"/>
              <a:t>uses </a:t>
            </a:r>
            <a:r>
              <a:rPr lang="en-US" baseline="0" dirty="0" err="1" smtClean="0"/>
              <a:t>newreq.pem</a:t>
            </a:r>
            <a:r>
              <a:rPr lang="en-US" baseline="0" dirty="0" smtClean="0"/>
              <a:t>  as input, we need to change the receive server </a:t>
            </a:r>
            <a:r>
              <a:rPr lang="en-US" baseline="0" dirty="0" smtClean="0"/>
              <a:t>certificate </a:t>
            </a:r>
            <a:r>
              <a:rPr lang="en-US" baseline="0" dirty="0" smtClean="0"/>
              <a:t>request file from server1req.pem to </a:t>
            </a:r>
            <a:r>
              <a:rPr lang="en-US" baseline="0" dirty="0" err="1" smtClean="0"/>
              <a:t>newreq.pem</a:t>
            </a:r>
            <a:r>
              <a:rPr lang="en-US" baseline="0" dirty="0" smtClean="0"/>
              <a:t>.</a:t>
            </a:r>
          </a:p>
          <a:p>
            <a:r>
              <a:rPr lang="en-US" baseline="0" dirty="0" smtClean="0"/>
              <a:t>As a CA , we will be asked to enter the passphrase </a:t>
            </a:r>
            <a:r>
              <a:rPr lang="en-US" baseline="0" dirty="0" smtClean="0"/>
              <a:t>to decrypt </a:t>
            </a:r>
            <a:r>
              <a:rPr lang="en-US" baseline="0" dirty="0" smtClean="0"/>
              <a:t>the </a:t>
            </a:r>
            <a:r>
              <a:rPr lang="en-US" baseline="0" dirty="0" err="1" smtClean="0"/>
              <a:t>priate</a:t>
            </a:r>
            <a:r>
              <a:rPr lang="en-US" baseline="0" dirty="0" smtClean="0"/>
              <a:t> key in </a:t>
            </a:r>
            <a:r>
              <a:rPr lang="en-US" baseline="0" dirty="0" err="1" smtClean="0"/>
              <a:t>cakey.pem</a:t>
            </a:r>
            <a:r>
              <a:rPr lang="en-US" baseline="0" dirty="0" smtClean="0"/>
              <a:t> file.   </a:t>
            </a:r>
            <a:r>
              <a:rPr lang="en-US" baseline="0" dirty="0" smtClean="0"/>
              <a:t>After </a:t>
            </a:r>
            <a:r>
              <a:rPr lang="en-US" baseline="0" dirty="0" smtClean="0"/>
              <a:t>confirming </a:t>
            </a:r>
            <a:r>
              <a:rPr lang="en-US" baseline="0" dirty="0" smtClean="0"/>
              <a:t>the signing, the signed </a:t>
            </a:r>
            <a:r>
              <a:rPr lang="en-US" baseline="0" dirty="0" smtClean="0"/>
              <a:t>certificate </a:t>
            </a:r>
            <a:r>
              <a:rPr lang="en-US" baseline="0" dirty="0" smtClean="0"/>
              <a:t>is saved in /</a:t>
            </a:r>
            <a:r>
              <a:rPr lang="en-US" baseline="0" dirty="0" err="1" smtClean="0"/>
              <a:t>etc</a:t>
            </a:r>
            <a:r>
              <a:rPr lang="en-US" baseline="0" dirty="0" smtClean="0"/>
              <a:t>/</a:t>
            </a:r>
            <a:r>
              <a:rPr lang="en-US" baseline="0" dirty="0" err="1" smtClean="0"/>
              <a:t>pki</a:t>
            </a:r>
            <a:r>
              <a:rPr lang="en-US" baseline="0" dirty="0" smtClean="0"/>
              <a:t>/</a:t>
            </a:r>
            <a:r>
              <a:rPr lang="en-US" baseline="0" dirty="0" err="1" smtClean="0"/>
              <a:t>tls</a:t>
            </a:r>
            <a:r>
              <a:rPr lang="en-US" baseline="0" dirty="0" smtClean="0"/>
              <a:t>/</a:t>
            </a:r>
            <a:r>
              <a:rPr lang="en-US" baseline="0" dirty="0" err="1" smtClean="0"/>
              <a:t>newcerts</a:t>
            </a:r>
            <a:r>
              <a:rPr lang="en-US" baseline="0" dirty="0" smtClean="0"/>
              <a:t> and </a:t>
            </a:r>
            <a:r>
              <a:rPr lang="en-US" baseline="0" dirty="0" smtClean="0"/>
              <a:t>a valid </a:t>
            </a:r>
            <a:r>
              <a:rPr lang="en-US" baseline="0" dirty="0" smtClean="0"/>
              <a:t>entry is created in /</a:t>
            </a:r>
            <a:r>
              <a:rPr lang="en-US" baseline="0" dirty="0" err="1" smtClean="0"/>
              <a:t>etc</a:t>
            </a:r>
            <a:r>
              <a:rPr lang="en-US" baseline="0" dirty="0" smtClean="0"/>
              <a:t>/</a:t>
            </a:r>
            <a:r>
              <a:rPr lang="en-US" baseline="0" dirty="0" err="1" smtClean="0"/>
              <a:t>pki</a:t>
            </a:r>
            <a:r>
              <a:rPr lang="en-US" baseline="0" dirty="0" smtClean="0"/>
              <a:t>/</a:t>
            </a:r>
            <a:r>
              <a:rPr lang="en-US" baseline="0" dirty="0" err="1" smtClean="0"/>
              <a:t>tls</a:t>
            </a:r>
            <a:r>
              <a:rPr lang="en-US" baseline="0" dirty="0" smtClean="0"/>
              <a:t>/</a:t>
            </a:r>
            <a:r>
              <a:rPr lang="en-US" baseline="0" dirty="0" err="1" smtClean="0"/>
              <a:t>index.txt</a:t>
            </a:r>
            <a:r>
              <a:rPr lang="en-US" baseline="0" dirty="0" smtClean="0"/>
              <a:t> database.  </a:t>
            </a:r>
            <a:r>
              <a:rPr lang="en-US" baseline="0" dirty="0" smtClean="0"/>
              <a:t>Here we save </a:t>
            </a:r>
            <a:r>
              <a:rPr lang="en-US" baseline="0" dirty="0" smtClean="0"/>
              <a:t>the </a:t>
            </a:r>
            <a:r>
              <a:rPr lang="en-US" baseline="0" dirty="0" err="1" smtClean="0"/>
              <a:t>newcert.pem</a:t>
            </a:r>
            <a:r>
              <a:rPr lang="en-US" baseline="0" dirty="0" smtClean="0"/>
              <a:t> file as server1cert.pem </a:t>
            </a:r>
            <a:r>
              <a:rPr lang="en-US" baseline="0" dirty="0" smtClean="0"/>
              <a:t> </a:t>
            </a:r>
            <a:r>
              <a:rPr lang="en-US" baseline="0" dirty="0" smtClean="0"/>
              <a:t>in </a:t>
            </a:r>
            <a:r>
              <a:rPr lang="en-US" baseline="0" dirty="0" smtClean="0"/>
              <a:t>web repository  /</a:t>
            </a:r>
            <a:r>
              <a:rPr lang="en-US" baseline="0" dirty="0" err="1" smtClean="0"/>
              <a:t>var</a:t>
            </a:r>
            <a:r>
              <a:rPr lang="en-US" baseline="0" dirty="0" smtClean="0"/>
              <a:t>/www/html for </a:t>
            </a:r>
            <a:r>
              <a:rPr lang="en-US" baseline="0" dirty="0" smtClean="0"/>
              <a:t>others to retrieve.  We also return it to the </a:t>
            </a:r>
            <a:r>
              <a:rPr lang="en-US" baseline="0" dirty="0" smtClean="0"/>
              <a:t>requester in /home/ec2-user/server directory. In real life CA may return it  </a:t>
            </a:r>
            <a:r>
              <a:rPr lang="en-US" baseline="0" dirty="0" smtClean="0"/>
              <a:t>via email.</a:t>
            </a:r>
            <a:endParaRPr lang="en-US" dirty="0"/>
          </a:p>
        </p:txBody>
      </p:sp>
      <p:sp>
        <p:nvSpPr>
          <p:cNvPr id="4" name="Slide Number Placeholder 3"/>
          <p:cNvSpPr>
            <a:spLocks noGrp="1"/>
          </p:cNvSpPr>
          <p:nvPr>
            <p:ph type="sldNum" sz="quarter" idx="10"/>
          </p:nvPr>
        </p:nvSpPr>
        <p:spPr/>
        <p:txBody>
          <a:bodyPr/>
          <a:lstStyle/>
          <a:p>
            <a:fld id="{1586DF9C-7B59-4C60-B667-4E85090B65C9}" type="slidenum">
              <a:rPr lang="en-US" smtClean="0"/>
              <a:t>3</a:t>
            </a:fld>
            <a:endParaRPr lang="en-US" dirty="0"/>
          </a:p>
        </p:txBody>
      </p:sp>
    </p:spTree>
    <p:extLst>
      <p:ext uri="{BB962C8B-B14F-4D97-AF65-F5344CB8AC3E}">
        <p14:creationId xmlns:p14="http://schemas.microsoft.com/office/powerpoint/2010/main" val="25487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httpd</a:t>
            </a:r>
            <a:r>
              <a:rPr lang="en-US" baseline="0" dirty="0" smtClean="0"/>
              <a:t> </a:t>
            </a:r>
            <a:r>
              <a:rPr lang="en-US" baseline="0" dirty="0" smtClean="0"/>
              <a:t>configuration file for </a:t>
            </a:r>
            <a:r>
              <a:rPr lang="en-US" baseline="0" dirty="0" smtClean="0"/>
              <a:t>secure apache </a:t>
            </a:r>
            <a:r>
              <a:rPr lang="en-US" baseline="0" dirty="0" err="1" smtClean="0"/>
              <a:t>httpd</a:t>
            </a:r>
            <a:r>
              <a:rPr lang="en-US" baseline="0" dirty="0" smtClean="0"/>
              <a:t> server is saved in /</a:t>
            </a:r>
            <a:r>
              <a:rPr lang="en-US" baseline="0" dirty="0" err="1" smtClean="0"/>
              <a:t>etc</a:t>
            </a:r>
            <a:r>
              <a:rPr lang="en-US" baseline="0" dirty="0" smtClean="0"/>
              <a:t>/</a:t>
            </a:r>
            <a:r>
              <a:rPr lang="en-US" baseline="0" dirty="0" err="1" smtClean="0"/>
              <a:t>httpd</a:t>
            </a:r>
            <a:r>
              <a:rPr lang="en-US" baseline="0" dirty="0" smtClean="0"/>
              <a:t>/</a:t>
            </a:r>
            <a:r>
              <a:rPr lang="en-US" baseline="0" dirty="0" err="1" smtClean="0"/>
              <a:t>conf.d</a:t>
            </a:r>
            <a:r>
              <a:rPr lang="en-US" baseline="0" dirty="0" smtClean="0"/>
              <a:t>/</a:t>
            </a:r>
            <a:r>
              <a:rPr lang="en-US" baseline="0" dirty="0" err="1" smtClean="0"/>
              <a:t>ssl.conf</a:t>
            </a:r>
            <a:r>
              <a:rPr lang="en-US" baseline="0" dirty="0" smtClean="0"/>
              <a:t>.  The lines 98 and 105 </a:t>
            </a:r>
            <a:r>
              <a:rPr lang="en-US" baseline="0" dirty="0" smtClean="0"/>
              <a:t>indicate </a:t>
            </a:r>
            <a:r>
              <a:rPr lang="en-US" baseline="0" dirty="0" smtClean="0"/>
              <a:t>the locations of the server certificate and server </a:t>
            </a:r>
            <a:r>
              <a:rPr lang="en-US" baseline="0" dirty="0" smtClean="0"/>
              <a:t>key where  </a:t>
            </a:r>
            <a:r>
              <a:rPr lang="en-US" baseline="0" dirty="0" smtClean="0"/>
              <a:t>the web server will </a:t>
            </a:r>
            <a:r>
              <a:rPr lang="en-US" baseline="0" dirty="0" smtClean="0"/>
              <a:t>read in during </a:t>
            </a:r>
            <a:r>
              <a:rPr lang="en-US" baseline="0" dirty="0" smtClean="0"/>
              <a:t>the boot process.  The private </a:t>
            </a:r>
            <a:r>
              <a:rPr lang="en-US" baseline="0" dirty="0" smtClean="0"/>
              <a:t>key  </a:t>
            </a:r>
            <a:r>
              <a:rPr lang="en-US" baseline="0" dirty="0" smtClean="0"/>
              <a:t>file </a:t>
            </a:r>
            <a:r>
              <a:rPr lang="en-US" baseline="0" dirty="0" smtClean="0"/>
              <a:t>which is protected </a:t>
            </a:r>
            <a:r>
              <a:rPr lang="en-US" baseline="0" dirty="0" smtClean="0"/>
              <a:t>by passphrase </a:t>
            </a:r>
            <a:r>
              <a:rPr lang="en-US" baseline="0" dirty="0" smtClean="0"/>
              <a:t>needs  </a:t>
            </a:r>
            <a:r>
              <a:rPr lang="en-US" baseline="0" dirty="0" smtClean="0"/>
              <a:t>to </a:t>
            </a:r>
            <a:r>
              <a:rPr lang="en-US" baseline="0" dirty="0" smtClean="0"/>
              <a:t>be unprotected.  This is due to the fact that the server may be rebooted </a:t>
            </a:r>
            <a:r>
              <a:rPr lang="en-US" baseline="0" dirty="0" smtClean="0"/>
              <a:t>during midnight after server patches are </a:t>
            </a:r>
            <a:r>
              <a:rPr lang="en-US" baseline="0" dirty="0" smtClean="0"/>
              <a:t>applied. We do not </a:t>
            </a:r>
            <a:r>
              <a:rPr lang="en-US" baseline="0" dirty="0" smtClean="0"/>
              <a:t>want to be awaken up to enter the passphrase.  Therefore we use </a:t>
            </a:r>
            <a:r>
              <a:rPr lang="en-US" sz="1200" b="1" dirty="0" err="1" smtClean="0">
                <a:solidFill>
                  <a:srgbClr val="1B45FE"/>
                </a:solidFill>
              </a:rPr>
              <a:t>openssl</a:t>
            </a:r>
            <a:r>
              <a:rPr lang="en-US" sz="1200" b="1" dirty="0" smtClean="0">
                <a:solidFill>
                  <a:srgbClr val="1B45FE"/>
                </a:solidFill>
              </a:rPr>
              <a:t> </a:t>
            </a:r>
            <a:r>
              <a:rPr lang="en-US" sz="1200" b="1" dirty="0" err="1" smtClean="0">
                <a:solidFill>
                  <a:srgbClr val="1B45FE"/>
                </a:solidFill>
              </a:rPr>
              <a:t>rsa</a:t>
            </a:r>
            <a:r>
              <a:rPr lang="en-US" sz="1200" b="1" dirty="0" smtClean="0">
                <a:solidFill>
                  <a:srgbClr val="1B45FE"/>
                </a:solidFill>
              </a:rPr>
              <a:t> </a:t>
            </a:r>
            <a:r>
              <a:rPr lang="en-US" sz="1200" b="1" baseline="0" dirty="0" smtClean="0">
                <a:solidFill>
                  <a:srgbClr val="1B45FE"/>
                </a:solidFill>
              </a:rPr>
              <a:t> command here </a:t>
            </a:r>
            <a:r>
              <a:rPr lang="en-US" sz="1200" b="1" dirty="0" smtClean="0">
                <a:solidFill>
                  <a:srgbClr val="1B45FE"/>
                </a:solidFill>
              </a:rPr>
              <a:t>to </a:t>
            </a:r>
            <a:r>
              <a:rPr lang="en-US" sz="1200" b="1" dirty="0" smtClean="0">
                <a:solidFill>
                  <a:srgbClr val="1B45FE"/>
                </a:solidFill>
              </a:rPr>
              <a:t>save the private</a:t>
            </a:r>
            <a:r>
              <a:rPr lang="en-US" sz="1200" b="1" baseline="0" dirty="0" smtClean="0">
                <a:solidFill>
                  <a:srgbClr val="1B45FE"/>
                </a:solidFill>
              </a:rPr>
              <a:t> key in plain text.   We then save it to the </a:t>
            </a:r>
            <a:r>
              <a:rPr lang="en-US" sz="1200" b="1" baseline="0" dirty="0" err="1" smtClean="0">
                <a:solidFill>
                  <a:srgbClr val="1B45FE"/>
                </a:solidFill>
              </a:rPr>
              <a:t>localhost.key</a:t>
            </a:r>
            <a:r>
              <a:rPr lang="en-US" sz="1200" b="1" baseline="0" dirty="0" smtClean="0">
                <a:solidFill>
                  <a:srgbClr val="1B45FE"/>
                </a:solidFill>
              </a:rPr>
              <a:t> </a:t>
            </a:r>
            <a:r>
              <a:rPr lang="en-US" sz="1200" b="1" baseline="0" dirty="0" smtClean="0">
                <a:solidFill>
                  <a:srgbClr val="1B45FE"/>
                </a:solidFill>
              </a:rPr>
              <a:t>location here.  </a:t>
            </a:r>
            <a:r>
              <a:rPr lang="en-US" sz="1200" b="1" baseline="0" dirty="0" smtClean="0">
                <a:solidFill>
                  <a:srgbClr val="1B45FE"/>
                </a:solidFill>
              </a:rPr>
              <a:t>We protect the </a:t>
            </a:r>
            <a:r>
              <a:rPr lang="en-US" sz="1200" b="1" baseline="0" dirty="0" err="1" smtClean="0">
                <a:solidFill>
                  <a:srgbClr val="1B45FE"/>
                </a:solidFill>
              </a:rPr>
              <a:t>privatekey</a:t>
            </a:r>
            <a:r>
              <a:rPr lang="en-US" sz="1200" b="1" baseline="0" dirty="0" smtClean="0">
                <a:solidFill>
                  <a:srgbClr val="1B45FE"/>
                </a:solidFill>
              </a:rPr>
              <a:t> by changing the file access right to 700 </a:t>
            </a:r>
            <a:r>
              <a:rPr lang="en-US" sz="1200" b="1" baseline="0" dirty="0" smtClean="0">
                <a:solidFill>
                  <a:srgbClr val="1B45FE"/>
                </a:solidFill>
              </a:rPr>
              <a:t>so that  </a:t>
            </a:r>
            <a:r>
              <a:rPr lang="en-US" sz="1200" b="1" baseline="0" dirty="0" smtClean="0">
                <a:solidFill>
                  <a:srgbClr val="1B45FE"/>
                </a:solidFill>
              </a:rPr>
              <a:t>only </a:t>
            </a:r>
            <a:r>
              <a:rPr lang="en-US" sz="1200" b="1" baseline="0" dirty="0" smtClean="0">
                <a:solidFill>
                  <a:srgbClr val="1B45FE"/>
                </a:solidFill>
              </a:rPr>
              <a:t>the root can  access</a:t>
            </a:r>
            <a:r>
              <a:rPr lang="en-US" sz="1200" b="1" baseline="0" dirty="0" smtClean="0">
                <a:solidFill>
                  <a:srgbClr val="1B45FE"/>
                </a:solidFill>
              </a:rPr>
              <a:t>.</a:t>
            </a:r>
          </a:p>
          <a:p>
            <a:r>
              <a:rPr lang="en-US" sz="1200" b="1" baseline="0" dirty="0" smtClean="0">
                <a:solidFill>
                  <a:srgbClr val="1B45FE"/>
                </a:solidFill>
              </a:rPr>
              <a:t>We then use service </a:t>
            </a:r>
            <a:r>
              <a:rPr lang="en-US" sz="1200" b="1" baseline="0" dirty="0" err="1" smtClean="0">
                <a:solidFill>
                  <a:srgbClr val="1B45FE"/>
                </a:solidFill>
              </a:rPr>
              <a:t>httpd</a:t>
            </a:r>
            <a:r>
              <a:rPr lang="en-US" sz="1200" b="1" baseline="0" dirty="0" smtClean="0">
                <a:solidFill>
                  <a:srgbClr val="1B45FE"/>
                </a:solidFill>
              </a:rPr>
              <a:t> restart to let </a:t>
            </a:r>
            <a:r>
              <a:rPr lang="en-US" sz="1200" b="1" baseline="0" dirty="0" err="1" smtClean="0">
                <a:solidFill>
                  <a:srgbClr val="1B45FE"/>
                </a:solidFill>
              </a:rPr>
              <a:t>httpd</a:t>
            </a:r>
            <a:r>
              <a:rPr lang="en-US" sz="1200" b="1" baseline="0" dirty="0" smtClean="0">
                <a:solidFill>
                  <a:srgbClr val="1B45FE"/>
                </a:solidFill>
              </a:rPr>
              <a:t> reads in the new certificate and </a:t>
            </a:r>
            <a:r>
              <a:rPr lang="en-US" sz="1200" b="1" baseline="0" dirty="0" err="1" smtClean="0">
                <a:solidFill>
                  <a:srgbClr val="1B45FE"/>
                </a:solidFill>
              </a:rPr>
              <a:t>privatekey</a:t>
            </a:r>
            <a:r>
              <a:rPr lang="en-US" sz="1200" b="1" baseline="0" dirty="0" smtClean="0">
                <a:solidFill>
                  <a:srgbClr val="1B45FE"/>
                </a:solidFill>
              </a:rPr>
              <a:t>. </a:t>
            </a:r>
            <a:endParaRPr lang="en-US" dirty="0">
              <a:solidFill>
                <a:srgbClr val="1B45FE"/>
              </a:solidFill>
            </a:endParaRPr>
          </a:p>
        </p:txBody>
      </p:sp>
      <p:sp>
        <p:nvSpPr>
          <p:cNvPr id="4" name="Slide Number Placeholder 3"/>
          <p:cNvSpPr>
            <a:spLocks noGrp="1"/>
          </p:cNvSpPr>
          <p:nvPr>
            <p:ph type="sldNum" sz="quarter" idx="10"/>
          </p:nvPr>
        </p:nvSpPr>
        <p:spPr/>
        <p:txBody>
          <a:bodyPr/>
          <a:lstStyle/>
          <a:p>
            <a:fld id="{1586DF9C-7B59-4C60-B667-4E85090B65C9}" type="slidenum">
              <a:rPr lang="en-US" smtClean="0"/>
              <a:t>4</a:t>
            </a:fld>
            <a:endParaRPr lang="en-US" dirty="0"/>
          </a:p>
        </p:txBody>
      </p:sp>
    </p:spTree>
    <p:extLst>
      <p:ext uri="{BB962C8B-B14F-4D97-AF65-F5344CB8AC3E}">
        <p14:creationId xmlns:p14="http://schemas.microsoft.com/office/powerpoint/2010/main" val="129824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1B45FE"/>
                </a:solidFill>
              </a:rPr>
              <a:t>Now</a:t>
            </a:r>
            <a:r>
              <a:rPr lang="en-US" baseline="0" dirty="0" smtClean="0">
                <a:solidFill>
                  <a:srgbClr val="1B45FE"/>
                </a:solidFill>
              </a:rPr>
              <a:t> let us verify how the chrome browser </a:t>
            </a:r>
            <a:r>
              <a:rPr lang="en-US" baseline="0" dirty="0" smtClean="0">
                <a:solidFill>
                  <a:srgbClr val="1B45FE"/>
                </a:solidFill>
              </a:rPr>
              <a:t>can displays </a:t>
            </a:r>
            <a:r>
              <a:rPr lang="en-US" baseline="0" dirty="0" smtClean="0">
                <a:solidFill>
                  <a:srgbClr val="1B45FE"/>
                </a:solidFill>
              </a:rPr>
              <a:t>the https access results of </a:t>
            </a:r>
            <a:r>
              <a:rPr lang="en-US" baseline="0" dirty="0" err="1" smtClean="0">
                <a:solidFill>
                  <a:srgbClr val="1B45FE"/>
                </a:solidFill>
              </a:rPr>
              <a:t>net.myuccs.com</a:t>
            </a:r>
            <a:r>
              <a:rPr lang="en-US" baseline="0" dirty="0" smtClean="0">
                <a:solidFill>
                  <a:srgbClr val="1B45FE"/>
                </a:solidFill>
              </a:rPr>
              <a:t>.</a:t>
            </a:r>
          </a:p>
          <a:p>
            <a:r>
              <a:rPr lang="en-US" dirty="0" smtClean="0">
                <a:solidFill>
                  <a:srgbClr val="1B45FE"/>
                </a:solidFill>
              </a:rPr>
              <a:t>To the</a:t>
            </a:r>
            <a:r>
              <a:rPr lang="en-US" baseline="0" dirty="0" smtClean="0">
                <a:solidFill>
                  <a:srgbClr val="1B45FE"/>
                </a:solidFill>
              </a:rPr>
              <a:t> right of the </a:t>
            </a:r>
            <a:r>
              <a:rPr lang="en-US" baseline="0" dirty="0" err="1" smtClean="0">
                <a:solidFill>
                  <a:srgbClr val="1B45FE"/>
                </a:solidFill>
              </a:rPr>
              <a:t>url</a:t>
            </a:r>
            <a:r>
              <a:rPr lang="en-US" baseline="0" dirty="0" smtClean="0">
                <a:solidFill>
                  <a:srgbClr val="1B45FE"/>
                </a:solidFill>
              </a:rPr>
              <a:t>, it shows the red triangle symbol with Not Secure wording.</a:t>
            </a:r>
          </a:p>
          <a:p>
            <a:r>
              <a:rPr lang="en-US" baseline="0" dirty="0" smtClean="0">
                <a:solidFill>
                  <a:srgbClr val="1B45FE"/>
                </a:solidFill>
              </a:rPr>
              <a:t>To find out more detail on why this occurs, we can hit </a:t>
            </a:r>
            <a:r>
              <a:rPr lang="en-US" baseline="0" dirty="0" err="1" smtClean="0">
                <a:solidFill>
                  <a:srgbClr val="1B45FE"/>
                </a:solidFill>
              </a:rPr>
              <a:t>Cmd+Opt+I</a:t>
            </a:r>
            <a:r>
              <a:rPr lang="en-US" baseline="0" dirty="0" smtClean="0">
                <a:solidFill>
                  <a:srgbClr val="1B45FE"/>
                </a:solidFill>
              </a:rPr>
              <a:t> short cut </a:t>
            </a:r>
            <a:r>
              <a:rPr lang="en-US" baseline="0" dirty="0" smtClean="0">
                <a:solidFill>
                  <a:srgbClr val="1B45FE"/>
                </a:solidFill>
              </a:rPr>
              <a:t>keystrokes on </a:t>
            </a:r>
            <a:r>
              <a:rPr lang="en-US" baseline="0" dirty="0" smtClean="0">
                <a:solidFill>
                  <a:srgbClr val="1B45FE"/>
                </a:solidFill>
              </a:rPr>
              <a:t>mac or </a:t>
            </a:r>
            <a:r>
              <a:rPr lang="en-US" baseline="0" dirty="0" err="1" smtClean="0">
                <a:solidFill>
                  <a:srgbClr val="1B45FE"/>
                </a:solidFill>
              </a:rPr>
              <a:t>contrl+shift+I</a:t>
            </a:r>
            <a:r>
              <a:rPr lang="en-US" baseline="0" dirty="0" smtClean="0">
                <a:solidFill>
                  <a:srgbClr val="1B45FE"/>
                </a:solidFill>
              </a:rPr>
              <a:t> on windows.  The chrome browser will display Developer tool and we can click the “Security” Tab to </a:t>
            </a:r>
            <a:r>
              <a:rPr lang="en-US" baseline="0" dirty="0" smtClean="0">
                <a:solidFill>
                  <a:srgbClr val="1B45FE"/>
                </a:solidFill>
              </a:rPr>
              <a:t>display </a:t>
            </a:r>
            <a:r>
              <a:rPr lang="en-US" baseline="0" dirty="0" smtClean="0">
                <a:solidFill>
                  <a:srgbClr val="1B45FE"/>
                </a:solidFill>
              </a:rPr>
              <a:t>the Security Overview.  </a:t>
            </a:r>
            <a:r>
              <a:rPr lang="en-US" baseline="0" dirty="0" smtClean="0">
                <a:solidFill>
                  <a:srgbClr val="1B45FE"/>
                </a:solidFill>
              </a:rPr>
              <a:t>Here It </a:t>
            </a:r>
            <a:r>
              <a:rPr lang="en-US" baseline="0" dirty="0" smtClean="0">
                <a:solidFill>
                  <a:srgbClr val="1B45FE"/>
                </a:solidFill>
              </a:rPr>
              <a:t>indicates the resources and </a:t>
            </a:r>
            <a:r>
              <a:rPr lang="en-US" baseline="0" dirty="0" smtClean="0">
                <a:solidFill>
                  <a:srgbClr val="1B45FE"/>
                </a:solidFill>
              </a:rPr>
              <a:t>connection </a:t>
            </a:r>
            <a:r>
              <a:rPr lang="en-US" baseline="0" dirty="0" smtClean="0">
                <a:solidFill>
                  <a:srgbClr val="1B45FE"/>
                </a:solidFill>
              </a:rPr>
              <a:t>are </a:t>
            </a:r>
            <a:r>
              <a:rPr lang="en-US" baseline="0" dirty="0" smtClean="0">
                <a:solidFill>
                  <a:srgbClr val="1B45FE"/>
                </a:solidFill>
              </a:rPr>
              <a:t>secure,  </a:t>
            </a:r>
            <a:r>
              <a:rPr lang="en-US" baseline="0" dirty="0" smtClean="0">
                <a:solidFill>
                  <a:srgbClr val="1B45FE"/>
                </a:solidFill>
              </a:rPr>
              <a:t>but there is </a:t>
            </a:r>
            <a:r>
              <a:rPr lang="en-US" baseline="0" dirty="0" smtClean="0">
                <a:solidFill>
                  <a:srgbClr val="1B45FE"/>
                </a:solidFill>
              </a:rPr>
              <a:t>a certificate </a:t>
            </a:r>
            <a:r>
              <a:rPr lang="en-US" baseline="0" dirty="0" smtClean="0">
                <a:solidFill>
                  <a:srgbClr val="1B45FE"/>
                </a:solidFill>
              </a:rPr>
              <a:t>error.  The type of error is ERR_CERT_AUTHORITY_INVALID.  It turns out that the CA that signs the server certificate is not in the list of </a:t>
            </a:r>
            <a:r>
              <a:rPr lang="en-US" baseline="0" dirty="0" smtClean="0">
                <a:solidFill>
                  <a:srgbClr val="1B45FE"/>
                </a:solidFill>
              </a:rPr>
              <a:t> trusted CA  in my </a:t>
            </a:r>
            <a:r>
              <a:rPr lang="en-US" baseline="0" dirty="0" smtClean="0">
                <a:solidFill>
                  <a:srgbClr val="1B45FE"/>
                </a:solidFill>
              </a:rPr>
              <a:t>mac </a:t>
            </a:r>
            <a:r>
              <a:rPr lang="en-US" baseline="0" dirty="0" smtClean="0">
                <a:solidFill>
                  <a:srgbClr val="1B45FE"/>
                </a:solidFill>
              </a:rPr>
              <a:t>secure </a:t>
            </a:r>
            <a:r>
              <a:rPr lang="en-US" baseline="0" dirty="0" smtClean="0">
                <a:solidFill>
                  <a:srgbClr val="1B45FE"/>
                </a:solidFill>
              </a:rPr>
              <a:t>storage maintained by the Key Chain </a:t>
            </a:r>
            <a:r>
              <a:rPr lang="en-US" baseline="0" dirty="0" smtClean="0">
                <a:solidFill>
                  <a:srgbClr val="1B45FE"/>
                </a:solidFill>
              </a:rPr>
              <a:t>app, </a:t>
            </a:r>
            <a:r>
              <a:rPr lang="en-US" baseline="0" dirty="0" err="1" smtClean="0">
                <a:solidFill>
                  <a:srgbClr val="1B45FE"/>
                </a:solidFill>
              </a:rPr>
              <a:t>ofthen</a:t>
            </a:r>
            <a:r>
              <a:rPr lang="en-US" baseline="0" dirty="0" smtClean="0">
                <a:solidFill>
                  <a:srgbClr val="1B45FE"/>
                </a:solidFill>
              </a:rPr>
              <a:t> called key chain.</a:t>
            </a:r>
            <a:endParaRPr lang="en-US" baseline="0" dirty="0" smtClean="0">
              <a:solidFill>
                <a:srgbClr val="1B45FE"/>
              </a:solidFill>
            </a:endParaRPr>
          </a:p>
          <a:p>
            <a:r>
              <a:rPr lang="en-US" baseline="0" dirty="0" smtClean="0">
                <a:solidFill>
                  <a:srgbClr val="1B45FE"/>
                </a:solidFill>
              </a:rPr>
              <a:t>To fix we need to import CA certificate to </a:t>
            </a:r>
            <a:r>
              <a:rPr lang="en-US" baseline="0" dirty="0" smtClean="0">
                <a:solidFill>
                  <a:srgbClr val="1B45FE"/>
                </a:solidFill>
              </a:rPr>
              <a:t>the key chain. </a:t>
            </a:r>
            <a:endParaRPr lang="en-US" baseline="0" dirty="0" smtClean="0">
              <a:solidFill>
                <a:srgbClr val="1B45FE"/>
              </a:solidFill>
            </a:endParaRPr>
          </a:p>
          <a:p>
            <a:endParaRPr lang="en-US" dirty="0">
              <a:solidFill>
                <a:srgbClr val="1B45FE"/>
              </a:solidFill>
            </a:endParaRPr>
          </a:p>
        </p:txBody>
      </p:sp>
      <p:sp>
        <p:nvSpPr>
          <p:cNvPr id="4" name="Slide Number Placeholder 3"/>
          <p:cNvSpPr>
            <a:spLocks noGrp="1"/>
          </p:cNvSpPr>
          <p:nvPr>
            <p:ph type="sldNum" sz="quarter" idx="10"/>
          </p:nvPr>
        </p:nvSpPr>
        <p:spPr/>
        <p:txBody>
          <a:bodyPr/>
          <a:lstStyle/>
          <a:p>
            <a:fld id="{1586DF9C-7B59-4C60-B667-4E85090B65C9}" type="slidenum">
              <a:rPr lang="en-US" smtClean="0"/>
              <a:t>5</a:t>
            </a:fld>
            <a:endParaRPr lang="en-US" dirty="0"/>
          </a:p>
        </p:txBody>
      </p:sp>
    </p:spTree>
    <p:extLst>
      <p:ext uri="{BB962C8B-B14F-4D97-AF65-F5344CB8AC3E}">
        <p14:creationId xmlns:p14="http://schemas.microsoft.com/office/powerpoint/2010/main" val="1335985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1B45FE"/>
                </a:solidFill>
              </a:rPr>
              <a:t>Our CA certificate can be retrieved at  </a:t>
            </a:r>
            <a:r>
              <a:rPr lang="en-US" baseline="0" dirty="0" smtClean="0">
                <a:solidFill>
                  <a:srgbClr val="1B45FE"/>
                </a:solidFill>
              </a:rPr>
              <a:t>https://</a:t>
            </a:r>
            <a:r>
              <a:rPr lang="en-US" baseline="0" dirty="0" err="1" smtClean="0">
                <a:solidFill>
                  <a:srgbClr val="1B45FE"/>
                </a:solidFill>
              </a:rPr>
              <a:t>net.myuccs.com</a:t>
            </a:r>
            <a:r>
              <a:rPr lang="en-US" baseline="0" dirty="0" smtClean="0">
                <a:solidFill>
                  <a:srgbClr val="1B45FE"/>
                </a:solidFill>
              </a:rPr>
              <a:t>/cert/ and save the </a:t>
            </a:r>
            <a:r>
              <a:rPr lang="en-US" baseline="0" dirty="0" err="1" smtClean="0">
                <a:solidFill>
                  <a:srgbClr val="1B45FE"/>
                </a:solidFill>
              </a:rPr>
              <a:t>cacert.pem</a:t>
            </a:r>
            <a:r>
              <a:rPr lang="en-US" baseline="0" dirty="0" smtClean="0">
                <a:solidFill>
                  <a:srgbClr val="1B45FE"/>
                </a:solidFill>
              </a:rPr>
              <a:t> using “save </a:t>
            </a:r>
            <a:r>
              <a:rPr lang="en-US" baseline="0" dirty="0" smtClean="0">
                <a:solidFill>
                  <a:srgbClr val="1B45FE"/>
                </a:solidFill>
              </a:rPr>
              <a:t>link </a:t>
            </a:r>
            <a:r>
              <a:rPr lang="en-US" baseline="0" dirty="0" smtClean="0">
                <a:solidFill>
                  <a:srgbClr val="1B45FE"/>
                </a:solidFill>
              </a:rPr>
              <a:t>as”  Then open it to import to my mac’s security storage. </a:t>
            </a:r>
            <a:r>
              <a:rPr lang="en-US" baseline="0" dirty="0" smtClean="0">
                <a:solidFill>
                  <a:srgbClr val="1B45FE"/>
                </a:solidFill>
              </a:rPr>
              <a:t>You will be asked to enter the local admin password to allow put the new CA certificate there in the key chain.</a:t>
            </a:r>
            <a:endParaRPr lang="en-US" baseline="0" dirty="0" smtClean="0">
              <a:solidFill>
                <a:srgbClr val="1B45FE"/>
              </a:solidFill>
            </a:endParaRPr>
          </a:p>
          <a:p>
            <a:endParaRPr lang="en-US" dirty="0">
              <a:solidFill>
                <a:srgbClr val="1B45FE"/>
              </a:solidFill>
            </a:endParaRPr>
          </a:p>
        </p:txBody>
      </p:sp>
      <p:sp>
        <p:nvSpPr>
          <p:cNvPr id="4" name="Slide Number Placeholder 3"/>
          <p:cNvSpPr>
            <a:spLocks noGrp="1"/>
          </p:cNvSpPr>
          <p:nvPr>
            <p:ph type="sldNum" sz="quarter" idx="10"/>
          </p:nvPr>
        </p:nvSpPr>
        <p:spPr/>
        <p:txBody>
          <a:bodyPr/>
          <a:lstStyle/>
          <a:p>
            <a:fld id="{1586DF9C-7B59-4C60-B667-4E85090B65C9}" type="slidenum">
              <a:rPr lang="en-US" smtClean="0"/>
              <a:t>6</a:t>
            </a:fld>
            <a:endParaRPr lang="en-US" dirty="0"/>
          </a:p>
        </p:txBody>
      </p:sp>
    </p:spTree>
    <p:extLst>
      <p:ext uri="{BB962C8B-B14F-4D97-AF65-F5344CB8AC3E}">
        <p14:creationId xmlns:p14="http://schemas.microsoft.com/office/powerpoint/2010/main" val="5188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solidFill>
                  <a:srgbClr val="1B45FE"/>
                </a:solidFill>
              </a:rPr>
              <a:t>Afte</a:t>
            </a:r>
            <a:r>
              <a:rPr lang="en-US" dirty="0" smtClean="0">
                <a:solidFill>
                  <a:srgbClr val="1B45FE"/>
                </a:solidFill>
              </a:rPr>
              <a:t> it was insert into the key chain. It will still show a red cross sign.  To change it to trust setting</a:t>
            </a:r>
            <a:r>
              <a:rPr lang="en-US" baseline="0" dirty="0" smtClean="0">
                <a:solidFill>
                  <a:srgbClr val="1B45FE"/>
                </a:solidFill>
              </a:rPr>
              <a:t>, </a:t>
            </a:r>
            <a:r>
              <a:rPr lang="en-US" baseline="0" dirty="0" smtClean="0">
                <a:solidFill>
                  <a:srgbClr val="1B45FE"/>
                </a:solidFill>
              </a:rPr>
              <a:t>we double click on the related ca entry in the keychain.</a:t>
            </a:r>
          </a:p>
          <a:p>
            <a:r>
              <a:rPr lang="en-US" baseline="0" dirty="0" smtClean="0">
                <a:solidFill>
                  <a:srgbClr val="1B45FE"/>
                </a:solidFill>
              </a:rPr>
              <a:t>Change the SSL and </a:t>
            </a:r>
            <a:r>
              <a:rPr lang="en-US" baseline="0" dirty="0" smtClean="0">
                <a:solidFill>
                  <a:srgbClr val="1B45FE"/>
                </a:solidFill>
              </a:rPr>
              <a:t>Secure Email  </a:t>
            </a:r>
            <a:r>
              <a:rPr lang="en-US" baseline="0" dirty="0" smtClean="0">
                <a:solidFill>
                  <a:srgbClr val="1B45FE"/>
                </a:solidFill>
              </a:rPr>
              <a:t>choices from ”no value specified” to “Always Trust”</a:t>
            </a:r>
          </a:p>
          <a:p>
            <a:r>
              <a:rPr lang="en-US" baseline="0" dirty="0" smtClean="0">
                <a:solidFill>
                  <a:srgbClr val="1B45FE"/>
                </a:solidFill>
              </a:rPr>
              <a:t>Hit the upper left red button to activate the new settings. </a:t>
            </a:r>
          </a:p>
          <a:p>
            <a:r>
              <a:rPr lang="en-US" baseline="0" dirty="0" smtClean="0">
                <a:solidFill>
                  <a:srgbClr val="1B45FE"/>
                </a:solidFill>
              </a:rPr>
              <a:t>You will be asked with the password for updating the </a:t>
            </a:r>
            <a:r>
              <a:rPr lang="en-US" baseline="0" dirty="0" smtClean="0">
                <a:solidFill>
                  <a:srgbClr val="1B45FE"/>
                </a:solidFill>
              </a:rPr>
              <a:t>settings in the key chain</a:t>
            </a:r>
            <a:endParaRPr lang="en-US" baseline="0" dirty="0" smtClean="0">
              <a:solidFill>
                <a:srgbClr val="1B45FE"/>
              </a:solidFill>
            </a:endParaRPr>
          </a:p>
          <a:p>
            <a:r>
              <a:rPr lang="en-US" baseline="0" dirty="0" smtClean="0">
                <a:solidFill>
                  <a:srgbClr val="1B45FE"/>
                </a:solidFill>
              </a:rPr>
              <a:t>The entry now with blue + sign instead of red cross sign.</a:t>
            </a:r>
          </a:p>
          <a:p>
            <a:endParaRPr lang="en-US" baseline="0" dirty="0" smtClean="0">
              <a:solidFill>
                <a:srgbClr val="1B45FE"/>
              </a:solidFill>
            </a:endParaRPr>
          </a:p>
          <a:p>
            <a:endParaRPr lang="en-US" dirty="0">
              <a:solidFill>
                <a:srgbClr val="1B45FE"/>
              </a:solidFill>
            </a:endParaRPr>
          </a:p>
        </p:txBody>
      </p:sp>
      <p:sp>
        <p:nvSpPr>
          <p:cNvPr id="4" name="Slide Number Placeholder 3"/>
          <p:cNvSpPr>
            <a:spLocks noGrp="1"/>
          </p:cNvSpPr>
          <p:nvPr>
            <p:ph type="sldNum" sz="quarter" idx="10"/>
          </p:nvPr>
        </p:nvSpPr>
        <p:spPr/>
        <p:txBody>
          <a:bodyPr/>
          <a:lstStyle/>
          <a:p>
            <a:fld id="{1586DF9C-7B59-4C60-B667-4E85090B65C9}" type="slidenum">
              <a:rPr lang="en-US" smtClean="0"/>
              <a:t>7</a:t>
            </a:fld>
            <a:endParaRPr lang="en-US" dirty="0"/>
          </a:p>
        </p:txBody>
      </p:sp>
    </p:spTree>
    <p:extLst>
      <p:ext uri="{BB962C8B-B14F-4D97-AF65-F5344CB8AC3E}">
        <p14:creationId xmlns:p14="http://schemas.microsoft.com/office/powerpoint/2010/main" val="1070982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1B45FE"/>
                </a:solidFill>
              </a:rPr>
              <a:t>Let</a:t>
            </a:r>
            <a:r>
              <a:rPr lang="en-US" baseline="0" dirty="0" smtClean="0">
                <a:solidFill>
                  <a:srgbClr val="1B45FE"/>
                </a:solidFill>
              </a:rPr>
              <a:t> us refresh the chrome browser again. It shows still red not secure. Kind of disappointed.  </a:t>
            </a:r>
            <a:r>
              <a:rPr lang="en-US" baseline="0" dirty="0" smtClean="0">
                <a:solidFill>
                  <a:srgbClr val="1B45FE"/>
                </a:solidFill>
              </a:rPr>
              <a:t>However the </a:t>
            </a:r>
            <a:r>
              <a:rPr lang="en-US" baseline="0" dirty="0" smtClean="0">
                <a:solidFill>
                  <a:srgbClr val="1B45FE"/>
                </a:solidFill>
              </a:rPr>
              <a:t>error message is new. It says Common Name invalid.</a:t>
            </a:r>
          </a:p>
          <a:p>
            <a:r>
              <a:rPr lang="en-US" baseline="0" dirty="0" smtClean="0">
                <a:solidFill>
                  <a:srgbClr val="1B45FE"/>
                </a:solidFill>
              </a:rPr>
              <a:t>The reason is that the </a:t>
            </a:r>
            <a:r>
              <a:rPr lang="en-US" baseline="0" dirty="0" err="1" smtClean="0">
                <a:solidFill>
                  <a:srgbClr val="1B45FE"/>
                </a:solidFill>
              </a:rPr>
              <a:t>commonName</a:t>
            </a:r>
            <a:r>
              <a:rPr lang="en-US" baseline="0" dirty="0" smtClean="0">
                <a:solidFill>
                  <a:srgbClr val="1B45FE"/>
                </a:solidFill>
              </a:rPr>
              <a:t> in server certificate is </a:t>
            </a:r>
            <a:r>
              <a:rPr lang="en-US" baseline="0" dirty="0" smtClean="0">
                <a:solidFill>
                  <a:srgbClr val="1B45FE"/>
                </a:solidFill>
              </a:rPr>
              <a:t>cs591.myuccs.com, which different </a:t>
            </a:r>
            <a:r>
              <a:rPr lang="en-US" baseline="0" dirty="0" smtClean="0">
                <a:solidFill>
                  <a:srgbClr val="1B45FE"/>
                </a:solidFill>
              </a:rPr>
              <a:t>from the domain name of the </a:t>
            </a:r>
            <a:r>
              <a:rPr lang="en-US" baseline="0" dirty="0" err="1" smtClean="0">
                <a:solidFill>
                  <a:srgbClr val="1B45FE"/>
                </a:solidFill>
              </a:rPr>
              <a:t>url</a:t>
            </a:r>
            <a:r>
              <a:rPr lang="en-US" baseline="0" dirty="0" smtClean="0">
                <a:solidFill>
                  <a:srgbClr val="1B45FE"/>
                </a:solidFill>
              </a:rPr>
              <a:t> user entered</a:t>
            </a:r>
            <a:r>
              <a:rPr lang="en-US" baseline="0" dirty="0" smtClean="0">
                <a:solidFill>
                  <a:srgbClr val="1B45FE"/>
                </a:solidFill>
              </a:rPr>
              <a:t>. </a:t>
            </a:r>
            <a:r>
              <a:rPr lang="en-US" baseline="0" dirty="0" err="1" smtClean="0">
                <a:solidFill>
                  <a:srgbClr val="1B45FE"/>
                </a:solidFill>
              </a:rPr>
              <a:t>Net.myuccs.com</a:t>
            </a:r>
            <a:r>
              <a:rPr lang="en-US" baseline="0" dirty="0" smtClean="0">
                <a:solidFill>
                  <a:srgbClr val="1B45FE"/>
                </a:solidFill>
              </a:rPr>
              <a:t>.     </a:t>
            </a:r>
            <a:r>
              <a:rPr lang="en-US" baseline="0" dirty="0" smtClean="0">
                <a:solidFill>
                  <a:srgbClr val="1B45FE"/>
                </a:solidFill>
              </a:rPr>
              <a:t>To fix that we need to regenerate the server certificate and use either </a:t>
            </a:r>
            <a:r>
              <a:rPr lang="en-US" baseline="0" dirty="0" err="1" smtClean="0">
                <a:solidFill>
                  <a:srgbClr val="1B45FE"/>
                </a:solidFill>
              </a:rPr>
              <a:t>net.myuccs.com</a:t>
            </a:r>
            <a:r>
              <a:rPr lang="en-US" baseline="0" dirty="0" smtClean="0">
                <a:solidFill>
                  <a:srgbClr val="1B45FE"/>
                </a:solidFill>
              </a:rPr>
              <a:t> as </a:t>
            </a:r>
            <a:r>
              <a:rPr lang="en-US" baseline="0" dirty="0" err="1" smtClean="0">
                <a:solidFill>
                  <a:srgbClr val="1B45FE"/>
                </a:solidFill>
              </a:rPr>
              <a:t>commonName</a:t>
            </a:r>
            <a:r>
              <a:rPr lang="en-US" baseline="0" dirty="0" smtClean="0">
                <a:solidFill>
                  <a:srgbClr val="1B45FE"/>
                </a:solidFill>
              </a:rPr>
              <a:t> or use *.</a:t>
            </a:r>
            <a:r>
              <a:rPr lang="en-US" baseline="0" dirty="0" err="1" smtClean="0">
                <a:solidFill>
                  <a:srgbClr val="1B45FE"/>
                </a:solidFill>
              </a:rPr>
              <a:t>myuccs.com</a:t>
            </a:r>
            <a:endParaRPr lang="en-US" dirty="0">
              <a:solidFill>
                <a:srgbClr val="1B45FE"/>
              </a:solidFill>
            </a:endParaRPr>
          </a:p>
        </p:txBody>
      </p:sp>
      <p:sp>
        <p:nvSpPr>
          <p:cNvPr id="4" name="Slide Number Placeholder 3"/>
          <p:cNvSpPr>
            <a:spLocks noGrp="1"/>
          </p:cNvSpPr>
          <p:nvPr>
            <p:ph type="sldNum" sz="quarter" idx="10"/>
          </p:nvPr>
        </p:nvSpPr>
        <p:spPr/>
        <p:txBody>
          <a:bodyPr/>
          <a:lstStyle/>
          <a:p>
            <a:fld id="{1586DF9C-7B59-4C60-B667-4E85090B65C9}" type="slidenum">
              <a:rPr lang="en-US" smtClean="0"/>
              <a:t>8</a:t>
            </a:fld>
            <a:endParaRPr lang="en-US" dirty="0"/>
          </a:p>
        </p:txBody>
      </p:sp>
    </p:spTree>
    <p:extLst>
      <p:ext uri="{BB962C8B-B14F-4D97-AF65-F5344CB8AC3E}">
        <p14:creationId xmlns:p14="http://schemas.microsoft.com/office/powerpoint/2010/main" val="31842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1B45FE"/>
                </a:solidFill>
              </a:rPr>
              <a:t>Here</a:t>
            </a:r>
            <a:r>
              <a:rPr lang="en-US" baseline="0" dirty="0" smtClean="0">
                <a:solidFill>
                  <a:srgbClr val="1B45FE"/>
                </a:solidFill>
              </a:rPr>
              <a:t> we repeat the server certificate and private key generation process with </a:t>
            </a:r>
            <a:r>
              <a:rPr lang="en-US" baseline="0" dirty="0" err="1" smtClean="0">
                <a:solidFill>
                  <a:srgbClr val="1B45FE"/>
                </a:solidFill>
              </a:rPr>
              <a:t>misc</a:t>
            </a:r>
            <a:r>
              <a:rPr lang="en-US" baseline="0" dirty="0" smtClean="0">
                <a:solidFill>
                  <a:srgbClr val="1B45FE"/>
                </a:solidFill>
              </a:rPr>
              <a:t>/CA </a:t>
            </a:r>
            <a:r>
              <a:rPr lang="mr-IN" baseline="0" dirty="0" smtClean="0">
                <a:solidFill>
                  <a:srgbClr val="1B45FE"/>
                </a:solidFill>
              </a:rPr>
              <a:t>–</a:t>
            </a:r>
            <a:r>
              <a:rPr lang="en-US" baseline="0" dirty="0" err="1" smtClean="0">
                <a:solidFill>
                  <a:srgbClr val="1B45FE"/>
                </a:solidFill>
              </a:rPr>
              <a:t>newreq</a:t>
            </a:r>
            <a:r>
              <a:rPr lang="en-US" baseline="0" dirty="0" smtClean="0">
                <a:solidFill>
                  <a:srgbClr val="1B45FE"/>
                </a:solidFill>
              </a:rPr>
              <a:t> command.   The only change is that we change the common name value to *.</a:t>
            </a:r>
            <a:r>
              <a:rPr lang="en-US" baseline="0" dirty="0" err="1" smtClean="0">
                <a:solidFill>
                  <a:srgbClr val="1B45FE"/>
                </a:solidFill>
              </a:rPr>
              <a:t>myuccs.com</a:t>
            </a:r>
            <a:r>
              <a:rPr lang="en-US" baseline="0" dirty="0" smtClean="0">
                <a:solidFill>
                  <a:srgbClr val="1B45FE"/>
                </a:solidFill>
              </a:rPr>
              <a:t> and save the certificate request as server2req.pem. We then send the certificate  for signing using </a:t>
            </a:r>
            <a:r>
              <a:rPr lang="en-US" baseline="0" dirty="0" err="1" smtClean="0">
                <a:solidFill>
                  <a:srgbClr val="1B45FE"/>
                </a:solidFill>
              </a:rPr>
              <a:t>misc</a:t>
            </a:r>
            <a:r>
              <a:rPr lang="en-US" baseline="0" dirty="0" smtClean="0">
                <a:solidFill>
                  <a:srgbClr val="1B45FE"/>
                </a:solidFill>
              </a:rPr>
              <a:t>/CA </a:t>
            </a:r>
            <a:r>
              <a:rPr lang="mr-IN" baseline="0" dirty="0" smtClean="0">
                <a:solidFill>
                  <a:srgbClr val="1B45FE"/>
                </a:solidFill>
              </a:rPr>
              <a:t>–</a:t>
            </a:r>
            <a:r>
              <a:rPr lang="en-US" baseline="0" dirty="0" smtClean="0">
                <a:solidFill>
                  <a:srgbClr val="1B45FE"/>
                </a:solidFill>
              </a:rPr>
              <a:t>sign.   The resulting server2cert.pem is then replace the </a:t>
            </a:r>
            <a:r>
              <a:rPr lang="en-US" baseline="0" dirty="0" err="1" smtClean="0">
                <a:solidFill>
                  <a:srgbClr val="1B45FE"/>
                </a:solidFill>
              </a:rPr>
              <a:t>localhost.crt</a:t>
            </a:r>
            <a:r>
              <a:rPr lang="en-US" baseline="0" dirty="0" smtClean="0">
                <a:solidFill>
                  <a:srgbClr val="1B45FE"/>
                </a:solidFill>
              </a:rPr>
              <a:t> and the server2.keh replace the </a:t>
            </a:r>
            <a:r>
              <a:rPr lang="en-US" baseline="0" dirty="0" err="1" smtClean="0">
                <a:solidFill>
                  <a:srgbClr val="1B45FE"/>
                </a:solidFill>
              </a:rPr>
              <a:t>localhost.key</a:t>
            </a:r>
            <a:r>
              <a:rPr lang="en-US" baseline="0" dirty="0" smtClean="0">
                <a:solidFill>
                  <a:srgbClr val="1B45FE"/>
                </a:solidFill>
              </a:rPr>
              <a:t>.  We then restart the </a:t>
            </a:r>
            <a:r>
              <a:rPr lang="en-US" baseline="0" dirty="0" err="1" smtClean="0">
                <a:solidFill>
                  <a:srgbClr val="1B45FE"/>
                </a:solidFill>
              </a:rPr>
              <a:t>httpd</a:t>
            </a:r>
            <a:r>
              <a:rPr lang="en-US" baseline="0" dirty="0" smtClean="0">
                <a:solidFill>
                  <a:srgbClr val="1B45FE"/>
                </a:solidFill>
              </a:rPr>
              <a:t> server.</a:t>
            </a:r>
          </a:p>
          <a:p>
            <a:endParaRPr lang="en-US" dirty="0">
              <a:solidFill>
                <a:srgbClr val="1B45FE"/>
              </a:solidFill>
            </a:endParaRPr>
          </a:p>
        </p:txBody>
      </p:sp>
      <p:sp>
        <p:nvSpPr>
          <p:cNvPr id="4" name="Slide Number Placeholder 3"/>
          <p:cNvSpPr>
            <a:spLocks noGrp="1"/>
          </p:cNvSpPr>
          <p:nvPr>
            <p:ph type="sldNum" sz="quarter" idx="10"/>
          </p:nvPr>
        </p:nvSpPr>
        <p:spPr/>
        <p:txBody>
          <a:bodyPr/>
          <a:lstStyle/>
          <a:p>
            <a:fld id="{1586DF9C-7B59-4C60-B667-4E85090B65C9}" type="slidenum">
              <a:rPr lang="en-US" smtClean="0"/>
              <a:t>9</a:t>
            </a:fld>
            <a:endParaRPr lang="en-US" dirty="0"/>
          </a:p>
        </p:txBody>
      </p:sp>
    </p:spTree>
    <p:extLst>
      <p:ext uri="{BB962C8B-B14F-4D97-AF65-F5344CB8AC3E}">
        <p14:creationId xmlns:p14="http://schemas.microsoft.com/office/powerpoint/2010/main" val="51282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1CEA9D-A20A-3E46-9F1A-67959C737045}" type="datetime1">
              <a:rPr lang="en-US" smtClean="0"/>
              <a:t>3/13/17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99AEE-D6B1-2844-97FE-0E859E35D3CA}" type="datetime1">
              <a:rPr lang="en-US" smtClean="0"/>
              <a:t>3/13/17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CE05D-7E04-BA4C-95CB-D527B74A21C6}" type="datetime1">
              <a:rPr lang="en-US" smtClean="0"/>
              <a:t>3/13/17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7ED30-1C77-AC47-B91D-F0CC916B15CC}" type="datetime1">
              <a:rPr lang="en-US" smtClean="0"/>
              <a:t>3/13/17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F8920E-87E3-874C-882B-A42F520C8448}" type="datetime1">
              <a:rPr lang="en-US" smtClean="0"/>
              <a:t>3/13/17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9F31F8-7AAC-E24F-862D-4EE59625B6B0}" type="datetime1">
              <a:rPr lang="en-US" smtClean="0"/>
              <a:t>3/13/17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C76CD-E3AE-1749-A6C4-78353E033F99}" type="datetime1">
              <a:rPr lang="en-US" smtClean="0"/>
              <a:t>3/13/17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31CCDB-EDD6-D048-AFC0-2427B890C1FC}" type="datetime1">
              <a:rPr lang="en-US" smtClean="0"/>
              <a:t>3/13/17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792C1-760B-F84E-A94F-518391B886F4}" type="datetime1">
              <a:rPr lang="en-US" smtClean="0"/>
              <a:t>3/13/17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612C8-7A98-3D4B-B24E-54DB16FF9687}" type="datetime1">
              <a:rPr lang="en-US" smtClean="0"/>
              <a:t>3/13/17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2DF5B-93A1-084B-B99D-4D43A4A208E4}" type="datetime1">
              <a:rPr lang="en-US" smtClean="0"/>
              <a:t>3/13/17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AC7F0-0FE7-5B4E-89BB-C33D54C1902A}" type="datetime1">
              <a:rPr lang="en-US" smtClean="0"/>
              <a:t>3/13/17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net.myuccs.com/cert/"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net.myuccs.ed/secure/" TargetMode="External"/><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net.myuccs.ed/secure/" TargetMode="External"/><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unix4lyfe.org/cry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net.myuccs.com/cert/"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3657600" y="609600"/>
            <a:ext cx="5029200" cy="55165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CS 5910</a:t>
            </a:r>
          </a:p>
          <a:p>
            <a:pPr marL="0" indent="0" algn="ctr">
              <a:buFont typeface="Arial" pitchFamily="34" charset="0"/>
              <a:buNone/>
            </a:pPr>
            <a:r>
              <a:rPr lang="en-US" dirty="0" smtClean="0"/>
              <a:t>Fundamentals of Computer/Network Security</a:t>
            </a:r>
          </a:p>
          <a:p>
            <a:pPr marL="0" indent="0" algn="ctr">
              <a:buFont typeface="Arial" pitchFamily="34" charset="0"/>
              <a:buNone/>
            </a:pPr>
            <a:endParaRPr lang="en-US" dirty="0" smtClean="0"/>
          </a:p>
          <a:p>
            <a:pPr marL="0" indent="0" algn="ctr">
              <a:buFont typeface="Arial" pitchFamily="34" charset="0"/>
              <a:buNone/>
            </a:pPr>
            <a:r>
              <a:rPr lang="en-US" b="1" dirty="0" smtClean="0"/>
              <a:t>Lesson 15</a:t>
            </a:r>
            <a:br>
              <a:rPr lang="en-US" b="1" dirty="0" smtClean="0"/>
            </a:br>
            <a:r>
              <a:rPr lang="en-US" b="1" dirty="0" smtClean="0"/>
              <a:t>Server Certificate and Installation</a:t>
            </a:r>
            <a:endParaRPr lang="en-US" dirty="0"/>
          </a:p>
          <a:p>
            <a:pPr marL="0" indent="0" algn="ctr">
              <a:buFont typeface="Arial" pitchFamily="34" charset="0"/>
              <a:buNone/>
            </a:pPr>
            <a:r>
              <a:rPr lang="en-US" dirty="0" smtClean="0"/>
              <a:t>Edward Chow, Ph.D.</a:t>
            </a:r>
          </a:p>
          <a:p>
            <a:pPr marL="0" indent="0" algn="ctr">
              <a:buFont typeface="Arial" pitchFamily="34" charset="0"/>
              <a:buNone/>
            </a:pPr>
            <a:r>
              <a:rPr lang="en-US" dirty="0" smtClean="0"/>
              <a:t>University of Colorado, Colorado Springs</a:t>
            </a:r>
            <a:endParaRPr lang="en-US" dirty="0"/>
          </a:p>
        </p:txBody>
      </p:sp>
      <p:grpSp>
        <p:nvGrpSpPr>
          <p:cNvPr id="4" name="Group 3"/>
          <p:cNvGrpSpPr/>
          <p:nvPr/>
        </p:nvGrpSpPr>
        <p:grpSpPr>
          <a:xfrm>
            <a:off x="685800" y="609600"/>
            <a:ext cx="2667000" cy="6248400"/>
            <a:chOff x="685800" y="609600"/>
            <a:chExt cx="2667000" cy="6248400"/>
          </a:xfrm>
        </p:grpSpPr>
        <p:sp>
          <p:nvSpPr>
            <p:cNvPr id="5" name="Rounded Rectangle 4"/>
            <p:cNvSpPr/>
            <p:nvPr/>
          </p:nvSpPr>
          <p:spPr>
            <a:xfrm>
              <a:off x="685800" y="2971800"/>
              <a:ext cx="2667000" cy="388620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143000" y="609600"/>
              <a:ext cx="1905000" cy="2590800"/>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725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Finally it is Green and Secure!</a:t>
            </a:r>
            <a:endParaRPr lang="en-US" sz="3600" dirty="0"/>
          </a:p>
        </p:txBody>
      </p:sp>
      <p:sp>
        <p:nvSpPr>
          <p:cNvPr id="7" name="Content Placeholder 6"/>
          <p:cNvSpPr>
            <a:spLocks noGrp="1"/>
          </p:cNvSpPr>
          <p:nvPr>
            <p:ph idx="1"/>
          </p:nvPr>
        </p:nvSpPr>
        <p:spPr>
          <a:xfrm>
            <a:off x="381000" y="1143000"/>
            <a:ext cx="8553084" cy="4525963"/>
          </a:xfrm>
        </p:spPr>
        <p:txBody>
          <a:bodyPr>
            <a:normAutofit/>
          </a:bodyPr>
          <a:lstStyle/>
          <a:p>
            <a:r>
              <a:rPr lang="en-US" sz="2400" dirty="0" smtClean="0"/>
              <a:t>We then reload the </a:t>
            </a:r>
            <a:r>
              <a:rPr lang="en-US" sz="2400" dirty="0" smtClean="0">
                <a:hlinkClick r:id="rId3"/>
              </a:rPr>
              <a:t>https://net.myuccs.com/cert/</a:t>
            </a:r>
            <a:r>
              <a:rPr lang="en-US" sz="2400" dirty="0" smtClean="0"/>
              <a:t> web page.</a:t>
            </a:r>
            <a:endParaRPr lang="en-US" sz="2400" dirty="0"/>
          </a:p>
        </p:txBody>
      </p:sp>
      <p:pic>
        <p:nvPicPr>
          <p:cNvPr id="3" name="Picture 2"/>
          <p:cNvPicPr>
            <a:picLocks noChangeAspect="1"/>
          </p:cNvPicPr>
          <p:nvPr/>
        </p:nvPicPr>
        <p:blipFill>
          <a:blip r:embed="rId4"/>
          <a:stretch>
            <a:fillRect/>
          </a:stretch>
        </p:blipFill>
        <p:spPr>
          <a:xfrm>
            <a:off x="685800" y="1600200"/>
            <a:ext cx="7315200" cy="4938721"/>
          </a:xfrm>
          <a:prstGeom prst="rect">
            <a:avLst/>
          </a:prstGeom>
        </p:spPr>
      </p:pic>
    </p:spTree>
    <p:extLst>
      <p:ext uri="{BB962C8B-B14F-4D97-AF65-F5344CB8AC3E}">
        <p14:creationId xmlns:p14="http://schemas.microsoft.com/office/powerpoint/2010/main" val="141709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3657600" y="609600"/>
            <a:ext cx="5029200" cy="55165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CS 5910</a:t>
            </a:r>
          </a:p>
          <a:p>
            <a:pPr marL="0" indent="0" algn="ctr">
              <a:buFont typeface="Arial" pitchFamily="34" charset="0"/>
              <a:buNone/>
            </a:pPr>
            <a:r>
              <a:rPr lang="en-US" dirty="0" smtClean="0"/>
              <a:t>Fundamentals of Computer/Network Security</a:t>
            </a:r>
          </a:p>
          <a:p>
            <a:pPr marL="0" indent="0" algn="ctr">
              <a:buFont typeface="Arial" pitchFamily="34" charset="0"/>
              <a:buNone/>
            </a:pPr>
            <a:endParaRPr lang="en-US" dirty="0" smtClean="0"/>
          </a:p>
          <a:p>
            <a:pPr marL="0" indent="0" algn="ctr">
              <a:buFont typeface="Arial" pitchFamily="34" charset="0"/>
              <a:buNone/>
            </a:pPr>
            <a:r>
              <a:rPr lang="en-US" b="1" dirty="0" smtClean="0"/>
              <a:t>Lesson 16</a:t>
            </a:r>
            <a:br>
              <a:rPr lang="en-US" b="1" dirty="0" smtClean="0"/>
            </a:br>
            <a:r>
              <a:rPr lang="en-US" b="1" dirty="0" smtClean="0"/>
              <a:t>Setup Client Certificate</a:t>
            </a:r>
            <a:endParaRPr lang="en-US" dirty="0"/>
          </a:p>
          <a:p>
            <a:pPr marL="0" indent="0" algn="ctr">
              <a:buFont typeface="Arial" pitchFamily="34" charset="0"/>
              <a:buNone/>
            </a:pPr>
            <a:r>
              <a:rPr lang="en-US" dirty="0" smtClean="0"/>
              <a:t>Edward Chow, Ph.D.</a:t>
            </a:r>
          </a:p>
          <a:p>
            <a:pPr marL="0" indent="0" algn="ctr">
              <a:buFont typeface="Arial" pitchFamily="34" charset="0"/>
              <a:buNone/>
            </a:pPr>
            <a:r>
              <a:rPr lang="en-US" dirty="0" smtClean="0"/>
              <a:t>University of Colorado, Colorado Springs</a:t>
            </a:r>
            <a:endParaRPr lang="en-US" dirty="0"/>
          </a:p>
        </p:txBody>
      </p:sp>
      <p:grpSp>
        <p:nvGrpSpPr>
          <p:cNvPr id="4" name="Group 3"/>
          <p:cNvGrpSpPr/>
          <p:nvPr/>
        </p:nvGrpSpPr>
        <p:grpSpPr>
          <a:xfrm>
            <a:off x="685800" y="609600"/>
            <a:ext cx="2667000" cy="6248400"/>
            <a:chOff x="685800" y="609600"/>
            <a:chExt cx="2667000" cy="6248400"/>
          </a:xfrm>
        </p:grpSpPr>
        <p:sp>
          <p:nvSpPr>
            <p:cNvPr id="5" name="Rounded Rectangle 4"/>
            <p:cNvSpPr/>
            <p:nvPr/>
          </p:nvSpPr>
          <p:spPr>
            <a:xfrm>
              <a:off x="685800" y="2971800"/>
              <a:ext cx="2667000" cy="388620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143000" y="609600"/>
              <a:ext cx="1905000" cy="2590800"/>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3344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Web Mutual Authentication</a:t>
            </a:r>
            <a:endParaRPr lang="en-US" sz="3600" dirty="0"/>
          </a:p>
        </p:txBody>
      </p:sp>
      <p:sp>
        <p:nvSpPr>
          <p:cNvPr id="3" name="Content Placeholder 2"/>
          <p:cNvSpPr>
            <a:spLocks noGrp="1"/>
          </p:cNvSpPr>
          <p:nvPr>
            <p:ph idx="1"/>
          </p:nvPr>
        </p:nvSpPr>
        <p:spPr>
          <a:xfrm>
            <a:off x="457200" y="1187877"/>
            <a:ext cx="8610600" cy="5486400"/>
          </a:xfrm>
        </p:spPr>
        <p:txBody>
          <a:bodyPr>
            <a:normAutofit/>
          </a:bodyPr>
          <a:lstStyle/>
          <a:p>
            <a:pPr marL="0" indent="0">
              <a:buNone/>
            </a:pPr>
            <a:endParaRPr lang="en-US" sz="1800" dirty="0" smtClean="0"/>
          </a:p>
          <a:p>
            <a:pPr marL="0" indent="0">
              <a:buNone/>
            </a:pPr>
            <a:endParaRPr lang="en-US" sz="1800" dirty="0" smtClean="0"/>
          </a:p>
          <a:p>
            <a:pPr marL="0" indent="0">
              <a:buNone/>
            </a:pPr>
            <a:endParaRPr lang="en-US" sz="2400" dirty="0" smtClean="0"/>
          </a:p>
          <a:p>
            <a:pPr marL="0" indent="0">
              <a:buNone/>
            </a:pPr>
            <a:endParaRPr lang="en-US" sz="2400" dirty="0"/>
          </a:p>
        </p:txBody>
      </p:sp>
      <p:sp>
        <p:nvSpPr>
          <p:cNvPr id="4" name="Rounded Rectangle 3"/>
          <p:cNvSpPr/>
          <p:nvPr/>
        </p:nvSpPr>
        <p:spPr>
          <a:xfrm>
            <a:off x="6362848" y="3012490"/>
            <a:ext cx="2057400" cy="12852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Web Server</a:t>
            </a:r>
            <a:endParaRPr lang="en-US" sz="2400" dirty="0"/>
          </a:p>
        </p:txBody>
      </p:sp>
      <p:sp>
        <p:nvSpPr>
          <p:cNvPr id="5" name="Rounded Rectangle 4"/>
          <p:cNvSpPr/>
          <p:nvPr/>
        </p:nvSpPr>
        <p:spPr>
          <a:xfrm>
            <a:off x="559387" y="3167779"/>
            <a:ext cx="2026126" cy="104066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User/Browser</a:t>
            </a:r>
            <a:endParaRPr lang="en-US" sz="2400" dirty="0"/>
          </a:p>
        </p:txBody>
      </p:sp>
      <p:grpSp>
        <p:nvGrpSpPr>
          <p:cNvPr id="6" name="Group 5"/>
          <p:cNvGrpSpPr/>
          <p:nvPr/>
        </p:nvGrpSpPr>
        <p:grpSpPr>
          <a:xfrm>
            <a:off x="2635803" y="2308639"/>
            <a:ext cx="2230259" cy="1134641"/>
            <a:chOff x="601485" y="1821349"/>
            <a:chExt cx="2622516" cy="1134641"/>
          </a:xfrm>
        </p:grpSpPr>
        <p:pic>
          <p:nvPicPr>
            <p:cNvPr id="7" name="Picture 6"/>
            <p:cNvPicPr>
              <a:picLocks noChangeAspect="1"/>
            </p:cNvPicPr>
            <p:nvPr/>
          </p:nvPicPr>
          <p:blipFill>
            <a:blip r:embed="rId3"/>
            <a:stretch>
              <a:fillRect/>
            </a:stretch>
          </p:blipFill>
          <p:spPr>
            <a:xfrm>
              <a:off x="601485" y="1821349"/>
              <a:ext cx="2622516" cy="1134641"/>
            </a:xfrm>
            <a:prstGeom prst="rect">
              <a:avLst/>
            </a:prstGeom>
          </p:spPr>
        </p:pic>
        <p:sp>
          <p:nvSpPr>
            <p:cNvPr id="8" name="TextBox 7"/>
            <p:cNvSpPr txBox="1"/>
            <p:nvPr/>
          </p:nvSpPr>
          <p:spPr>
            <a:xfrm>
              <a:off x="731858" y="1927005"/>
              <a:ext cx="1773494" cy="830997"/>
            </a:xfrm>
            <a:prstGeom prst="rect">
              <a:avLst/>
            </a:prstGeom>
            <a:solidFill>
              <a:srgbClr val="FDFFD3"/>
            </a:solidFill>
          </p:spPr>
          <p:txBody>
            <a:bodyPr wrap="square" rtlCol="0">
              <a:spAutoFit/>
            </a:bodyPr>
            <a:lstStyle/>
            <a:p>
              <a:r>
                <a:rPr lang="en-US" sz="1600" dirty="0" smtClean="0"/>
                <a:t>/CN=</a:t>
              </a:r>
              <a:r>
                <a:rPr lang="en-US" sz="1600" dirty="0" err="1" smtClean="0"/>
                <a:t>EdwardChow</a:t>
              </a:r>
              <a:r>
                <a:rPr lang="en-US" sz="1600" dirty="0" smtClean="0"/>
                <a:t>/email=</a:t>
              </a:r>
              <a:r>
                <a:rPr lang="en-US" sz="1600" dirty="0" err="1" smtClean="0"/>
                <a:t>cchow@uccs.edu</a:t>
              </a:r>
              <a:endParaRPr lang="en-US" sz="1600" dirty="0"/>
            </a:p>
          </p:txBody>
        </p:sp>
        <p:pic>
          <p:nvPicPr>
            <p:cNvPr id="9" name="Picture 8"/>
            <p:cNvPicPr>
              <a:picLocks noChangeAspect="1"/>
            </p:cNvPicPr>
            <p:nvPr/>
          </p:nvPicPr>
          <p:blipFill>
            <a:blip r:embed="rId4"/>
            <a:stretch>
              <a:fillRect/>
            </a:stretch>
          </p:blipFill>
          <p:spPr>
            <a:xfrm>
              <a:off x="2506960" y="2080957"/>
              <a:ext cx="559761" cy="520966"/>
            </a:xfrm>
            <a:prstGeom prst="rect">
              <a:avLst/>
            </a:prstGeom>
          </p:spPr>
        </p:pic>
      </p:grpSp>
      <p:sp>
        <p:nvSpPr>
          <p:cNvPr id="15" name="TextBox 14"/>
          <p:cNvSpPr txBox="1"/>
          <p:nvPr/>
        </p:nvSpPr>
        <p:spPr>
          <a:xfrm>
            <a:off x="1752600" y="1305827"/>
            <a:ext cx="5870694" cy="461665"/>
          </a:xfrm>
          <a:prstGeom prst="rect">
            <a:avLst/>
          </a:prstGeom>
          <a:noFill/>
        </p:spPr>
        <p:txBody>
          <a:bodyPr wrap="square" rtlCol="0">
            <a:spAutoFit/>
          </a:bodyPr>
          <a:lstStyle/>
          <a:p>
            <a:r>
              <a:rPr lang="en-US" sz="2400" dirty="0" smtClean="0">
                <a:hlinkClick r:id="rId5"/>
              </a:rPr>
              <a:t>1. https://</a:t>
            </a:r>
            <a:r>
              <a:rPr lang="en-US" sz="2400" dirty="0" smtClean="0">
                <a:solidFill>
                  <a:srgbClr val="1B45FE"/>
                </a:solidFill>
                <a:hlinkClick r:id="rId5"/>
              </a:rPr>
              <a:t>net.myuccs.ed/secure/</a:t>
            </a:r>
            <a:r>
              <a:rPr lang="en-US" sz="2400" dirty="0" err="1" smtClean="0">
                <a:solidFill>
                  <a:srgbClr val="1B45FE"/>
                </a:solidFill>
              </a:rPr>
              <a:t>topsec.docx</a:t>
            </a:r>
            <a:endParaRPr lang="en-US" sz="2400" dirty="0" smtClean="0">
              <a:solidFill>
                <a:srgbClr val="1B45FE"/>
              </a:solidFill>
            </a:endParaRPr>
          </a:p>
        </p:txBody>
      </p:sp>
      <p:grpSp>
        <p:nvGrpSpPr>
          <p:cNvPr id="16" name="Group 15"/>
          <p:cNvGrpSpPr/>
          <p:nvPr/>
        </p:nvGrpSpPr>
        <p:grpSpPr>
          <a:xfrm>
            <a:off x="2746676" y="3591389"/>
            <a:ext cx="2230259" cy="1146191"/>
            <a:chOff x="601485" y="1821349"/>
            <a:chExt cx="2622516" cy="1146191"/>
          </a:xfrm>
        </p:grpSpPr>
        <p:pic>
          <p:nvPicPr>
            <p:cNvPr id="17" name="Picture 16"/>
            <p:cNvPicPr>
              <a:picLocks noChangeAspect="1"/>
            </p:cNvPicPr>
            <p:nvPr/>
          </p:nvPicPr>
          <p:blipFill>
            <a:blip r:embed="rId3"/>
            <a:stretch>
              <a:fillRect/>
            </a:stretch>
          </p:blipFill>
          <p:spPr>
            <a:xfrm>
              <a:off x="601485" y="1821349"/>
              <a:ext cx="2622516" cy="1134641"/>
            </a:xfrm>
            <a:prstGeom prst="rect">
              <a:avLst/>
            </a:prstGeom>
          </p:spPr>
        </p:pic>
        <p:sp>
          <p:nvSpPr>
            <p:cNvPr id="18" name="TextBox 17"/>
            <p:cNvSpPr txBox="1"/>
            <p:nvPr/>
          </p:nvSpPr>
          <p:spPr>
            <a:xfrm>
              <a:off x="745310" y="2044210"/>
              <a:ext cx="1676737" cy="923330"/>
            </a:xfrm>
            <a:prstGeom prst="rect">
              <a:avLst/>
            </a:prstGeom>
            <a:solidFill>
              <a:srgbClr val="FDFFD3"/>
            </a:solidFill>
          </p:spPr>
          <p:txBody>
            <a:bodyPr wrap="square" rtlCol="0">
              <a:spAutoFit/>
            </a:bodyPr>
            <a:lstStyle/>
            <a:p>
              <a:r>
                <a:rPr lang="en-US" dirty="0" smtClean="0"/>
                <a:t>/</a:t>
              </a:r>
              <a:r>
                <a:rPr lang="en-US" smtClean="0"/>
                <a:t>CN=*</a:t>
              </a:r>
              <a:r>
                <a:rPr lang="en-US" dirty="0" err="1" smtClean="0"/>
                <a:t>myuccs</a:t>
              </a:r>
              <a:r>
                <a:rPr lang="en-US" dirty="0" smtClean="0"/>
                <a:t>..com/email=webmaster</a:t>
              </a:r>
              <a:endParaRPr lang="en-US" dirty="0"/>
            </a:p>
          </p:txBody>
        </p:sp>
      </p:grpSp>
      <p:sp>
        <p:nvSpPr>
          <p:cNvPr id="20" name="TextBox 19"/>
          <p:cNvSpPr txBox="1"/>
          <p:nvPr/>
        </p:nvSpPr>
        <p:spPr>
          <a:xfrm>
            <a:off x="2133084" y="4678562"/>
            <a:ext cx="5334000" cy="830997"/>
          </a:xfrm>
          <a:prstGeom prst="rect">
            <a:avLst/>
          </a:prstGeom>
          <a:noFill/>
        </p:spPr>
        <p:txBody>
          <a:bodyPr wrap="square" rtlCol="0">
            <a:spAutoFit/>
          </a:bodyPr>
          <a:lstStyle/>
          <a:p>
            <a:r>
              <a:rPr lang="en-US" sz="2400" dirty="0" smtClean="0">
                <a:solidFill>
                  <a:srgbClr val="7030A0"/>
                </a:solidFill>
              </a:rPr>
              <a:t>2. Server present   Server Certificate and request client to present client certificate</a:t>
            </a:r>
            <a:endParaRPr lang="en-US" sz="2400" dirty="0">
              <a:solidFill>
                <a:srgbClr val="7030A0"/>
              </a:solidFill>
            </a:endParaRPr>
          </a:p>
        </p:txBody>
      </p:sp>
      <p:pic>
        <p:nvPicPr>
          <p:cNvPr id="21" name="Picture 20"/>
          <p:cNvPicPr>
            <a:picLocks noChangeAspect="1"/>
          </p:cNvPicPr>
          <p:nvPr/>
        </p:nvPicPr>
        <p:blipFill>
          <a:blip r:embed="rId6"/>
          <a:stretch>
            <a:fillRect/>
          </a:stretch>
        </p:blipFill>
        <p:spPr>
          <a:xfrm>
            <a:off x="4240053" y="3917293"/>
            <a:ext cx="686592" cy="717243"/>
          </a:xfrm>
          <a:prstGeom prst="rect">
            <a:avLst/>
          </a:prstGeom>
        </p:spPr>
      </p:pic>
      <p:grpSp>
        <p:nvGrpSpPr>
          <p:cNvPr id="49" name="Group 48"/>
          <p:cNvGrpSpPr/>
          <p:nvPr/>
        </p:nvGrpSpPr>
        <p:grpSpPr>
          <a:xfrm>
            <a:off x="1434164" y="3850026"/>
            <a:ext cx="5902760" cy="963448"/>
            <a:chOff x="1114780" y="3620836"/>
            <a:chExt cx="5902760" cy="963448"/>
          </a:xfrm>
        </p:grpSpPr>
        <p:cxnSp>
          <p:nvCxnSpPr>
            <p:cNvPr id="41" name="Curved Connector 40"/>
            <p:cNvCxnSpPr/>
            <p:nvPr/>
          </p:nvCxnSpPr>
          <p:spPr>
            <a:xfrm rot="5400000">
              <a:off x="5075927" y="2630387"/>
              <a:ext cx="591025" cy="3292200"/>
            </a:xfrm>
            <a:prstGeom prst="curvedConnector2">
              <a:avLst/>
            </a:prstGeom>
            <a:ln w="63500">
              <a:solidFill>
                <a:srgbClr val="7030A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a:off x="1114780" y="3620836"/>
              <a:ext cx="2609192" cy="963448"/>
            </a:xfrm>
            <a:prstGeom prst="curvedConnector3">
              <a:avLst>
                <a:gd name="adj1" fmla="val -5071"/>
              </a:avLst>
            </a:prstGeom>
            <a:ln w="63500">
              <a:solidFill>
                <a:srgbClr val="7030A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51" name="Curved Connector 50"/>
          <p:cNvCxnSpPr>
            <a:stCxn id="5" idx="0"/>
          </p:cNvCxnSpPr>
          <p:nvPr/>
        </p:nvCxnSpPr>
        <p:spPr>
          <a:xfrm rot="5400000" flipH="1" flipV="1">
            <a:off x="1487359" y="2255272"/>
            <a:ext cx="997598" cy="827417"/>
          </a:xfrm>
          <a:prstGeom prst="curvedConnector3">
            <a:avLst>
              <a:gd name="adj1" fmla="val 100172"/>
            </a:avLst>
          </a:prstGeom>
          <a:ln w="63500">
            <a:solidFill>
              <a:srgbClr val="00B05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rot="16200000" flipV="1">
            <a:off x="6661609" y="2206094"/>
            <a:ext cx="1012179" cy="911190"/>
          </a:xfrm>
          <a:prstGeom prst="curvedConnector3">
            <a:avLst>
              <a:gd name="adj1" fmla="val 97547"/>
            </a:avLst>
          </a:prstGeom>
          <a:ln w="63500">
            <a:solidFill>
              <a:srgbClr val="00B05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Curved Connector 38"/>
          <p:cNvCxnSpPr/>
          <p:nvPr/>
        </p:nvCxnSpPr>
        <p:spPr>
          <a:xfrm rot="5400000" flipH="1" flipV="1">
            <a:off x="874747" y="1892026"/>
            <a:ext cx="1654594" cy="1320608"/>
          </a:xfrm>
          <a:prstGeom prst="curvedConnector3">
            <a:avLst>
              <a:gd name="adj1" fmla="val 99446"/>
            </a:avLst>
          </a:prstGeom>
          <a:ln w="63500">
            <a:solidFill>
              <a:srgbClr val="1B45FE"/>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6722467" y="1725033"/>
            <a:ext cx="1489235" cy="1225922"/>
          </a:xfrm>
          <a:prstGeom prst="curvedConnector3">
            <a:avLst>
              <a:gd name="adj1" fmla="val -3645"/>
            </a:avLst>
          </a:prstGeom>
          <a:ln w="63500">
            <a:solidFill>
              <a:srgbClr val="1B45FE"/>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72712" y="1924767"/>
            <a:ext cx="4551271" cy="461665"/>
          </a:xfrm>
          <a:prstGeom prst="rect">
            <a:avLst/>
          </a:prstGeom>
          <a:noFill/>
        </p:spPr>
        <p:txBody>
          <a:bodyPr wrap="square" rtlCol="0">
            <a:spAutoFit/>
          </a:bodyPr>
          <a:lstStyle/>
          <a:p>
            <a:r>
              <a:rPr lang="en-US" sz="2400" dirty="0" smtClean="0">
                <a:solidFill>
                  <a:srgbClr val="00B050"/>
                </a:solidFill>
              </a:rPr>
              <a:t>3. Client present Client Certificate </a:t>
            </a:r>
            <a:endParaRPr lang="en-US" sz="2400" dirty="0">
              <a:solidFill>
                <a:srgbClr val="00B050"/>
              </a:solidFill>
            </a:endParaRPr>
          </a:p>
        </p:txBody>
      </p:sp>
      <p:grpSp>
        <p:nvGrpSpPr>
          <p:cNvPr id="64" name="Group 63"/>
          <p:cNvGrpSpPr/>
          <p:nvPr/>
        </p:nvGrpSpPr>
        <p:grpSpPr>
          <a:xfrm>
            <a:off x="1008795" y="3989655"/>
            <a:ext cx="7202907" cy="1990024"/>
            <a:chOff x="1114780" y="3620836"/>
            <a:chExt cx="5796260" cy="963448"/>
          </a:xfrm>
        </p:grpSpPr>
        <p:cxnSp>
          <p:nvCxnSpPr>
            <p:cNvPr id="67" name="Curved Connector 66"/>
            <p:cNvCxnSpPr/>
            <p:nvPr/>
          </p:nvCxnSpPr>
          <p:spPr>
            <a:xfrm rot="10800000" flipV="1">
              <a:off x="3725341" y="3809011"/>
              <a:ext cx="3185699" cy="762989"/>
            </a:xfrm>
            <a:prstGeom prst="curvedConnector3">
              <a:avLst>
                <a:gd name="adj1" fmla="val -3490"/>
              </a:avLst>
            </a:prstGeom>
            <a:ln w="63500">
              <a:solidFill>
                <a:srgbClr val="FF000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Curved Connector 69"/>
            <p:cNvCxnSpPr/>
            <p:nvPr/>
          </p:nvCxnSpPr>
          <p:spPr>
            <a:xfrm>
              <a:off x="1114780" y="3620836"/>
              <a:ext cx="2609192" cy="963448"/>
            </a:xfrm>
            <a:prstGeom prst="curvedConnector3">
              <a:avLst>
                <a:gd name="adj1" fmla="val -5071"/>
              </a:avLst>
            </a:prstGeom>
            <a:ln w="63500">
              <a:solidFill>
                <a:srgbClr val="FF000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58" name="Picture 57"/>
          <p:cNvPicPr>
            <a:picLocks noChangeAspect="1"/>
          </p:cNvPicPr>
          <p:nvPr/>
        </p:nvPicPr>
        <p:blipFill>
          <a:blip r:embed="rId7"/>
          <a:stretch>
            <a:fillRect/>
          </a:stretch>
        </p:blipFill>
        <p:spPr>
          <a:xfrm>
            <a:off x="3270313" y="5509559"/>
            <a:ext cx="1056196" cy="761846"/>
          </a:xfrm>
          <a:prstGeom prst="rect">
            <a:avLst/>
          </a:prstGeom>
        </p:spPr>
      </p:pic>
      <p:sp>
        <p:nvSpPr>
          <p:cNvPr id="59" name="TextBox 58"/>
          <p:cNvSpPr txBox="1"/>
          <p:nvPr/>
        </p:nvSpPr>
        <p:spPr>
          <a:xfrm>
            <a:off x="4240053" y="5874255"/>
            <a:ext cx="4572000" cy="461665"/>
          </a:xfrm>
          <a:prstGeom prst="rect">
            <a:avLst/>
          </a:prstGeom>
          <a:noFill/>
        </p:spPr>
        <p:txBody>
          <a:bodyPr wrap="square" rtlCol="0">
            <a:spAutoFit/>
          </a:bodyPr>
          <a:lstStyle/>
          <a:p>
            <a:r>
              <a:rPr lang="en-US" sz="2400" dirty="0" smtClean="0">
                <a:solidFill>
                  <a:srgbClr val="FF0000"/>
                </a:solidFill>
              </a:rPr>
              <a:t>4. Top security document delivered</a:t>
            </a:r>
            <a:endParaRPr lang="en-US" sz="2400" dirty="0">
              <a:solidFill>
                <a:srgbClr val="FF0000"/>
              </a:solidFill>
            </a:endParaRPr>
          </a:p>
        </p:txBody>
      </p:sp>
    </p:spTree>
    <p:extLst>
      <p:ext uri="{BB962C8B-B14F-4D97-AF65-F5344CB8AC3E}">
        <p14:creationId xmlns:p14="http://schemas.microsoft.com/office/powerpoint/2010/main" val="12289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Client Certificate Generation</a:t>
            </a:r>
            <a:endParaRPr lang="en-US" sz="3600" dirty="0"/>
          </a:p>
        </p:txBody>
      </p:sp>
      <p:sp>
        <p:nvSpPr>
          <p:cNvPr id="3" name="Content Placeholder 2"/>
          <p:cNvSpPr>
            <a:spLocks noGrp="1"/>
          </p:cNvSpPr>
          <p:nvPr>
            <p:ph idx="1"/>
          </p:nvPr>
        </p:nvSpPr>
        <p:spPr>
          <a:xfrm>
            <a:off x="457200" y="1219200"/>
            <a:ext cx="8229600" cy="5333180"/>
          </a:xfrm>
        </p:spPr>
        <p:txBody>
          <a:bodyPr>
            <a:normAutofit fontScale="47500" lnSpcReduction="20000"/>
          </a:bodyPr>
          <a:lstStyle/>
          <a:p>
            <a:pPr marL="0" lvl="0" indent="0">
              <a:spcBef>
                <a:spcPts val="0"/>
              </a:spcBef>
              <a:buNone/>
            </a:pPr>
            <a:r>
              <a:rPr lang="en-US" dirty="0"/>
              <a:t>[ec2-user@ip-172-30-0-148 </a:t>
            </a:r>
            <a:r>
              <a:rPr lang="en-US" dirty="0" smtClean="0"/>
              <a:t>~]$ </a:t>
            </a:r>
            <a:r>
              <a:rPr lang="en-US" dirty="0" err="1" smtClean="0">
                <a:solidFill>
                  <a:srgbClr val="1B45FE"/>
                </a:solidFill>
              </a:rPr>
              <a:t>mkdir</a:t>
            </a:r>
            <a:r>
              <a:rPr lang="en-US" dirty="0" smtClean="0">
                <a:solidFill>
                  <a:srgbClr val="1B45FE"/>
                </a:solidFill>
              </a:rPr>
              <a:t> client; cd </a:t>
            </a:r>
            <a:r>
              <a:rPr lang="en-US" dirty="0" err="1" smtClean="0">
                <a:solidFill>
                  <a:srgbClr val="1B45FE"/>
                </a:solidFill>
              </a:rPr>
              <a:t>clint</a:t>
            </a:r>
            <a:endParaRPr lang="en-US" dirty="0" smtClean="0">
              <a:solidFill>
                <a:srgbClr val="1B45FE"/>
              </a:solidFill>
            </a:endParaRPr>
          </a:p>
          <a:p>
            <a:pPr marL="0" indent="0">
              <a:buNone/>
            </a:pPr>
            <a:r>
              <a:rPr lang="en-US" dirty="0"/>
              <a:t>[ec2-user@ip-172-30-0-148 </a:t>
            </a:r>
            <a:r>
              <a:rPr lang="en-US" dirty="0" smtClean="0"/>
              <a:t>client]$ </a:t>
            </a:r>
            <a:r>
              <a:rPr lang="en-US" dirty="0" smtClean="0">
                <a:solidFill>
                  <a:srgbClr val="1B45FE"/>
                </a:solidFill>
              </a:rPr>
              <a:t>/</a:t>
            </a:r>
            <a:r>
              <a:rPr lang="en-US" dirty="0" err="1" smtClean="0">
                <a:solidFill>
                  <a:srgbClr val="1B45FE"/>
                </a:solidFill>
              </a:rPr>
              <a:t>etc</a:t>
            </a:r>
            <a:r>
              <a:rPr lang="en-US" dirty="0" smtClean="0">
                <a:solidFill>
                  <a:srgbClr val="1B45FE"/>
                </a:solidFill>
              </a:rPr>
              <a:t>/</a:t>
            </a:r>
            <a:r>
              <a:rPr lang="en-US" dirty="0" err="1" smtClean="0">
                <a:solidFill>
                  <a:srgbClr val="1B45FE"/>
                </a:solidFill>
              </a:rPr>
              <a:t>pki</a:t>
            </a:r>
            <a:r>
              <a:rPr lang="en-US" dirty="0" smtClean="0">
                <a:solidFill>
                  <a:srgbClr val="1B45FE"/>
                </a:solidFill>
              </a:rPr>
              <a:t>/</a:t>
            </a:r>
            <a:r>
              <a:rPr lang="en-US" dirty="0" err="1" smtClean="0">
                <a:solidFill>
                  <a:srgbClr val="1B45FE"/>
                </a:solidFill>
              </a:rPr>
              <a:t>tls</a:t>
            </a:r>
            <a:r>
              <a:rPr lang="en-US" dirty="0" smtClean="0">
                <a:solidFill>
                  <a:srgbClr val="1B45FE"/>
                </a:solidFill>
              </a:rPr>
              <a:t>/</a:t>
            </a:r>
            <a:r>
              <a:rPr lang="en-US" dirty="0" err="1" smtClean="0">
                <a:solidFill>
                  <a:srgbClr val="1B45FE"/>
                </a:solidFill>
              </a:rPr>
              <a:t>misc</a:t>
            </a:r>
            <a:r>
              <a:rPr lang="en-US" dirty="0" smtClean="0">
                <a:solidFill>
                  <a:srgbClr val="1B45FE"/>
                </a:solidFill>
              </a:rPr>
              <a:t>/CA -</a:t>
            </a:r>
            <a:r>
              <a:rPr lang="en-US" dirty="0" err="1" smtClean="0">
                <a:solidFill>
                  <a:srgbClr val="1B45FE"/>
                </a:solidFill>
              </a:rPr>
              <a:t>newreq</a:t>
            </a:r>
            <a:endParaRPr lang="en-US" dirty="0" smtClean="0">
              <a:solidFill>
                <a:srgbClr val="1B45FE"/>
              </a:solidFill>
            </a:endParaRPr>
          </a:p>
          <a:p>
            <a:pPr marL="0" indent="0">
              <a:buNone/>
            </a:pPr>
            <a:r>
              <a:rPr lang="en-US" dirty="0" smtClean="0"/>
              <a:t>Generating a 2048 bit RSA private key</a:t>
            </a:r>
          </a:p>
          <a:p>
            <a:pPr marL="0" indent="0">
              <a:buNone/>
            </a:pPr>
            <a:r>
              <a:rPr lang="mr-IN" dirty="0" smtClean="0"/>
              <a:t>…</a:t>
            </a:r>
            <a:endParaRPr lang="en-US" dirty="0"/>
          </a:p>
          <a:p>
            <a:pPr marL="0" indent="0">
              <a:buNone/>
            </a:pPr>
            <a:r>
              <a:rPr lang="en-US" dirty="0"/>
              <a:t>writing new private key to '</a:t>
            </a:r>
            <a:r>
              <a:rPr lang="en-US" dirty="0" err="1"/>
              <a:t>newkey.pem</a:t>
            </a:r>
            <a:r>
              <a:rPr lang="en-US" dirty="0"/>
              <a:t>'</a:t>
            </a:r>
          </a:p>
          <a:p>
            <a:pPr marL="0" indent="0">
              <a:buNone/>
            </a:pPr>
            <a:r>
              <a:rPr lang="en-US" dirty="0"/>
              <a:t>Enter PEM pass phrase</a:t>
            </a:r>
            <a:r>
              <a:rPr lang="en-US" dirty="0" smtClean="0"/>
              <a:t>: </a:t>
            </a:r>
            <a:r>
              <a:rPr lang="en-US" dirty="0" smtClean="0">
                <a:solidFill>
                  <a:srgbClr val="1B45FE"/>
                </a:solidFill>
              </a:rPr>
              <a:t>&lt;enter password&gt;</a:t>
            </a:r>
            <a:endParaRPr lang="en-US" dirty="0">
              <a:solidFill>
                <a:srgbClr val="1B45FE"/>
              </a:solidFill>
            </a:endParaRPr>
          </a:p>
          <a:p>
            <a:pPr marL="0" indent="0">
              <a:buNone/>
            </a:pPr>
            <a:r>
              <a:rPr lang="en-US" dirty="0"/>
              <a:t>Verifying - Enter PEM pass phrase</a:t>
            </a:r>
            <a:r>
              <a:rPr lang="en-US" dirty="0" smtClean="0"/>
              <a:t>:  </a:t>
            </a:r>
            <a:r>
              <a:rPr lang="en-US" dirty="0" smtClean="0">
                <a:solidFill>
                  <a:srgbClr val="1B45FE"/>
                </a:solidFill>
              </a:rPr>
              <a:t>&lt;confirm password&gt;</a:t>
            </a:r>
          </a:p>
          <a:p>
            <a:pPr marL="0" indent="0">
              <a:buNone/>
            </a:pPr>
            <a:r>
              <a:rPr lang="en-US" dirty="0" smtClean="0"/>
              <a:t>-----</a:t>
            </a:r>
            <a:endParaRPr lang="en-US" dirty="0"/>
          </a:p>
          <a:p>
            <a:pPr marL="0" indent="0">
              <a:buNone/>
            </a:pPr>
            <a:r>
              <a:rPr lang="en-US" dirty="0"/>
              <a:t>Country Name (2 letter code) [US</a:t>
            </a:r>
            <a:r>
              <a:rPr lang="en-US" dirty="0" smtClean="0"/>
              <a:t>]: </a:t>
            </a:r>
            <a:r>
              <a:rPr lang="en-US" dirty="0" smtClean="0">
                <a:solidFill>
                  <a:srgbClr val="1B45FE"/>
                </a:solidFill>
              </a:rPr>
              <a:t>enter </a:t>
            </a:r>
            <a:endParaRPr lang="en-US" dirty="0">
              <a:solidFill>
                <a:srgbClr val="1B45FE"/>
              </a:solidFill>
            </a:endParaRPr>
          </a:p>
          <a:p>
            <a:pPr marL="0" indent="0">
              <a:buNone/>
            </a:pPr>
            <a:r>
              <a:rPr lang="en-US" dirty="0"/>
              <a:t>State or Province Name (full name) [Colorado</a:t>
            </a:r>
            <a:r>
              <a:rPr lang="en-US" dirty="0" smtClean="0"/>
              <a:t>]: </a:t>
            </a:r>
            <a:r>
              <a:rPr lang="en-US" dirty="0" smtClean="0">
                <a:solidFill>
                  <a:srgbClr val="1B45FE"/>
                </a:solidFill>
              </a:rPr>
              <a:t>enter</a:t>
            </a:r>
            <a:r>
              <a:rPr lang="en-US" dirty="0" smtClean="0"/>
              <a:t> </a:t>
            </a:r>
            <a:endParaRPr lang="en-US" dirty="0"/>
          </a:p>
          <a:p>
            <a:pPr marL="0" indent="0">
              <a:buNone/>
            </a:pPr>
            <a:r>
              <a:rPr lang="en-US" dirty="0"/>
              <a:t>Locality Name (</a:t>
            </a:r>
            <a:r>
              <a:rPr lang="en-US" dirty="0" err="1"/>
              <a:t>eg</a:t>
            </a:r>
            <a:r>
              <a:rPr lang="en-US" dirty="0"/>
              <a:t>, city) [Colorado Springs</a:t>
            </a:r>
            <a:r>
              <a:rPr lang="en-US" dirty="0" smtClean="0"/>
              <a:t>]: </a:t>
            </a:r>
            <a:r>
              <a:rPr lang="en-US" dirty="0" smtClean="0">
                <a:solidFill>
                  <a:srgbClr val="1B45FE"/>
                </a:solidFill>
              </a:rPr>
              <a:t>enter</a:t>
            </a:r>
            <a:r>
              <a:rPr lang="en-US" dirty="0" smtClean="0"/>
              <a:t> </a:t>
            </a:r>
            <a:endParaRPr lang="en-US" dirty="0"/>
          </a:p>
          <a:p>
            <a:pPr marL="0" indent="0">
              <a:buNone/>
            </a:pPr>
            <a:r>
              <a:rPr lang="en-US" dirty="0"/>
              <a:t>Organization Name (</a:t>
            </a:r>
            <a:r>
              <a:rPr lang="en-US" dirty="0" err="1"/>
              <a:t>eg</a:t>
            </a:r>
            <a:r>
              <a:rPr lang="en-US" dirty="0"/>
              <a:t>, company) [UCCS</a:t>
            </a:r>
            <a:r>
              <a:rPr lang="en-US" dirty="0" smtClean="0"/>
              <a:t>]: </a:t>
            </a:r>
            <a:r>
              <a:rPr lang="en-US" dirty="0" smtClean="0">
                <a:solidFill>
                  <a:srgbClr val="1B45FE"/>
                </a:solidFill>
              </a:rPr>
              <a:t>enter</a:t>
            </a:r>
            <a:r>
              <a:rPr lang="en-US" dirty="0" smtClean="0"/>
              <a:t> </a:t>
            </a:r>
            <a:endParaRPr lang="en-US" dirty="0"/>
          </a:p>
          <a:p>
            <a:pPr marL="0" indent="0">
              <a:buNone/>
            </a:pPr>
            <a:r>
              <a:rPr lang="en-US" dirty="0" smtClean="0"/>
              <a:t>Organizational Unit Name (</a:t>
            </a:r>
            <a:r>
              <a:rPr lang="en-US" dirty="0" err="1" smtClean="0"/>
              <a:t>eg</a:t>
            </a:r>
            <a:r>
              <a:rPr lang="en-US" dirty="0" smtClean="0"/>
              <a:t>, section) [CS]: </a:t>
            </a:r>
            <a:r>
              <a:rPr lang="en-US" dirty="0" smtClean="0">
                <a:solidFill>
                  <a:srgbClr val="1B45FE"/>
                </a:solidFill>
              </a:rPr>
              <a:t>enter</a:t>
            </a:r>
          </a:p>
          <a:p>
            <a:pPr marL="0" indent="0">
              <a:buNone/>
            </a:pPr>
            <a:r>
              <a:rPr lang="en-US" dirty="0" smtClean="0"/>
              <a:t>Common Name (</a:t>
            </a:r>
            <a:r>
              <a:rPr lang="en-US" dirty="0" err="1" smtClean="0"/>
              <a:t>eg</a:t>
            </a:r>
            <a:r>
              <a:rPr lang="en-US" dirty="0" smtClean="0"/>
              <a:t>, your name or your server's hostname) []: </a:t>
            </a:r>
            <a:r>
              <a:rPr lang="en-US" b="1" dirty="0" smtClean="0">
                <a:solidFill>
                  <a:srgbClr val="1B45FE"/>
                </a:solidFill>
              </a:rPr>
              <a:t>Edward Chow &lt;your full name&gt;</a:t>
            </a:r>
            <a:r>
              <a:rPr lang="en-US" dirty="0" smtClean="0"/>
              <a:t>     </a:t>
            </a:r>
          </a:p>
          <a:p>
            <a:pPr marL="0" indent="0">
              <a:buNone/>
            </a:pPr>
            <a:r>
              <a:rPr lang="en-US" dirty="0" smtClean="0"/>
              <a:t>Email Address []: </a:t>
            </a:r>
            <a:r>
              <a:rPr lang="en-US" b="1" dirty="0" err="1" smtClean="0">
                <a:solidFill>
                  <a:srgbClr val="1B45FE"/>
                </a:solidFill>
              </a:rPr>
              <a:t>cchow@uccs.edu</a:t>
            </a:r>
            <a:endParaRPr lang="en-US" b="1" dirty="0" smtClean="0">
              <a:solidFill>
                <a:srgbClr val="1B45FE"/>
              </a:solidFill>
            </a:endParaRPr>
          </a:p>
          <a:p>
            <a:pPr marL="0" indent="0">
              <a:buNone/>
            </a:pPr>
            <a:r>
              <a:rPr lang="en-US" dirty="0"/>
              <a:t/>
            </a:r>
            <a:br>
              <a:rPr lang="en-US" dirty="0"/>
            </a:br>
            <a:r>
              <a:rPr lang="mr-IN" dirty="0" smtClean="0"/>
              <a:t>…</a:t>
            </a:r>
            <a:endParaRPr lang="en-US" dirty="0"/>
          </a:p>
          <a:p>
            <a:pPr marL="0" indent="0">
              <a:buNone/>
            </a:pPr>
            <a:r>
              <a:rPr lang="en-US" dirty="0"/>
              <a:t>A challenge password </a:t>
            </a:r>
            <a:r>
              <a:rPr lang="en-US" dirty="0" smtClean="0"/>
              <a:t>[]:  </a:t>
            </a:r>
            <a:r>
              <a:rPr lang="en-US" dirty="0" smtClean="0">
                <a:solidFill>
                  <a:srgbClr val="1B45FE"/>
                </a:solidFill>
              </a:rPr>
              <a:t>enter</a:t>
            </a:r>
            <a:endParaRPr lang="en-US" dirty="0">
              <a:solidFill>
                <a:srgbClr val="1B45FE"/>
              </a:solidFill>
            </a:endParaRPr>
          </a:p>
          <a:p>
            <a:pPr marL="0" indent="0">
              <a:buNone/>
            </a:pPr>
            <a:r>
              <a:rPr lang="en-US" dirty="0"/>
              <a:t>An optional company name </a:t>
            </a:r>
            <a:r>
              <a:rPr lang="en-US" dirty="0" smtClean="0"/>
              <a:t>[]: </a:t>
            </a:r>
            <a:r>
              <a:rPr lang="en-US" dirty="0" smtClean="0">
                <a:solidFill>
                  <a:srgbClr val="1B45FE"/>
                </a:solidFill>
              </a:rPr>
              <a:t>enter</a:t>
            </a:r>
            <a:endParaRPr lang="en-US" dirty="0">
              <a:solidFill>
                <a:srgbClr val="1B45FE"/>
              </a:solidFill>
            </a:endParaRPr>
          </a:p>
          <a:p>
            <a:pPr marL="0" indent="0">
              <a:buNone/>
            </a:pPr>
            <a:r>
              <a:rPr lang="en-US" dirty="0"/>
              <a:t>Request is in </a:t>
            </a:r>
            <a:r>
              <a:rPr lang="en-US" b="1" dirty="0" err="1"/>
              <a:t>newreq.pem</a:t>
            </a:r>
            <a:r>
              <a:rPr lang="en-US" dirty="0"/>
              <a:t>, private key is in </a:t>
            </a:r>
            <a:r>
              <a:rPr lang="en-US" b="1" dirty="0" err="1"/>
              <a:t>newkey.pem</a:t>
            </a:r>
            <a:endParaRPr lang="en-US" b="1" dirty="0"/>
          </a:p>
          <a:p>
            <a:pPr marL="0" indent="0">
              <a:buNone/>
            </a:pPr>
            <a:r>
              <a:rPr lang="en-US" dirty="0"/>
              <a:t>[ec2-user@ip-172-30-0-148 server]$ </a:t>
            </a:r>
            <a:r>
              <a:rPr lang="en-US" dirty="0" err="1" smtClean="0">
                <a:solidFill>
                  <a:srgbClr val="1B45FE"/>
                </a:solidFill>
              </a:rPr>
              <a:t>cp</a:t>
            </a:r>
            <a:r>
              <a:rPr lang="en-US" dirty="0" smtClean="0">
                <a:solidFill>
                  <a:srgbClr val="1B45FE"/>
                </a:solidFill>
              </a:rPr>
              <a:t> </a:t>
            </a:r>
            <a:r>
              <a:rPr lang="en-US" dirty="0" err="1" smtClean="0">
                <a:solidFill>
                  <a:srgbClr val="1B45FE"/>
                </a:solidFill>
              </a:rPr>
              <a:t>newreq.pem</a:t>
            </a:r>
            <a:r>
              <a:rPr lang="en-US" dirty="0" smtClean="0">
                <a:solidFill>
                  <a:srgbClr val="1B45FE"/>
                </a:solidFill>
              </a:rPr>
              <a:t> </a:t>
            </a:r>
            <a:r>
              <a:rPr lang="en-US" b="1" dirty="0" err="1" smtClean="0">
                <a:solidFill>
                  <a:srgbClr val="1B45FE"/>
                </a:solidFill>
              </a:rPr>
              <a:t>chowReq.pem</a:t>
            </a:r>
            <a:endParaRPr lang="en-US" b="1" dirty="0" smtClean="0">
              <a:solidFill>
                <a:srgbClr val="1B45FE"/>
              </a:solidFill>
            </a:endParaRPr>
          </a:p>
          <a:p>
            <a:pPr marL="0" indent="0">
              <a:buNone/>
            </a:pPr>
            <a:r>
              <a:rPr lang="en-US" dirty="0"/>
              <a:t>[ec2-user@ip-172-30-0-148 server]$ </a:t>
            </a:r>
            <a:r>
              <a:rPr lang="en-US" dirty="0" err="1">
                <a:solidFill>
                  <a:srgbClr val="1B45FE"/>
                </a:solidFill>
              </a:rPr>
              <a:t>cp</a:t>
            </a:r>
            <a:r>
              <a:rPr lang="en-US" dirty="0">
                <a:solidFill>
                  <a:srgbClr val="1B45FE"/>
                </a:solidFill>
              </a:rPr>
              <a:t> </a:t>
            </a:r>
            <a:r>
              <a:rPr lang="en-US" dirty="0" err="1" smtClean="0">
                <a:solidFill>
                  <a:srgbClr val="1B45FE"/>
                </a:solidFill>
              </a:rPr>
              <a:t>newkey.pem</a:t>
            </a:r>
            <a:r>
              <a:rPr lang="en-US" dirty="0" smtClean="0">
                <a:solidFill>
                  <a:srgbClr val="1B45FE"/>
                </a:solidFill>
              </a:rPr>
              <a:t> </a:t>
            </a:r>
            <a:r>
              <a:rPr lang="en-US" b="1" dirty="0" err="1" smtClean="0">
                <a:solidFill>
                  <a:srgbClr val="1B45FE"/>
                </a:solidFill>
              </a:rPr>
              <a:t>chowKey.pem</a:t>
            </a:r>
            <a:endParaRPr lang="en-US" b="1" dirty="0">
              <a:solidFill>
                <a:srgbClr val="1B45FE"/>
              </a:solidFill>
            </a:endParaRPr>
          </a:p>
          <a:p>
            <a:pPr marL="0" indent="0">
              <a:buNone/>
            </a:pPr>
            <a:endParaRPr lang="en-US" dirty="0"/>
          </a:p>
        </p:txBody>
      </p:sp>
      <p:sp>
        <p:nvSpPr>
          <p:cNvPr id="6" name="TextBox 5"/>
          <p:cNvSpPr txBox="1"/>
          <p:nvPr/>
        </p:nvSpPr>
        <p:spPr>
          <a:xfrm>
            <a:off x="5029200" y="2103290"/>
            <a:ext cx="3886200" cy="1200329"/>
          </a:xfrm>
          <a:prstGeom prst="rect">
            <a:avLst/>
          </a:prstGeom>
          <a:noFill/>
        </p:spPr>
        <p:txBody>
          <a:bodyPr wrap="square" rtlCol="0">
            <a:spAutoFit/>
          </a:bodyPr>
          <a:lstStyle/>
          <a:p>
            <a:r>
              <a:rPr lang="en-US" dirty="0" smtClean="0">
                <a:solidFill>
                  <a:srgbClr val="7030A0"/>
                </a:solidFill>
              </a:rPr>
              <a:t>Put in your full name.  Here it is not as critical as server certificate.  For server certificate the </a:t>
            </a:r>
            <a:r>
              <a:rPr lang="en-US" dirty="0" err="1" smtClean="0">
                <a:solidFill>
                  <a:srgbClr val="7030A0"/>
                </a:solidFill>
              </a:rPr>
              <a:t>commonName</a:t>
            </a:r>
            <a:r>
              <a:rPr lang="en-US" dirty="0" smtClean="0">
                <a:solidFill>
                  <a:srgbClr val="7030A0"/>
                </a:solidFill>
              </a:rPr>
              <a:t> need to match of the server domain name.</a:t>
            </a:r>
            <a:endParaRPr lang="en-US" dirty="0"/>
          </a:p>
        </p:txBody>
      </p:sp>
      <p:sp>
        <p:nvSpPr>
          <p:cNvPr id="7" name="TextBox 6"/>
          <p:cNvSpPr txBox="1"/>
          <p:nvPr/>
        </p:nvSpPr>
        <p:spPr>
          <a:xfrm>
            <a:off x="4724400" y="5144869"/>
            <a:ext cx="3962400" cy="369332"/>
          </a:xfrm>
          <a:prstGeom prst="rect">
            <a:avLst/>
          </a:prstGeom>
          <a:noFill/>
        </p:spPr>
        <p:txBody>
          <a:bodyPr wrap="square" rtlCol="0">
            <a:spAutoFit/>
          </a:bodyPr>
          <a:lstStyle/>
          <a:p>
            <a:r>
              <a:rPr lang="en-US" dirty="0" smtClean="0">
                <a:solidFill>
                  <a:srgbClr val="00B050"/>
                </a:solidFill>
              </a:rPr>
              <a:t>Send </a:t>
            </a:r>
            <a:r>
              <a:rPr lang="en-US" dirty="0" err="1" smtClean="0">
                <a:solidFill>
                  <a:srgbClr val="00B050"/>
                </a:solidFill>
              </a:rPr>
              <a:t>newreq.pem</a:t>
            </a:r>
            <a:r>
              <a:rPr lang="en-US" dirty="0" smtClean="0">
                <a:solidFill>
                  <a:srgbClr val="00B050"/>
                </a:solidFill>
              </a:rPr>
              <a:t> out to CA for signing</a:t>
            </a:r>
            <a:endParaRPr lang="en-US" dirty="0">
              <a:solidFill>
                <a:srgbClr val="00B050"/>
              </a:solidFill>
            </a:endParaRPr>
          </a:p>
        </p:txBody>
      </p:sp>
      <p:sp>
        <p:nvSpPr>
          <p:cNvPr id="8" name="TextBox 7"/>
          <p:cNvSpPr txBox="1"/>
          <p:nvPr/>
        </p:nvSpPr>
        <p:spPr>
          <a:xfrm>
            <a:off x="5856171" y="5608240"/>
            <a:ext cx="3276600" cy="646331"/>
          </a:xfrm>
          <a:prstGeom prst="rect">
            <a:avLst/>
          </a:prstGeom>
          <a:noFill/>
        </p:spPr>
        <p:txBody>
          <a:bodyPr wrap="square" rtlCol="0">
            <a:spAutoFit/>
          </a:bodyPr>
          <a:lstStyle/>
          <a:p>
            <a:r>
              <a:rPr lang="en-US" dirty="0" smtClean="0">
                <a:solidFill>
                  <a:srgbClr val="FF0000"/>
                </a:solidFill>
              </a:rPr>
              <a:t>Keep this in protected directory</a:t>
            </a:r>
            <a:r>
              <a:rPr lang="en-US" smtClean="0">
                <a:solidFill>
                  <a:srgbClr val="FF0000"/>
                </a:solidFill>
              </a:rPr>
              <a:t>. </a:t>
            </a:r>
            <a:br>
              <a:rPr lang="en-US" smtClean="0">
                <a:solidFill>
                  <a:srgbClr val="FF0000"/>
                </a:solidFill>
              </a:rPr>
            </a:br>
            <a:r>
              <a:rPr lang="en-US" dirty="0" smtClean="0">
                <a:solidFill>
                  <a:srgbClr val="FF0000"/>
                </a:solidFill>
              </a:rPr>
              <a:t>Don’t sent this to CA!!</a:t>
            </a:r>
            <a:endParaRPr lang="en-US" dirty="0">
              <a:solidFill>
                <a:srgbClr val="FF0000"/>
              </a:solidFill>
            </a:endParaRPr>
          </a:p>
        </p:txBody>
      </p:sp>
      <p:cxnSp>
        <p:nvCxnSpPr>
          <p:cNvPr id="10" name="Straight Arrow Connector 9"/>
          <p:cNvCxnSpPr>
            <a:stCxn id="7" idx="1"/>
          </p:cNvCxnSpPr>
          <p:nvPr/>
        </p:nvCxnSpPr>
        <p:spPr>
          <a:xfrm flipH="1">
            <a:off x="2590800" y="5329535"/>
            <a:ext cx="2133600" cy="325978"/>
          </a:xfrm>
          <a:prstGeom prst="straightConnector1">
            <a:avLst/>
          </a:prstGeom>
          <a:ln w="508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969042" y="5638800"/>
            <a:ext cx="887129" cy="152400"/>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p:cNvCxnSpPr>
          <p:nvPr/>
        </p:nvCxnSpPr>
        <p:spPr>
          <a:xfrm flipH="1">
            <a:off x="6019800" y="3303619"/>
            <a:ext cx="952500" cy="898374"/>
          </a:xfrm>
          <a:prstGeom prst="straightConnector1">
            <a:avLst/>
          </a:prstGeom>
          <a:ln w="508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14850" y="4575591"/>
            <a:ext cx="3962400" cy="646331"/>
          </a:xfrm>
          <a:prstGeom prst="rect">
            <a:avLst/>
          </a:prstGeom>
          <a:noFill/>
        </p:spPr>
        <p:txBody>
          <a:bodyPr wrap="square" rtlCol="0">
            <a:spAutoFit/>
          </a:bodyPr>
          <a:lstStyle/>
          <a:p>
            <a:r>
              <a:rPr lang="en-US" dirty="0" smtClean="0">
                <a:solidFill>
                  <a:srgbClr val="7030A0"/>
                </a:solidFill>
              </a:rPr>
              <a:t>Use exact email address you set up on mail client</a:t>
            </a:r>
            <a:endParaRPr lang="en-US" dirty="0">
              <a:solidFill>
                <a:srgbClr val="7030A0"/>
              </a:solidFill>
            </a:endParaRPr>
          </a:p>
        </p:txBody>
      </p:sp>
      <p:cxnSp>
        <p:nvCxnSpPr>
          <p:cNvPr id="15" name="Straight Arrow Connector 14"/>
          <p:cNvCxnSpPr/>
          <p:nvPr/>
        </p:nvCxnSpPr>
        <p:spPr>
          <a:xfrm flipH="1" flipV="1">
            <a:off x="3310489" y="4574544"/>
            <a:ext cx="1204361" cy="251998"/>
          </a:xfrm>
          <a:prstGeom prst="straightConnector1">
            <a:avLst/>
          </a:prstGeom>
          <a:ln w="508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4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CA Sign Client Certificate and </a:t>
            </a:r>
            <a:br>
              <a:rPr lang="en-US" sz="3600" dirty="0" smtClean="0"/>
            </a:br>
            <a:r>
              <a:rPr lang="en-US" sz="3600" dirty="0" smtClean="0"/>
              <a:t>Export </a:t>
            </a:r>
            <a:r>
              <a:rPr lang="en-US" sz="3600" dirty="0" err="1" smtClean="0"/>
              <a:t>Clientg</a:t>
            </a:r>
            <a:r>
              <a:rPr lang="en-US" sz="3600" dirty="0" smtClean="0"/>
              <a:t> </a:t>
            </a:r>
            <a:r>
              <a:rPr lang="en-US" sz="3600" dirty="0" err="1" smtClean="0"/>
              <a:t>Key+Sigend</a:t>
            </a:r>
            <a:r>
              <a:rPr lang="en-US" sz="3600" dirty="0" smtClean="0"/>
              <a:t> </a:t>
            </a:r>
            <a:r>
              <a:rPr lang="en-US" sz="3600" dirty="0"/>
              <a:t>C</a:t>
            </a:r>
            <a:r>
              <a:rPr lang="en-US" sz="3600" dirty="0" smtClean="0"/>
              <a:t>ertificate</a:t>
            </a:r>
            <a:endParaRPr lang="en-US" sz="3600" dirty="0"/>
          </a:p>
        </p:txBody>
      </p:sp>
      <p:sp>
        <p:nvSpPr>
          <p:cNvPr id="3" name="Content Placeholder 2"/>
          <p:cNvSpPr>
            <a:spLocks noGrp="1"/>
          </p:cNvSpPr>
          <p:nvPr>
            <p:ph idx="1"/>
          </p:nvPr>
        </p:nvSpPr>
        <p:spPr>
          <a:xfrm>
            <a:off x="457200" y="1219200"/>
            <a:ext cx="8229600" cy="5333180"/>
          </a:xfrm>
        </p:spPr>
        <p:txBody>
          <a:bodyPr>
            <a:normAutofit fontScale="55000" lnSpcReduction="20000"/>
          </a:bodyPr>
          <a:lstStyle/>
          <a:p>
            <a:pPr marL="0" lvl="0" indent="0">
              <a:spcBef>
                <a:spcPts val="0"/>
              </a:spcBef>
              <a:buNone/>
            </a:pPr>
            <a:r>
              <a:rPr lang="en-US" b="1" dirty="0" smtClean="0">
                <a:solidFill>
                  <a:srgbClr val="FF0000"/>
                </a:solidFill>
              </a:rPr>
              <a:t>At CA side:  </a:t>
            </a:r>
            <a:br>
              <a:rPr lang="en-US" b="1" dirty="0" smtClean="0">
                <a:solidFill>
                  <a:srgbClr val="FF0000"/>
                </a:solidFill>
              </a:rPr>
            </a:br>
            <a:r>
              <a:rPr lang="en-US" dirty="0" smtClean="0"/>
              <a:t>[ec2-user@ip-172-30-0-148 ~]$ </a:t>
            </a:r>
            <a:r>
              <a:rPr lang="en-US" dirty="0" smtClean="0">
                <a:solidFill>
                  <a:srgbClr val="1B45FE"/>
                </a:solidFill>
              </a:rPr>
              <a:t>cd /</a:t>
            </a:r>
            <a:r>
              <a:rPr lang="en-US" dirty="0" err="1" smtClean="0">
                <a:solidFill>
                  <a:srgbClr val="1B45FE"/>
                </a:solidFill>
              </a:rPr>
              <a:t>etc</a:t>
            </a:r>
            <a:r>
              <a:rPr lang="en-US" dirty="0" smtClean="0">
                <a:solidFill>
                  <a:srgbClr val="1B45FE"/>
                </a:solidFill>
              </a:rPr>
              <a:t>/</a:t>
            </a:r>
            <a:r>
              <a:rPr lang="en-US" dirty="0" err="1" smtClean="0">
                <a:solidFill>
                  <a:srgbClr val="1B45FE"/>
                </a:solidFill>
              </a:rPr>
              <a:t>pki</a:t>
            </a:r>
            <a:r>
              <a:rPr lang="en-US" dirty="0" smtClean="0">
                <a:solidFill>
                  <a:srgbClr val="1B45FE"/>
                </a:solidFill>
              </a:rPr>
              <a:t>/</a:t>
            </a:r>
            <a:r>
              <a:rPr lang="en-US" dirty="0" err="1" smtClean="0">
                <a:solidFill>
                  <a:srgbClr val="1B45FE"/>
                </a:solidFill>
              </a:rPr>
              <a:t>tls</a:t>
            </a:r>
            <a:endParaRPr lang="en-US" dirty="0" smtClean="0">
              <a:solidFill>
                <a:srgbClr val="1B45FE"/>
              </a:solidFill>
            </a:endParaRPr>
          </a:p>
          <a:p>
            <a:pPr marL="0" indent="0">
              <a:buNone/>
            </a:pPr>
            <a:r>
              <a:rPr lang="en-US" dirty="0"/>
              <a:t>[ec2-user@ip-172-30-0-148 </a:t>
            </a:r>
            <a:r>
              <a:rPr lang="en-US" dirty="0" err="1" smtClean="0"/>
              <a:t>tls</a:t>
            </a:r>
            <a:r>
              <a:rPr lang="en-US" dirty="0" smtClean="0"/>
              <a:t>]$ </a:t>
            </a:r>
            <a:r>
              <a:rPr lang="en-US" dirty="0" err="1" smtClean="0">
                <a:solidFill>
                  <a:srgbClr val="1B45FE"/>
                </a:solidFill>
              </a:rPr>
              <a:t>sudo</a:t>
            </a:r>
            <a:r>
              <a:rPr lang="en-US" dirty="0" smtClean="0">
                <a:solidFill>
                  <a:srgbClr val="1B45FE"/>
                </a:solidFill>
              </a:rPr>
              <a:t> </a:t>
            </a:r>
            <a:r>
              <a:rPr lang="en-US" dirty="0" err="1" smtClean="0">
                <a:solidFill>
                  <a:srgbClr val="1B45FE"/>
                </a:solidFill>
              </a:rPr>
              <a:t>misc</a:t>
            </a:r>
            <a:r>
              <a:rPr lang="en-US" dirty="0" smtClean="0">
                <a:solidFill>
                  <a:srgbClr val="1B45FE"/>
                </a:solidFill>
              </a:rPr>
              <a:t>/CA </a:t>
            </a:r>
            <a:r>
              <a:rPr lang="mr-IN" dirty="0" smtClean="0">
                <a:solidFill>
                  <a:srgbClr val="1B45FE"/>
                </a:solidFill>
              </a:rPr>
              <a:t>–</a:t>
            </a:r>
            <a:r>
              <a:rPr lang="en-US" dirty="0" smtClean="0">
                <a:solidFill>
                  <a:srgbClr val="1B45FE"/>
                </a:solidFill>
              </a:rPr>
              <a:t>sign</a:t>
            </a:r>
          </a:p>
          <a:p>
            <a:pPr marL="0" indent="0">
              <a:buNone/>
            </a:pPr>
            <a:r>
              <a:rPr lang="en-US" dirty="0"/>
              <a:t>[ec2-user@ip-172-30-0-148 </a:t>
            </a:r>
            <a:r>
              <a:rPr lang="en-US" dirty="0" err="1"/>
              <a:t>tls</a:t>
            </a:r>
            <a:r>
              <a:rPr lang="en-US" dirty="0"/>
              <a:t>]$ </a:t>
            </a:r>
            <a:r>
              <a:rPr lang="en-US" dirty="0" err="1">
                <a:solidFill>
                  <a:srgbClr val="1B45FE"/>
                </a:solidFill>
              </a:rPr>
              <a:t>sudo</a:t>
            </a:r>
            <a:r>
              <a:rPr lang="en-US" dirty="0">
                <a:solidFill>
                  <a:srgbClr val="1B45FE"/>
                </a:solidFill>
              </a:rPr>
              <a:t> </a:t>
            </a:r>
            <a:r>
              <a:rPr lang="en-US" dirty="0" err="1">
                <a:solidFill>
                  <a:srgbClr val="1B45FE"/>
                </a:solidFill>
              </a:rPr>
              <a:t>cp</a:t>
            </a:r>
            <a:r>
              <a:rPr lang="en-US" dirty="0">
                <a:solidFill>
                  <a:srgbClr val="1B45FE"/>
                </a:solidFill>
              </a:rPr>
              <a:t> </a:t>
            </a:r>
            <a:r>
              <a:rPr lang="en-US" dirty="0" err="1">
                <a:solidFill>
                  <a:srgbClr val="1B45FE"/>
                </a:solidFill>
              </a:rPr>
              <a:t>newcert.pem</a:t>
            </a:r>
            <a:r>
              <a:rPr lang="en-US" dirty="0">
                <a:solidFill>
                  <a:srgbClr val="1B45FE"/>
                </a:solidFill>
              </a:rPr>
              <a:t> </a:t>
            </a:r>
            <a:r>
              <a:rPr lang="en-US" dirty="0" err="1">
                <a:solidFill>
                  <a:srgbClr val="1B45FE"/>
                </a:solidFill>
              </a:rPr>
              <a:t>chowCert.pem</a:t>
            </a:r>
            <a:r>
              <a:rPr lang="en-US" dirty="0">
                <a:solidFill>
                  <a:srgbClr val="1B45FE"/>
                </a:solidFill>
              </a:rPr>
              <a:t>; </a:t>
            </a:r>
            <a:r>
              <a:rPr lang="en-US" dirty="0" err="1">
                <a:solidFill>
                  <a:srgbClr val="1B45FE"/>
                </a:solidFill>
              </a:rPr>
              <a:t>sudo</a:t>
            </a:r>
            <a:r>
              <a:rPr lang="en-US" dirty="0">
                <a:solidFill>
                  <a:srgbClr val="1B45FE"/>
                </a:solidFill>
              </a:rPr>
              <a:t> </a:t>
            </a:r>
            <a:r>
              <a:rPr lang="en-US" dirty="0" err="1">
                <a:solidFill>
                  <a:srgbClr val="1B45FE"/>
                </a:solidFill>
              </a:rPr>
              <a:t>cp</a:t>
            </a:r>
            <a:r>
              <a:rPr lang="en-US" dirty="0">
                <a:solidFill>
                  <a:srgbClr val="1B45FE"/>
                </a:solidFill>
              </a:rPr>
              <a:t> </a:t>
            </a:r>
            <a:r>
              <a:rPr lang="en-US" dirty="0" err="1">
                <a:solidFill>
                  <a:srgbClr val="1B45FE"/>
                </a:solidFill>
              </a:rPr>
              <a:t>chowCert.pem</a:t>
            </a:r>
            <a:r>
              <a:rPr lang="en-US" dirty="0">
                <a:solidFill>
                  <a:srgbClr val="1B45FE"/>
                </a:solidFill>
              </a:rPr>
              <a:t> /</a:t>
            </a:r>
            <a:r>
              <a:rPr lang="en-US" dirty="0" err="1">
                <a:solidFill>
                  <a:srgbClr val="1B45FE"/>
                </a:solidFill>
              </a:rPr>
              <a:t>var</a:t>
            </a:r>
            <a:r>
              <a:rPr lang="en-US" dirty="0">
                <a:solidFill>
                  <a:srgbClr val="1B45FE"/>
                </a:solidFill>
              </a:rPr>
              <a:t>/www/html/cert</a:t>
            </a:r>
          </a:p>
          <a:p>
            <a:pPr marL="0" indent="0">
              <a:buNone/>
            </a:pPr>
            <a:r>
              <a:rPr lang="en-US" dirty="0"/>
              <a:t>[ec2-user@ip-172-30-0-148 </a:t>
            </a:r>
            <a:r>
              <a:rPr lang="en-US" dirty="0" err="1"/>
              <a:t>tls</a:t>
            </a:r>
            <a:r>
              <a:rPr lang="en-US" dirty="0"/>
              <a:t>]$ </a:t>
            </a:r>
            <a:r>
              <a:rPr lang="en-US" dirty="0" err="1">
                <a:solidFill>
                  <a:srgbClr val="1B45FE"/>
                </a:solidFill>
              </a:rPr>
              <a:t>sudo</a:t>
            </a:r>
            <a:r>
              <a:rPr lang="en-US" dirty="0">
                <a:solidFill>
                  <a:srgbClr val="1B45FE"/>
                </a:solidFill>
              </a:rPr>
              <a:t> </a:t>
            </a:r>
            <a:r>
              <a:rPr lang="en-US" dirty="0" err="1">
                <a:solidFill>
                  <a:srgbClr val="1B45FE"/>
                </a:solidFill>
              </a:rPr>
              <a:t>cp</a:t>
            </a:r>
            <a:r>
              <a:rPr lang="en-US" dirty="0">
                <a:solidFill>
                  <a:srgbClr val="1B45FE"/>
                </a:solidFill>
              </a:rPr>
              <a:t> </a:t>
            </a:r>
            <a:r>
              <a:rPr lang="en-US" dirty="0" err="1">
                <a:solidFill>
                  <a:srgbClr val="1B45FE"/>
                </a:solidFill>
              </a:rPr>
              <a:t>chowCert.pem</a:t>
            </a:r>
            <a:r>
              <a:rPr lang="en-US" dirty="0">
                <a:solidFill>
                  <a:srgbClr val="1B45FE"/>
                </a:solidFill>
              </a:rPr>
              <a:t> ~/</a:t>
            </a:r>
            <a:r>
              <a:rPr lang="en-US" dirty="0" smtClean="0">
                <a:solidFill>
                  <a:srgbClr val="1B45FE"/>
                </a:solidFill>
              </a:rPr>
              <a:t>client; cd ~/client</a:t>
            </a:r>
            <a:br>
              <a:rPr lang="en-US" dirty="0" smtClean="0">
                <a:solidFill>
                  <a:srgbClr val="1B45FE"/>
                </a:solidFill>
              </a:rPr>
            </a:br>
            <a:r>
              <a:rPr lang="en-US" dirty="0" smtClean="0">
                <a:solidFill>
                  <a:srgbClr val="1B45FE"/>
                </a:solidFill>
              </a:rPr>
              <a:t/>
            </a:r>
            <a:br>
              <a:rPr lang="en-US" dirty="0" smtClean="0">
                <a:solidFill>
                  <a:srgbClr val="1B45FE"/>
                </a:solidFill>
              </a:rPr>
            </a:br>
            <a:r>
              <a:rPr lang="en-US" b="1" dirty="0" smtClean="0">
                <a:solidFill>
                  <a:srgbClr val="00B050"/>
                </a:solidFill>
              </a:rPr>
              <a:t>At Client Side</a:t>
            </a:r>
          </a:p>
          <a:p>
            <a:pPr marL="0" indent="0">
              <a:buNone/>
            </a:pPr>
            <a:r>
              <a:rPr lang="en-US" dirty="0"/>
              <a:t>[ec2-user@ip-172-30-0-148 client]$ </a:t>
            </a:r>
            <a:r>
              <a:rPr lang="en-US" b="1" dirty="0" err="1">
                <a:solidFill>
                  <a:srgbClr val="1B45FE"/>
                </a:solidFill>
              </a:rPr>
              <a:t>openssl</a:t>
            </a:r>
            <a:r>
              <a:rPr lang="en-US" b="1" dirty="0">
                <a:solidFill>
                  <a:srgbClr val="1B45FE"/>
                </a:solidFill>
              </a:rPr>
              <a:t> pkcs12 -export -in </a:t>
            </a:r>
            <a:r>
              <a:rPr lang="en-US" b="1" dirty="0" err="1">
                <a:solidFill>
                  <a:srgbClr val="1B45FE"/>
                </a:solidFill>
              </a:rPr>
              <a:t>chowCert.pem</a:t>
            </a:r>
            <a:r>
              <a:rPr lang="en-US" b="1" dirty="0">
                <a:solidFill>
                  <a:srgbClr val="1B45FE"/>
                </a:solidFill>
              </a:rPr>
              <a:t> -</a:t>
            </a:r>
            <a:r>
              <a:rPr lang="en-US" b="1" dirty="0" err="1">
                <a:solidFill>
                  <a:srgbClr val="1B45FE"/>
                </a:solidFill>
              </a:rPr>
              <a:t>inkey</a:t>
            </a:r>
            <a:r>
              <a:rPr lang="en-US" b="1" dirty="0">
                <a:solidFill>
                  <a:srgbClr val="1B45FE"/>
                </a:solidFill>
              </a:rPr>
              <a:t> </a:t>
            </a:r>
            <a:r>
              <a:rPr lang="en-US" b="1" dirty="0" err="1">
                <a:solidFill>
                  <a:srgbClr val="1B45FE"/>
                </a:solidFill>
              </a:rPr>
              <a:t>chowKey.pem</a:t>
            </a:r>
            <a:r>
              <a:rPr lang="en-US" b="1" dirty="0">
                <a:solidFill>
                  <a:srgbClr val="1B45FE"/>
                </a:solidFill>
              </a:rPr>
              <a:t> -out chowClient.p12</a:t>
            </a:r>
          </a:p>
          <a:p>
            <a:pPr marL="0" indent="0">
              <a:buNone/>
            </a:pPr>
            <a:r>
              <a:rPr lang="en-US" dirty="0"/>
              <a:t>Enter pass phrase for </a:t>
            </a:r>
            <a:r>
              <a:rPr lang="en-US" dirty="0" err="1"/>
              <a:t>chowKey.pem</a:t>
            </a:r>
            <a:r>
              <a:rPr lang="en-US" dirty="0" smtClean="0"/>
              <a:t>: </a:t>
            </a:r>
            <a:r>
              <a:rPr lang="en-US" dirty="0" smtClean="0">
                <a:solidFill>
                  <a:srgbClr val="1B45FE"/>
                </a:solidFill>
              </a:rPr>
              <a:t>&lt;</a:t>
            </a:r>
            <a:r>
              <a:rPr lang="en-US" dirty="0" err="1" smtClean="0">
                <a:solidFill>
                  <a:srgbClr val="1B45FE"/>
                </a:solidFill>
              </a:rPr>
              <a:t>passphase</a:t>
            </a:r>
            <a:r>
              <a:rPr lang="en-US" dirty="0" smtClean="0">
                <a:solidFill>
                  <a:srgbClr val="1B45FE"/>
                </a:solidFill>
              </a:rPr>
              <a:t> of your private key&gt;</a:t>
            </a:r>
            <a:endParaRPr lang="en-US" dirty="0">
              <a:solidFill>
                <a:srgbClr val="1B45FE"/>
              </a:solidFill>
            </a:endParaRPr>
          </a:p>
          <a:p>
            <a:pPr marL="0" indent="0">
              <a:buNone/>
            </a:pPr>
            <a:r>
              <a:rPr lang="en-US" dirty="0"/>
              <a:t>Enter Export Password</a:t>
            </a:r>
            <a:r>
              <a:rPr lang="en-US" dirty="0" smtClean="0"/>
              <a:t>: </a:t>
            </a:r>
            <a:r>
              <a:rPr lang="en-US" dirty="0" smtClean="0">
                <a:solidFill>
                  <a:srgbClr val="1B45FE"/>
                </a:solidFill>
              </a:rPr>
              <a:t>&lt;passphrase to protect your .p12 file&gt;</a:t>
            </a:r>
            <a:endParaRPr lang="en-US" dirty="0">
              <a:solidFill>
                <a:srgbClr val="1B45FE"/>
              </a:solidFill>
            </a:endParaRPr>
          </a:p>
          <a:p>
            <a:pPr marL="0" indent="0">
              <a:buNone/>
            </a:pPr>
            <a:r>
              <a:rPr lang="en-US" dirty="0"/>
              <a:t>Verifying - Enter Export Password</a:t>
            </a:r>
            <a:r>
              <a:rPr lang="en-US" dirty="0" smtClean="0"/>
              <a:t>: </a:t>
            </a:r>
            <a:r>
              <a:rPr lang="en-US" dirty="0">
                <a:solidFill>
                  <a:srgbClr val="1B45FE"/>
                </a:solidFill>
              </a:rPr>
              <a:t>&lt;passphrase to protect your .p12 file&gt;</a:t>
            </a:r>
          </a:p>
          <a:p>
            <a:pPr marL="0" indent="0">
              <a:buNone/>
            </a:pPr>
            <a:endParaRPr lang="en-US" dirty="0"/>
          </a:p>
          <a:p>
            <a:pPr marL="0" indent="0">
              <a:buNone/>
            </a:pPr>
            <a:r>
              <a:rPr lang="en-US" dirty="0"/>
              <a:t>[ec2-user@ip-172-30-0-148 client]$ </a:t>
            </a:r>
            <a:r>
              <a:rPr lang="en-US" dirty="0" err="1" smtClean="0">
                <a:solidFill>
                  <a:srgbClr val="1B45FE"/>
                </a:solidFill>
              </a:rPr>
              <a:t>sudo</a:t>
            </a:r>
            <a:r>
              <a:rPr lang="en-US" dirty="0" smtClean="0"/>
              <a:t> </a:t>
            </a:r>
            <a:r>
              <a:rPr lang="en-US" dirty="0" err="1" smtClean="0">
                <a:solidFill>
                  <a:srgbClr val="1B45FE"/>
                </a:solidFill>
              </a:rPr>
              <a:t>cp</a:t>
            </a:r>
            <a:r>
              <a:rPr lang="en-US" dirty="0" smtClean="0">
                <a:solidFill>
                  <a:srgbClr val="1B45FE"/>
                </a:solidFill>
              </a:rPr>
              <a:t> </a:t>
            </a:r>
            <a:r>
              <a:rPr lang="en-US" dirty="0">
                <a:solidFill>
                  <a:srgbClr val="1B45FE"/>
                </a:solidFill>
              </a:rPr>
              <a:t>chowClient.p12 /</a:t>
            </a:r>
            <a:r>
              <a:rPr lang="en-US" dirty="0" err="1" smtClean="0">
                <a:solidFill>
                  <a:srgbClr val="1B45FE"/>
                </a:solidFill>
              </a:rPr>
              <a:t>var</a:t>
            </a:r>
            <a:r>
              <a:rPr lang="en-US" dirty="0" smtClean="0">
                <a:solidFill>
                  <a:srgbClr val="1B45FE"/>
                </a:solidFill>
              </a:rPr>
              <a:t>/www/html/cert</a:t>
            </a:r>
            <a:endParaRPr lang="en-US" dirty="0">
              <a:solidFill>
                <a:srgbClr val="1B45FE"/>
              </a:solidFill>
            </a:endParaRPr>
          </a:p>
          <a:p>
            <a:pPr marL="0" indent="0">
              <a:buNone/>
            </a:pPr>
            <a:r>
              <a:rPr lang="en-US" dirty="0" smtClean="0">
                <a:solidFill>
                  <a:srgbClr val="1B45FE"/>
                </a:solidFill>
              </a:rPr>
              <a:t>Now we can download the chowClient.p12  file from web server and import you local client to setup the browser</a:t>
            </a:r>
            <a:endParaRPr lang="en-US" dirty="0">
              <a:solidFill>
                <a:srgbClr val="1B45FE"/>
              </a:solidFill>
            </a:endParaRPr>
          </a:p>
          <a:p>
            <a:pPr marL="0" indent="0">
              <a:buNone/>
            </a:pPr>
            <a:endParaRPr lang="en-US" dirty="0" smtClean="0">
              <a:solidFill>
                <a:srgbClr val="1B45FE"/>
              </a:solidFill>
            </a:endParaRPr>
          </a:p>
          <a:p>
            <a:pPr marL="0" indent="0">
              <a:buNone/>
            </a:pPr>
            <a:endParaRPr lang="en-US" dirty="0" smtClean="0">
              <a:solidFill>
                <a:srgbClr val="1B45FE"/>
              </a:solidFill>
            </a:endParaRPr>
          </a:p>
          <a:p>
            <a:pPr marL="0" indent="0">
              <a:buNone/>
            </a:pPr>
            <a:r>
              <a:rPr lang="en-US" dirty="0" smtClean="0"/>
              <a:t>    </a:t>
            </a:r>
          </a:p>
        </p:txBody>
      </p:sp>
    </p:spTree>
    <p:extLst>
      <p:ext uri="{BB962C8B-B14F-4D97-AF65-F5344CB8AC3E}">
        <p14:creationId xmlns:p14="http://schemas.microsoft.com/office/powerpoint/2010/main" val="188911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Import Client .p12 file into Local Secure Store</a:t>
            </a:r>
            <a:endParaRPr lang="en-US" sz="3600" dirty="0"/>
          </a:p>
        </p:txBody>
      </p:sp>
      <p:pic>
        <p:nvPicPr>
          <p:cNvPr id="4" name="Picture 3"/>
          <p:cNvPicPr>
            <a:picLocks noChangeAspect="1"/>
          </p:cNvPicPr>
          <p:nvPr/>
        </p:nvPicPr>
        <p:blipFill>
          <a:blip r:embed="rId3"/>
          <a:stretch>
            <a:fillRect/>
          </a:stretch>
        </p:blipFill>
        <p:spPr>
          <a:xfrm>
            <a:off x="304800" y="1417638"/>
            <a:ext cx="3557616" cy="2705100"/>
          </a:xfrm>
          <a:prstGeom prst="rect">
            <a:avLst/>
          </a:prstGeom>
        </p:spPr>
      </p:pic>
      <p:pic>
        <p:nvPicPr>
          <p:cNvPr id="5" name="Picture 4"/>
          <p:cNvPicPr>
            <a:picLocks noChangeAspect="1"/>
          </p:cNvPicPr>
          <p:nvPr/>
        </p:nvPicPr>
        <p:blipFill>
          <a:blip r:embed="rId4"/>
          <a:stretch>
            <a:fillRect/>
          </a:stretch>
        </p:blipFill>
        <p:spPr>
          <a:xfrm>
            <a:off x="4031512" y="1143000"/>
            <a:ext cx="4655288" cy="1803400"/>
          </a:xfrm>
          <a:prstGeom prst="rect">
            <a:avLst/>
          </a:prstGeom>
        </p:spPr>
      </p:pic>
      <p:pic>
        <p:nvPicPr>
          <p:cNvPr id="6" name="Picture 5"/>
          <p:cNvPicPr>
            <a:picLocks noChangeAspect="1"/>
          </p:cNvPicPr>
          <p:nvPr/>
        </p:nvPicPr>
        <p:blipFill>
          <a:blip r:embed="rId5"/>
          <a:stretch>
            <a:fillRect/>
          </a:stretch>
        </p:blipFill>
        <p:spPr>
          <a:xfrm>
            <a:off x="4710663" y="3072607"/>
            <a:ext cx="3976137" cy="2100262"/>
          </a:xfrm>
          <a:prstGeom prst="rect">
            <a:avLst/>
          </a:prstGeom>
        </p:spPr>
      </p:pic>
      <p:cxnSp>
        <p:nvCxnSpPr>
          <p:cNvPr id="8" name="Straight Arrow Connector 7"/>
          <p:cNvCxnSpPr/>
          <p:nvPr/>
        </p:nvCxnSpPr>
        <p:spPr>
          <a:xfrm flipV="1">
            <a:off x="1524000" y="2419350"/>
            <a:ext cx="3581400" cy="161925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15000" y="2770188"/>
            <a:ext cx="2133600" cy="5008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77000" y="3072607"/>
            <a:ext cx="2202712" cy="369332"/>
          </a:xfrm>
          <a:prstGeom prst="rect">
            <a:avLst/>
          </a:prstGeom>
          <a:noFill/>
        </p:spPr>
        <p:txBody>
          <a:bodyPr wrap="square" rtlCol="0">
            <a:spAutoFit/>
          </a:bodyPr>
          <a:lstStyle/>
          <a:p>
            <a:r>
              <a:rPr lang="en-US" b="1" dirty="0" smtClean="0">
                <a:solidFill>
                  <a:srgbClr val="FF0000"/>
                </a:solidFill>
              </a:rPr>
              <a:t>Import to Key Chain</a:t>
            </a:r>
            <a:endParaRPr lang="en-US" b="1" dirty="0">
              <a:solidFill>
                <a:srgbClr val="FF0000"/>
              </a:solidFill>
            </a:endParaRPr>
          </a:p>
        </p:txBody>
      </p:sp>
      <p:pic>
        <p:nvPicPr>
          <p:cNvPr id="17" name="Picture 16"/>
          <p:cNvPicPr>
            <a:picLocks noChangeAspect="1"/>
          </p:cNvPicPr>
          <p:nvPr/>
        </p:nvPicPr>
        <p:blipFill>
          <a:blip r:embed="rId6"/>
          <a:stretch>
            <a:fillRect/>
          </a:stretch>
        </p:blipFill>
        <p:spPr>
          <a:xfrm>
            <a:off x="350347" y="4101274"/>
            <a:ext cx="5229607" cy="2528125"/>
          </a:xfrm>
          <a:prstGeom prst="rect">
            <a:avLst/>
          </a:prstGeom>
        </p:spPr>
      </p:pic>
      <p:cxnSp>
        <p:nvCxnSpPr>
          <p:cNvPr id="18" name="Straight Arrow Connector 17"/>
          <p:cNvCxnSpPr/>
          <p:nvPr/>
        </p:nvCxnSpPr>
        <p:spPr>
          <a:xfrm flipH="1">
            <a:off x="3862416" y="5040312"/>
            <a:ext cx="3528984" cy="9088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78898" y="2765806"/>
            <a:ext cx="1357863" cy="646331"/>
          </a:xfrm>
          <a:prstGeom prst="rect">
            <a:avLst/>
          </a:prstGeom>
          <a:noFill/>
        </p:spPr>
        <p:txBody>
          <a:bodyPr wrap="square" rtlCol="0">
            <a:spAutoFit/>
          </a:bodyPr>
          <a:lstStyle/>
          <a:p>
            <a:r>
              <a:rPr lang="en-US" b="1" dirty="0" smtClean="0">
                <a:solidFill>
                  <a:srgbClr val="FF0000"/>
                </a:solidFill>
              </a:rPr>
              <a:t>Open the .p12 file </a:t>
            </a:r>
            <a:endParaRPr lang="en-US" b="1" dirty="0">
              <a:solidFill>
                <a:srgbClr val="FF0000"/>
              </a:solidFill>
            </a:endParaRPr>
          </a:p>
        </p:txBody>
      </p:sp>
    </p:spTree>
    <p:extLst>
      <p:ext uri="{BB962C8B-B14F-4D97-AF65-F5344CB8AC3E}">
        <p14:creationId xmlns:p14="http://schemas.microsoft.com/office/powerpoint/2010/main" val="82096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3657600" y="609600"/>
            <a:ext cx="5029200" cy="55165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CS 5910</a:t>
            </a:r>
          </a:p>
          <a:p>
            <a:pPr marL="0" indent="0" algn="ctr">
              <a:buFont typeface="Arial" pitchFamily="34" charset="0"/>
              <a:buNone/>
            </a:pPr>
            <a:r>
              <a:rPr lang="en-US" dirty="0" smtClean="0"/>
              <a:t>Fundamentals of Computer/Network Security</a:t>
            </a:r>
          </a:p>
          <a:p>
            <a:pPr marL="0" indent="0" algn="ctr">
              <a:buFont typeface="Arial" pitchFamily="34" charset="0"/>
              <a:buNone/>
            </a:pPr>
            <a:endParaRPr lang="en-US" dirty="0" smtClean="0"/>
          </a:p>
          <a:p>
            <a:pPr marL="0" indent="0" algn="ctr">
              <a:buFont typeface="Arial" pitchFamily="34" charset="0"/>
              <a:buNone/>
            </a:pPr>
            <a:r>
              <a:rPr lang="en-US" b="1" dirty="0" smtClean="0"/>
              <a:t>Lesson 17</a:t>
            </a:r>
            <a:br>
              <a:rPr lang="en-US" b="1" dirty="0" smtClean="0"/>
            </a:br>
            <a:r>
              <a:rPr lang="en-US" b="1" dirty="0" smtClean="0"/>
              <a:t>Mutual Authentication</a:t>
            </a:r>
            <a:endParaRPr lang="en-US" dirty="0"/>
          </a:p>
          <a:p>
            <a:pPr marL="0" indent="0" algn="ctr">
              <a:buFont typeface="Arial" pitchFamily="34" charset="0"/>
              <a:buNone/>
            </a:pPr>
            <a:r>
              <a:rPr lang="en-US" dirty="0" smtClean="0"/>
              <a:t>Edward Chow, Ph.D.</a:t>
            </a:r>
          </a:p>
          <a:p>
            <a:pPr marL="0" indent="0" algn="ctr">
              <a:buFont typeface="Arial" pitchFamily="34" charset="0"/>
              <a:buNone/>
            </a:pPr>
            <a:r>
              <a:rPr lang="en-US" dirty="0" smtClean="0"/>
              <a:t>University of Colorado, Colorado Springs</a:t>
            </a:r>
            <a:endParaRPr lang="en-US" dirty="0"/>
          </a:p>
        </p:txBody>
      </p:sp>
      <p:grpSp>
        <p:nvGrpSpPr>
          <p:cNvPr id="4" name="Group 3"/>
          <p:cNvGrpSpPr/>
          <p:nvPr/>
        </p:nvGrpSpPr>
        <p:grpSpPr>
          <a:xfrm>
            <a:off x="685800" y="609600"/>
            <a:ext cx="2667000" cy="6248400"/>
            <a:chOff x="685800" y="609600"/>
            <a:chExt cx="2667000" cy="6248400"/>
          </a:xfrm>
        </p:grpSpPr>
        <p:sp>
          <p:nvSpPr>
            <p:cNvPr id="5" name="Rounded Rectangle 4"/>
            <p:cNvSpPr/>
            <p:nvPr/>
          </p:nvSpPr>
          <p:spPr>
            <a:xfrm>
              <a:off x="685800" y="2971800"/>
              <a:ext cx="2667000" cy="388620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143000" y="609600"/>
              <a:ext cx="1905000" cy="2590800"/>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04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Web Mutual Authentication</a:t>
            </a:r>
            <a:endParaRPr lang="en-US" sz="3600" dirty="0"/>
          </a:p>
        </p:txBody>
      </p:sp>
      <p:sp>
        <p:nvSpPr>
          <p:cNvPr id="3" name="Content Placeholder 2"/>
          <p:cNvSpPr>
            <a:spLocks noGrp="1"/>
          </p:cNvSpPr>
          <p:nvPr>
            <p:ph idx="1"/>
          </p:nvPr>
        </p:nvSpPr>
        <p:spPr>
          <a:xfrm>
            <a:off x="457200" y="1187877"/>
            <a:ext cx="8610600" cy="5486400"/>
          </a:xfrm>
        </p:spPr>
        <p:txBody>
          <a:bodyPr>
            <a:normAutofit/>
          </a:bodyPr>
          <a:lstStyle/>
          <a:p>
            <a:pPr marL="0" indent="0">
              <a:buNone/>
            </a:pPr>
            <a:endParaRPr lang="en-US" sz="1800" dirty="0" smtClean="0"/>
          </a:p>
          <a:p>
            <a:pPr marL="0" indent="0">
              <a:buNone/>
            </a:pPr>
            <a:endParaRPr lang="en-US" sz="1800" dirty="0" smtClean="0"/>
          </a:p>
          <a:p>
            <a:pPr marL="0" indent="0">
              <a:buNone/>
            </a:pPr>
            <a:endParaRPr lang="en-US" sz="2400" dirty="0" smtClean="0"/>
          </a:p>
          <a:p>
            <a:pPr marL="0" indent="0">
              <a:buNone/>
            </a:pPr>
            <a:endParaRPr lang="en-US" sz="2400" dirty="0"/>
          </a:p>
        </p:txBody>
      </p:sp>
      <p:sp>
        <p:nvSpPr>
          <p:cNvPr id="4" name="Rounded Rectangle 3"/>
          <p:cNvSpPr/>
          <p:nvPr/>
        </p:nvSpPr>
        <p:spPr>
          <a:xfrm>
            <a:off x="6362848" y="3012490"/>
            <a:ext cx="2057400" cy="12852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Web Server</a:t>
            </a:r>
            <a:endParaRPr lang="en-US" sz="2400" dirty="0"/>
          </a:p>
        </p:txBody>
      </p:sp>
      <p:sp>
        <p:nvSpPr>
          <p:cNvPr id="5" name="Rounded Rectangle 4"/>
          <p:cNvSpPr/>
          <p:nvPr/>
        </p:nvSpPr>
        <p:spPr>
          <a:xfrm>
            <a:off x="559387" y="3167779"/>
            <a:ext cx="2026126" cy="104066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User/Browser</a:t>
            </a:r>
            <a:endParaRPr lang="en-US" sz="2400" dirty="0"/>
          </a:p>
        </p:txBody>
      </p:sp>
      <p:grpSp>
        <p:nvGrpSpPr>
          <p:cNvPr id="6" name="Group 5"/>
          <p:cNvGrpSpPr/>
          <p:nvPr/>
        </p:nvGrpSpPr>
        <p:grpSpPr>
          <a:xfrm>
            <a:off x="2635803" y="2308639"/>
            <a:ext cx="2230259" cy="1134641"/>
            <a:chOff x="601485" y="1821349"/>
            <a:chExt cx="2622516" cy="1134641"/>
          </a:xfrm>
        </p:grpSpPr>
        <p:pic>
          <p:nvPicPr>
            <p:cNvPr id="7" name="Picture 6"/>
            <p:cNvPicPr>
              <a:picLocks noChangeAspect="1"/>
            </p:cNvPicPr>
            <p:nvPr/>
          </p:nvPicPr>
          <p:blipFill>
            <a:blip r:embed="rId3"/>
            <a:stretch>
              <a:fillRect/>
            </a:stretch>
          </p:blipFill>
          <p:spPr>
            <a:xfrm>
              <a:off x="601485" y="1821349"/>
              <a:ext cx="2622516" cy="1134641"/>
            </a:xfrm>
            <a:prstGeom prst="rect">
              <a:avLst/>
            </a:prstGeom>
          </p:spPr>
        </p:pic>
        <p:sp>
          <p:nvSpPr>
            <p:cNvPr id="8" name="TextBox 7"/>
            <p:cNvSpPr txBox="1"/>
            <p:nvPr/>
          </p:nvSpPr>
          <p:spPr>
            <a:xfrm>
              <a:off x="731858" y="1927005"/>
              <a:ext cx="1773494" cy="830997"/>
            </a:xfrm>
            <a:prstGeom prst="rect">
              <a:avLst/>
            </a:prstGeom>
            <a:solidFill>
              <a:srgbClr val="FDFFD3"/>
            </a:solidFill>
          </p:spPr>
          <p:txBody>
            <a:bodyPr wrap="square" rtlCol="0">
              <a:spAutoFit/>
            </a:bodyPr>
            <a:lstStyle/>
            <a:p>
              <a:r>
                <a:rPr lang="en-US" sz="1600" dirty="0" smtClean="0"/>
                <a:t>/CN=</a:t>
              </a:r>
              <a:r>
                <a:rPr lang="en-US" sz="1600" dirty="0" err="1" smtClean="0"/>
                <a:t>EdwardChow</a:t>
              </a:r>
              <a:r>
                <a:rPr lang="en-US" sz="1600" dirty="0" smtClean="0"/>
                <a:t>/email=</a:t>
              </a:r>
              <a:r>
                <a:rPr lang="en-US" sz="1600" dirty="0" err="1" smtClean="0"/>
                <a:t>cchow@uccs.edu</a:t>
              </a:r>
              <a:endParaRPr lang="en-US" sz="1600" dirty="0"/>
            </a:p>
          </p:txBody>
        </p:sp>
        <p:pic>
          <p:nvPicPr>
            <p:cNvPr id="9" name="Picture 8"/>
            <p:cNvPicPr>
              <a:picLocks noChangeAspect="1"/>
            </p:cNvPicPr>
            <p:nvPr/>
          </p:nvPicPr>
          <p:blipFill>
            <a:blip r:embed="rId4"/>
            <a:stretch>
              <a:fillRect/>
            </a:stretch>
          </p:blipFill>
          <p:spPr>
            <a:xfrm>
              <a:off x="2506960" y="2080957"/>
              <a:ext cx="559761" cy="520966"/>
            </a:xfrm>
            <a:prstGeom prst="rect">
              <a:avLst/>
            </a:prstGeom>
          </p:spPr>
        </p:pic>
      </p:grpSp>
      <p:sp>
        <p:nvSpPr>
          <p:cNvPr id="15" name="TextBox 14"/>
          <p:cNvSpPr txBox="1"/>
          <p:nvPr/>
        </p:nvSpPr>
        <p:spPr>
          <a:xfrm>
            <a:off x="1752600" y="1305827"/>
            <a:ext cx="5870694" cy="461665"/>
          </a:xfrm>
          <a:prstGeom prst="rect">
            <a:avLst/>
          </a:prstGeom>
          <a:noFill/>
        </p:spPr>
        <p:txBody>
          <a:bodyPr wrap="square" rtlCol="0">
            <a:spAutoFit/>
          </a:bodyPr>
          <a:lstStyle/>
          <a:p>
            <a:r>
              <a:rPr lang="en-US" sz="2400" dirty="0" smtClean="0">
                <a:hlinkClick r:id="rId5"/>
              </a:rPr>
              <a:t>1. https://</a:t>
            </a:r>
            <a:r>
              <a:rPr lang="en-US" sz="2400" dirty="0" smtClean="0">
                <a:solidFill>
                  <a:srgbClr val="1B45FE"/>
                </a:solidFill>
                <a:hlinkClick r:id="rId5"/>
              </a:rPr>
              <a:t>net.myuccs.ed/secure/</a:t>
            </a:r>
            <a:r>
              <a:rPr lang="en-US" sz="2400" dirty="0" err="1" smtClean="0">
                <a:solidFill>
                  <a:srgbClr val="1B45FE"/>
                </a:solidFill>
              </a:rPr>
              <a:t>topsec.html</a:t>
            </a:r>
            <a:endParaRPr lang="en-US" sz="2400" dirty="0" smtClean="0">
              <a:solidFill>
                <a:srgbClr val="1B45FE"/>
              </a:solidFill>
            </a:endParaRPr>
          </a:p>
        </p:txBody>
      </p:sp>
      <p:grpSp>
        <p:nvGrpSpPr>
          <p:cNvPr id="16" name="Group 15"/>
          <p:cNvGrpSpPr/>
          <p:nvPr/>
        </p:nvGrpSpPr>
        <p:grpSpPr>
          <a:xfrm>
            <a:off x="2746676" y="3591389"/>
            <a:ext cx="2230259" cy="1146191"/>
            <a:chOff x="601485" y="1821349"/>
            <a:chExt cx="2622516" cy="1146191"/>
          </a:xfrm>
        </p:grpSpPr>
        <p:pic>
          <p:nvPicPr>
            <p:cNvPr id="17" name="Picture 16"/>
            <p:cNvPicPr>
              <a:picLocks noChangeAspect="1"/>
            </p:cNvPicPr>
            <p:nvPr/>
          </p:nvPicPr>
          <p:blipFill>
            <a:blip r:embed="rId3"/>
            <a:stretch>
              <a:fillRect/>
            </a:stretch>
          </p:blipFill>
          <p:spPr>
            <a:xfrm>
              <a:off x="601485" y="1821349"/>
              <a:ext cx="2622516" cy="1134641"/>
            </a:xfrm>
            <a:prstGeom prst="rect">
              <a:avLst/>
            </a:prstGeom>
          </p:spPr>
        </p:pic>
        <p:sp>
          <p:nvSpPr>
            <p:cNvPr id="18" name="TextBox 17"/>
            <p:cNvSpPr txBox="1"/>
            <p:nvPr/>
          </p:nvSpPr>
          <p:spPr>
            <a:xfrm>
              <a:off x="745310" y="2044210"/>
              <a:ext cx="1676737" cy="923330"/>
            </a:xfrm>
            <a:prstGeom prst="rect">
              <a:avLst/>
            </a:prstGeom>
            <a:solidFill>
              <a:srgbClr val="FDFFD3"/>
            </a:solidFill>
          </p:spPr>
          <p:txBody>
            <a:bodyPr wrap="square" rtlCol="0">
              <a:spAutoFit/>
            </a:bodyPr>
            <a:lstStyle/>
            <a:p>
              <a:r>
                <a:rPr lang="en-US" dirty="0" smtClean="0"/>
                <a:t>/</a:t>
              </a:r>
              <a:r>
                <a:rPr lang="en-US" smtClean="0"/>
                <a:t>CN=*</a:t>
              </a:r>
              <a:r>
                <a:rPr lang="en-US" dirty="0" err="1" smtClean="0"/>
                <a:t>myuccs</a:t>
              </a:r>
              <a:r>
                <a:rPr lang="en-US" dirty="0" smtClean="0"/>
                <a:t>..com/email=webmaster</a:t>
              </a:r>
              <a:endParaRPr lang="en-US" dirty="0"/>
            </a:p>
          </p:txBody>
        </p:sp>
      </p:grpSp>
      <p:sp>
        <p:nvSpPr>
          <p:cNvPr id="20" name="TextBox 19"/>
          <p:cNvSpPr txBox="1"/>
          <p:nvPr/>
        </p:nvSpPr>
        <p:spPr>
          <a:xfrm>
            <a:off x="2133084" y="4678562"/>
            <a:ext cx="5334000" cy="830997"/>
          </a:xfrm>
          <a:prstGeom prst="rect">
            <a:avLst/>
          </a:prstGeom>
          <a:noFill/>
        </p:spPr>
        <p:txBody>
          <a:bodyPr wrap="square" rtlCol="0">
            <a:spAutoFit/>
          </a:bodyPr>
          <a:lstStyle/>
          <a:p>
            <a:r>
              <a:rPr lang="en-US" sz="2400" dirty="0" smtClean="0">
                <a:solidFill>
                  <a:srgbClr val="7030A0"/>
                </a:solidFill>
              </a:rPr>
              <a:t>2. Server presents   Server Certificate and request client to present client certificate</a:t>
            </a:r>
            <a:endParaRPr lang="en-US" sz="2400" dirty="0">
              <a:solidFill>
                <a:srgbClr val="7030A0"/>
              </a:solidFill>
            </a:endParaRPr>
          </a:p>
        </p:txBody>
      </p:sp>
      <p:pic>
        <p:nvPicPr>
          <p:cNvPr id="21" name="Picture 20"/>
          <p:cNvPicPr>
            <a:picLocks noChangeAspect="1"/>
          </p:cNvPicPr>
          <p:nvPr/>
        </p:nvPicPr>
        <p:blipFill>
          <a:blip r:embed="rId6"/>
          <a:stretch>
            <a:fillRect/>
          </a:stretch>
        </p:blipFill>
        <p:spPr>
          <a:xfrm>
            <a:off x="4240053" y="3917293"/>
            <a:ext cx="686592" cy="717243"/>
          </a:xfrm>
          <a:prstGeom prst="rect">
            <a:avLst/>
          </a:prstGeom>
        </p:spPr>
      </p:pic>
      <p:grpSp>
        <p:nvGrpSpPr>
          <p:cNvPr id="49" name="Group 48"/>
          <p:cNvGrpSpPr/>
          <p:nvPr/>
        </p:nvGrpSpPr>
        <p:grpSpPr>
          <a:xfrm>
            <a:off x="1434164" y="3850026"/>
            <a:ext cx="5902760" cy="963448"/>
            <a:chOff x="1114780" y="3620836"/>
            <a:chExt cx="5902760" cy="963448"/>
          </a:xfrm>
        </p:grpSpPr>
        <p:cxnSp>
          <p:nvCxnSpPr>
            <p:cNvPr id="41" name="Curved Connector 40"/>
            <p:cNvCxnSpPr/>
            <p:nvPr/>
          </p:nvCxnSpPr>
          <p:spPr>
            <a:xfrm rot="5400000">
              <a:off x="5075927" y="2630387"/>
              <a:ext cx="591025" cy="3292200"/>
            </a:xfrm>
            <a:prstGeom prst="curvedConnector2">
              <a:avLst/>
            </a:prstGeom>
            <a:ln w="63500">
              <a:solidFill>
                <a:srgbClr val="7030A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a:off x="1114780" y="3620836"/>
              <a:ext cx="2609192" cy="963448"/>
            </a:xfrm>
            <a:prstGeom prst="curvedConnector3">
              <a:avLst>
                <a:gd name="adj1" fmla="val -5071"/>
              </a:avLst>
            </a:prstGeom>
            <a:ln w="63500">
              <a:solidFill>
                <a:srgbClr val="7030A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51" name="Curved Connector 50"/>
          <p:cNvCxnSpPr>
            <a:stCxn id="5" idx="0"/>
          </p:cNvCxnSpPr>
          <p:nvPr/>
        </p:nvCxnSpPr>
        <p:spPr>
          <a:xfrm rot="5400000" flipH="1" flipV="1">
            <a:off x="1487359" y="2255272"/>
            <a:ext cx="997598" cy="827417"/>
          </a:xfrm>
          <a:prstGeom prst="curvedConnector3">
            <a:avLst>
              <a:gd name="adj1" fmla="val 100172"/>
            </a:avLst>
          </a:prstGeom>
          <a:ln w="63500">
            <a:solidFill>
              <a:srgbClr val="00B05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rot="16200000" flipV="1">
            <a:off x="6661609" y="2206094"/>
            <a:ext cx="1012179" cy="911190"/>
          </a:xfrm>
          <a:prstGeom prst="curvedConnector3">
            <a:avLst>
              <a:gd name="adj1" fmla="val 97547"/>
            </a:avLst>
          </a:prstGeom>
          <a:ln w="63500">
            <a:solidFill>
              <a:srgbClr val="00B05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Curved Connector 38"/>
          <p:cNvCxnSpPr/>
          <p:nvPr/>
        </p:nvCxnSpPr>
        <p:spPr>
          <a:xfrm rot="5400000" flipH="1" flipV="1">
            <a:off x="874747" y="1892026"/>
            <a:ext cx="1654594" cy="1320608"/>
          </a:xfrm>
          <a:prstGeom prst="curvedConnector3">
            <a:avLst>
              <a:gd name="adj1" fmla="val 99446"/>
            </a:avLst>
          </a:prstGeom>
          <a:ln w="63500">
            <a:solidFill>
              <a:srgbClr val="1B45FE"/>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6722467" y="1725033"/>
            <a:ext cx="1489235" cy="1225922"/>
          </a:xfrm>
          <a:prstGeom prst="curvedConnector3">
            <a:avLst>
              <a:gd name="adj1" fmla="val -3645"/>
            </a:avLst>
          </a:prstGeom>
          <a:ln w="63500">
            <a:solidFill>
              <a:srgbClr val="1B45FE"/>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72712" y="1924767"/>
            <a:ext cx="4551271" cy="461665"/>
          </a:xfrm>
          <a:prstGeom prst="rect">
            <a:avLst/>
          </a:prstGeom>
          <a:noFill/>
        </p:spPr>
        <p:txBody>
          <a:bodyPr wrap="square" rtlCol="0">
            <a:spAutoFit/>
          </a:bodyPr>
          <a:lstStyle/>
          <a:p>
            <a:r>
              <a:rPr lang="en-US" sz="2400" dirty="0" smtClean="0">
                <a:solidFill>
                  <a:srgbClr val="00B050"/>
                </a:solidFill>
              </a:rPr>
              <a:t>3. Client presents Client Certificate </a:t>
            </a:r>
            <a:endParaRPr lang="en-US" sz="2400" dirty="0">
              <a:solidFill>
                <a:srgbClr val="00B050"/>
              </a:solidFill>
            </a:endParaRPr>
          </a:p>
        </p:txBody>
      </p:sp>
      <p:grpSp>
        <p:nvGrpSpPr>
          <p:cNvPr id="64" name="Group 63"/>
          <p:cNvGrpSpPr/>
          <p:nvPr/>
        </p:nvGrpSpPr>
        <p:grpSpPr>
          <a:xfrm>
            <a:off x="1008795" y="3989655"/>
            <a:ext cx="7202907" cy="1990024"/>
            <a:chOff x="1114780" y="3620836"/>
            <a:chExt cx="5796260" cy="963448"/>
          </a:xfrm>
        </p:grpSpPr>
        <p:cxnSp>
          <p:nvCxnSpPr>
            <p:cNvPr id="67" name="Curved Connector 66"/>
            <p:cNvCxnSpPr/>
            <p:nvPr/>
          </p:nvCxnSpPr>
          <p:spPr>
            <a:xfrm rot="10800000" flipV="1">
              <a:off x="3725341" y="3809011"/>
              <a:ext cx="3185699" cy="762989"/>
            </a:xfrm>
            <a:prstGeom prst="curvedConnector3">
              <a:avLst>
                <a:gd name="adj1" fmla="val -3490"/>
              </a:avLst>
            </a:prstGeom>
            <a:ln w="63500">
              <a:solidFill>
                <a:srgbClr val="FF000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Curved Connector 69"/>
            <p:cNvCxnSpPr/>
            <p:nvPr/>
          </p:nvCxnSpPr>
          <p:spPr>
            <a:xfrm>
              <a:off x="1114780" y="3620836"/>
              <a:ext cx="2609192" cy="963448"/>
            </a:xfrm>
            <a:prstGeom prst="curvedConnector3">
              <a:avLst>
                <a:gd name="adj1" fmla="val -5071"/>
              </a:avLst>
            </a:prstGeom>
            <a:ln w="63500">
              <a:solidFill>
                <a:srgbClr val="FF000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58" name="Picture 57"/>
          <p:cNvPicPr>
            <a:picLocks noChangeAspect="1"/>
          </p:cNvPicPr>
          <p:nvPr/>
        </p:nvPicPr>
        <p:blipFill>
          <a:blip r:embed="rId7"/>
          <a:stretch>
            <a:fillRect/>
          </a:stretch>
        </p:blipFill>
        <p:spPr>
          <a:xfrm>
            <a:off x="3270313" y="5509559"/>
            <a:ext cx="1056196" cy="761846"/>
          </a:xfrm>
          <a:prstGeom prst="rect">
            <a:avLst/>
          </a:prstGeom>
        </p:spPr>
      </p:pic>
      <p:sp>
        <p:nvSpPr>
          <p:cNvPr id="59" name="TextBox 58"/>
          <p:cNvSpPr txBox="1"/>
          <p:nvPr/>
        </p:nvSpPr>
        <p:spPr>
          <a:xfrm>
            <a:off x="4240053" y="5874255"/>
            <a:ext cx="4572000" cy="461665"/>
          </a:xfrm>
          <a:prstGeom prst="rect">
            <a:avLst/>
          </a:prstGeom>
          <a:noFill/>
        </p:spPr>
        <p:txBody>
          <a:bodyPr wrap="square" rtlCol="0">
            <a:spAutoFit/>
          </a:bodyPr>
          <a:lstStyle/>
          <a:p>
            <a:r>
              <a:rPr lang="en-US" sz="2400" dirty="0" smtClean="0">
                <a:solidFill>
                  <a:srgbClr val="FF0000"/>
                </a:solidFill>
              </a:rPr>
              <a:t>4. Top security document delivered</a:t>
            </a:r>
            <a:endParaRPr lang="en-US" sz="2400" dirty="0">
              <a:solidFill>
                <a:srgbClr val="FF0000"/>
              </a:solidFill>
            </a:endParaRPr>
          </a:p>
        </p:txBody>
      </p:sp>
    </p:spTree>
    <p:extLst>
      <p:ext uri="{BB962C8B-B14F-4D97-AF65-F5344CB8AC3E}">
        <p14:creationId xmlns:p14="http://schemas.microsoft.com/office/powerpoint/2010/main" val="200234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Set up Web Server Configuration for </a:t>
            </a:r>
            <a:br>
              <a:rPr lang="en-US" sz="3600" dirty="0" smtClean="0"/>
            </a:br>
            <a:r>
              <a:rPr lang="en-US" sz="3600" dirty="0" smtClean="0"/>
              <a:t>Mutual Authentication</a:t>
            </a:r>
            <a:endParaRPr lang="en-US" sz="3600" dirty="0"/>
          </a:p>
        </p:txBody>
      </p:sp>
      <p:pic>
        <p:nvPicPr>
          <p:cNvPr id="17" name="Picture 16"/>
          <p:cNvPicPr>
            <a:picLocks noChangeAspect="1"/>
          </p:cNvPicPr>
          <p:nvPr/>
        </p:nvPicPr>
        <p:blipFill>
          <a:blip r:embed="rId3"/>
          <a:stretch>
            <a:fillRect/>
          </a:stretch>
        </p:blipFill>
        <p:spPr>
          <a:xfrm>
            <a:off x="419100" y="1417638"/>
            <a:ext cx="8305800" cy="5065566"/>
          </a:xfrm>
          <a:prstGeom prst="rect">
            <a:avLst/>
          </a:prstGeom>
        </p:spPr>
      </p:pic>
    </p:spTree>
    <p:extLst>
      <p:ext uri="{BB962C8B-B14F-4D97-AF65-F5344CB8AC3E}">
        <p14:creationId xmlns:p14="http://schemas.microsoft.com/office/powerpoint/2010/main" val="214346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smtClean="0"/>
              <a:t>Httpd.passwd</a:t>
            </a:r>
            <a:r>
              <a:rPr lang="en-US" sz="3600" dirty="0" smtClean="0"/>
              <a:t> for Additional Client Limitation</a:t>
            </a:r>
            <a:endParaRPr lang="en-US" sz="3600" dirty="0"/>
          </a:p>
        </p:txBody>
      </p:sp>
      <p:sp>
        <p:nvSpPr>
          <p:cNvPr id="3" name="Content Placeholder 2"/>
          <p:cNvSpPr>
            <a:spLocks noGrp="1"/>
          </p:cNvSpPr>
          <p:nvPr>
            <p:ph idx="1"/>
          </p:nvPr>
        </p:nvSpPr>
        <p:spPr>
          <a:xfrm>
            <a:off x="381000" y="1524000"/>
            <a:ext cx="8229600" cy="4525963"/>
          </a:xfrm>
        </p:spPr>
        <p:txBody>
          <a:bodyPr>
            <a:normAutofit fontScale="85000" lnSpcReduction="20000"/>
          </a:bodyPr>
          <a:lstStyle/>
          <a:p>
            <a:pPr marL="0" indent="0">
              <a:buNone/>
            </a:pPr>
            <a:r>
              <a:rPr lang="en-US" dirty="0"/>
              <a:t>[ec2-user@ip-172-30-0-148 </a:t>
            </a:r>
            <a:r>
              <a:rPr lang="en-US" dirty="0" err="1"/>
              <a:t>conf</a:t>
            </a:r>
            <a:r>
              <a:rPr lang="en-US" dirty="0"/>
              <a:t>]$ </a:t>
            </a:r>
            <a:r>
              <a:rPr lang="en-US" dirty="0" smtClean="0"/>
              <a:t>cd /</a:t>
            </a:r>
            <a:r>
              <a:rPr lang="en-US" dirty="0" err="1" smtClean="0"/>
              <a:t>etc</a:t>
            </a:r>
            <a:r>
              <a:rPr lang="en-US" dirty="0" smtClean="0"/>
              <a:t>/</a:t>
            </a:r>
            <a:r>
              <a:rPr lang="en-US" dirty="0" err="1" smtClean="0"/>
              <a:t>httpd</a:t>
            </a:r>
            <a:r>
              <a:rPr lang="en-US" dirty="0" smtClean="0"/>
              <a:t>/</a:t>
            </a:r>
            <a:r>
              <a:rPr lang="en-US" dirty="0" err="1" smtClean="0"/>
              <a:t>conf</a:t>
            </a:r>
            <a:r>
              <a:rPr lang="en-US" dirty="0" smtClean="0"/>
              <a:t>/</a:t>
            </a:r>
            <a:r>
              <a:rPr lang="en-US" dirty="0" err="1" smtClean="0"/>
              <a:t>httpd.conf</a:t>
            </a:r>
            <a:r>
              <a:rPr lang="en-US" dirty="0" smtClean="0"/>
              <a:t>; </a:t>
            </a:r>
            <a:r>
              <a:rPr lang="en-US" dirty="0" err="1" smtClean="0"/>
              <a:t>sudo</a:t>
            </a:r>
            <a:r>
              <a:rPr lang="en-US" dirty="0" smtClean="0"/>
              <a:t> </a:t>
            </a:r>
            <a:r>
              <a:rPr lang="en-US" dirty="0"/>
              <a:t>vi </a:t>
            </a:r>
            <a:r>
              <a:rPr lang="en-US" dirty="0" err="1" smtClean="0"/>
              <a:t>httpd.passwd</a:t>
            </a:r>
            <a:r>
              <a:rPr lang="en-US" dirty="0"/>
              <a:t/>
            </a:r>
            <a:br>
              <a:rPr lang="en-US" dirty="0"/>
            </a:br>
            <a:r>
              <a:rPr lang="en-US" dirty="0" smtClean="0"/>
              <a:t>And add the following line: </a:t>
            </a:r>
            <a:endParaRPr lang="en-US" dirty="0"/>
          </a:p>
          <a:p>
            <a:pPr marL="0" indent="0">
              <a:buNone/>
            </a:pPr>
            <a:r>
              <a:rPr lang="en-US" dirty="0">
                <a:solidFill>
                  <a:srgbClr val="FF0000"/>
                </a:solidFill>
              </a:rPr>
              <a:t>/C=US/ST=Colorado/L=Colorado Springs/O=UCCS/OU=CS/CN=Edward </a:t>
            </a:r>
            <a:r>
              <a:rPr lang="en-US" dirty="0" smtClean="0">
                <a:solidFill>
                  <a:srgbClr val="FF0000"/>
                </a:solidFill>
              </a:rPr>
              <a:t>Chow/</a:t>
            </a:r>
            <a:r>
              <a:rPr lang="en-US" dirty="0" err="1" smtClean="0">
                <a:solidFill>
                  <a:srgbClr val="FF0000"/>
                </a:solidFill>
              </a:rPr>
              <a:t>emailAddress</a:t>
            </a:r>
            <a:r>
              <a:rPr lang="en-US" dirty="0" smtClean="0">
                <a:solidFill>
                  <a:srgbClr val="FF0000"/>
                </a:solidFill>
              </a:rPr>
              <a:t>=cchow@uccs.edu:xxj31ZMTZzkVA</a:t>
            </a:r>
            <a:br>
              <a:rPr lang="en-US" dirty="0" smtClean="0">
                <a:solidFill>
                  <a:srgbClr val="FF0000"/>
                </a:solidFill>
              </a:rPr>
            </a:br>
            <a:endParaRPr lang="en-US" dirty="0">
              <a:solidFill>
                <a:srgbClr val="FF0000"/>
              </a:solidFill>
            </a:endParaRPr>
          </a:p>
          <a:p>
            <a:pPr>
              <a:spcBef>
                <a:spcPts val="0"/>
              </a:spcBef>
            </a:pPr>
            <a:r>
              <a:rPr lang="en-US" dirty="0" smtClean="0"/>
              <a:t>Here the first field before ’:’ is the exact subject name field content of chow’s certificate. </a:t>
            </a:r>
          </a:p>
          <a:p>
            <a:pPr>
              <a:spcBef>
                <a:spcPts val="0"/>
              </a:spcBef>
            </a:pPr>
            <a:r>
              <a:rPr lang="en-US" dirty="0" smtClean="0"/>
              <a:t>string "</a:t>
            </a:r>
            <a:r>
              <a:rPr lang="en-US" dirty="0"/>
              <a:t> </a:t>
            </a:r>
            <a:r>
              <a:rPr lang="en-US" dirty="0" smtClean="0"/>
              <a:t>xxj31ZMTZzkVA" </a:t>
            </a:r>
            <a:r>
              <a:rPr lang="en-US" dirty="0"/>
              <a:t>is used as the password in the user file and it is just the </a:t>
            </a:r>
            <a:r>
              <a:rPr lang="en-US" dirty="0" smtClean="0"/>
              <a:t>DES Crypt hash with Salt=XX </a:t>
            </a:r>
            <a:r>
              <a:rPr lang="en-US" dirty="0"/>
              <a:t>of the word "</a:t>
            </a:r>
            <a:r>
              <a:rPr lang="en-US" dirty="0" smtClean="0"/>
              <a:t>password”.  </a:t>
            </a:r>
          </a:p>
          <a:p>
            <a:pPr>
              <a:spcBef>
                <a:spcPts val="0"/>
              </a:spcBef>
            </a:pPr>
            <a:r>
              <a:rPr lang="en-US" dirty="0" smtClean="0"/>
              <a:t>You can verify this with </a:t>
            </a:r>
            <a:r>
              <a:rPr lang="en-US" dirty="0" smtClean="0">
                <a:hlinkClick r:id="rId3"/>
              </a:rPr>
              <a:t>https</a:t>
            </a:r>
            <a:r>
              <a:rPr lang="en-US" dirty="0">
                <a:hlinkClick r:id="rId3"/>
              </a:rPr>
              <a:t>://unix4lyfe.org/crypt</a:t>
            </a:r>
            <a:r>
              <a:rPr lang="en-US" dirty="0" smtClean="0">
                <a:hlinkClick r:id="rId3"/>
              </a:rPr>
              <a:t>/</a:t>
            </a:r>
            <a:endParaRPr lang="en-US" dirty="0" smtClean="0"/>
          </a:p>
          <a:p>
            <a:pPr>
              <a:spcBef>
                <a:spcPts val="0"/>
              </a:spcBef>
            </a:pPr>
            <a:endParaRPr lang="en-US" dirty="0" smtClean="0"/>
          </a:p>
        </p:txBody>
      </p:sp>
    </p:spTree>
    <p:extLst>
      <p:ext uri="{BB962C8B-B14F-4D97-AF65-F5344CB8AC3E}">
        <p14:creationId xmlns:p14="http://schemas.microsoft.com/office/powerpoint/2010/main" val="70188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Server Certificate Generation</a:t>
            </a:r>
            <a:endParaRPr lang="en-US" sz="3600" dirty="0"/>
          </a:p>
        </p:txBody>
      </p:sp>
      <p:sp>
        <p:nvSpPr>
          <p:cNvPr id="3" name="Content Placeholder 2"/>
          <p:cNvSpPr>
            <a:spLocks noGrp="1"/>
          </p:cNvSpPr>
          <p:nvPr>
            <p:ph idx="1"/>
          </p:nvPr>
        </p:nvSpPr>
        <p:spPr>
          <a:xfrm>
            <a:off x="457200" y="1219200"/>
            <a:ext cx="8229600" cy="5333180"/>
          </a:xfrm>
        </p:spPr>
        <p:txBody>
          <a:bodyPr>
            <a:normAutofit fontScale="47500" lnSpcReduction="20000"/>
          </a:bodyPr>
          <a:lstStyle/>
          <a:p>
            <a:pPr marL="0" lvl="0" indent="0">
              <a:spcBef>
                <a:spcPts val="0"/>
              </a:spcBef>
              <a:buNone/>
            </a:pPr>
            <a:r>
              <a:rPr lang="en-US" dirty="0"/>
              <a:t>[ec2-user@ip-172-30-0-148 server]$ </a:t>
            </a:r>
            <a:r>
              <a:rPr lang="en-US" dirty="0" err="1" smtClean="0">
                <a:solidFill>
                  <a:srgbClr val="1B45FE"/>
                </a:solidFill>
              </a:rPr>
              <a:t>mkdir</a:t>
            </a:r>
            <a:r>
              <a:rPr lang="en-US" dirty="0" smtClean="0">
                <a:solidFill>
                  <a:srgbClr val="1B45FE"/>
                </a:solidFill>
              </a:rPr>
              <a:t> server; cd server</a:t>
            </a:r>
          </a:p>
          <a:p>
            <a:pPr marL="0" indent="0">
              <a:buNone/>
            </a:pPr>
            <a:r>
              <a:rPr lang="en-US" dirty="0"/>
              <a:t>[ec2-user@ip-172-30-0-148 server]$ </a:t>
            </a:r>
            <a:r>
              <a:rPr lang="en-US" dirty="0" smtClean="0">
                <a:solidFill>
                  <a:srgbClr val="1B45FE"/>
                </a:solidFill>
              </a:rPr>
              <a:t>/</a:t>
            </a:r>
            <a:r>
              <a:rPr lang="en-US" dirty="0" err="1" smtClean="0">
                <a:solidFill>
                  <a:srgbClr val="1B45FE"/>
                </a:solidFill>
              </a:rPr>
              <a:t>etc</a:t>
            </a:r>
            <a:r>
              <a:rPr lang="en-US" dirty="0" smtClean="0">
                <a:solidFill>
                  <a:srgbClr val="1B45FE"/>
                </a:solidFill>
              </a:rPr>
              <a:t>/</a:t>
            </a:r>
            <a:r>
              <a:rPr lang="en-US" dirty="0" err="1" smtClean="0">
                <a:solidFill>
                  <a:srgbClr val="1B45FE"/>
                </a:solidFill>
              </a:rPr>
              <a:t>pki</a:t>
            </a:r>
            <a:r>
              <a:rPr lang="en-US" dirty="0" smtClean="0">
                <a:solidFill>
                  <a:srgbClr val="1B45FE"/>
                </a:solidFill>
              </a:rPr>
              <a:t>/</a:t>
            </a:r>
            <a:r>
              <a:rPr lang="en-US" dirty="0" err="1" smtClean="0">
                <a:solidFill>
                  <a:srgbClr val="1B45FE"/>
                </a:solidFill>
              </a:rPr>
              <a:t>tls</a:t>
            </a:r>
            <a:r>
              <a:rPr lang="en-US" dirty="0" smtClean="0">
                <a:solidFill>
                  <a:srgbClr val="1B45FE"/>
                </a:solidFill>
              </a:rPr>
              <a:t>/</a:t>
            </a:r>
            <a:r>
              <a:rPr lang="en-US" dirty="0" err="1" smtClean="0">
                <a:solidFill>
                  <a:srgbClr val="1B45FE"/>
                </a:solidFill>
              </a:rPr>
              <a:t>misc</a:t>
            </a:r>
            <a:r>
              <a:rPr lang="en-US" dirty="0" smtClean="0">
                <a:solidFill>
                  <a:srgbClr val="1B45FE"/>
                </a:solidFill>
              </a:rPr>
              <a:t>/CA -</a:t>
            </a:r>
            <a:r>
              <a:rPr lang="en-US" dirty="0" err="1" smtClean="0">
                <a:solidFill>
                  <a:srgbClr val="1B45FE"/>
                </a:solidFill>
              </a:rPr>
              <a:t>newreq</a:t>
            </a:r>
            <a:endParaRPr lang="en-US" dirty="0" smtClean="0">
              <a:solidFill>
                <a:srgbClr val="1B45FE"/>
              </a:solidFill>
            </a:endParaRPr>
          </a:p>
          <a:p>
            <a:pPr marL="0" indent="0">
              <a:buNone/>
            </a:pPr>
            <a:r>
              <a:rPr lang="en-US" dirty="0" smtClean="0"/>
              <a:t>Generating a 2048 bit RSA private key</a:t>
            </a:r>
          </a:p>
          <a:p>
            <a:pPr marL="0" indent="0">
              <a:buNone/>
            </a:pPr>
            <a:r>
              <a:rPr lang="mr-IN" dirty="0" smtClean="0"/>
              <a:t>…</a:t>
            </a:r>
            <a:endParaRPr lang="en-US" dirty="0"/>
          </a:p>
          <a:p>
            <a:pPr marL="0" indent="0">
              <a:buNone/>
            </a:pPr>
            <a:r>
              <a:rPr lang="en-US" dirty="0"/>
              <a:t>writing new private key to '</a:t>
            </a:r>
            <a:r>
              <a:rPr lang="en-US" dirty="0" err="1"/>
              <a:t>newkey.pem</a:t>
            </a:r>
            <a:r>
              <a:rPr lang="en-US" dirty="0"/>
              <a:t>'</a:t>
            </a:r>
          </a:p>
          <a:p>
            <a:pPr marL="0" indent="0">
              <a:buNone/>
            </a:pPr>
            <a:r>
              <a:rPr lang="en-US" dirty="0"/>
              <a:t>Enter PEM pass phrase</a:t>
            </a:r>
            <a:r>
              <a:rPr lang="en-US" dirty="0" smtClean="0"/>
              <a:t>: </a:t>
            </a:r>
            <a:r>
              <a:rPr lang="en-US" dirty="0" smtClean="0">
                <a:solidFill>
                  <a:srgbClr val="1B45FE"/>
                </a:solidFill>
              </a:rPr>
              <a:t>&lt;enter password&gt;</a:t>
            </a:r>
            <a:endParaRPr lang="en-US" dirty="0">
              <a:solidFill>
                <a:srgbClr val="1B45FE"/>
              </a:solidFill>
            </a:endParaRPr>
          </a:p>
          <a:p>
            <a:pPr marL="0" indent="0">
              <a:buNone/>
            </a:pPr>
            <a:r>
              <a:rPr lang="en-US" dirty="0"/>
              <a:t>Verifying - Enter PEM pass phrase</a:t>
            </a:r>
            <a:r>
              <a:rPr lang="en-US" dirty="0" smtClean="0"/>
              <a:t>:  </a:t>
            </a:r>
            <a:r>
              <a:rPr lang="en-US" dirty="0" smtClean="0">
                <a:solidFill>
                  <a:srgbClr val="1B45FE"/>
                </a:solidFill>
              </a:rPr>
              <a:t>&lt;confirm password&gt;</a:t>
            </a:r>
          </a:p>
          <a:p>
            <a:pPr marL="0" indent="0">
              <a:buNone/>
            </a:pPr>
            <a:r>
              <a:rPr lang="en-US" dirty="0" smtClean="0"/>
              <a:t>-----</a:t>
            </a:r>
            <a:endParaRPr lang="en-US" dirty="0"/>
          </a:p>
          <a:p>
            <a:pPr marL="0" indent="0">
              <a:buNone/>
            </a:pPr>
            <a:r>
              <a:rPr lang="en-US" dirty="0"/>
              <a:t>Country Name (2 letter code) [US</a:t>
            </a:r>
            <a:r>
              <a:rPr lang="en-US" dirty="0" smtClean="0"/>
              <a:t>]: </a:t>
            </a:r>
            <a:r>
              <a:rPr lang="en-US" dirty="0" smtClean="0">
                <a:solidFill>
                  <a:srgbClr val="1B45FE"/>
                </a:solidFill>
              </a:rPr>
              <a:t>enter </a:t>
            </a:r>
            <a:endParaRPr lang="en-US" dirty="0">
              <a:solidFill>
                <a:srgbClr val="1B45FE"/>
              </a:solidFill>
            </a:endParaRPr>
          </a:p>
          <a:p>
            <a:pPr marL="0" indent="0">
              <a:buNone/>
            </a:pPr>
            <a:r>
              <a:rPr lang="en-US" dirty="0"/>
              <a:t>State or Province Name (full name) [Colorado</a:t>
            </a:r>
            <a:r>
              <a:rPr lang="en-US" dirty="0" smtClean="0"/>
              <a:t>]: </a:t>
            </a:r>
            <a:r>
              <a:rPr lang="en-US" dirty="0" smtClean="0">
                <a:solidFill>
                  <a:srgbClr val="1B45FE"/>
                </a:solidFill>
              </a:rPr>
              <a:t>enter</a:t>
            </a:r>
            <a:r>
              <a:rPr lang="en-US" dirty="0" smtClean="0"/>
              <a:t> </a:t>
            </a:r>
            <a:endParaRPr lang="en-US" dirty="0"/>
          </a:p>
          <a:p>
            <a:pPr marL="0" indent="0">
              <a:buNone/>
            </a:pPr>
            <a:r>
              <a:rPr lang="en-US" dirty="0"/>
              <a:t>Locality Name (</a:t>
            </a:r>
            <a:r>
              <a:rPr lang="en-US" dirty="0" err="1"/>
              <a:t>eg</a:t>
            </a:r>
            <a:r>
              <a:rPr lang="en-US" dirty="0"/>
              <a:t>, city) [Colorado Springs</a:t>
            </a:r>
            <a:r>
              <a:rPr lang="en-US" dirty="0" smtClean="0"/>
              <a:t>]: </a:t>
            </a:r>
            <a:r>
              <a:rPr lang="en-US" dirty="0" smtClean="0">
                <a:solidFill>
                  <a:srgbClr val="1B45FE"/>
                </a:solidFill>
              </a:rPr>
              <a:t>enter</a:t>
            </a:r>
            <a:r>
              <a:rPr lang="en-US" dirty="0" smtClean="0"/>
              <a:t> </a:t>
            </a:r>
            <a:endParaRPr lang="en-US" dirty="0"/>
          </a:p>
          <a:p>
            <a:pPr marL="0" indent="0">
              <a:buNone/>
            </a:pPr>
            <a:r>
              <a:rPr lang="en-US" dirty="0"/>
              <a:t>Organization Name (</a:t>
            </a:r>
            <a:r>
              <a:rPr lang="en-US" dirty="0" err="1"/>
              <a:t>eg</a:t>
            </a:r>
            <a:r>
              <a:rPr lang="en-US" dirty="0"/>
              <a:t>, company) [UCCS</a:t>
            </a:r>
            <a:r>
              <a:rPr lang="en-US" dirty="0" smtClean="0"/>
              <a:t>]: </a:t>
            </a:r>
            <a:r>
              <a:rPr lang="en-US" dirty="0" smtClean="0">
                <a:solidFill>
                  <a:srgbClr val="1B45FE"/>
                </a:solidFill>
              </a:rPr>
              <a:t>enter</a:t>
            </a:r>
            <a:r>
              <a:rPr lang="en-US" dirty="0" smtClean="0"/>
              <a:t> </a:t>
            </a:r>
            <a:endParaRPr lang="en-US" dirty="0"/>
          </a:p>
          <a:p>
            <a:pPr marL="0" indent="0">
              <a:buNone/>
            </a:pPr>
            <a:r>
              <a:rPr lang="en-US" dirty="0" smtClean="0"/>
              <a:t>Organizational Unit Name (</a:t>
            </a:r>
            <a:r>
              <a:rPr lang="en-US" dirty="0" err="1" smtClean="0"/>
              <a:t>eg</a:t>
            </a:r>
            <a:r>
              <a:rPr lang="en-US" dirty="0" smtClean="0"/>
              <a:t>, section) [CS]: </a:t>
            </a:r>
            <a:r>
              <a:rPr lang="en-US" dirty="0" smtClean="0">
                <a:solidFill>
                  <a:srgbClr val="1B45FE"/>
                </a:solidFill>
              </a:rPr>
              <a:t>enter</a:t>
            </a:r>
          </a:p>
          <a:p>
            <a:pPr marL="0" indent="0">
              <a:buNone/>
            </a:pPr>
            <a:r>
              <a:rPr lang="en-US" dirty="0" smtClean="0"/>
              <a:t>Common Name (</a:t>
            </a:r>
            <a:r>
              <a:rPr lang="en-US" dirty="0" err="1" smtClean="0"/>
              <a:t>eg</a:t>
            </a:r>
            <a:r>
              <a:rPr lang="en-US" dirty="0" smtClean="0"/>
              <a:t>, your name or your server's hostname) []: </a:t>
            </a:r>
            <a:r>
              <a:rPr lang="en-US" b="1" dirty="0" smtClean="0">
                <a:solidFill>
                  <a:srgbClr val="1B45FE"/>
                </a:solidFill>
              </a:rPr>
              <a:t>cs591.myuccs.com</a:t>
            </a:r>
            <a:r>
              <a:rPr lang="en-US" dirty="0" smtClean="0"/>
              <a:t>     </a:t>
            </a:r>
          </a:p>
          <a:p>
            <a:pPr marL="0" indent="0">
              <a:buNone/>
            </a:pPr>
            <a:r>
              <a:rPr lang="en-US" dirty="0" smtClean="0"/>
              <a:t>Email Address []: </a:t>
            </a:r>
            <a:r>
              <a:rPr lang="en-US" dirty="0" smtClean="0">
                <a:solidFill>
                  <a:srgbClr val="1B45FE"/>
                </a:solidFill>
              </a:rPr>
              <a:t>webmaster@cs591.myuccs.com</a:t>
            </a:r>
          </a:p>
          <a:p>
            <a:pPr marL="0" indent="0">
              <a:buNone/>
            </a:pPr>
            <a:r>
              <a:rPr lang="en-US" dirty="0"/>
              <a:t/>
            </a:r>
            <a:br>
              <a:rPr lang="en-US" dirty="0"/>
            </a:br>
            <a:r>
              <a:rPr lang="mr-IN" dirty="0" smtClean="0"/>
              <a:t>…</a:t>
            </a:r>
            <a:endParaRPr lang="en-US" dirty="0"/>
          </a:p>
          <a:p>
            <a:pPr marL="0" indent="0">
              <a:buNone/>
            </a:pPr>
            <a:r>
              <a:rPr lang="en-US" dirty="0"/>
              <a:t>A challenge password </a:t>
            </a:r>
            <a:r>
              <a:rPr lang="en-US" dirty="0" smtClean="0"/>
              <a:t>[]:  </a:t>
            </a:r>
            <a:r>
              <a:rPr lang="en-US" dirty="0" smtClean="0">
                <a:solidFill>
                  <a:srgbClr val="1B45FE"/>
                </a:solidFill>
              </a:rPr>
              <a:t>enter</a:t>
            </a:r>
            <a:endParaRPr lang="en-US" dirty="0">
              <a:solidFill>
                <a:srgbClr val="1B45FE"/>
              </a:solidFill>
            </a:endParaRPr>
          </a:p>
          <a:p>
            <a:pPr marL="0" indent="0">
              <a:buNone/>
            </a:pPr>
            <a:r>
              <a:rPr lang="en-US" dirty="0"/>
              <a:t>An optional company name </a:t>
            </a:r>
            <a:r>
              <a:rPr lang="en-US" dirty="0" smtClean="0"/>
              <a:t>[]: </a:t>
            </a:r>
            <a:r>
              <a:rPr lang="en-US" dirty="0" smtClean="0">
                <a:solidFill>
                  <a:srgbClr val="1B45FE"/>
                </a:solidFill>
              </a:rPr>
              <a:t>enter</a:t>
            </a:r>
            <a:endParaRPr lang="en-US" dirty="0">
              <a:solidFill>
                <a:srgbClr val="1B45FE"/>
              </a:solidFill>
            </a:endParaRPr>
          </a:p>
          <a:p>
            <a:pPr marL="0" indent="0">
              <a:buNone/>
            </a:pPr>
            <a:r>
              <a:rPr lang="en-US" dirty="0"/>
              <a:t>Request is in </a:t>
            </a:r>
            <a:r>
              <a:rPr lang="en-US" b="1" dirty="0" err="1"/>
              <a:t>newreq.pem</a:t>
            </a:r>
            <a:r>
              <a:rPr lang="en-US" dirty="0"/>
              <a:t>, private key is in </a:t>
            </a:r>
            <a:r>
              <a:rPr lang="en-US" b="1" dirty="0" err="1"/>
              <a:t>newkey.pem</a:t>
            </a:r>
            <a:endParaRPr lang="en-US" b="1" dirty="0"/>
          </a:p>
          <a:p>
            <a:pPr marL="0" indent="0">
              <a:buNone/>
            </a:pPr>
            <a:r>
              <a:rPr lang="en-US" dirty="0"/>
              <a:t>[ec2-user@ip-172-30-0-148 server]$ </a:t>
            </a:r>
            <a:r>
              <a:rPr lang="en-US" dirty="0" err="1" smtClean="0">
                <a:solidFill>
                  <a:srgbClr val="1B45FE"/>
                </a:solidFill>
              </a:rPr>
              <a:t>cp</a:t>
            </a:r>
            <a:r>
              <a:rPr lang="en-US" dirty="0" smtClean="0">
                <a:solidFill>
                  <a:srgbClr val="1B45FE"/>
                </a:solidFill>
              </a:rPr>
              <a:t> </a:t>
            </a:r>
            <a:r>
              <a:rPr lang="en-US" dirty="0" err="1" smtClean="0">
                <a:solidFill>
                  <a:srgbClr val="1B45FE"/>
                </a:solidFill>
              </a:rPr>
              <a:t>newreq.pem</a:t>
            </a:r>
            <a:r>
              <a:rPr lang="en-US" dirty="0" smtClean="0">
                <a:solidFill>
                  <a:srgbClr val="1B45FE"/>
                </a:solidFill>
              </a:rPr>
              <a:t> </a:t>
            </a:r>
            <a:r>
              <a:rPr lang="en-US" b="1" dirty="0" smtClean="0">
                <a:solidFill>
                  <a:srgbClr val="1B45FE"/>
                </a:solidFill>
              </a:rPr>
              <a:t>server1req.pem</a:t>
            </a:r>
          </a:p>
          <a:p>
            <a:pPr marL="0" indent="0">
              <a:buNone/>
            </a:pPr>
            <a:r>
              <a:rPr lang="en-US" dirty="0"/>
              <a:t>[ec2-user@ip-172-30-0-148 server]$ </a:t>
            </a:r>
            <a:r>
              <a:rPr lang="en-US" dirty="0" err="1">
                <a:solidFill>
                  <a:srgbClr val="1B45FE"/>
                </a:solidFill>
              </a:rPr>
              <a:t>cp</a:t>
            </a:r>
            <a:r>
              <a:rPr lang="en-US" dirty="0">
                <a:solidFill>
                  <a:srgbClr val="1B45FE"/>
                </a:solidFill>
              </a:rPr>
              <a:t> </a:t>
            </a:r>
            <a:r>
              <a:rPr lang="en-US" dirty="0" err="1" smtClean="0">
                <a:solidFill>
                  <a:srgbClr val="1B45FE"/>
                </a:solidFill>
              </a:rPr>
              <a:t>newkey.pem</a:t>
            </a:r>
            <a:r>
              <a:rPr lang="en-US" dirty="0" smtClean="0">
                <a:solidFill>
                  <a:srgbClr val="1B45FE"/>
                </a:solidFill>
              </a:rPr>
              <a:t> </a:t>
            </a:r>
            <a:r>
              <a:rPr lang="en-US" b="1" dirty="0" smtClean="0">
                <a:solidFill>
                  <a:srgbClr val="1B45FE"/>
                </a:solidFill>
              </a:rPr>
              <a:t>server1key.pem</a:t>
            </a:r>
            <a:endParaRPr lang="en-US" b="1" dirty="0">
              <a:solidFill>
                <a:srgbClr val="1B45FE"/>
              </a:solidFill>
            </a:endParaRPr>
          </a:p>
          <a:p>
            <a:pPr marL="0" indent="0">
              <a:buNone/>
            </a:pPr>
            <a:endParaRPr lang="en-US" dirty="0"/>
          </a:p>
        </p:txBody>
      </p:sp>
      <p:sp>
        <p:nvSpPr>
          <p:cNvPr id="6" name="TextBox 5"/>
          <p:cNvSpPr txBox="1"/>
          <p:nvPr/>
        </p:nvSpPr>
        <p:spPr>
          <a:xfrm>
            <a:off x="5029200" y="2103290"/>
            <a:ext cx="3886200" cy="1754326"/>
          </a:xfrm>
          <a:prstGeom prst="rect">
            <a:avLst/>
          </a:prstGeom>
          <a:noFill/>
        </p:spPr>
        <p:txBody>
          <a:bodyPr wrap="square" rtlCol="0">
            <a:spAutoFit/>
          </a:bodyPr>
          <a:lstStyle/>
          <a:p>
            <a:r>
              <a:rPr lang="en-US" dirty="0" smtClean="0">
                <a:solidFill>
                  <a:srgbClr val="7030A0"/>
                </a:solidFill>
              </a:rPr>
              <a:t>Put in the server name or *.</a:t>
            </a:r>
            <a:r>
              <a:rPr lang="en-US" dirty="0" err="1" smtClean="0">
                <a:solidFill>
                  <a:srgbClr val="7030A0"/>
                </a:solidFill>
              </a:rPr>
              <a:t>domainname</a:t>
            </a:r>
            <a:r>
              <a:rPr lang="en-US" dirty="0" smtClean="0">
                <a:solidFill>
                  <a:srgbClr val="7030A0"/>
                </a:solidFill>
              </a:rPr>
              <a:t> to match more servers you will run as a web server.  Critical !! Since the browser will try verify this common name value with that domain name of the IP address the server used</a:t>
            </a:r>
            <a:r>
              <a:rPr lang="en-US" dirty="0" smtClean="0"/>
              <a:t>.</a:t>
            </a:r>
            <a:endParaRPr lang="en-US" dirty="0"/>
          </a:p>
        </p:txBody>
      </p:sp>
      <p:sp>
        <p:nvSpPr>
          <p:cNvPr id="7" name="TextBox 6"/>
          <p:cNvSpPr txBox="1"/>
          <p:nvPr/>
        </p:nvSpPr>
        <p:spPr>
          <a:xfrm>
            <a:off x="4419600" y="4617512"/>
            <a:ext cx="3962400" cy="369332"/>
          </a:xfrm>
          <a:prstGeom prst="rect">
            <a:avLst/>
          </a:prstGeom>
          <a:noFill/>
        </p:spPr>
        <p:txBody>
          <a:bodyPr wrap="square" rtlCol="0">
            <a:spAutoFit/>
          </a:bodyPr>
          <a:lstStyle/>
          <a:p>
            <a:r>
              <a:rPr lang="en-US" dirty="0" smtClean="0">
                <a:solidFill>
                  <a:srgbClr val="00B050"/>
                </a:solidFill>
              </a:rPr>
              <a:t>Send </a:t>
            </a:r>
            <a:r>
              <a:rPr lang="en-US" dirty="0" err="1" smtClean="0">
                <a:solidFill>
                  <a:srgbClr val="00B050"/>
                </a:solidFill>
              </a:rPr>
              <a:t>newreq.pem</a:t>
            </a:r>
            <a:r>
              <a:rPr lang="en-US" dirty="0" smtClean="0">
                <a:solidFill>
                  <a:srgbClr val="00B050"/>
                </a:solidFill>
              </a:rPr>
              <a:t> out to CA for signing</a:t>
            </a:r>
            <a:endParaRPr lang="en-US" dirty="0">
              <a:solidFill>
                <a:srgbClr val="00B050"/>
              </a:solidFill>
            </a:endParaRPr>
          </a:p>
        </p:txBody>
      </p:sp>
      <p:sp>
        <p:nvSpPr>
          <p:cNvPr id="8" name="TextBox 7"/>
          <p:cNvSpPr txBox="1"/>
          <p:nvPr/>
        </p:nvSpPr>
        <p:spPr>
          <a:xfrm>
            <a:off x="5600700" y="4961889"/>
            <a:ext cx="3276600" cy="646331"/>
          </a:xfrm>
          <a:prstGeom prst="rect">
            <a:avLst/>
          </a:prstGeom>
          <a:noFill/>
        </p:spPr>
        <p:txBody>
          <a:bodyPr wrap="square" rtlCol="0">
            <a:spAutoFit/>
          </a:bodyPr>
          <a:lstStyle/>
          <a:p>
            <a:r>
              <a:rPr lang="en-US" dirty="0" smtClean="0">
                <a:solidFill>
                  <a:srgbClr val="FF0000"/>
                </a:solidFill>
              </a:rPr>
              <a:t>Keep this in protected directory</a:t>
            </a:r>
            <a:r>
              <a:rPr lang="en-US" smtClean="0">
                <a:solidFill>
                  <a:srgbClr val="FF0000"/>
                </a:solidFill>
              </a:rPr>
              <a:t>. </a:t>
            </a:r>
            <a:br>
              <a:rPr lang="en-US" smtClean="0">
                <a:solidFill>
                  <a:srgbClr val="FF0000"/>
                </a:solidFill>
              </a:rPr>
            </a:br>
            <a:r>
              <a:rPr lang="en-US" dirty="0" smtClean="0">
                <a:solidFill>
                  <a:srgbClr val="FF0000"/>
                </a:solidFill>
              </a:rPr>
              <a:t>Don’t sent this to CA!!</a:t>
            </a:r>
            <a:endParaRPr lang="en-US" dirty="0">
              <a:solidFill>
                <a:srgbClr val="FF0000"/>
              </a:solidFill>
            </a:endParaRPr>
          </a:p>
        </p:txBody>
      </p:sp>
      <p:cxnSp>
        <p:nvCxnSpPr>
          <p:cNvPr id="10" name="Straight Arrow Connector 9"/>
          <p:cNvCxnSpPr/>
          <p:nvPr/>
        </p:nvCxnSpPr>
        <p:spPr>
          <a:xfrm flipH="1">
            <a:off x="2590800" y="4986844"/>
            <a:ext cx="2133600" cy="651956"/>
          </a:xfrm>
          <a:prstGeom prst="straightConnector1">
            <a:avLst/>
          </a:prstGeom>
          <a:ln w="508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flipH="1">
            <a:off x="4914900" y="5285055"/>
            <a:ext cx="685800" cy="323165"/>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p:cNvCxnSpPr>
          <p:nvPr/>
        </p:nvCxnSpPr>
        <p:spPr>
          <a:xfrm flipH="1">
            <a:off x="6019800" y="3857616"/>
            <a:ext cx="952500" cy="344377"/>
          </a:xfrm>
          <a:prstGeom prst="straightConnector1">
            <a:avLst/>
          </a:prstGeom>
          <a:ln w="508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38911" y="5657671"/>
            <a:ext cx="3276600" cy="1200329"/>
          </a:xfrm>
          <a:prstGeom prst="rect">
            <a:avLst/>
          </a:prstGeom>
          <a:noFill/>
          <a:ln>
            <a:solidFill>
              <a:srgbClr val="1B45FE"/>
            </a:solidFill>
          </a:ln>
        </p:spPr>
        <p:txBody>
          <a:bodyPr wrap="square" rtlCol="0">
            <a:spAutoFit/>
          </a:bodyPr>
          <a:lstStyle/>
          <a:p>
            <a:r>
              <a:rPr lang="en-US" dirty="0" smtClean="0">
                <a:solidFill>
                  <a:srgbClr val="1B45FE"/>
                </a:solidFill>
              </a:rPr>
              <a:t>Rename them. Since every time CA </a:t>
            </a:r>
            <a:r>
              <a:rPr lang="mr-IN" dirty="0" smtClean="0">
                <a:solidFill>
                  <a:srgbClr val="1B45FE"/>
                </a:solidFill>
              </a:rPr>
              <a:t>–</a:t>
            </a:r>
            <a:r>
              <a:rPr lang="en-US" dirty="0" err="1" smtClean="0">
                <a:solidFill>
                  <a:srgbClr val="1B45FE"/>
                </a:solidFill>
              </a:rPr>
              <a:t>newreq</a:t>
            </a:r>
            <a:r>
              <a:rPr lang="en-US" dirty="0" smtClean="0">
                <a:solidFill>
                  <a:srgbClr val="1B45FE"/>
                </a:solidFill>
              </a:rPr>
              <a:t> is run the </a:t>
            </a:r>
            <a:r>
              <a:rPr lang="en-US" dirty="0" err="1" smtClean="0">
                <a:solidFill>
                  <a:srgbClr val="1B45FE"/>
                </a:solidFill>
              </a:rPr>
              <a:t>newreq.pem</a:t>
            </a:r>
            <a:r>
              <a:rPr lang="en-US" dirty="0" smtClean="0">
                <a:solidFill>
                  <a:srgbClr val="1B45FE"/>
                </a:solidFill>
              </a:rPr>
              <a:t> and </a:t>
            </a:r>
            <a:r>
              <a:rPr lang="en-US" dirty="0" err="1" smtClean="0">
                <a:solidFill>
                  <a:srgbClr val="1B45FE"/>
                </a:solidFill>
              </a:rPr>
              <a:t>newkey.pem</a:t>
            </a:r>
            <a:r>
              <a:rPr lang="en-US" dirty="0" smtClean="0">
                <a:solidFill>
                  <a:srgbClr val="1B45FE"/>
                </a:solidFill>
              </a:rPr>
              <a:t> are overwritten. </a:t>
            </a:r>
            <a:endParaRPr lang="en-US" dirty="0">
              <a:solidFill>
                <a:srgbClr val="1B45FE"/>
              </a:solidFill>
            </a:endParaRPr>
          </a:p>
        </p:txBody>
      </p:sp>
    </p:spTree>
    <p:extLst>
      <p:ext uri="{BB962C8B-B14F-4D97-AF65-F5344CB8AC3E}">
        <p14:creationId xmlns:p14="http://schemas.microsoft.com/office/powerpoint/2010/main" val="1456029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488" y="134334"/>
            <a:ext cx="8229600" cy="1143000"/>
          </a:xfrm>
        </p:spPr>
        <p:txBody>
          <a:bodyPr>
            <a:normAutofit/>
          </a:bodyPr>
          <a:lstStyle/>
          <a:p>
            <a:r>
              <a:rPr lang="en-US" sz="3200" dirty="0" smtClean="0"/>
              <a:t>Access Secure Web Site </a:t>
            </a:r>
            <a:r>
              <a:rPr lang="en-US" sz="3200" smtClean="0"/>
              <a:t>with </a:t>
            </a:r>
            <a:r>
              <a:rPr lang="en-US" sz="3200" smtClean="0"/>
              <a:t/>
            </a:r>
            <a:br>
              <a:rPr lang="en-US" sz="3200" smtClean="0"/>
            </a:br>
            <a:r>
              <a:rPr lang="en-US" sz="3200" smtClean="0"/>
              <a:t>Mutual </a:t>
            </a:r>
            <a:r>
              <a:rPr lang="en-US" sz="3200" dirty="0" smtClean="0"/>
              <a:t>Authentication</a:t>
            </a:r>
            <a:endParaRPr lang="en-US" sz="3200" dirty="0"/>
          </a:p>
        </p:txBody>
      </p:sp>
      <p:sp>
        <p:nvSpPr>
          <p:cNvPr id="4" name="Content Placeholder 3"/>
          <p:cNvSpPr>
            <a:spLocks noGrp="1"/>
          </p:cNvSpPr>
          <p:nvPr>
            <p:ph idx="1"/>
          </p:nvPr>
        </p:nvSpPr>
        <p:spPr>
          <a:xfrm>
            <a:off x="455488" y="1164293"/>
            <a:ext cx="8336019" cy="1660525"/>
          </a:xfrm>
        </p:spPr>
        <p:txBody>
          <a:bodyPr>
            <a:normAutofit/>
          </a:bodyPr>
          <a:lstStyle/>
          <a:p>
            <a:r>
              <a:rPr lang="en-US" sz="2800" dirty="0" smtClean="0"/>
              <a:t>Enter https://</a:t>
            </a:r>
            <a:r>
              <a:rPr lang="en-US" sz="2800" dirty="0" err="1" smtClean="0"/>
              <a:t>net.myuccs.com</a:t>
            </a:r>
            <a:r>
              <a:rPr lang="en-US" sz="2800" dirty="0" smtClean="0"/>
              <a:t>/secure/</a:t>
            </a:r>
            <a:br>
              <a:rPr lang="en-US" sz="2800" dirty="0" smtClean="0"/>
            </a:br>
            <a:r>
              <a:rPr lang="en-US" sz="2800" dirty="0" smtClean="0"/>
              <a:t>Select Edward Chow certificate in the key chain</a:t>
            </a:r>
            <a:endParaRPr lang="en-US" sz="2800" dirty="0"/>
          </a:p>
        </p:txBody>
      </p:sp>
      <p:pic>
        <p:nvPicPr>
          <p:cNvPr id="5" name="Picture 4"/>
          <p:cNvPicPr>
            <a:picLocks noChangeAspect="1"/>
          </p:cNvPicPr>
          <p:nvPr/>
        </p:nvPicPr>
        <p:blipFill>
          <a:blip r:embed="rId3"/>
          <a:stretch>
            <a:fillRect/>
          </a:stretch>
        </p:blipFill>
        <p:spPr>
          <a:xfrm>
            <a:off x="3276600" y="1994556"/>
            <a:ext cx="5707512" cy="2895600"/>
          </a:xfrm>
          <a:prstGeom prst="rect">
            <a:avLst/>
          </a:prstGeom>
        </p:spPr>
      </p:pic>
      <p:pic>
        <p:nvPicPr>
          <p:cNvPr id="7" name="Picture 6"/>
          <p:cNvPicPr>
            <a:picLocks noChangeAspect="1"/>
          </p:cNvPicPr>
          <p:nvPr/>
        </p:nvPicPr>
        <p:blipFill>
          <a:blip r:embed="rId4"/>
          <a:stretch>
            <a:fillRect/>
          </a:stretch>
        </p:blipFill>
        <p:spPr>
          <a:xfrm>
            <a:off x="485773" y="4323512"/>
            <a:ext cx="4324245" cy="2444932"/>
          </a:xfrm>
          <a:prstGeom prst="rect">
            <a:avLst/>
          </a:prstGeom>
        </p:spPr>
      </p:pic>
      <p:pic>
        <p:nvPicPr>
          <p:cNvPr id="8" name="Picture 7"/>
          <p:cNvPicPr>
            <a:picLocks noChangeAspect="1"/>
          </p:cNvPicPr>
          <p:nvPr/>
        </p:nvPicPr>
        <p:blipFill>
          <a:blip r:embed="rId5"/>
          <a:stretch>
            <a:fillRect/>
          </a:stretch>
        </p:blipFill>
        <p:spPr>
          <a:xfrm>
            <a:off x="4038600" y="5181600"/>
            <a:ext cx="4752907" cy="1295400"/>
          </a:xfrm>
          <a:prstGeom prst="rect">
            <a:avLst/>
          </a:prstGeom>
        </p:spPr>
      </p:pic>
    </p:spTree>
    <p:extLst>
      <p:ext uri="{BB962C8B-B14F-4D97-AF65-F5344CB8AC3E}">
        <p14:creationId xmlns:p14="http://schemas.microsoft.com/office/powerpoint/2010/main" val="22809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Access Secure Web Site with Mutual Authentication</a:t>
            </a:r>
            <a:endParaRPr lang="en-US" sz="3600" dirty="0"/>
          </a:p>
        </p:txBody>
      </p:sp>
      <p:sp>
        <p:nvSpPr>
          <p:cNvPr id="4" name="Content Placeholder 3"/>
          <p:cNvSpPr>
            <a:spLocks noGrp="1"/>
          </p:cNvSpPr>
          <p:nvPr>
            <p:ph idx="1"/>
          </p:nvPr>
        </p:nvSpPr>
        <p:spPr>
          <a:xfrm>
            <a:off x="403990" y="1210049"/>
            <a:ext cx="8336019" cy="1660525"/>
          </a:xfrm>
        </p:spPr>
        <p:txBody>
          <a:bodyPr>
            <a:normAutofit/>
          </a:bodyPr>
          <a:lstStyle/>
          <a:p>
            <a:r>
              <a:rPr lang="en-US" sz="2400" dirty="0" smtClean="0"/>
              <a:t>Enter https://</a:t>
            </a:r>
            <a:r>
              <a:rPr lang="en-US" sz="2400" dirty="0" err="1" smtClean="0"/>
              <a:t>net.myuccs.com</a:t>
            </a:r>
            <a:r>
              <a:rPr lang="en-US" sz="2400" dirty="0" smtClean="0"/>
              <a:t>/secure/</a:t>
            </a:r>
            <a:br>
              <a:rPr lang="en-US" sz="2400" dirty="0" smtClean="0"/>
            </a:br>
            <a:r>
              <a:rPr lang="en-US" sz="2400" dirty="0" smtClean="0"/>
              <a:t>Select cs591 certificate in the key chain</a:t>
            </a:r>
            <a:endParaRPr lang="en-US" sz="2400" dirty="0"/>
          </a:p>
        </p:txBody>
      </p:sp>
      <p:pic>
        <p:nvPicPr>
          <p:cNvPr id="3" name="Picture 2"/>
          <p:cNvPicPr>
            <a:picLocks noChangeAspect="1"/>
          </p:cNvPicPr>
          <p:nvPr/>
        </p:nvPicPr>
        <p:blipFill>
          <a:blip r:embed="rId3"/>
          <a:stretch>
            <a:fillRect/>
          </a:stretch>
        </p:blipFill>
        <p:spPr>
          <a:xfrm>
            <a:off x="3200400" y="1988206"/>
            <a:ext cx="5645914" cy="2901950"/>
          </a:xfrm>
          <a:prstGeom prst="rect">
            <a:avLst/>
          </a:prstGeom>
        </p:spPr>
      </p:pic>
      <p:pic>
        <p:nvPicPr>
          <p:cNvPr id="6" name="Picture 5"/>
          <p:cNvPicPr>
            <a:picLocks noChangeAspect="1"/>
          </p:cNvPicPr>
          <p:nvPr/>
        </p:nvPicPr>
        <p:blipFill>
          <a:blip r:embed="rId4"/>
          <a:stretch>
            <a:fillRect/>
          </a:stretch>
        </p:blipFill>
        <p:spPr>
          <a:xfrm>
            <a:off x="152399" y="4101397"/>
            <a:ext cx="5132199" cy="2375603"/>
          </a:xfrm>
          <a:prstGeom prst="rect">
            <a:avLst/>
          </a:prstGeom>
        </p:spPr>
      </p:pic>
      <p:sp>
        <p:nvSpPr>
          <p:cNvPr id="10" name="TextBox 9"/>
          <p:cNvSpPr txBox="1"/>
          <p:nvPr/>
        </p:nvSpPr>
        <p:spPr>
          <a:xfrm>
            <a:off x="307103" y="2864417"/>
            <a:ext cx="2438400" cy="1200329"/>
          </a:xfrm>
          <a:prstGeom prst="rect">
            <a:avLst/>
          </a:prstGeom>
          <a:noFill/>
        </p:spPr>
        <p:txBody>
          <a:bodyPr wrap="square" rtlCol="0">
            <a:spAutoFit/>
          </a:bodyPr>
          <a:lstStyle/>
          <a:p>
            <a:r>
              <a:rPr lang="en-US" b="1" dirty="0" smtClean="0">
                <a:solidFill>
                  <a:srgbClr val="FF0000"/>
                </a:solidFill>
              </a:rPr>
              <a:t>Unsuccessful access will lead to continuous prompt for user/password</a:t>
            </a:r>
            <a:endParaRPr lang="en-US" b="1" dirty="0">
              <a:solidFill>
                <a:srgbClr val="FF0000"/>
              </a:solidFill>
            </a:endParaRPr>
          </a:p>
        </p:txBody>
      </p:sp>
      <p:cxnSp>
        <p:nvCxnSpPr>
          <p:cNvPr id="12" name="Straight Arrow Connector 11"/>
          <p:cNvCxnSpPr/>
          <p:nvPr/>
        </p:nvCxnSpPr>
        <p:spPr>
          <a:xfrm>
            <a:off x="1828800" y="3962400"/>
            <a:ext cx="533400" cy="13331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stretch>
            <a:fillRect/>
          </a:stretch>
        </p:blipFill>
        <p:spPr>
          <a:xfrm>
            <a:off x="4267200" y="5044029"/>
            <a:ext cx="4794250" cy="1509171"/>
          </a:xfrm>
          <a:prstGeom prst="rect">
            <a:avLst/>
          </a:prstGeom>
        </p:spPr>
      </p:pic>
    </p:spTree>
    <p:extLst>
      <p:ext uri="{BB962C8B-B14F-4D97-AF65-F5344CB8AC3E}">
        <p14:creationId xmlns:p14="http://schemas.microsoft.com/office/powerpoint/2010/main" val="62676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Sign Server Certificate</a:t>
            </a:r>
            <a:endParaRPr lang="en-US" sz="3600" dirty="0"/>
          </a:p>
        </p:txBody>
      </p:sp>
      <p:sp>
        <p:nvSpPr>
          <p:cNvPr id="3" name="Content Placeholder 2"/>
          <p:cNvSpPr>
            <a:spLocks noGrp="1"/>
          </p:cNvSpPr>
          <p:nvPr>
            <p:ph idx="1"/>
          </p:nvPr>
        </p:nvSpPr>
        <p:spPr>
          <a:xfrm>
            <a:off x="1600200" y="1066800"/>
            <a:ext cx="6172200" cy="5486400"/>
          </a:xfrm>
        </p:spPr>
        <p:txBody>
          <a:bodyPr>
            <a:normAutofit fontScale="32500" lnSpcReduction="20000"/>
          </a:bodyPr>
          <a:lstStyle/>
          <a:p>
            <a:pPr marL="0" indent="0">
              <a:buNone/>
            </a:pPr>
            <a:r>
              <a:rPr lang="en-US" sz="4300" dirty="0"/>
              <a:t>[ec2-user@ip-172-30-0-148 </a:t>
            </a:r>
            <a:r>
              <a:rPr lang="en-US" sz="4300" dirty="0" err="1"/>
              <a:t>tls</a:t>
            </a:r>
            <a:r>
              <a:rPr lang="en-US" sz="4300" dirty="0"/>
              <a:t>]$ </a:t>
            </a:r>
            <a:r>
              <a:rPr lang="en-US" sz="4300" dirty="0" err="1">
                <a:solidFill>
                  <a:srgbClr val="1B45FE"/>
                </a:solidFill>
              </a:rPr>
              <a:t>sudo</a:t>
            </a:r>
            <a:r>
              <a:rPr lang="en-US" sz="4300" dirty="0">
                <a:solidFill>
                  <a:srgbClr val="1B45FE"/>
                </a:solidFill>
              </a:rPr>
              <a:t> </a:t>
            </a:r>
            <a:r>
              <a:rPr lang="en-US" sz="4300" dirty="0" err="1">
                <a:solidFill>
                  <a:srgbClr val="1B45FE"/>
                </a:solidFill>
              </a:rPr>
              <a:t>cp</a:t>
            </a:r>
            <a:r>
              <a:rPr lang="en-US" sz="4300" dirty="0">
                <a:solidFill>
                  <a:srgbClr val="1B45FE"/>
                </a:solidFill>
              </a:rPr>
              <a:t> server1req.pem </a:t>
            </a:r>
            <a:r>
              <a:rPr lang="en-US" sz="4300" dirty="0" err="1">
                <a:solidFill>
                  <a:srgbClr val="1B45FE"/>
                </a:solidFill>
              </a:rPr>
              <a:t>newreq.pem</a:t>
            </a:r>
            <a:endParaRPr lang="en-US" sz="4300" dirty="0">
              <a:solidFill>
                <a:srgbClr val="1B45FE"/>
              </a:solidFill>
            </a:endParaRPr>
          </a:p>
          <a:p>
            <a:pPr marL="0" indent="0">
              <a:buNone/>
            </a:pPr>
            <a:r>
              <a:rPr lang="en-US" sz="4300" dirty="0"/>
              <a:t>[ec2-user@ip-172-30-0-148 </a:t>
            </a:r>
            <a:r>
              <a:rPr lang="en-US" sz="4300" dirty="0" err="1"/>
              <a:t>tls</a:t>
            </a:r>
            <a:r>
              <a:rPr lang="en-US" sz="4300" dirty="0"/>
              <a:t>]$ </a:t>
            </a:r>
            <a:r>
              <a:rPr lang="en-US" sz="4300" dirty="0" err="1">
                <a:solidFill>
                  <a:srgbClr val="1B45FE"/>
                </a:solidFill>
              </a:rPr>
              <a:t>sudo</a:t>
            </a:r>
            <a:r>
              <a:rPr lang="en-US" sz="4300" dirty="0">
                <a:solidFill>
                  <a:srgbClr val="1B45FE"/>
                </a:solidFill>
              </a:rPr>
              <a:t> </a:t>
            </a:r>
            <a:r>
              <a:rPr lang="en-US" sz="4300" dirty="0" err="1">
                <a:solidFill>
                  <a:srgbClr val="1B45FE"/>
                </a:solidFill>
              </a:rPr>
              <a:t>misc</a:t>
            </a:r>
            <a:r>
              <a:rPr lang="en-US" sz="4300" dirty="0">
                <a:solidFill>
                  <a:srgbClr val="1B45FE"/>
                </a:solidFill>
              </a:rPr>
              <a:t>/CA -sign</a:t>
            </a:r>
          </a:p>
          <a:p>
            <a:pPr marL="0" indent="0">
              <a:buNone/>
            </a:pPr>
            <a:r>
              <a:rPr lang="en-US" sz="4300" dirty="0"/>
              <a:t>Using configuration from /</a:t>
            </a:r>
            <a:r>
              <a:rPr lang="en-US" sz="4300" dirty="0" err="1"/>
              <a:t>etc</a:t>
            </a:r>
            <a:r>
              <a:rPr lang="en-US" sz="4300" dirty="0"/>
              <a:t>/</a:t>
            </a:r>
            <a:r>
              <a:rPr lang="en-US" sz="4300" dirty="0" err="1"/>
              <a:t>pki</a:t>
            </a:r>
            <a:r>
              <a:rPr lang="en-US" sz="4300" dirty="0"/>
              <a:t>/</a:t>
            </a:r>
            <a:r>
              <a:rPr lang="en-US" sz="4300" dirty="0" err="1"/>
              <a:t>tls</a:t>
            </a:r>
            <a:r>
              <a:rPr lang="en-US" sz="4300" dirty="0"/>
              <a:t>/</a:t>
            </a:r>
            <a:r>
              <a:rPr lang="en-US" sz="4300" dirty="0" err="1"/>
              <a:t>openssl.cnf</a:t>
            </a:r>
            <a:endParaRPr lang="en-US" sz="4300" dirty="0"/>
          </a:p>
          <a:p>
            <a:pPr marL="0" indent="0">
              <a:buNone/>
            </a:pPr>
            <a:r>
              <a:rPr lang="en-US" sz="4300" dirty="0"/>
              <a:t>Enter pass phrase for /</a:t>
            </a:r>
            <a:r>
              <a:rPr lang="en-US" sz="4300" dirty="0" err="1"/>
              <a:t>etc</a:t>
            </a:r>
            <a:r>
              <a:rPr lang="en-US" sz="4300" dirty="0"/>
              <a:t>/</a:t>
            </a:r>
            <a:r>
              <a:rPr lang="en-US" sz="4300" dirty="0" err="1"/>
              <a:t>pki</a:t>
            </a:r>
            <a:r>
              <a:rPr lang="en-US" sz="4300" dirty="0"/>
              <a:t>/CA/private/</a:t>
            </a:r>
            <a:r>
              <a:rPr lang="en-US" sz="4300" dirty="0" err="1"/>
              <a:t>cakey.pem</a:t>
            </a:r>
            <a:r>
              <a:rPr lang="en-US" sz="4300" dirty="0" smtClean="0"/>
              <a:t>: </a:t>
            </a:r>
            <a:r>
              <a:rPr lang="en-US" sz="4300" dirty="0" smtClean="0">
                <a:solidFill>
                  <a:srgbClr val="1B45FE"/>
                </a:solidFill>
              </a:rPr>
              <a:t>&lt;enter passphrase&gt;</a:t>
            </a:r>
            <a:endParaRPr lang="en-US" sz="4300" dirty="0">
              <a:solidFill>
                <a:srgbClr val="1B45FE"/>
              </a:solidFill>
            </a:endParaRPr>
          </a:p>
          <a:p>
            <a:pPr marL="0" indent="0">
              <a:buNone/>
            </a:pPr>
            <a:r>
              <a:rPr lang="en-US" sz="4300" dirty="0"/>
              <a:t>Check that the request matches the signature</a:t>
            </a:r>
          </a:p>
          <a:p>
            <a:pPr marL="0" indent="0">
              <a:buNone/>
            </a:pPr>
            <a:r>
              <a:rPr lang="en-US" sz="4300" dirty="0"/>
              <a:t>Signature ok</a:t>
            </a:r>
          </a:p>
          <a:p>
            <a:pPr marL="0" indent="0">
              <a:buNone/>
            </a:pPr>
            <a:r>
              <a:rPr lang="en-US" sz="4300" dirty="0"/>
              <a:t>Certificate Details:</a:t>
            </a:r>
          </a:p>
          <a:p>
            <a:pPr marL="0" indent="0">
              <a:buNone/>
            </a:pPr>
            <a:r>
              <a:rPr lang="en-US" sz="4300" dirty="0"/>
              <a:t>        Serial Number: 16674478168221856406 (0xe767a58c7fdeb296)</a:t>
            </a:r>
          </a:p>
          <a:p>
            <a:pPr marL="0" indent="0">
              <a:buNone/>
            </a:pPr>
            <a:r>
              <a:rPr lang="en-US" sz="4300" dirty="0"/>
              <a:t>        Validity</a:t>
            </a:r>
          </a:p>
          <a:p>
            <a:pPr marL="0" indent="0">
              <a:buNone/>
            </a:pPr>
            <a:r>
              <a:rPr lang="en-US" sz="4300" dirty="0"/>
              <a:t>            Not Before: Mar 12 00:16:04 2017 GMT</a:t>
            </a:r>
          </a:p>
          <a:p>
            <a:pPr marL="0" indent="0">
              <a:buNone/>
            </a:pPr>
            <a:r>
              <a:rPr lang="en-US" sz="4300" dirty="0"/>
              <a:t>            Not After : Mar 12 00:16:04 2018 GMT</a:t>
            </a:r>
          </a:p>
          <a:p>
            <a:pPr marL="0" indent="0">
              <a:buNone/>
            </a:pPr>
            <a:r>
              <a:rPr lang="en-US" sz="4300" dirty="0"/>
              <a:t>        Subject:</a:t>
            </a:r>
          </a:p>
          <a:p>
            <a:pPr marL="0" indent="0">
              <a:buNone/>
            </a:pPr>
            <a:r>
              <a:rPr lang="en-US" sz="4300" dirty="0"/>
              <a:t>            </a:t>
            </a:r>
            <a:r>
              <a:rPr lang="en-US" sz="4300" dirty="0" err="1"/>
              <a:t>countryName</a:t>
            </a:r>
            <a:r>
              <a:rPr lang="en-US" sz="4300" dirty="0"/>
              <a:t>               = US</a:t>
            </a:r>
          </a:p>
          <a:p>
            <a:pPr marL="0" indent="0">
              <a:buNone/>
            </a:pPr>
            <a:r>
              <a:rPr lang="en-US" sz="4300" dirty="0"/>
              <a:t>            </a:t>
            </a:r>
            <a:r>
              <a:rPr lang="en-US" sz="4300" dirty="0" err="1"/>
              <a:t>stateOrProvinceName</a:t>
            </a:r>
            <a:r>
              <a:rPr lang="en-US" sz="4300" dirty="0"/>
              <a:t>       = Colorado</a:t>
            </a:r>
          </a:p>
          <a:p>
            <a:pPr marL="0" indent="0">
              <a:buNone/>
            </a:pPr>
            <a:r>
              <a:rPr lang="en-US" sz="4300" dirty="0"/>
              <a:t> </a:t>
            </a:r>
            <a:r>
              <a:rPr lang="mr-IN" sz="4300" dirty="0" smtClean="0"/>
              <a:t>…</a:t>
            </a:r>
            <a:endParaRPr lang="en-US" sz="4300" dirty="0"/>
          </a:p>
          <a:p>
            <a:pPr marL="0" indent="0">
              <a:buNone/>
            </a:pPr>
            <a:r>
              <a:rPr lang="en-US" sz="4300" dirty="0"/>
              <a:t>            </a:t>
            </a:r>
            <a:r>
              <a:rPr lang="en-US" sz="4300" dirty="0" err="1"/>
              <a:t>organizationalUnitName</a:t>
            </a:r>
            <a:r>
              <a:rPr lang="en-US" sz="4300" dirty="0"/>
              <a:t>    = CS</a:t>
            </a:r>
          </a:p>
          <a:p>
            <a:pPr marL="0" indent="0">
              <a:buNone/>
            </a:pPr>
            <a:r>
              <a:rPr lang="en-US" sz="4300" dirty="0"/>
              <a:t>            </a:t>
            </a:r>
            <a:r>
              <a:rPr lang="en-US" sz="4300" dirty="0" err="1"/>
              <a:t>commonName</a:t>
            </a:r>
            <a:r>
              <a:rPr lang="en-US" sz="4300" dirty="0"/>
              <a:t>                = </a:t>
            </a:r>
            <a:r>
              <a:rPr lang="en-US" sz="4300" dirty="0" smtClean="0"/>
              <a:t>cs591.myuccs.com</a:t>
            </a:r>
            <a:endParaRPr lang="en-US" sz="4300" dirty="0"/>
          </a:p>
          <a:p>
            <a:pPr marL="0" indent="0">
              <a:buNone/>
            </a:pPr>
            <a:r>
              <a:rPr lang="en-US" sz="4300" dirty="0"/>
              <a:t>            </a:t>
            </a:r>
            <a:r>
              <a:rPr lang="en-US" sz="4300" dirty="0" err="1"/>
              <a:t>emailAddress</a:t>
            </a:r>
            <a:r>
              <a:rPr lang="en-US" sz="4300" dirty="0"/>
              <a:t>              = webmaster@cs591.myuccs.com</a:t>
            </a:r>
          </a:p>
          <a:p>
            <a:pPr marL="0" indent="0">
              <a:buNone/>
            </a:pPr>
            <a:r>
              <a:rPr lang="mr-IN" sz="4300" dirty="0" smtClean="0"/>
              <a:t>…</a:t>
            </a:r>
            <a:endParaRPr lang="en-US" sz="4300" dirty="0"/>
          </a:p>
          <a:p>
            <a:pPr marL="0" indent="0">
              <a:buNone/>
            </a:pPr>
            <a:r>
              <a:rPr lang="en-US" sz="4300" dirty="0"/>
              <a:t>Sign the certificate? [y/n]:</a:t>
            </a:r>
            <a:r>
              <a:rPr lang="en-US" sz="4300" b="1" dirty="0" smtClean="0">
                <a:solidFill>
                  <a:srgbClr val="1B45FE"/>
                </a:solidFill>
              </a:rPr>
              <a:t>y</a:t>
            </a:r>
            <a:r>
              <a:rPr lang="en-US" sz="4300" dirty="0" smtClean="0">
                <a:solidFill>
                  <a:srgbClr val="1B45FE"/>
                </a:solidFill>
              </a:rPr>
              <a:t/>
            </a:r>
            <a:br>
              <a:rPr lang="en-US" sz="4300" dirty="0" smtClean="0">
                <a:solidFill>
                  <a:srgbClr val="1B45FE"/>
                </a:solidFill>
              </a:rPr>
            </a:br>
            <a:r>
              <a:rPr lang="en-US" sz="4300" dirty="0"/>
              <a:t> </a:t>
            </a:r>
          </a:p>
          <a:p>
            <a:pPr marL="0" indent="0">
              <a:buNone/>
            </a:pPr>
            <a:r>
              <a:rPr lang="en-US" sz="4300" dirty="0"/>
              <a:t>1 out of 1 certificate requests certified, commit? [y/n]</a:t>
            </a:r>
            <a:r>
              <a:rPr lang="en-US" sz="4300" b="1" dirty="0">
                <a:solidFill>
                  <a:srgbClr val="1B45FE"/>
                </a:solidFill>
              </a:rPr>
              <a:t>y</a:t>
            </a:r>
          </a:p>
          <a:p>
            <a:pPr marL="0" indent="0">
              <a:buNone/>
            </a:pPr>
            <a:r>
              <a:rPr lang="en-US" sz="4300" dirty="0"/>
              <a:t>Write out database with 1 new entries</a:t>
            </a:r>
          </a:p>
          <a:p>
            <a:pPr marL="0" indent="0">
              <a:buNone/>
            </a:pPr>
            <a:r>
              <a:rPr lang="en-US" sz="4300" dirty="0"/>
              <a:t>Data Base </a:t>
            </a:r>
            <a:r>
              <a:rPr lang="en-US" sz="4300" dirty="0" smtClean="0"/>
              <a:t>Updated</a:t>
            </a:r>
            <a:br>
              <a:rPr lang="en-US" sz="4300" dirty="0" smtClean="0"/>
            </a:br>
            <a:r>
              <a:rPr lang="en-US" sz="4300" dirty="0"/>
              <a:t> [ec2-user@ip-172-30-0-148 </a:t>
            </a:r>
            <a:r>
              <a:rPr lang="en-US" sz="4300" dirty="0" err="1"/>
              <a:t>tls</a:t>
            </a:r>
            <a:r>
              <a:rPr lang="en-US" sz="4300" dirty="0"/>
              <a:t>]$ </a:t>
            </a:r>
            <a:r>
              <a:rPr lang="en-US" sz="4300" b="1" dirty="0" err="1" smtClean="0">
                <a:solidFill>
                  <a:srgbClr val="1B45FE"/>
                </a:solidFill>
              </a:rPr>
              <a:t>cp</a:t>
            </a:r>
            <a:r>
              <a:rPr lang="en-US" sz="4300" b="1" dirty="0" smtClean="0">
                <a:solidFill>
                  <a:srgbClr val="1B45FE"/>
                </a:solidFill>
              </a:rPr>
              <a:t> </a:t>
            </a:r>
            <a:r>
              <a:rPr lang="en-US" sz="4300" b="1" dirty="0" err="1" smtClean="0">
                <a:solidFill>
                  <a:srgbClr val="1B45FE"/>
                </a:solidFill>
              </a:rPr>
              <a:t>newcert.pem</a:t>
            </a:r>
            <a:r>
              <a:rPr lang="en-US" sz="4300" b="1" dirty="0" smtClean="0">
                <a:solidFill>
                  <a:srgbClr val="1B45FE"/>
                </a:solidFill>
              </a:rPr>
              <a:t> server1cert.pem</a:t>
            </a:r>
            <a:endParaRPr lang="en-US" sz="4300" b="1" dirty="0">
              <a:solidFill>
                <a:srgbClr val="1B45FE"/>
              </a:solidFill>
            </a:endParaRPr>
          </a:p>
        </p:txBody>
      </p:sp>
    </p:spTree>
    <p:extLst>
      <p:ext uri="{BB962C8B-B14F-4D97-AF65-F5344CB8AC3E}">
        <p14:creationId xmlns:p14="http://schemas.microsoft.com/office/powerpoint/2010/main" val="211964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Install Server Certificate and Private Key</a:t>
            </a:r>
            <a:endParaRPr lang="en-US" sz="3600" dirty="0"/>
          </a:p>
        </p:txBody>
      </p:sp>
      <p:sp>
        <p:nvSpPr>
          <p:cNvPr id="3" name="Content Placeholder 2"/>
          <p:cNvSpPr>
            <a:spLocks noGrp="1"/>
          </p:cNvSpPr>
          <p:nvPr>
            <p:ph idx="1"/>
          </p:nvPr>
        </p:nvSpPr>
        <p:spPr>
          <a:xfrm>
            <a:off x="304800" y="1066800"/>
            <a:ext cx="8610600" cy="5486400"/>
          </a:xfrm>
        </p:spPr>
        <p:txBody>
          <a:bodyPr>
            <a:normAutofit lnSpcReduction="10000"/>
          </a:bodyPr>
          <a:lstStyle/>
          <a:p>
            <a:pPr marL="0" indent="0">
              <a:buNone/>
            </a:pPr>
            <a:r>
              <a:rPr lang="en-US" sz="1800" dirty="0" smtClean="0">
                <a:solidFill>
                  <a:srgbClr val="7030A0"/>
                </a:solidFill>
              </a:rPr>
              <a:t>Line 98 of /</a:t>
            </a:r>
            <a:r>
              <a:rPr lang="en-US" sz="1800" dirty="0" err="1" smtClean="0">
                <a:solidFill>
                  <a:srgbClr val="7030A0"/>
                </a:solidFill>
              </a:rPr>
              <a:t>etc</a:t>
            </a:r>
            <a:r>
              <a:rPr lang="en-US" sz="1800" dirty="0" smtClean="0">
                <a:solidFill>
                  <a:srgbClr val="7030A0"/>
                </a:solidFill>
              </a:rPr>
              <a:t>/</a:t>
            </a:r>
            <a:r>
              <a:rPr lang="en-US" sz="1800" dirty="0" err="1" smtClean="0">
                <a:solidFill>
                  <a:srgbClr val="7030A0"/>
                </a:solidFill>
              </a:rPr>
              <a:t>httpd</a:t>
            </a:r>
            <a:r>
              <a:rPr lang="en-US" sz="1800" dirty="0" smtClean="0">
                <a:solidFill>
                  <a:srgbClr val="7030A0"/>
                </a:solidFill>
              </a:rPr>
              <a:t>/</a:t>
            </a:r>
            <a:r>
              <a:rPr lang="en-US" sz="1800" dirty="0" err="1" smtClean="0">
                <a:solidFill>
                  <a:srgbClr val="7030A0"/>
                </a:solidFill>
              </a:rPr>
              <a:t>conf.d</a:t>
            </a:r>
            <a:r>
              <a:rPr lang="en-US" sz="1800" dirty="0" smtClean="0">
                <a:solidFill>
                  <a:srgbClr val="7030A0"/>
                </a:solidFill>
              </a:rPr>
              <a:t>/</a:t>
            </a:r>
            <a:r>
              <a:rPr lang="en-US" sz="1800" dirty="0" err="1" smtClean="0">
                <a:solidFill>
                  <a:srgbClr val="7030A0"/>
                </a:solidFill>
              </a:rPr>
              <a:t>ssl.conf</a:t>
            </a:r>
            <a:r>
              <a:rPr lang="en-US" sz="1800" dirty="0" smtClean="0">
                <a:solidFill>
                  <a:srgbClr val="7030A0"/>
                </a:solidFill>
              </a:rPr>
              <a:t> indicates the </a:t>
            </a:r>
            <a:r>
              <a:rPr lang="en-US" sz="1800" dirty="0" err="1" smtClean="0">
                <a:solidFill>
                  <a:srgbClr val="7030A0"/>
                </a:solidFill>
              </a:rPr>
              <a:t>httpd</a:t>
            </a:r>
            <a:r>
              <a:rPr lang="en-US" sz="1800" dirty="0" smtClean="0">
                <a:solidFill>
                  <a:srgbClr val="7030A0"/>
                </a:solidFill>
              </a:rPr>
              <a:t> web server look for </a:t>
            </a:r>
          </a:p>
          <a:p>
            <a:pPr marL="0" indent="0">
              <a:buNone/>
            </a:pPr>
            <a:r>
              <a:rPr lang="en-US" sz="1800" dirty="0">
                <a:solidFill>
                  <a:srgbClr val="7030A0"/>
                </a:solidFill>
              </a:rPr>
              <a:t>/</a:t>
            </a:r>
            <a:r>
              <a:rPr lang="en-US" sz="1800" dirty="0" err="1" smtClean="0">
                <a:solidFill>
                  <a:srgbClr val="7030A0"/>
                </a:solidFill>
              </a:rPr>
              <a:t>etc</a:t>
            </a:r>
            <a:r>
              <a:rPr lang="en-US" sz="1800" dirty="0" smtClean="0">
                <a:solidFill>
                  <a:srgbClr val="7030A0"/>
                </a:solidFill>
              </a:rPr>
              <a:t>/</a:t>
            </a:r>
            <a:r>
              <a:rPr lang="en-US" sz="1800" dirty="0" err="1" smtClean="0">
                <a:solidFill>
                  <a:srgbClr val="7030A0"/>
                </a:solidFill>
              </a:rPr>
              <a:t>pki</a:t>
            </a:r>
            <a:r>
              <a:rPr lang="en-US" sz="1800" dirty="0" smtClean="0">
                <a:solidFill>
                  <a:srgbClr val="7030A0"/>
                </a:solidFill>
              </a:rPr>
              <a:t>/</a:t>
            </a:r>
            <a:r>
              <a:rPr lang="en-US" sz="1800" dirty="0" err="1" smtClean="0">
                <a:solidFill>
                  <a:srgbClr val="7030A0"/>
                </a:solidFill>
              </a:rPr>
              <a:t>tls</a:t>
            </a:r>
            <a:r>
              <a:rPr lang="en-US" sz="1800" dirty="0" smtClean="0">
                <a:solidFill>
                  <a:srgbClr val="7030A0"/>
                </a:solidFill>
              </a:rPr>
              <a:t>/certs/</a:t>
            </a:r>
            <a:r>
              <a:rPr lang="en-US" sz="1800" dirty="0" err="1" smtClean="0">
                <a:solidFill>
                  <a:srgbClr val="7030A0"/>
                </a:solidFill>
              </a:rPr>
              <a:t>localhost.crt</a:t>
            </a:r>
            <a:r>
              <a:rPr lang="en-US" sz="1800" dirty="0" smtClean="0">
                <a:solidFill>
                  <a:srgbClr val="7030A0"/>
                </a:solidFill>
              </a:rPr>
              <a:t>  as server certificate</a:t>
            </a:r>
          </a:p>
          <a:p>
            <a:pPr marL="0" indent="0">
              <a:buNone/>
            </a:pPr>
            <a:r>
              <a:rPr lang="en-US" sz="1800" dirty="0" smtClean="0">
                <a:solidFill>
                  <a:srgbClr val="7030A0"/>
                </a:solidFill>
              </a:rPr>
              <a:t>Line 105 of </a:t>
            </a:r>
            <a:r>
              <a:rPr lang="en-US" sz="1800" dirty="0">
                <a:solidFill>
                  <a:srgbClr val="7030A0"/>
                </a:solidFill>
              </a:rPr>
              <a:t>/</a:t>
            </a:r>
            <a:r>
              <a:rPr lang="en-US" sz="1800" dirty="0" err="1">
                <a:solidFill>
                  <a:srgbClr val="7030A0"/>
                </a:solidFill>
              </a:rPr>
              <a:t>etc</a:t>
            </a:r>
            <a:r>
              <a:rPr lang="en-US" sz="1800" dirty="0">
                <a:solidFill>
                  <a:srgbClr val="7030A0"/>
                </a:solidFill>
              </a:rPr>
              <a:t>/</a:t>
            </a:r>
            <a:r>
              <a:rPr lang="en-US" sz="1800" dirty="0" err="1">
                <a:solidFill>
                  <a:srgbClr val="7030A0"/>
                </a:solidFill>
              </a:rPr>
              <a:t>httpd</a:t>
            </a:r>
            <a:r>
              <a:rPr lang="en-US" sz="1800" dirty="0">
                <a:solidFill>
                  <a:srgbClr val="7030A0"/>
                </a:solidFill>
              </a:rPr>
              <a:t>/</a:t>
            </a:r>
            <a:r>
              <a:rPr lang="en-US" sz="1800" dirty="0" err="1">
                <a:solidFill>
                  <a:srgbClr val="7030A0"/>
                </a:solidFill>
              </a:rPr>
              <a:t>conf.d</a:t>
            </a:r>
            <a:r>
              <a:rPr lang="en-US" sz="1800" dirty="0">
                <a:solidFill>
                  <a:srgbClr val="7030A0"/>
                </a:solidFill>
              </a:rPr>
              <a:t>/</a:t>
            </a:r>
            <a:r>
              <a:rPr lang="en-US" sz="1800" dirty="0" err="1">
                <a:solidFill>
                  <a:srgbClr val="7030A0"/>
                </a:solidFill>
              </a:rPr>
              <a:t>ssl.conf</a:t>
            </a:r>
            <a:r>
              <a:rPr lang="en-US" sz="1800" dirty="0">
                <a:solidFill>
                  <a:srgbClr val="7030A0"/>
                </a:solidFill>
              </a:rPr>
              <a:t> </a:t>
            </a:r>
            <a:r>
              <a:rPr lang="en-US" sz="1800" dirty="0" smtClean="0">
                <a:solidFill>
                  <a:srgbClr val="7030A0"/>
                </a:solidFill>
              </a:rPr>
              <a:t> where is server key for https</a:t>
            </a:r>
            <a:endParaRPr lang="en-US" sz="1800" dirty="0">
              <a:solidFill>
                <a:srgbClr val="7030A0"/>
              </a:solidFill>
            </a:endParaRPr>
          </a:p>
          <a:p>
            <a:pPr marL="0" indent="0">
              <a:buNone/>
            </a:pPr>
            <a:endParaRPr lang="en-US" sz="1800" dirty="0" smtClean="0"/>
          </a:p>
          <a:p>
            <a:pPr marL="0" indent="0">
              <a:buNone/>
            </a:pPr>
            <a:r>
              <a:rPr lang="en-US" sz="1800" dirty="0" smtClean="0"/>
              <a:t>[</a:t>
            </a:r>
            <a:r>
              <a:rPr lang="en-US" sz="1800" dirty="0"/>
              <a:t>ec2-user@ip-172-30-0-148 </a:t>
            </a:r>
            <a:r>
              <a:rPr lang="en-US" sz="1800" dirty="0" err="1"/>
              <a:t>tls</a:t>
            </a:r>
            <a:r>
              <a:rPr lang="en-US" sz="1800" dirty="0"/>
              <a:t>]$ </a:t>
            </a:r>
            <a:r>
              <a:rPr lang="en-US" sz="1800" b="1" dirty="0" err="1" smtClean="0">
                <a:solidFill>
                  <a:srgbClr val="1B45FE"/>
                </a:solidFill>
              </a:rPr>
              <a:t>sudo</a:t>
            </a:r>
            <a:r>
              <a:rPr lang="en-US" sz="1800" b="1" dirty="0" smtClean="0">
                <a:solidFill>
                  <a:srgbClr val="1B45FE"/>
                </a:solidFill>
              </a:rPr>
              <a:t> </a:t>
            </a:r>
            <a:r>
              <a:rPr lang="en-US" sz="1800" b="1" dirty="0" err="1" smtClean="0">
                <a:solidFill>
                  <a:srgbClr val="1B45FE"/>
                </a:solidFill>
              </a:rPr>
              <a:t>cp</a:t>
            </a:r>
            <a:r>
              <a:rPr lang="en-US" sz="1800" b="1" dirty="0" smtClean="0">
                <a:solidFill>
                  <a:srgbClr val="1B45FE"/>
                </a:solidFill>
              </a:rPr>
              <a:t> server1cert.pem </a:t>
            </a:r>
            <a:r>
              <a:rPr lang="en-US" sz="1800" b="1" dirty="0">
                <a:solidFill>
                  <a:srgbClr val="1B45FE"/>
                </a:solidFill>
              </a:rPr>
              <a:t>/</a:t>
            </a:r>
            <a:r>
              <a:rPr lang="en-US" sz="1800" b="1" dirty="0" err="1">
                <a:solidFill>
                  <a:srgbClr val="1B45FE"/>
                </a:solidFill>
              </a:rPr>
              <a:t>etc</a:t>
            </a:r>
            <a:r>
              <a:rPr lang="en-US" sz="1800" b="1" dirty="0">
                <a:solidFill>
                  <a:srgbClr val="1B45FE"/>
                </a:solidFill>
              </a:rPr>
              <a:t>/</a:t>
            </a:r>
            <a:r>
              <a:rPr lang="en-US" sz="1800" b="1" dirty="0" err="1">
                <a:solidFill>
                  <a:srgbClr val="1B45FE"/>
                </a:solidFill>
              </a:rPr>
              <a:t>pki</a:t>
            </a:r>
            <a:r>
              <a:rPr lang="en-US" sz="1800" b="1" dirty="0">
                <a:solidFill>
                  <a:srgbClr val="1B45FE"/>
                </a:solidFill>
              </a:rPr>
              <a:t>/</a:t>
            </a:r>
            <a:r>
              <a:rPr lang="en-US" sz="1800" b="1" dirty="0" err="1">
                <a:solidFill>
                  <a:srgbClr val="1B45FE"/>
                </a:solidFill>
              </a:rPr>
              <a:t>tls</a:t>
            </a:r>
            <a:r>
              <a:rPr lang="en-US" sz="1800" b="1" dirty="0">
                <a:solidFill>
                  <a:srgbClr val="1B45FE"/>
                </a:solidFill>
              </a:rPr>
              <a:t>/certs/</a:t>
            </a:r>
            <a:r>
              <a:rPr lang="en-US" sz="1800" b="1" dirty="0" err="1">
                <a:solidFill>
                  <a:srgbClr val="1B45FE"/>
                </a:solidFill>
              </a:rPr>
              <a:t>localhost.crt</a:t>
            </a:r>
            <a:r>
              <a:rPr lang="en-US" sz="1800" b="1" dirty="0">
                <a:solidFill>
                  <a:srgbClr val="1B45FE"/>
                </a:solidFill>
              </a:rPr>
              <a:t> </a:t>
            </a:r>
            <a:endParaRPr lang="en-US" sz="1800" b="1" dirty="0" smtClean="0">
              <a:solidFill>
                <a:srgbClr val="1B45FE"/>
              </a:solidFill>
            </a:endParaRPr>
          </a:p>
          <a:p>
            <a:pPr marL="0" indent="0">
              <a:buNone/>
            </a:pPr>
            <a:endParaRPr lang="en-US" sz="1800" dirty="0">
              <a:solidFill>
                <a:srgbClr val="1B45FE"/>
              </a:solidFill>
            </a:endParaRPr>
          </a:p>
          <a:p>
            <a:pPr marL="0" indent="0">
              <a:buNone/>
            </a:pPr>
            <a:r>
              <a:rPr lang="en-US" sz="1800" dirty="0" smtClean="0">
                <a:solidFill>
                  <a:srgbClr val="1B45FE"/>
                </a:solidFill>
              </a:rPr>
              <a:t>Since server1key.pem is protected passphrase, we need to remove  that so that during the system reboot we do not have to enter it for web server to get the key.</a:t>
            </a:r>
          </a:p>
          <a:p>
            <a:pPr marL="0" indent="0">
              <a:buNone/>
            </a:pPr>
            <a:r>
              <a:rPr lang="en-US" sz="1800" dirty="0"/>
              <a:t>[ec2-user@ip-172-30-0-148 </a:t>
            </a:r>
            <a:r>
              <a:rPr lang="en-US" sz="1800" dirty="0" err="1"/>
              <a:t>tls</a:t>
            </a:r>
            <a:r>
              <a:rPr lang="en-US" sz="1800" dirty="0"/>
              <a:t>]$ </a:t>
            </a:r>
            <a:r>
              <a:rPr lang="en-US" sz="1800" b="1" dirty="0" smtClean="0">
                <a:solidFill>
                  <a:srgbClr val="1B45FE"/>
                </a:solidFill>
              </a:rPr>
              <a:t>cd /home/ec2-user/server</a:t>
            </a:r>
            <a:endParaRPr lang="en-US" sz="1800" dirty="0" smtClean="0">
              <a:solidFill>
                <a:srgbClr val="1B45FE"/>
              </a:solidFill>
            </a:endParaRPr>
          </a:p>
          <a:p>
            <a:pPr marL="0" indent="0">
              <a:buNone/>
            </a:pPr>
            <a:r>
              <a:rPr lang="en-US" sz="1800" dirty="0"/>
              <a:t>[ec2-user@ip-172-30-0-148 </a:t>
            </a:r>
            <a:r>
              <a:rPr lang="en-US" sz="1800" dirty="0" smtClean="0"/>
              <a:t>server]$ </a:t>
            </a:r>
            <a:r>
              <a:rPr lang="en-US" sz="1800" b="1" dirty="0" err="1">
                <a:solidFill>
                  <a:srgbClr val="1B45FE"/>
                </a:solidFill>
              </a:rPr>
              <a:t>sudo</a:t>
            </a:r>
            <a:r>
              <a:rPr lang="en-US" sz="1800" b="1" dirty="0">
                <a:solidFill>
                  <a:srgbClr val="1B45FE"/>
                </a:solidFill>
              </a:rPr>
              <a:t> </a:t>
            </a:r>
            <a:r>
              <a:rPr lang="en-US" sz="1800" b="1" dirty="0" err="1" smtClean="0">
                <a:solidFill>
                  <a:srgbClr val="1B45FE"/>
                </a:solidFill>
              </a:rPr>
              <a:t>openssl</a:t>
            </a:r>
            <a:r>
              <a:rPr lang="en-US" sz="1800" b="1" dirty="0" smtClean="0">
                <a:solidFill>
                  <a:srgbClr val="1B45FE"/>
                </a:solidFill>
              </a:rPr>
              <a:t> </a:t>
            </a:r>
            <a:r>
              <a:rPr lang="en-US" sz="1800" b="1" dirty="0" err="1">
                <a:solidFill>
                  <a:srgbClr val="1B45FE"/>
                </a:solidFill>
              </a:rPr>
              <a:t>rsa</a:t>
            </a:r>
            <a:r>
              <a:rPr lang="en-US" sz="1800" b="1" dirty="0">
                <a:solidFill>
                  <a:srgbClr val="1B45FE"/>
                </a:solidFill>
              </a:rPr>
              <a:t> -in server1key.pem -out server1.key</a:t>
            </a:r>
          </a:p>
          <a:p>
            <a:pPr marL="0" indent="0">
              <a:buNone/>
            </a:pPr>
            <a:r>
              <a:rPr lang="en-US" sz="1800" dirty="0"/>
              <a:t>Enter pass phrase for server1key.pem</a:t>
            </a:r>
            <a:r>
              <a:rPr lang="en-US" sz="1800" dirty="0" smtClean="0"/>
              <a:t>: </a:t>
            </a:r>
            <a:r>
              <a:rPr lang="en-US" sz="1800" b="1" dirty="0" smtClean="0">
                <a:solidFill>
                  <a:srgbClr val="1B45FE"/>
                </a:solidFill>
              </a:rPr>
              <a:t>&lt;enter passphrase&gt;</a:t>
            </a:r>
            <a:endParaRPr lang="en-US" sz="1800" b="1" dirty="0">
              <a:solidFill>
                <a:srgbClr val="1B45FE"/>
              </a:solidFill>
            </a:endParaRPr>
          </a:p>
          <a:p>
            <a:pPr marL="0" indent="0">
              <a:buNone/>
            </a:pPr>
            <a:r>
              <a:rPr lang="en-US" sz="1800" dirty="0"/>
              <a:t>writing RSA </a:t>
            </a:r>
            <a:r>
              <a:rPr lang="en-US" sz="1800" dirty="0" smtClean="0"/>
              <a:t>key</a:t>
            </a:r>
          </a:p>
          <a:p>
            <a:pPr marL="0" indent="0">
              <a:buNone/>
            </a:pPr>
            <a:r>
              <a:rPr lang="en-US" sz="1800" dirty="0"/>
              <a:t>[ec2-user@ip-172-30-0-148 </a:t>
            </a:r>
            <a:r>
              <a:rPr lang="en-US" sz="1800" dirty="0" smtClean="0"/>
              <a:t>server]$ </a:t>
            </a:r>
            <a:r>
              <a:rPr lang="en-US" sz="1800" b="1" dirty="0" err="1">
                <a:solidFill>
                  <a:srgbClr val="1B45FE"/>
                </a:solidFill>
              </a:rPr>
              <a:t>sudo</a:t>
            </a:r>
            <a:r>
              <a:rPr lang="en-US" sz="1800" b="1" dirty="0">
                <a:solidFill>
                  <a:srgbClr val="1B45FE"/>
                </a:solidFill>
              </a:rPr>
              <a:t> </a:t>
            </a:r>
            <a:r>
              <a:rPr lang="en-US" sz="1800" b="1" dirty="0" err="1">
                <a:solidFill>
                  <a:srgbClr val="1B45FE"/>
                </a:solidFill>
              </a:rPr>
              <a:t>chmod</a:t>
            </a:r>
            <a:r>
              <a:rPr lang="en-US" sz="1800" b="1" dirty="0">
                <a:solidFill>
                  <a:srgbClr val="1B45FE"/>
                </a:solidFill>
              </a:rPr>
              <a:t> 700 *.</a:t>
            </a:r>
            <a:r>
              <a:rPr lang="en-US" sz="1800" b="1" dirty="0" smtClean="0">
                <a:solidFill>
                  <a:srgbClr val="1B45FE"/>
                </a:solidFill>
              </a:rPr>
              <a:t>key</a:t>
            </a:r>
            <a:endParaRPr lang="en-US" sz="1800" dirty="0"/>
          </a:p>
          <a:p>
            <a:pPr marL="0" indent="0">
              <a:buNone/>
            </a:pPr>
            <a:r>
              <a:rPr lang="en-US" sz="1800" dirty="0"/>
              <a:t>[ec2-user@ip-172-30-0-148 </a:t>
            </a:r>
            <a:r>
              <a:rPr lang="en-US" sz="1800" dirty="0" smtClean="0"/>
              <a:t>server]$ </a:t>
            </a:r>
            <a:r>
              <a:rPr lang="en-US" sz="1800" b="1" dirty="0" err="1">
                <a:solidFill>
                  <a:srgbClr val="1B45FE"/>
                </a:solidFill>
              </a:rPr>
              <a:t>sudo</a:t>
            </a:r>
            <a:r>
              <a:rPr lang="en-US" sz="1800" b="1" dirty="0">
                <a:solidFill>
                  <a:srgbClr val="1B45FE"/>
                </a:solidFill>
              </a:rPr>
              <a:t> </a:t>
            </a:r>
            <a:r>
              <a:rPr lang="en-US" sz="1800" b="1" dirty="0" err="1" smtClean="0">
                <a:solidFill>
                  <a:srgbClr val="1B45FE"/>
                </a:solidFill>
              </a:rPr>
              <a:t>cp</a:t>
            </a:r>
            <a:r>
              <a:rPr lang="en-US" sz="1800" b="1" dirty="0" smtClean="0">
                <a:solidFill>
                  <a:srgbClr val="1B45FE"/>
                </a:solidFill>
              </a:rPr>
              <a:t> </a:t>
            </a:r>
            <a:r>
              <a:rPr lang="en-US" sz="1800" b="1" dirty="0">
                <a:solidFill>
                  <a:srgbClr val="1B45FE"/>
                </a:solidFill>
              </a:rPr>
              <a:t>server1.key  /</a:t>
            </a:r>
            <a:r>
              <a:rPr lang="en-US" sz="1800" b="1" dirty="0" err="1">
                <a:solidFill>
                  <a:srgbClr val="1B45FE"/>
                </a:solidFill>
              </a:rPr>
              <a:t>etc</a:t>
            </a:r>
            <a:r>
              <a:rPr lang="en-US" sz="1800" b="1" dirty="0">
                <a:solidFill>
                  <a:srgbClr val="1B45FE"/>
                </a:solidFill>
              </a:rPr>
              <a:t>/</a:t>
            </a:r>
            <a:r>
              <a:rPr lang="en-US" sz="1800" b="1" dirty="0" err="1">
                <a:solidFill>
                  <a:srgbClr val="1B45FE"/>
                </a:solidFill>
              </a:rPr>
              <a:t>pki</a:t>
            </a:r>
            <a:r>
              <a:rPr lang="en-US" sz="1800" b="1" dirty="0">
                <a:solidFill>
                  <a:srgbClr val="1B45FE"/>
                </a:solidFill>
              </a:rPr>
              <a:t>/</a:t>
            </a:r>
            <a:r>
              <a:rPr lang="en-US" sz="1800" b="1" dirty="0" err="1">
                <a:solidFill>
                  <a:srgbClr val="1B45FE"/>
                </a:solidFill>
              </a:rPr>
              <a:t>tls</a:t>
            </a:r>
            <a:r>
              <a:rPr lang="en-US" sz="1800" b="1" dirty="0">
                <a:solidFill>
                  <a:srgbClr val="1B45FE"/>
                </a:solidFill>
              </a:rPr>
              <a:t>/private/</a:t>
            </a:r>
            <a:r>
              <a:rPr lang="en-US" sz="1800" b="1" dirty="0" err="1">
                <a:solidFill>
                  <a:srgbClr val="1B45FE"/>
                </a:solidFill>
              </a:rPr>
              <a:t>localhost.key</a:t>
            </a:r>
            <a:endParaRPr lang="en-US" sz="1800" b="1" dirty="0">
              <a:solidFill>
                <a:srgbClr val="1B45FE"/>
              </a:solidFill>
            </a:endParaRPr>
          </a:p>
          <a:p>
            <a:pPr marL="0" indent="0">
              <a:buNone/>
            </a:pPr>
            <a:r>
              <a:rPr lang="en-US" sz="1800" dirty="0" err="1"/>
              <a:t>cp</a:t>
            </a:r>
            <a:r>
              <a:rPr lang="en-US" sz="1800" dirty="0"/>
              <a:t>: overwrite ‘/</a:t>
            </a:r>
            <a:r>
              <a:rPr lang="en-US" sz="1800" dirty="0" err="1"/>
              <a:t>etc</a:t>
            </a:r>
            <a:r>
              <a:rPr lang="en-US" sz="1800" dirty="0"/>
              <a:t>/</a:t>
            </a:r>
            <a:r>
              <a:rPr lang="en-US" sz="1800" dirty="0" err="1"/>
              <a:t>pki</a:t>
            </a:r>
            <a:r>
              <a:rPr lang="en-US" sz="1800" dirty="0"/>
              <a:t>/</a:t>
            </a:r>
            <a:r>
              <a:rPr lang="en-US" sz="1800" dirty="0" err="1"/>
              <a:t>tls</a:t>
            </a:r>
            <a:r>
              <a:rPr lang="en-US" sz="1800" dirty="0"/>
              <a:t>/private/</a:t>
            </a:r>
            <a:r>
              <a:rPr lang="en-US" sz="1800" dirty="0" err="1"/>
              <a:t>localhost.key</a:t>
            </a:r>
            <a:r>
              <a:rPr lang="en-US" sz="1800" dirty="0"/>
              <a:t>’? </a:t>
            </a:r>
            <a:r>
              <a:rPr lang="en-US" sz="1800" b="1" dirty="0">
                <a:solidFill>
                  <a:srgbClr val="1B45FE"/>
                </a:solidFill>
              </a:rPr>
              <a:t>y</a:t>
            </a:r>
          </a:p>
          <a:p>
            <a:pPr marL="0" indent="0">
              <a:buNone/>
            </a:pPr>
            <a:r>
              <a:rPr lang="en-US" sz="1800" dirty="0" smtClean="0"/>
              <a:t>[ec2-user@ip-172-30-0-148 server]$ </a:t>
            </a:r>
            <a:r>
              <a:rPr lang="en-US" sz="1800" b="1" dirty="0" err="1" smtClean="0">
                <a:solidFill>
                  <a:srgbClr val="1B45FE"/>
                </a:solidFill>
              </a:rPr>
              <a:t>sudo</a:t>
            </a:r>
            <a:r>
              <a:rPr lang="en-US" sz="1800" b="1" dirty="0" smtClean="0">
                <a:solidFill>
                  <a:srgbClr val="1B45FE"/>
                </a:solidFill>
              </a:rPr>
              <a:t> service </a:t>
            </a:r>
            <a:r>
              <a:rPr lang="en-US" sz="1800" b="1" dirty="0" err="1" smtClean="0">
                <a:solidFill>
                  <a:srgbClr val="1B45FE"/>
                </a:solidFill>
              </a:rPr>
              <a:t>httpd</a:t>
            </a:r>
            <a:r>
              <a:rPr lang="en-US" sz="1800" b="1" dirty="0" smtClean="0">
                <a:solidFill>
                  <a:srgbClr val="1B45FE"/>
                </a:solidFill>
              </a:rPr>
              <a:t> restart</a:t>
            </a:r>
          </a:p>
          <a:p>
            <a:pPr marL="0" indent="0">
              <a:buNone/>
            </a:pPr>
            <a:endParaRPr lang="en-US" sz="1800" dirty="0">
              <a:solidFill>
                <a:srgbClr val="1B45FE"/>
              </a:solidFill>
            </a:endParaRPr>
          </a:p>
        </p:txBody>
      </p:sp>
    </p:spTree>
    <p:extLst>
      <p:ext uri="{BB962C8B-B14F-4D97-AF65-F5344CB8AC3E}">
        <p14:creationId xmlns:p14="http://schemas.microsoft.com/office/powerpoint/2010/main" val="210718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Verify the Server Certificate Presented</a:t>
            </a:r>
            <a:endParaRPr lang="en-US" sz="3600" dirty="0"/>
          </a:p>
        </p:txBody>
      </p:sp>
      <p:sp>
        <p:nvSpPr>
          <p:cNvPr id="3" name="Content Placeholder 2"/>
          <p:cNvSpPr>
            <a:spLocks noGrp="1"/>
          </p:cNvSpPr>
          <p:nvPr>
            <p:ph idx="1"/>
          </p:nvPr>
        </p:nvSpPr>
        <p:spPr>
          <a:xfrm>
            <a:off x="457200" y="1066800"/>
            <a:ext cx="8229600" cy="1066800"/>
          </a:xfrm>
        </p:spPr>
        <p:txBody>
          <a:bodyPr>
            <a:normAutofit/>
          </a:bodyPr>
          <a:lstStyle/>
          <a:p>
            <a:pPr marL="0" indent="0">
              <a:buNone/>
            </a:pPr>
            <a:r>
              <a:rPr lang="en-US" sz="1800" b="1" dirty="0" smtClean="0">
                <a:solidFill>
                  <a:srgbClr val="00B050"/>
                </a:solidFill>
              </a:rPr>
              <a:t>Here shows security overview of the Chrome browser after we enter </a:t>
            </a:r>
            <a:r>
              <a:rPr lang="en-US" sz="1800" b="1" dirty="0" smtClean="0">
                <a:solidFill>
                  <a:srgbClr val="00B050"/>
                </a:solidFill>
                <a:hlinkClick r:id="rId3"/>
              </a:rPr>
              <a:t>https://net.myuccs.com/cert/</a:t>
            </a:r>
            <a:r>
              <a:rPr lang="en-US" sz="1800" b="1" dirty="0" smtClean="0">
                <a:solidFill>
                  <a:srgbClr val="00B050"/>
                </a:solidFill>
              </a:rPr>
              <a:t>  The left side of </a:t>
            </a:r>
            <a:r>
              <a:rPr lang="en-US" sz="1800" b="1" dirty="0" err="1" smtClean="0">
                <a:solidFill>
                  <a:srgbClr val="00B050"/>
                </a:solidFill>
              </a:rPr>
              <a:t>url</a:t>
            </a:r>
            <a:r>
              <a:rPr lang="en-US" sz="1800" b="1" dirty="0" smtClean="0">
                <a:solidFill>
                  <a:srgbClr val="00B050"/>
                </a:solidFill>
              </a:rPr>
              <a:t> shows </a:t>
            </a:r>
            <a:r>
              <a:rPr lang="en-US" sz="1800" b="1" dirty="0" smtClean="0">
                <a:solidFill>
                  <a:srgbClr val="FF0000"/>
                </a:solidFill>
              </a:rPr>
              <a:t>“Not Secure” warning sign</a:t>
            </a:r>
            <a:r>
              <a:rPr lang="en-US" sz="1800" b="1" dirty="0" smtClean="0">
                <a:solidFill>
                  <a:srgbClr val="00B050"/>
                </a:solidFill>
              </a:rPr>
              <a:t>.</a:t>
            </a:r>
          </a:p>
          <a:p>
            <a:pPr marL="0" indent="0">
              <a:buNone/>
            </a:pPr>
            <a:r>
              <a:rPr lang="en-US" sz="1800" b="1" dirty="0" smtClean="0">
                <a:solidFill>
                  <a:srgbClr val="00B050"/>
                </a:solidFill>
              </a:rPr>
              <a:t>The Security Overview can be accessed on Mac with </a:t>
            </a:r>
            <a:r>
              <a:rPr lang="en-US" sz="1800" b="1" dirty="0" err="1" smtClean="0">
                <a:solidFill>
                  <a:srgbClr val="FFC000"/>
                </a:solidFill>
              </a:rPr>
              <a:t>Command+Opt+I</a:t>
            </a:r>
            <a:r>
              <a:rPr lang="en-US" sz="1800" b="1" dirty="0" smtClean="0">
                <a:solidFill>
                  <a:srgbClr val="00B050"/>
                </a:solidFill>
              </a:rPr>
              <a:t> shortcut</a:t>
            </a:r>
            <a:endParaRPr lang="en-US" sz="1800" b="1" dirty="0">
              <a:solidFill>
                <a:srgbClr val="00B050"/>
              </a:solidFill>
            </a:endParaRPr>
          </a:p>
          <a:p>
            <a:pPr marL="0" indent="0">
              <a:buNone/>
            </a:pPr>
            <a:endParaRPr lang="en-US" sz="1800" dirty="0">
              <a:solidFill>
                <a:srgbClr val="1B45FE"/>
              </a:solidFill>
            </a:endParaRPr>
          </a:p>
        </p:txBody>
      </p:sp>
      <p:pic>
        <p:nvPicPr>
          <p:cNvPr id="6" name="Picture 5"/>
          <p:cNvPicPr>
            <a:picLocks noChangeAspect="1"/>
          </p:cNvPicPr>
          <p:nvPr/>
        </p:nvPicPr>
        <p:blipFill>
          <a:blip r:embed="rId4"/>
          <a:stretch>
            <a:fillRect/>
          </a:stretch>
        </p:blipFill>
        <p:spPr>
          <a:xfrm>
            <a:off x="1143000" y="1981200"/>
            <a:ext cx="6400800" cy="4537923"/>
          </a:xfrm>
          <a:prstGeom prst="rect">
            <a:avLst/>
          </a:prstGeom>
        </p:spPr>
      </p:pic>
    </p:spTree>
    <p:extLst>
      <p:ext uri="{BB962C8B-B14F-4D97-AF65-F5344CB8AC3E}">
        <p14:creationId xmlns:p14="http://schemas.microsoft.com/office/powerpoint/2010/main" val="90586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t>Install </a:t>
            </a:r>
            <a:r>
              <a:rPr lang="en-US" sz="3600" dirty="0" err="1" smtClean="0"/>
              <a:t>CA.myuccs.com</a:t>
            </a:r>
            <a:endParaRPr lang="en-US" sz="3600" dirty="0"/>
          </a:p>
        </p:txBody>
      </p:sp>
      <p:sp>
        <p:nvSpPr>
          <p:cNvPr id="4" name="Content Placeholder 3"/>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1181100" y="887312"/>
            <a:ext cx="6781800" cy="5970688"/>
          </a:xfrm>
          <a:prstGeom prst="rect">
            <a:avLst/>
          </a:prstGeom>
        </p:spPr>
      </p:pic>
    </p:spTree>
    <p:extLst>
      <p:ext uri="{BB962C8B-B14F-4D97-AF65-F5344CB8AC3E}">
        <p14:creationId xmlns:p14="http://schemas.microsoft.com/office/powerpoint/2010/main" val="206328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pic>
        <p:nvPicPr>
          <p:cNvPr id="8" name="Picture 7"/>
          <p:cNvPicPr>
            <a:picLocks noChangeAspect="1"/>
          </p:cNvPicPr>
          <p:nvPr/>
        </p:nvPicPr>
        <p:blipFill>
          <a:blip r:embed="rId3"/>
          <a:stretch>
            <a:fillRect/>
          </a:stretch>
        </p:blipFill>
        <p:spPr>
          <a:xfrm>
            <a:off x="575225" y="0"/>
            <a:ext cx="7993549" cy="6858000"/>
          </a:xfrm>
          <a:prstGeom prst="rect">
            <a:avLst/>
          </a:prstGeom>
        </p:spPr>
      </p:pic>
      <p:sp>
        <p:nvSpPr>
          <p:cNvPr id="2" name="Title 1"/>
          <p:cNvSpPr>
            <a:spLocks noGrp="1"/>
          </p:cNvSpPr>
          <p:nvPr>
            <p:ph type="title"/>
          </p:nvPr>
        </p:nvSpPr>
        <p:spPr>
          <a:xfrm>
            <a:off x="4616918" y="5447693"/>
            <a:ext cx="4648200" cy="990600"/>
          </a:xfrm>
        </p:spPr>
        <p:txBody>
          <a:bodyPr>
            <a:normAutofit/>
          </a:bodyPr>
          <a:lstStyle/>
          <a:p>
            <a:r>
              <a:rPr lang="en-US" sz="3600" dirty="0" smtClean="0"/>
              <a:t>Trust  </a:t>
            </a:r>
            <a:r>
              <a:rPr lang="en-US" sz="3600" dirty="0" err="1" smtClean="0"/>
              <a:t>CA.myuccs.com</a:t>
            </a:r>
            <a:endParaRPr lang="en-US" sz="3600" dirty="0"/>
          </a:p>
        </p:txBody>
      </p:sp>
    </p:spTree>
    <p:extLst>
      <p:ext uri="{BB962C8B-B14F-4D97-AF65-F5344CB8AC3E}">
        <p14:creationId xmlns:p14="http://schemas.microsoft.com/office/powerpoint/2010/main" val="9402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Revisit the Site Again. Still Have Problem!</a:t>
            </a:r>
            <a:endParaRPr lang="en-US" sz="3600" dirty="0"/>
          </a:p>
        </p:txBody>
      </p:sp>
      <p:sp>
        <p:nvSpPr>
          <p:cNvPr id="7" name="Content Placeholder 6"/>
          <p:cNvSpPr>
            <a:spLocks noGrp="1"/>
          </p:cNvSpPr>
          <p:nvPr>
            <p:ph idx="1"/>
          </p:nvPr>
        </p:nvSpPr>
        <p:spPr>
          <a:xfrm>
            <a:off x="381000" y="1143000"/>
            <a:ext cx="8553084" cy="4525963"/>
          </a:xfrm>
        </p:spPr>
        <p:txBody>
          <a:bodyPr>
            <a:normAutofit/>
          </a:bodyPr>
          <a:lstStyle/>
          <a:p>
            <a:r>
              <a:rPr lang="en-US" sz="2400" dirty="0" smtClean="0"/>
              <a:t>It shows </a:t>
            </a:r>
            <a:r>
              <a:rPr lang="en-US" sz="2400" dirty="0" smtClean="0">
                <a:solidFill>
                  <a:srgbClr val="FF0000"/>
                </a:solidFill>
              </a:rPr>
              <a:t>“CERT_COMMON_NAME_INVALID</a:t>
            </a:r>
            <a:r>
              <a:rPr lang="en-US" sz="2400" dirty="0" smtClean="0"/>
              <a:t>”! This is due to cs591.myuccs.com in certificate </a:t>
            </a:r>
            <a:r>
              <a:rPr lang="en-US" sz="2400" dirty="0" err="1" smtClean="0"/>
              <a:t>commonName</a:t>
            </a:r>
            <a:r>
              <a:rPr lang="en-US" sz="2400" dirty="0" smtClean="0"/>
              <a:t> field not match with domain name  </a:t>
            </a:r>
            <a:r>
              <a:rPr lang="en-US" sz="2400" dirty="0" err="1" smtClean="0"/>
              <a:t>net.myuccs.com</a:t>
            </a:r>
            <a:r>
              <a:rPr lang="en-US" sz="2400" dirty="0" smtClean="0"/>
              <a:t> in the </a:t>
            </a:r>
            <a:r>
              <a:rPr lang="en-US" sz="2400" dirty="0" err="1" smtClean="0"/>
              <a:t>url</a:t>
            </a:r>
            <a:r>
              <a:rPr lang="en-US" sz="2400" dirty="0" smtClean="0"/>
              <a:t> user entered</a:t>
            </a:r>
            <a:endParaRPr lang="en-US" sz="2400" dirty="0"/>
          </a:p>
        </p:txBody>
      </p:sp>
      <p:pic>
        <p:nvPicPr>
          <p:cNvPr id="5" name="Picture 4"/>
          <p:cNvPicPr>
            <a:picLocks noChangeAspect="1"/>
          </p:cNvPicPr>
          <p:nvPr/>
        </p:nvPicPr>
        <p:blipFill>
          <a:blip r:embed="rId3"/>
          <a:stretch>
            <a:fillRect/>
          </a:stretch>
        </p:blipFill>
        <p:spPr>
          <a:xfrm>
            <a:off x="381000" y="2270098"/>
            <a:ext cx="8553084" cy="4583891"/>
          </a:xfrm>
          <a:prstGeom prst="rect">
            <a:avLst/>
          </a:prstGeom>
        </p:spPr>
      </p:pic>
      <p:pic>
        <p:nvPicPr>
          <p:cNvPr id="8" name="Picture 7"/>
          <p:cNvPicPr>
            <a:picLocks noChangeAspect="1"/>
          </p:cNvPicPr>
          <p:nvPr/>
        </p:nvPicPr>
        <p:blipFill>
          <a:blip r:embed="rId4"/>
          <a:stretch>
            <a:fillRect/>
          </a:stretch>
        </p:blipFill>
        <p:spPr>
          <a:xfrm>
            <a:off x="152400" y="5926354"/>
            <a:ext cx="3848100" cy="952500"/>
          </a:xfrm>
          <a:prstGeom prst="rect">
            <a:avLst/>
          </a:prstGeom>
        </p:spPr>
      </p:pic>
    </p:spTree>
    <p:extLst>
      <p:ext uri="{BB962C8B-B14F-4D97-AF65-F5344CB8AC3E}">
        <p14:creationId xmlns:p14="http://schemas.microsoft.com/office/powerpoint/2010/main" val="207773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3600" dirty="0" smtClean="0"/>
              <a:t>Create new Server Certificate and Private Key with *.</a:t>
            </a:r>
            <a:r>
              <a:rPr lang="en-US" sz="3600" dirty="0" err="1" smtClean="0"/>
              <a:t>myucc.com</a:t>
            </a:r>
            <a:r>
              <a:rPr lang="en-US" sz="3600" dirty="0" smtClean="0"/>
              <a:t> as </a:t>
            </a:r>
            <a:r>
              <a:rPr lang="en-US" sz="3600" dirty="0" err="1" smtClean="0"/>
              <a:t>commonName</a:t>
            </a:r>
            <a:endParaRPr lang="en-US" sz="3600" dirty="0"/>
          </a:p>
        </p:txBody>
      </p:sp>
      <p:sp>
        <p:nvSpPr>
          <p:cNvPr id="3" name="Content Placeholder 2"/>
          <p:cNvSpPr>
            <a:spLocks noGrp="1"/>
          </p:cNvSpPr>
          <p:nvPr>
            <p:ph idx="1"/>
          </p:nvPr>
        </p:nvSpPr>
        <p:spPr>
          <a:xfrm>
            <a:off x="381000" y="1295400"/>
            <a:ext cx="8610600" cy="5486400"/>
          </a:xfrm>
        </p:spPr>
        <p:txBody>
          <a:bodyPr>
            <a:normAutofit/>
          </a:bodyPr>
          <a:lstStyle/>
          <a:p>
            <a:pPr marL="0" indent="0">
              <a:buNone/>
            </a:pPr>
            <a:r>
              <a:rPr lang="en-US" sz="1800" dirty="0"/>
              <a:t>[ec2-user@ip-172-30-0-148 server]$ </a:t>
            </a:r>
            <a:r>
              <a:rPr lang="en-US" sz="1800" dirty="0">
                <a:solidFill>
                  <a:srgbClr val="1B45FE"/>
                </a:solidFill>
              </a:rPr>
              <a:t>/</a:t>
            </a:r>
            <a:r>
              <a:rPr lang="en-US" sz="1800" dirty="0" err="1">
                <a:solidFill>
                  <a:srgbClr val="1B45FE"/>
                </a:solidFill>
              </a:rPr>
              <a:t>etc</a:t>
            </a:r>
            <a:r>
              <a:rPr lang="en-US" sz="1800" dirty="0">
                <a:solidFill>
                  <a:srgbClr val="1B45FE"/>
                </a:solidFill>
              </a:rPr>
              <a:t>/</a:t>
            </a:r>
            <a:r>
              <a:rPr lang="en-US" sz="1800" dirty="0" err="1">
                <a:solidFill>
                  <a:srgbClr val="1B45FE"/>
                </a:solidFill>
              </a:rPr>
              <a:t>pki</a:t>
            </a:r>
            <a:r>
              <a:rPr lang="en-US" sz="1800" dirty="0">
                <a:solidFill>
                  <a:srgbClr val="1B45FE"/>
                </a:solidFill>
              </a:rPr>
              <a:t>/</a:t>
            </a:r>
            <a:r>
              <a:rPr lang="en-US" sz="1800" dirty="0" err="1">
                <a:solidFill>
                  <a:srgbClr val="1B45FE"/>
                </a:solidFill>
              </a:rPr>
              <a:t>tls</a:t>
            </a:r>
            <a:r>
              <a:rPr lang="en-US" sz="1800" dirty="0">
                <a:solidFill>
                  <a:srgbClr val="1B45FE"/>
                </a:solidFill>
              </a:rPr>
              <a:t>/</a:t>
            </a:r>
            <a:r>
              <a:rPr lang="en-US" sz="1800" dirty="0" err="1">
                <a:solidFill>
                  <a:srgbClr val="1B45FE"/>
                </a:solidFill>
              </a:rPr>
              <a:t>misc</a:t>
            </a:r>
            <a:r>
              <a:rPr lang="en-US" sz="1800" dirty="0">
                <a:solidFill>
                  <a:srgbClr val="1B45FE"/>
                </a:solidFill>
              </a:rPr>
              <a:t>/CA </a:t>
            </a:r>
            <a:r>
              <a:rPr lang="mr-IN" sz="1800" dirty="0" smtClean="0">
                <a:solidFill>
                  <a:srgbClr val="1B45FE"/>
                </a:solidFill>
              </a:rPr>
              <a:t>–</a:t>
            </a:r>
            <a:r>
              <a:rPr lang="en-US" sz="1800" dirty="0" err="1" smtClean="0">
                <a:solidFill>
                  <a:srgbClr val="1B45FE"/>
                </a:solidFill>
              </a:rPr>
              <a:t>newreq</a:t>
            </a:r>
            <a:r>
              <a:rPr lang="en-US" sz="1800" dirty="0" smtClean="0">
                <a:solidFill>
                  <a:srgbClr val="1B45FE"/>
                </a:solidFill>
              </a:rPr>
              <a:t> </a:t>
            </a:r>
            <a:r>
              <a:rPr lang="mr-IN" sz="1800" dirty="0" smtClean="0"/>
              <a:t>…</a:t>
            </a:r>
            <a:r>
              <a:rPr lang="en-US" sz="1800" dirty="0" smtClean="0"/>
              <a:t>.</a:t>
            </a:r>
          </a:p>
          <a:p>
            <a:pPr marL="0" indent="0">
              <a:buNone/>
            </a:pPr>
            <a:r>
              <a:rPr lang="en-US" sz="2000" dirty="0"/>
              <a:t>Common Name (</a:t>
            </a:r>
            <a:r>
              <a:rPr lang="en-US" sz="2000" dirty="0" err="1"/>
              <a:t>eg</a:t>
            </a:r>
            <a:r>
              <a:rPr lang="en-US" sz="2000" dirty="0"/>
              <a:t>, your name or your server's hostname) []:</a:t>
            </a:r>
            <a:r>
              <a:rPr lang="en-US" sz="2000" b="1" dirty="0">
                <a:solidFill>
                  <a:srgbClr val="1B45FE"/>
                </a:solidFill>
              </a:rPr>
              <a:t>*.</a:t>
            </a:r>
            <a:r>
              <a:rPr lang="en-US" sz="2000" b="1" dirty="0" err="1">
                <a:solidFill>
                  <a:srgbClr val="1B45FE"/>
                </a:solidFill>
              </a:rPr>
              <a:t>myuccs.com</a:t>
            </a:r>
            <a:endParaRPr lang="en-US" sz="2000" b="1" dirty="0">
              <a:solidFill>
                <a:srgbClr val="1B45FE"/>
              </a:solidFill>
            </a:endParaRPr>
          </a:p>
          <a:p>
            <a:pPr marL="0" indent="0">
              <a:buNone/>
            </a:pPr>
            <a:r>
              <a:rPr lang="en-US" sz="1800" dirty="0"/>
              <a:t>[ec2-user@ip-172-30-0-148 server]$ </a:t>
            </a:r>
            <a:r>
              <a:rPr lang="en-US" sz="1800" dirty="0" err="1">
                <a:solidFill>
                  <a:srgbClr val="1B45FE"/>
                </a:solidFill>
              </a:rPr>
              <a:t>cp</a:t>
            </a:r>
            <a:r>
              <a:rPr lang="en-US" sz="1800" dirty="0">
                <a:solidFill>
                  <a:srgbClr val="1B45FE"/>
                </a:solidFill>
              </a:rPr>
              <a:t> </a:t>
            </a:r>
            <a:r>
              <a:rPr lang="en-US" sz="1800" dirty="0" err="1">
                <a:solidFill>
                  <a:srgbClr val="1B45FE"/>
                </a:solidFill>
              </a:rPr>
              <a:t>newreq.pem</a:t>
            </a:r>
            <a:r>
              <a:rPr lang="en-US" sz="1800" dirty="0">
                <a:solidFill>
                  <a:srgbClr val="1B45FE"/>
                </a:solidFill>
              </a:rPr>
              <a:t> server2req.pem</a:t>
            </a:r>
          </a:p>
          <a:p>
            <a:pPr marL="0" indent="0">
              <a:buNone/>
            </a:pPr>
            <a:r>
              <a:rPr lang="en-US" sz="1800" dirty="0"/>
              <a:t>[ec2-user@ip-172-30-0-148 server]$ </a:t>
            </a:r>
            <a:r>
              <a:rPr lang="en-US" sz="1800" dirty="0" err="1">
                <a:solidFill>
                  <a:srgbClr val="1B45FE"/>
                </a:solidFill>
              </a:rPr>
              <a:t>cp</a:t>
            </a:r>
            <a:r>
              <a:rPr lang="en-US" sz="1800" dirty="0">
                <a:solidFill>
                  <a:srgbClr val="1B45FE"/>
                </a:solidFill>
              </a:rPr>
              <a:t> </a:t>
            </a:r>
            <a:r>
              <a:rPr lang="en-US" sz="1800" dirty="0" err="1">
                <a:solidFill>
                  <a:srgbClr val="1B45FE"/>
                </a:solidFill>
              </a:rPr>
              <a:t>newkey.pem</a:t>
            </a:r>
            <a:r>
              <a:rPr lang="en-US" sz="1800" dirty="0">
                <a:solidFill>
                  <a:srgbClr val="1B45FE"/>
                </a:solidFill>
              </a:rPr>
              <a:t> </a:t>
            </a:r>
            <a:r>
              <a:rPr lang="en-US" sz="1800" dirty="0" smtClean="0">
                <a:solidFill>
                  <a:srgbClr val="1B45FE"/>
                </a:solidFill>
              </a:rPr>
              <a:t>server2key.pem</a:t>
            </a:r>
            <a:br>
              <a:rPr lang="en-US" sz="1800" dirty="0" smtClean="0">
                <a:solidFill>
                  <a:srgbClr val="1B45FE"/>
                </a:solidFill>
              </a:rPr>
            </a:br>
            <a:r>
              <a:rPr lang="en-US" sz="1800" dirty="0" smtClean="0">
                <a:solidFill>
                  <a:srgbClr val="1B45FE"/>
                </a:solidFill>
              </a:rPr>
              <a:t>&lt;send server2req.pem for CA to sign it.&gt;</a:t>
            </a:r>
          </a:p>
          <a:p>
            <a:pPr marL="0" indent="0">
              <a:buNone/>
            </a:pPr>
            <a:r>
              <a:rPr lang="en-US" sz="1800" dirty="0" smtClean="0"/>
              <a:t>[</a:t>
            </a:r>
            <a:r>
              <a:rPr lang="en-US" sz="1800" dirty="0"/>
              <a:t>ec2-user@ip-172-30-0-148 </a:t>
            </a:r>
            <a:r>
              <a:rPr lang="en-US" sz="1800" dirty="0" err="1"/>
              <a:t>tls</a:t>
            </a:r>
            <a:r>
              <a:rPr lang="en-US" sz="1800" dirty="0"/>
              <a:t>]$ </a:t>
            </a:r>
            <a:r>
              <a:rPr lang="en-US" sz="1800" b="1" dirty="0" err="1" smtClean="0">
                <a:solidFill>
                  <a:srgbClr val="1B45FE"/>
                </a:solidFill>
              </a:rPr>
              <a:t>sudo</a:t>
            </a:r>
            <a:r>
              <a:rPr lang="en-US" sz="1800" b="1" dirty="0" smtClean="0">
                <a:solidFill>
                  <a:srgbClr val="1B45FE"/>
                </a:solidFill>
              </a:rPr>
              <a:t> </a:t>
            </a:r>
            <a:r>
              <a:rPr lang="en-US" sz="1800" b="1" dirty="0" err="1" smtClean="0">
                <a:solidFill>
                  <a:srgbClr val="1B45FE"/>
                </a:solidFill>
              </a:rPr>
              <a:t>cp</a:t>
            </a:r>
            <a:r>
              <a:rPr lang="en-US" sz="1800" b="1" dirty="0" smtClean="0">
                <a:solidFill>
                  <a:srgbClr val="1B45FE"/>
                </a:solidFill>
              </a:rPr>
              <a:t> server2cert.pem </a:t>
            </a:r>
            <a:r>
              <a:rPr lang="en-US" sz="1800" b="1" dirty="0">
                <a:solidFill>
                  <a:srgbClr val="1B45FE"/>
                </a:solidFill>
              </a:rPr>
              <a:t>/</a:t>
            </a:r>
            <a:r>
              <a:rPr lang="en-US" sz="1800" b="1" dirty="0" err="1">
                <a:solidFill>
                  <a:srgbClr val="1B45FE"/>
                </a:solidFill>
              </a:rPr>
              <a:t>etc</a:t>
            </a:r>
            <a:r>
              <a:rPr lang="en-US" sz="1800" b="1" dirty="0">
                <a:solidFill>
                  <a:srgbClr val="1B45FE"/>
                </a:solidFill>
              </a:rPr>
              <a:t>/</a:t>
            </a:r>
            <a:r>
              <a:rPr lang="en-US" sz="1800" b="1" dirty="0" err="1">
                <a:solidFill>
                  <a:srgbClr val="1B45FE"/>
                </a:solidFill>
              </a:rPr>
              <a:t>pki</a:t>
            </a:r>
            <a:r>
              <a:rPr lang="en-US" sz="1800" b="1" dirty="0">
                <a:solidFill>
                  <a:srgbClr val="1B45FE"/>
                </a:solidFill>
              </a:rPr>
              <a:t>/</a:t>
            </a:r>
            <a:r>
              <a:rPr lang="en-US" sz="1800" b="1" dirty="0" err="1">
                <a:solidFill>
                  <a:srgbClr val="1B45FE"/>
                </a:solidFill>
              </a:rPr>
              <a:t>tls</a:t>
            </a:r>
            <a:r>
              <a:rPr lang="en-US" sz="1800" b="1" dirty="0">
                <a:solidFill>
                  <a:srgbClr val="1B45FE"/>
                </a:solidFill>
              </a:rPr>
              <a:t>/certs/</a:t>
            </a:r>
            <a:r>
              <a:rPr lang="en-US" sz="1800" b="1" dirty="0" err="1">
                <a:solidFill>
                  <a:srgbClr val="1B45FE"/>
                </a:solidFill>
              </a:rPr>
              <a:t>localhost.crt</a:t>
            </a:r>
            <a:r>
              <a:rPr lang="en-US" sz="1800" b="1" dirty="0">
                <a:solidFill>
                  <a:srgbClr val="1B45FE"/>
                </a:solidFill>
              </a:rPr>
              <a:t> </a:t>
            </a:r>
            <a:endParaRPr lang="en-US" sz="1800" b="1" dirty="0" smtClean="0">
              <a:solidFill>
                <a:srgbClr val="1B45FE"/>
              </a:solidFill>
            </a:endParaRPr>
          </a:p>
          <a:p>
            <a:pPr marL="0" indent="0">
              <a:buNone/>
            </a:pPr>
            <a:r>
              <a:rPr lang="en-US" sz="1800" dirty="0" smtClean="0"/>
              <a:t>[</a:t>
            </a:r>
            <a:r>
              <a:rPr lang="en-US" sz="1800" dirty="0"/>
              <a:t>ec2-user@ip-172-30-0-148 </a:t>
            </a:r>
            <a:r>
              <a:rPr lang="en-US" sz="1800" dirty="0" err="1"/>
              <a:t>tls</a:t>
            </a:r>
            <a:r>
              <a:rPr lang="en-US" sz="1800" dirty="0"/>
              <a:t>]$ </a:t>
            </a:r>
            <a:r>
              <a:rPr lang="en-US" sz="1800" b="1" dirty="0" smtClean="0">
                <a:solidFill>
                  <a:srgbClr val="1B45FE"/>
                </a:solidFill>
              </a:rPr>
              <a:t>cd /home/ec2-user/server</a:t>
            </a:r>
            <a:endParaRPr lang="en-US" sz="1800" dirty="0" smtClean="0">
              <a:solidFill>
                <a:srgbClr val="1B45FE"/>
              </a:solidFill>
            </a:endParaRPr>
          </a:p>
          <a:p>
            <a:pPr marL="0" indent="0">
              <a:buNone/>
            </a:pPr>
            <a:r>
              <a:rPr lang="en-US" sz="1800" dirty="0"/>
              <a:t>[ec2-user@ip-172-30-0-148 </a:t>
            </a:r>
            <a:r>
              <a:rPr lang="en-US" sz="1800" dirty="0" smtClean="0"/>
              <a:t>server]$ </a:t>
            </a:r>
            <a:r>
              <a:rPr lang="en-US" sz="1800" b="1" dirty="0" err="1">
                <a:solidFill>
                  <a:srgbClr val="1B45FE"/>
                </a:solidFill>
              </a:rPr>
              <a:t>sudo</a:t>
            </a:r>
            <a:r>
              <a:rPr lang="en-US" sz="1800" b="1" dirty="0">
                <a:solidFill>
                  <a:srgbClr val="1B45FE"/>
                </a:solidFill>
              </a:rPr>
              <a:t> </a:t>
            </a:r>
            <a:r>
              <a:rPr lang="en-US" sz="1800" b="1" dirty="0" err="1" smtClean="0">
                <a:solidFill>
                  <a:srgbClr val="1B45FE"/>
                </a:solidFill>
              </a:rPr>
              <a:t>openssl</a:t>
            </a:r>
            <a:r>
              <a:rPr lang="en-US" sz="1800" b="1" dirty="0" smtClean="0">
                <a:solidFill>
                  <a:srgbClr val="1B45FE"/>
                </a:solidFill>
              </a:rPr>
              <a:t> </a:t>
            </a:r>
            <a:r>
              <a:rPr lang="en-US" sz="1800" b="1" dirty="0" err="1">
                <a:solidFill>
                  <a:srgbClr val="1B45FE"/>
                </a:solidFill>
              </a:rPr>
              <a:t>rsa</a:t>
            </a:r>
            <a:r>
              <a:rPr lang="en-US" sz="1800" b="1" dirty="0">
                <a:solidFill>
                  <a:srgbClr val="1B45FE"/>
                </a:solidFill>
              </a:rPr>
              <a:t> -in </a:t>
            </a:r>
            <a:r>
              <a:rPr lang="en-US" sz="1800" b="1" dirty="0" smtClean="0">
                <a:solidFill>
                  <a:srgbClr val="1B45FE"/>
                </a:solidFill>
              </a:rPr>
              <a:t>server2key.pem </a:t>
            </a:r>
            <a:r>
              <a:rPr lang="en-US" sz="1800" b="1" dirty="0">
                <a:solidFill>
                  <a:srgbClr val="1B45FE"/>
                </a:solidFill>
              </a:rPr>
              <a:t>-out </a:t>
            </a:r>
            <a:r>
              <a:rPr lang="en-US" sz="1800" b="1" dirty="0" smtClean="0">
                <a:solidFill>
                  <a:srgbClr val="1B45FE"/>
                </a:solidFill>
              </a:rPr>
              <a:t>server2.key</a:t>
            </a:r>
            <a:endParaRPr lang="en-US" sz="1800" b="1" dirty="0">
              <a:solidFill>
                <a:srgbClr val="1B45FE"/>
              </a:solidFill>
            </a:endParaRPr>
          </a:p>
          <a:p>
            <a:pPr marL="0" indent="0">
              <a:buNone/>
            </a:pPr>
            <a:r>
              <a:rPr lang="en-US" sz="1800" dirty="0"/>
              <a:t>Enter pass phrase for server1key.pem</a:t>
            </a:r>
            <a:r>
              <a:rPr lang="en-US" sz="1800" dirty="0" smtClean="0"/>
              <a:t>: </a:t>
            </a:r>
            <a:r>
              <a:rPr lang="en-US" sz="1800" b="1" dirty="0" smtClean="0">
                <a:solidFill>
                  <a:srgbClr val="1B45FE"/>
                </a:solidFill>
              </a:rPr>
              <a:t>&lt;enter passphrase&gt;</a:t>
            </a:r>
            <a:endParaRPr lang="en-US" sz="1800" b="1" dirty="0">
              <a:solidFill>
                <a:srgbClr val="1B45FE"/>
              </a:solidFill>
            </a:endParaRPr>
          </a:p>
          <a:p>
            <a:pPr marL="0" indent="0">
              <a:buNone/>
            </a:pPr>
            <a:r>
              <a:rPr lang="en-US" sz="1800" dirty="0"/>
              <a:t>writing RSA </a:t>
            </a:r>
            <a:r>
              <a:rPr lang="en-US" sz="1800" dirty="0" smtClean="0"/>
              <a:t>key</a:t>
            </a:r>
          </a:p>
          <a:p>
            <a:pPr marL="0" indent="0">
              <a:buNone/>
            </a:pPr>
            <a:r>
              <a:rPr lang="en-US" sz="1800" dirty="0"/>
              <a:t>[ec2-user@ip-172-30-0-148 </a:t>
            </a:r>
            <a:r>
              <a:rPr lang="en-US" sz="1800" dirty="0" smtClean="0"/>
              <a:t>server]$ </a:t>
            </a:r>
            <a:r>
              <a:rPr lang="en-US" sz="1800" b="1" dirty="0" err="1">
                <a:solidFill>
                  <a:srgbClr val="1B45FE"/>
                </a:solidFill>
              </a:rPr>
              <a:t>sudo</a:t>
            </a:r>
            <a:r>
              <a:rPr lang="en-US" sz="1800" b="1" dirty="0">
                <a:solidFill>
                  <a:srgbClr val="1B45FE"/>
                </a:solidFill>
              </a:rPr>
              <a:t> </a:t>
            </a:r>
            <a:r>
              <a:rPr lang="en-US" sz="1800" b="1" dirty="0" err="1">
                <a:solidFill>
                  <a:srgbClr val="1B45FE"/>
                </a:solidFill>
              </a:rPr>
              <a:t>chmod</a:t>
            </a:r>
            <a:r>
              <a:rPr lang="en-US" sz="1800" b="1" dirty="0">
                <a:solidFill>
                  <a:srgbClr val="1B45FE"/>
                </a:solidFill>
              </a:rPr>
              <a:t> 700 *.</a:t>
            </a:r>
            <a:r>
              <a:rPr lang="en-US" sz="1800" b="1" dirty="0" smtClean="0">
                <a:solidFill>
                  <a:srgbClr val="1B45FE"/>
                </a:solidFill>
              </a:rPr>
              <a:t>key</a:t>
            </a:r>
            <a:endParaRPr lang="en-US" sz="1800" dirty="0"/>
          </a:p>
          <a:p>
            <a:pPr marL="0" indent="0">
              <a:buNone/>
            </a:pPr>
            <a:r>
              <a:rPr lang="en-US" sz="1800" dirty="0"/>
              <a:t>[ec2-user@ip-172-30-0-148 </a:t>
            </a:r>
            <a:r>
              <a:rPr lang="en-US" sz="1800" dirty="0" smtClean="0"/>
              <a:t>server]$ </a:t>
            </a:r>
            <a:r>
              <a:rPr lang="en-US" sz="1800" b="1" dirty="0" err="1">
                <a:solidFill>
                  <a:srgbClr val="1B45FE"/>
                </a:solidFill>
              </a:rPr>
              <a:t>sudo</a:t>
            </a:r>
            <a:r>
              <a:rPr lang="en-US" sz="1800" b="1" dirty="0">
                <a:solidFill>
                  <a:srgbClr val="1B45FE"/>
                </a:solidFill>
              </a:rPr>
              <a:t> </a:t>
            </a:r>
            <a:r>
              <a:rPr lang="en-US" sz="1800" b="1" dirty="0" err="1" smtClean="0">
                <a:solidFill>
                  <a:srgbClr val="1B45FE"/>
                </a:solidFill>
              </a:rPr>
              <a:t>cp</a:t>
            </a:r>
            <a:r>
              <a:rPr lang="en-US" sz="1800" b="1" dirty="0" smtClean="0">
                <a:solidFill>
                  <a:srgbClr val="1B45FE"/>
                </a:solidFill>
              </a:rPr>
              <a:t> server2.key</a:t>
            </a:r>
            <a:r>
              <a:rPr lang="en-US" sz="1800" b="1" dirty="0">
                <a:solidFill>
                  <a:srgbClr val="1B45FE"/>
                </a:solidFill>
              </a:rPr>
              <a:t>  /</a:t>
            </a:r>
            <a:r>
              <a:rPr lang="en-US" sz="1800" b="1" dirty="0" err="1">
                <a:solidFill>
                  <a:srgbClr val="1B45FE"/>
                </a:solidFill>
              </a:rPr>
              <a:t>etc</a:t>
            </a:r>
            <a:r>
              <a:rPr lang="en-US" sz="1800" b="1" dirty="0">
                <a:solidFill>
                  <a:srgbClr val="1B45FE"/>
                </a:solidFill>
              </a:rPr>
              <a:t>/</a:t>
            </a:r>
            <a:r>
              <a:rPr lang="en-US" sz="1800" b="1" dirty="0" err="1">
                <a:solidFill>
                  <a:srgbClr val="1B45FE"/>
                </a:solidFill>
              </a:rPr>
              <a:t>pki</a:t>
            </a:r>
            <a:r>
              <a:rPr lang="en-US" sz="1800" b="1" dirty="0">
                <a:solidFill>
                  <a:srgbClr val="1B45FE"/>
                </a:solidFill>
              </a:rPr>
              <a:t>/</a:t>
            </a:r>
            <a:r>
              <a:rPr lang="en-US" sz="1800" b="1" dirty="0" err="1">
                <a:solidFill>
                  <a:srgbClr val="1B45FE"/>
                </a:solidFill>
              </a:rPr>
              <a:t>tls</a:t>
            </a:r>
            <a:r>
              <a:rPr lang="en-US" sz="1800" b="1" dirty="0">
                <a:solidFill>
                  <a:srgbClr val="1B45FE"/>
                </a:solidFill>
              </a:rPr>
              <a:t>/private/</a:t>
            </a:r>
            <a:r>
              <a:rPr lang="en-US" sz="1800" b="1" dirty="0" err="1">
                <a:solidFill>
                  <a:srgbClr val="1B45FE"/>
                </a:solidFill>
              </a:rPr>
              <a:t>localhost.key</a:t>
            </a:r>
            <a:endParaRPr lang="en-US" sz="1800" b="1" dirty="0">
              <a:solidFill>
                <a:srgbClr val="1B45FE"/>
              </a:solidFill>
            </a:endParaRPr>
          </a:p>
          <a:p>
            <a:pPr marL="0" indent="0">
              <a:buNone/>
            </a:pPr>
            <a:r>
              <a:rPr lang="en-US" sz="1800" dirty="0" err="1"/>
              <a:t>cp</a:t>
            </a:r>
            <a:r>
              <a:rPr lang="en-US" sz="1800" dirty="0"/>
              <a:t>: overwrite ‘/</a:t>
            </a:r>
            <a:r>
              <a:rPr lang="en-US" sz="1800" dirty="0" err="1"/>
              <a:t>etc</a:t>
            </a:r>
            <a:r>
              <a:rPr lang="en-US" sz="1800" dirty="0"/>
              <a:t>/</a:t>
            </a:r>
            <a:r>
              <a:rPr lang="en-US" sz="1800" dirty="0" err="1"/>
              <a:t>pki</a:t>
            </a:r>
            <a:r>
              <a:rPr lang="en-US" sz="1800" dirty="0"/>
              <a:t>/</a:t>
            </a:r>
            <a:r>
              <a:rPr lang="en-US" sz="1800" dirty="0" err="1"/>
              <a:t>tls</a:t>
            </a:r>
            <a:r>
              <a:rPr lang="en-US" sz="1800" dirty="0"/>
              <a:t>/private/</a:t>
            </a:r>
            <a:r>
              <a:rPr lang="en-US" sz="1800" dirty="0" err="1"/>
              <a:t>localhost.key</a:t>
            </a:r>
            <a:r>
              <a:rPr lang="en-US" sz="1800" dirty="0"/>
              <a:t>’? </a:t>
            </a:r>
            <a:r>
              <a:rPr lang="en-US" sz="1800" b="1" dirty="0">
                <a:solidFill>
                  <a:srgbClr val="1B45FE"/>
                </a:solidFill>
              </a:rPr>
              <a:t>y</a:t>
            </a:r>
          </a:p>
          <a:p>
            <a:pPr marL="0" indent="0">
              <a:buNone/>
            </a:pPr>
            <a:r>
              <a:rPr lang="en-US" sz="1800" dirty="0" smtClean="0"/>
              <a:t>[ec2-user@ip-172-30-0-148 server]$ </a:t>
            </a:r>
            <a:r>
              <a:rPr lang="en-US" sz="1800" b="1" dirty="0" err="1" smtClean="0">
                <a:solidFill>
                  <a:srgbClr val="1B45FE"/>
                </a:solidFill>
              </a:rPr>
              <a:t>sudo</a:t>
            </a:r>
            <a:r>
              <a:rPr lang="en-US" sz="1800" b="1" dirty="0" smtClean="0">
                <a:solidFill>
                  <a:srgbClr val="1B45FE"/>
                </a:solidFill>
              </a:rPr>
              <a:t> service </a:t>
            </a:r>
            <a:r>
              <a:rPr lang="en-US" sz="1800" b="1" dirty="0" err="1" smtClean="0">
                <a:solidFill>
                  <a:srgbClr val="1B45FE"/>
                </a:solidFill>
              </a:rPr>
              <a:t>httpd</a:t>
            </a:r>
            <a:r>
              <a:rPr lang="en-US" sz="1800" b="1" dirty="0" smtClean="0">
                <a:solidFill>
                  <a:srgbClr val="1B45FE"/>
                </a:solidFill>
              </a:rPr>
              <a:t> restart</a:t>
            </a:r>
          </a:p>
          <a:p>
            <a:pPr marL="0" indent="0">
              <a:buNone/>
            </a:pPr>
            <a:endParaRPr lang="en-US" sz="1800" dirty="0">
              <a:solidFill>
                <a:srgbClr val="1B45FE"/>
              </a:solidFill>
            </a:endParaRPr>
          </a:p>
        </p:txBody>
      </p:sp>
    </p:spTree>
    <p:extLst>
      <p:ext uri="{BB962C8B-B14F-4D97-AF65-F5344CB8AC3E}">
        <p14:creationId xmlns:p14="http://schemas.microsoft.com/office/powerpoint/2010/main" val="90057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10312</TotalTime>
  <Words>3083</Words>
  <Application>Microsoft Macintosh PowerPoint</Application>
  <PresentationFormat>On-screen Show (4:3)</PresentationFormat>
  <Paragraphs>259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Mangal</vt:lpstr>
      <vt:lpstr>Arial</vt:lpstr>
      <vt:lpstr>Office Theme</vt:lpstr>
      <vt:lpstr>PowerPoint Presentation</vt:lpstr>
      <vt:lpstr>Server Certificate Generation</vt:lpstr>
      <vt:lpstr>Sign Server Certificate</vt:lpstr>
      <vt:lpstr>Install Server Certificate and Private Key</vt:lpstr>
      <vt:lpstr>Verify the Server Certificate Presented</vt:lpstr>
      <vt:lpstr>Install CA.myuccs.com</vt:lpstr>
      <vt:lpstr>Trust  CA.myuccs.com</vt:lpstr>
      <vt:lpstr>Revisit the Site Again. Still Have Problem!</vt:lpstr>
      <vt:lpstr>Create new Server Certificate and Private Key with *.myucc.com as commonName</vt:lpstr>
      <vt:lpstr>Finally it is Green and Secure!</vt:lpstr>
      <vt:lpstr>PowerPoint Presentation</vt:lpstr>
      <vt:lpstr>Web Mutual Authentication</vt:lpstr>
      <vt:lpstr>Client Certificate Generation</vt:lpstr>
      <vt:lpstr>CA Sign Client Certificate and  Export Clientg Key+Sigend Certificate</vt:lpstr>
      <vt:lpstr>Import Client .p12 file into Local Secure Store</vt:lpstr>
      <vt:lpstr>PowerPoint Presentation</vt:lpstr>
      <vt:lpstr>Web Mutual Authentication</vt:lpstr>
      <vt:lpstr>Set up Web Server Configuration for  Mutual Authentication</vt:lpstr>
      <vt:lpstr>Httpd.passwd for Additional Client Limitation</vt:lpstr>
      <vt:lpstr>Access Secure Web Site with  Mutual Authentication</vt:lpstr>
      <vt:lpstr>Access Secure Web Site with Mutual Authentication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Richard.White</dc:creator>
  <cp:lastModifiedBy>Microsoft Office User</cp:lastModifiedBy>
  <cp:revision>425</cp:revision>
  <dcterms:created xsi:type="dcterms:W3CDTF">2006-08-16T00:00:00Z</dcterms:created>
  <dcterms:modified xsi:type="dcterms:W3CDTF">2017-03-13T08:28:13Z</dcterms:modified>
</cp:coreProperties>
</file>