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1" r:id="rId4"/>
    <p:sldId id="257" r:id="rId5"/>
    <p:sldId id="273" r:id="rId6"/>
    <p:sldId id="258" r:id="rId7"/>
    <p:sldId id="259" r:id="rId8"/>
    <p:sldId id="260" r:id="rId9"/>
    <p:sldId id="262" r:id="rId10"/>
    <p:sldId id="267" r:id="rId11"/>
    <p:sldId id="268" r:id="rId12"/>
    <p:sldId id="263" r:id="rId13"/>
    <p:sldId id="264" r:id="rId14"/>
    <p:sldId id="265" r:id="rId15"/>
    <p:sldId id="266" r:id="rId16"/>
    <p:sldId id="269" r:id="rId17"/>
    <p:sldId id="270" r:id="rId18"/>
    <p:sldId id="272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19" autoAdjust="0"/>
  </p:normalViewPr>
  <p:slideViewPr>
    <p:cSldViewPr>
      <p:cViewPr varScale="1">
        <p:scale>
          <a:sx n="74" d="100"/>
          <a:sy n="74" d="100"/>
        </p:scale>
        <p:origin x="-10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D2F6-19F9-464A-8E75-62334B88CF54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7F1-16D0-4C64-AD55-2B7D2C9A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D2F6-19F9-464A-8E75-62334B88CF54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7F1-16D0-4C64-AD55-2B7D2C9A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6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D2F6-19F9-464A-8E75-62334B88CF54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7F1-16D0-4C64-AD55-2B7D2C9A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2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D2F6-19F9-464A-8E75-62334B88CF54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7F1-16D0-4C64-AD55-2B7D2C9A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2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D2F6-19F9-464A-8E75-62334B88CF54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7F1-16D0-4C64-AD55-2B7D2C9A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1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D2F6-19F9-464A-8E75-62334B88CF54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7F1-16D0-4C64-AD55-2B7D2C9A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3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D2F6-19F9-464A-8E75-62334B88CF54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7F1-16D0-4C64-AD55-2B7D2C9A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0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D2F6-19F9-464A-8E75-62334B88CF54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7F1-16D0-4C64-AD55-2B7D2C9A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3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D2F6-19F9-464A-8E75-62334B88CF54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7F1-16D0-4C64-AD55-2B7D2C9A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8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D2F6-19F9-464A-8E75-62334B88CF54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7F1-16D0-4C64-AD55-2B7D2C9A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2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D2F6-19F9-464A-8E75-62334B88CF54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7F1-16D0-4C64-AD55-2B7D2C9A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6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9D2F6-19F9-464A-8E75-62334B88CF54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DB7F1-16D0-4C64-AD55-2B7D2C9A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8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>
              <a:lumMod val="50000"/>
            </a:schemeClr>
          </a:solidFill>
          <a:latin typeface="Source Sans Pro Semibol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2">
              <a:lumMod val="50000"/>
            </a:schemeClr>
          </a:solidFill>
          <a:latin typeface="Source Sans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2">
              <a:lumMod val="50000"/>
            </a:schemeClr>
          </a:solidFill>
          <a:latin typeface="Source Sans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Source Sans Pro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>
              <a:lumMod val="50000"/>
            </a:schemeClr>
          </a:solidFill>
          <a:latin typeface="Source Sans Pro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>
              <a:lumMod val="50000"/>
            </a:schemeClr>
          </a:solidFill>
          <a:latin typeface="Source Sans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863" y="4191000"/>
            <a:ext cx="6400800" cy="1752600"/>
          </a:xfrm>
        </p:spPr>
        <p:txBody>
          <a:bodyPr anchor="ctr"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GPS-Denied Navigation Platform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2187575"/>
            <a:ext cx="7772400" cy="1470025"/>
          </a:xfrm>
        </p:spPr>
        <p:txBody>
          <a:bodyPr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en-US" sz="5300" spc="100" dirty="0" smtClean="0">
                <a:solidFill>
                  <a:schemeClr val="accent1">
                    <a:lumMod val="75000"/>
                  </a:schemeClr>
                </a:solidFill>
              </a:rPr>
              <a:t>PACMULE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(Payload Acquisition Carrier Multi-Utility Location Estimator)</a:t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5100" dirty="0" smtClean="0">
                <a:solidFill>
                  <a:schemeClr val="accent1">
                    <a:lumMod val="75000"/>
                  </a:schemeClr>
                </a:solidFill>
              </a:rPr>
              <a:t>Initial Design Review</a:t>
            </a:r>
            <a:endParaRPr lang="en-US" sz="5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95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GSM Trilateration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GSM Chipset</a:t>
            </a:r>
          </a:p>
          <a:p>
            <a:pPr marL="1314450" lvl="2" indent="-514350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Output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– MCC, MNC, LAC,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Cell ID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, Signal Strength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Smartphone</a:t>
            </a:r>
          </a:p>
          <a:p>
            <a:pPr marL="1314450" lvl="2" indent="-514350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Output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Lat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/Long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14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Computer Vision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</a:rPr>
              <a:t>Night </a:t>
            </a:r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Vision Camera, into Raspberry </a:t>
            </a:r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</a:rPr>
              <a:t>Pi</a:t>
            </a:r>
          </a:p>
          <a:p>
            <a:pPr marL="1314450" lvl="2" indent="-514350"/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</a:rPr>
              <a:t>Output – Velocity Vector</a:t>
            </a:r>
            <a:endParaRPr lang="en-US" sz="72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External Camera, interfaced to </a:t>
            </a:r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</a:rPr>
              <a:t>Smartphone</a:t>
            </a:r>
            <a:endParaRPr lang="en-US" sz="6800" dirty="0">
              <a:solidFill>
                <a:schemeClr val="accent1">
                  <a:lumMod val="75000"/>
                </a:schemeClr>
              </a:solidFill>
            </a:endParaRPr>
          </a:p>
          <a:p>
            <a:pPr marL="1314450" lvl="2" indent="-514350"/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</a:rPr>
              <a:t>Output – Velocity Vector</a:t>
            </a:r>
            <a:endParaRPr lang="en-US" sz="72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</a:rPr>
              <a:t>Onboard Smartphone </a:t>
            </a:r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Camera</a:t>
            </a:r>
          </a:p>
          <a:p>
            <a:pPr marL="1314450" lvl="2" indent="-514350"/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</a:rPr>
              <a:t>Output – </a:t>
            </a:r>
            <a:r>
              <a:rPr lang="en-US" sz="7200" dirty="0" err="1" smtClean="0">
                <a:solidFill>
                  <a:schemeClr val="accent1">
                    <a:lumMod val="75000"/>
                  </a:schemeClr>
                </a:solidFill>
              </a:rPr>
              <a:t>Lat</a:t>
            </a:r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</a:rPr>
              <a:t>/Long</a:t>
            </a:r>
            <a:endParaRPr lang="en-US" sz="7200" dirty="0">
              <a:solidFill>
                <a:schemeClr val="accent1">
                  <a:lumMod val="75000"/>
                </a:schemeClr>
              </a:solidFill>
            </a:endParaRPr>
          </a:p>
          <a:p>
            <a:pPr marL="1314450" lvl="2" indent="-514350"/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Output – Velocity Vector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2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Package One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Languages: Python, C/C++, AT Commands</a:t>
            </a:r>
            <a:endParaRPr lang="en-US" sz="2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</a:rPr>
              <a:t>Adafruit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 IMU, GSM Shield, Night-Vision Camera into Raspberry Pi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01" y="2209800"/>
            <a:ext cx="725079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63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Package One – Pros and Cons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Pros: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Modularity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Individual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omponents are replaceable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Cons: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Complicated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Small Processor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Possible interfacing communication issues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26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Package Two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Languages: Python, C/C++, Java 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Python and Java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Either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Adafruit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IMU or Android IMU, Android Cell Phone, Night-Vision Camera into Raspberry Pi</a:t>
            </a: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548" y="2819401"/>
            <a:ext cx="5823052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46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Package Two – Pros and Cons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Pros: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Greater processing power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Less hardware interfacing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Cons: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Only one accessible hardware connection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Less customizable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2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Going from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Simulation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Simulator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Simulation: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Representation of the Flying Donkey in an environment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Each component of the PACMULE represented within model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Simulator: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Adding Hardware-in-the-Loop (HIL) functionality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19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Simulation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Autofit/>
          </a:bodyPr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Select 3D software capable of modeling both the PACMULE and the environment</a:t>
            </a: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PACMULE System-Level Model:</a:t>
            </a:r>
          </a:p>
          <a:p>
            <a:pPr lvl="1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IMU Module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        IMU</a:t>
            </a:r>
            <a:br>
              <a:rPr lang="en-US" sz="2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       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Arduino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(HIL capable)</a:t>
            </a:r>
            <a:endParaRPr lang="en-US" sz="2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Cellular Tracking Module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       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Smart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Phone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 (HIL capable)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or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GSM</a:t>
            </a:r>
          </a:p>
          <a:p>
            <a:pPr lvl="1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Image Processing Module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        Camera</a:t>
            </a:r>
            <a:br>
              <a:rPr lang="en-US" sz="2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       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Raspberry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Pi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 (HIL capable)</a:t>
            </a:r>
            <a:endParaRPr lang="en-US" sz="2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Vehicle</a:t>
            </a:r>
          </a:p>
          <a:p>
            <a:pPr lvl="1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Terrain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(ground, trees, rocks, buildings,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gophers)</a:t>
            </a:r>
          </a:p>
          <a:p>
            <a:pPr lvl="1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Environment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(wind, lighting, gravity, cell signal, etc.)</a:t>
            </a:r>
          </a:p>
        </p:txBody>
      </p:sp>
    </p:spTree>
    <p:extLst>
      <p:ext uri="{BB962C8B-B14F-4D97-AF65-F5344CB8AC3E}">
        <p14:creationId xmlns:p14="http://schemas.microsoft.com/office/powerpoint/2010/main" val="21047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Project Timeline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003289"/>
              </p:ext>
            </p:extLst>
          </p:nvPr>
        </p:nvGraphicFramePr>
        <p:xfrm>
          <a:off x="152400" y="1676400"/>
          <a:ext cx="8839198" cy="4291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066800"/>
                <a:gridCol w="1143000"/>
                <a:gridCol w="1143000"/>
                <a:gridCol w="762000"/>
                <a:gridCol w="990600"/>
                <a:gridCol w="914400"/>
                <a:gridCol w="609600"/>
                <a:gridCol w="838200"/>
                <a:gridCol w="609598"/>
              </a:tblGrid>
              <a:tr h="31171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Source Sans Pro" pitchFamily="34" charset="0"/>
                        </a:rPr>
                        <a:t>Week</a:t>
                      </a:r>
                      <a:endParaRPr lang="en-US" sz="1600" b="0" dirty="0">
                        <a:latin typeface="Source Sans Pro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Source Sans Pro" pitchFamily="34" charset="0"/>
                        </a:rPr>
                        <a:t>Device</a:t>
                      </a:r>
                      <a:r>
                        <a:rPr lang="en-US" sz="1600" b="0" baseline="0" dirty="0" smtClean="0">
                          <a:latin typeface="Source Sans Pro" pitchFamily="34" charset="0"/>
                        </a:rPr>
                        <a:t> Tasks</a:t>
                      </a:r>
                      <a:endParaRPr lang="en-US" sz="1600" b="0" dirty="0">
                        <a:latin typeface="Source Sans Pro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Source Sans Pro" pitchFamily="34" charset="0"/>
                        </a:rPr>
                        <a:t>Simulation Tasks</a:t>
                      </a:r>
                      <a:endParaRPr lang="en-US" sz="1600" b="0" dirty="0">
                        <a:latin typeface="Source Sans Pro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4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4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Modules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Coarse</a:t>
                      </a:r>
                      <a:r>
                        <a:rPr lang="en-US" sz="1600" baseline="0" dirty="0" smtClean="0">
                          <a:latin typeface="Source Sans Pro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Source Sans Pro" pitchFamily="34" charset="0"/>
                        </a:rPr>
                        <a:t>Models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</a:tr>
              <a:tr h="3117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5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</a:tr>
              <a:tr h="6334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6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Packages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Fine Models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</a:tr>
              <a:tr h="3117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7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Source Sans Pro" pitchFamily="34" charset="0"/>
                        </a:rPr>
                        <a:t>Sim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</a:tr>
              <a:tr h="3117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8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</a:tr>
              <a:tr h="685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9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PACMULE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True Models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</a:tr>
              <a:tr h="3117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10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Trials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HIL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rgbClr val="EEF0AC"/>
                    </a:solidFill>
                  </a:tcPr>
                </a:tc>
              </a:tr>
              <a:tr h="3117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11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rgbClr val="EEF0AC"/>
                    </a:solidFill>
                  </a:tcPr>
                </a:tc>
              </a:tr>
              <a:tr h="3117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ource Sans Pro" pitchFamily="34" charset="0"/>
                        </a:rPr>
                        <a:t>12</a:t>
                      </a:r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ource Sans Pro" pitchFamily="34" charset="0"/>
                      </a:endParaRPr>
                    </a:p>
                  </a:txBody>
                  <a:tcPr>
                    <a:solidFill>
                      <a:srgbClr val="EEF0A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93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“Opportunities to Excel”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b="1" dirty="0" smtClean="0">
                <a:solidFill>
                  <a:schemeClr val="accent1">
                    <a:lumMod val="75000"/>
                  </a:schemeClr>
                </a:solidFill>
              </a:rPr>
              <a:t>The Learning Curve</a:t>
            </a:r>
          </a:p>
          <a:p>
            <a:r>
              <a:rPr lang="en-US" sz="3300" dirty="0" smtClean="0">
                <a:solidFill>
                  <a:schemeClr val="accent1">
                    <a:lumMod val="75000"/>
                  </a:schemeClr>
                </a:solidFill>
              </a:rPr>
              <a:t>Hardware Interfacing</a:t>
            </a:r>
          </a:p>
          <a:p>
            <a:r>
              <a:rPr lang="en-US" sz="3300" dirty="0" smtClean="0">
                <a:solidFill>
                  <a:schemeClr val="accent1">
                    <a:lumMod val="75000"/>
                  </a:schemeClr>
                </a:solidFill>
              </a:rPr>
              <a:t>Programming Languages</a:t>
            </a:r>
          </a:p>
          <a:p>
            <a:r>
              <a:rPr lang="en-US" sz="3300" dirty="0" smtClean="0">
                <a:solidFill>
                  <a:schemeClr val="accent1">
                    <a:lumMod val="75000"/>
                  </a:schemeClr>
                </a:solidFill>
              </a:rPr>
              <a:t>Visualization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300" b="1" dirty="0" smtClean="0">
                <a:solidFill>
                  <a:schemeClr val="accent1">
                    <a:lumMod val="75000"/>
                  </a:schemeClr>
                </a:solidFill>
              </a:rPr>
              <a:t>Delivery Concerns</a:t>
            </a:r>
          </a:p>
          <a:p>
            <a:r>
              <a:rPr lang="en-US" sz="3300" dirty="0" smtClean="0">
                <a:solidFill>
                  <a:schemeClr val="accent1">
                    <a:lumMod val="75000"/>
                  </a:schemeClr>
                </a:solidFill>
              </a:rPr>
              <a:t>Subsystem Integration</a:t>
            </a:r>
          </a:p>
          <a:p>
            <a:r>
              <a:rPr lang="en-US" sz="3300" dirty="0" smtClean="0">
                <a:solidFill>
                  <a:schemeClr val="accent1">
                    <a:lumMod val="75000"/>
                  </a:schemeClr>
                </a:solidFill>
              </a:rPr>
              <a:t>Testing</a:t>
            </a:r>
          </a:p>
          <a:p>
            <a:r>
              <a:rPr lang="en-US" sz="3300" dirty="0" smtClean="0">
                <a:solidFill>
                  <a:schemeClr val="accent1">
                    <a:lumMod val="75000"/>
                  </a:schemeClr>
                </a:solidFill>
              </a:rPr>
              <a:t>Debugging / Unforeseen Issues</a:t>
            </a:r>
          </a:p>
          <a:p>
            <a:r>
              <a:rPr lang="en-US" sz="3300" dirty="0" smtClean="0">
                <a:solidFill>
                  <a:schemeClr val="accent1">
                    <a:lumMod val="75000"/>
                  </a:schemeClr>
                </a:solidFill>
              </a:rPr>
              <a:t>Budget</a:t>
            </a:r>
          </a:p>
          <a:p>
            <a:r>
              <a:rPr lang="en-US" sz="33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3300" dirty="0" smtClean="0">
                <a:solidFill>
                  <a:schemeClr val="accent1">
                    <a:lumMod val="75000"/>
                  </a:schemeClr>
                </a:solidFill>
              </a:rPr>
              <a:t>ehicle interoperability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2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PACMULE Team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David Amanor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Telecommunications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Hardware Programming (VHDL/FPGA)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Signal Processing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Software –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MATLAB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Tavin Clary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Telecommunications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Signal Processing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Software – MATLAB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Joshua Eddy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Autonomous Vehicle Design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Aircraft Stability and Control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Microcontrollers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Software – MATLAB, Python, Java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Niti Madhugiri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Astronomy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Image Processing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Robotic Motion Planning / AI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Software – MATLAB, Python, C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Nicole Ogden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Hardware Programming (VHDL/FPGA)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Microcontrollers – Arduino, Raspberry Pi, NETduino,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BeagleBone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Black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Software – MATLAB, C/C++, Android,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Python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Robert Ryan 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Visualization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Mechatronics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Software – Java, Android, Python, C/C++</a:t>
            </a:r>
          </a:p>
          <a:p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8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 Few Hanging Questions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i="1" dirty="0" smtClean="0">
                <a:solidFill>
                  <a:schemeClr val="accent1">
                    <a:lumMod val="75000"/>
                  </a:schemeClr>
                </a:solidFill>
              </a:rPr>
              <a:t>What are NASA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en-US" sz="3500" i="1" dirty="0" smtClean="0">
                <a:solidFill>
                  <a:schemeClr val="accent1">
                    <a:lumMod val="75000"/>
                  </a:schemeClr>
                </a:solidFill>
              </a:rPr>
              <a:t>s expectations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For the Flying Donkey organizers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Floor/ceiling altitudes? Required altitudes?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Exact specification of flight corridor?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Confirmation of given GPS landing zones?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Foreknowledge of waypoints? Competition timing?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Competitor-provided infrastructure?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Competition data logger?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Select hardware and algorithms for each module</a:t>
            </a:r>
          </a:p>
          <a:p>
            <a:pPr lvl="1"/>
            <a:r>
              <a:rPr lang="en-US" dirty="0" smtClean="0"/>
              <a:t>Hardware choices will likely dictate programming needs</a:t>
            </a:r>
          </a:p>
          <a:p>
            <a:pPr lvl="1"/>
            <a:r>
              <a:rPr lang="en-US" dirty="0" smtClean="0"/>
              <a:t>Possible choices: Arduino UNO, Raspberry Pi, Samsung Galaxy S1</a:t>
            </a:r>
          </a:p>
          <a:p>
            <a:pPr lvl="1"/>
            <a:r>
              <a:rPr lang="en-US" dirty="0" smtClean="0"/>
              <a:t>Possible Computer Vision algorithms: Lucas </a:t>
            </a:r>
            <a:r>
              <a:rPr lang="en-US" dirty="0" err="1" smtClean="0"/>
              <a:t>Kanade</a:t>
            </a:r>
            <a:r>
              <a:rPr lang="en-US" smtClean="0"/>
              <a:t>, Horn-</a:t>
            </a:r>
            <a:r>
              <a:rPr lang="en-US" dirty="0" err="1" smtClean="0"/>
              <a:t>Schunck</a:t>
            </a:r>
            <a:endParaRPr lang="en-US" dirty="0" smtClean="0"/>
          </a:p>
          <a:p>
            <a:r>
              <a:rPr lang="en-US" dirty="0" smtClean="0"/>
              <a:t>Select IDE’s based on programming needs</a:t>
            </a:r>
          </a:p>
          <a:p>
            <a:pPr lvl="1"/>
            <a:r>
              <a:rPr lang="en-US" dirty="0" smtClean="0"/>
              <a:t>Possible choices: IDLE, Eclipse</a:t>
            </a:r>
          </a:p>
          <a:p>
            <a:r>
              <a:rPr lang="en-US" dirty="0" smtClean="0"/>
              <a:t>Select visualization software</a:t>
            </a:r>
            <a:endParaRPr lang="en-US" dirty="0"/>
          </a:p>
          <a:p>
            <a:pPr lvl="1"/>
            <a:r>
              <a:rPr lang="en-US" dirty="0" smtClean="0"/>
              <a:t>Possible choices: </a:t>
            </a:r>
            <a:r>
              <a:rPr lang="en-US" dirty="0" err="1"/>
              <a:t>j</a:t>
            </a:r>
            <a:r>
              <a:rPr lang="en-US" dirty="0" err="1" smtClean="0"/>
              <a:t>MonkeyEngine</a:t>
            </a:r>
            <a:r>
              <a:rPr lang="en-US" dirty="0" smtClean="0"/>
              <a:t>, Microsoft Robotics Developer Studio, Panda3D</a:t>
            </a:r>
          </a:p>
        </p:txBody>
      </p:sp>
    </p:spTree>
    <p:extLst>
      <p:ext uri="{BB962C8B-B14F-4D97-AF65-F5344CB8AC3E}">
        <p14:creationId xmlns:p14="http://schemas.microsoft.com/office/powerpoint/2010/main" val="8767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8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GPS-Denied Navigation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Conditions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Flying Donkey without Cargo Hold (i.e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.,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no payload)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GPS disabled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Low-cost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embedded solution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(&lt; $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500 for navigation components)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Must carry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organizer-supplied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flight logger (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60 g)</a:t>
            </a:r>
          </a:p>
          <a:p>
            <a:pPr marL="0" indent="0">
              <a:buNone/>
            </a:pP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Criteria to win the sub-challenge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Successfully complete a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1 km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route, in both directions, at 8 a.m., noon and 5 p.m. (i.e. 6 km in total)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Out at 300m above ground level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Back at 50m above ground level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No damage to the aerial vehicle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Stay within the Flight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Corridor</a:t>
            </a:r>
          </a:p>
          <a:p>
            <a:pPr marL="0" indent="0">
              <a:buNone/>
            </a:pPr>
            <a:endParaRPr lang="en-US" sz="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The winner will have the smallest average deviation from </a:t>
            </a:r>
            <a:b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the Flight Corridor’s center line</a:t>
            </a:r>
            <a:endParaRPr lang="en-US" sz="2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0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 Three-Pronged System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The PACMULE will employ three navigation modules: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Inertial Measurement Unit</a:t>
            </a:r>
          </a:p>
          <a:p>
            <a:pPr marL="0" indent="0" algn="ctr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GSM Chipset</a:t>
            </a:r>
          </a:p>
          <a:p>
            <a:pPr marL="0" indent="0" algn="ctr">
              <a:buNone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Computer Vision System</a:t>
            </a:r>
          </a:p>
        </p:txBody>
      </p:sp>
    </p:spTree>
    <p:extLst>
      <p:ext uri="{BB962C8B-B14F-4D97-AF65-F5344CB8AC3E}">
        <p14:creationId xmlns:p14="http://schemas.microsoft.com/office/powerpoint/2010/main" val="121461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Why these three?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The PACMULE, at a bare minimum, should be able to determine orientation, position, and velocity. Ideally, PACMULE should be designed for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maximal redundancy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in the case of subsystem failure.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The three subsystems chosen for the PACMULE offer maximal sensory overlap to preclude the possibility of total sensory failure at any point.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21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Inertial Navigation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An IMU employs a combination of: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Accelerometer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Gyroscope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Compass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arometer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Thermometer</a:t>
            </a:r>
          </a:p>
          <a:p>
            <a:pPr marL="0" indent="0">
              <a:buNone/>
            </a:pP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By measuring accelerations and angular velocities, the PACMULE can make displacement estimates.</a:t>
            </a:r>
            <a:endParaRPr lang="en-US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63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GSM Chipset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The GSM chipset communicates with nearby cell towers to ascertain: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Mobile Country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Mobile Network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Location Area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Cell ID</a:t>
            </a:r>
            <a:endParaRPr lang="en-US" sz="30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Signal Strength</a:t>
            </a:r>
          </a:p>
          <a:p>
            <a:endParaRPr lang="en-US" sz="17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This data can be employed to estimate the PACMULE’s position by trilateration.</a:t>
            </a:r>
            <a:endParaRPr lang="en-US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04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Computer Vision System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Optical Flow Analysis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compares two consecutively taken images to determine the flow of pixels, enabling estimations of velocity.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Horizon-Line Determination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locates the horizon, allowing for orientation estimates.</a:t>
            </a:r>
          </a:p>
        </p:txBody>
      </p:sp>
    </p:spTree>
    <p:extLst>
      <p:ext uri="{BB962C8B-B14F-4D97-AF65-F5344CB8AC3E}">
        <p14:creationId xmlns:p14="http://schemas.microsoft.com/office/powerpoint/2010/main" val="97295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Inertial Measurement Unit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34000"/>
          </a:xfrm>
        </p:spPr>
        <p:txBody>
          <a:bodyPr>
            <a:no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IMU to Microcontroller</a:t>
            </a:r>
          </a:p>
          <a:p>
            <a:pPr marL="1371600" lvl="2" indent="-514350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Output – Data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alues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Smartphone Sensors</a:t>
            </a:r>
          </a:p>
          <a:p>
            <a:pPr marL="1371600" lvl="2" indent="-514350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Output –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Lat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/Long</a:t>
            </a:r>
          </a:p>
          <a:p>
            <a:pPr marL="1371600" lvl="2" indent="-514350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Output – Data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alues</a:t>
            </a:r>
          </a:p>
          <a:p>
            <a:pPr marL="857250" lvl="2" indent="0">
              <a:buNone/>
            </a:pP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82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773</Words>
  <Application>Microsoft Office PowerPoint</Application>
  <PresentationFormat>On-screen Show (4:3)</PresentationFormat>
  <Paragraphs>189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PACMULE (Payload Acquisition Carrier Multi-Utility Location Estimator) Initial Design Review</vt:lpstr>
      <vt:lpstr>The PACMULE Team</vt:lpstr>
      <vt:lpstr>GPS-Denied Navigation</vt:lpstr>
      <vt:lpstr>A Three-Pronged System</vt:lpstr>
      <vt:lpstr>Why these three?</vt:lpstr>
      <vt:lpstr>Inertial Navigation</vt:lpstr>
      <vt:lpstr>GSM Chipset</vt:lpstr>
      <vt:lpstr>Computer Vision System</vt:lpstr>
      <vt:lpstr>Inertial Measurement Unit</vt:lpstr>
      <vt:lpstr>GSM Trilateration</vt:lpstr>
      <vt:lpstr>Computer Vision</vt:lpstr>
      <vt:lpstr>Package One</vt:lpstr>
      <vt:lpstr>Package One – Pros and Cons</vt:lpstr>
      <vt:lpstr>Package Two</vt:lpstr>
      <vt:lpstr>Package Two – Pros and Cons</vt:lpstr>
      <vt:lpstr>Going from Simulation to Simulator</vt:lpstr>
      <vt:lpstr>Simulation</vt:lpstr>
      <vt:lpstr>Project Timeline</vt:lpstr>
      <vt:lpstr>“Opportunities to Excel”</vt:lpstr>
      <vt:lpstr>A Few Hanging Questions</vt:lpstr>
      <vt:lpstr>Moving Forward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</dc:creator>
  <cp:lastModifiedBy>Josh</cp:lastModifiedBy>
  <cp:revision>103</cp:revision>
  <dcterms:created xsi:type="dcterms:W3CDTF">2014-05-27T01:59:29Z</dcterms:created>
  <dcterms:modified xsi:type="dcterms:W3CDTF">2014-06-27T14:48:09Z</dcterms:modified>
</cp:coreProperties>
</file>