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27"/>
  </p:notesMasterIdLst>
  <p:handoutMasterIdLst>
    <p:handoutMasterId r:id="rId28"/>
  </p:handoutMasterIdLst>
  <p:sldIdLst>
    <p:sldId id="315" r:id="rId5"/>
    <p:sldId id="266" r:id="rId6"/>
    <p:sldId id="317" r:id="rId7"/>
    <p:sldId id="318" r:id="rId8"/>
    <p:sldId id="319" r:id="rId9"/>
    <p:sldId id="320" r:id="rId10"/>
    <p:sldId id="314" r:id="rId11"/>
    <p:sldId id="271" r:id="rId12"/>
    <p:sldId id="309" r:id="rId13"/>
    <p:sldId id="321" r:id="rId14"/>
    <p:sldId id="322" r:id="rId15"/>
    <p:sldId id="312" r:id="rId16"/>
    <p:sldId id="305" r:id="rId17"/>
    <p:sldId id="310" r:id="rId18"/>
    <p:sldId id="323" r:id="rId19"/>
    <p:sldId id="324" r:id="rId20"/>
    <p:sldId id="316" r:id="rId21"/>
    <p:sldId id="313" r:id="rId22"/>
    <p:sldId id="300" r:id="rId23"/>
    <p:sldId id="325" r:id="rId24"/>
    <p:sldId id="326" r:id="rId25"/>
    <p:sldId id="29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59" d="100"/>
          <a:sy n="59" d="100"/>
        </p:scale>
        <p:origin x="964" y="5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4/14/2024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4/14/2024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335608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17</a:t>
            </a:fld>
            <a:endParaRPr lang="en-US" dirty="0"/>
          </a:p>
        </p:txBody>
      </p:sp>
    </p:spTree>
    <p:extLst>
      <p:ext uri="{BB962C8B-B14F-4D97-AF65-F5344CB8AC3E}">
        <p14:creationId xmlns:p14="http://schemas.microsoft.com/office/powerpoint/2010/main" val="601518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18</a:t>
            </a:fld>
            <a:endParaRPr lang="en-US" dirty="0"/>
          </a:p>
        </p:txBody>
      </p:sp>
    </p:spTree>
    <p:extLst>
      <p:ext uri="{BB962C8B-B14F-4D97-AF65-F5344CB8AC3E}">
        <p14:creationId xmlns:p14="http://schemas.microsoft.com/office/powerpoint/2010/main" val="3986912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19</a:t>
            </a:fld>
            <a:endParaRPr lang="en-US" dirty="0"/>
          </a:p>
        </p:txBody>
      </p:sp>
    </p:spTree>
    <p:extLst>
      <p:ext uri="{BB962C8B-B14F-4D97-AF65-F5344CB8AC3E}">
        <p14:creationId xmlns:p14="http://schemas.microsoft.com/office/powerpoint/2010/main" val="2125366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22</a:t>
            </a:fld>
            <a:endParaRPr lang="en-US" dirty="0"/>
          </a:p>
        </p:txBody>
      </p:sp>
    </p:spTree>
    <p:extLst>
      <p:ext uri="{BB962C8B-B14F-4D97-AF65-F5344CB8AC3E}">
        <p14:creationId xmlns:p14="http://schemas.microsoft.com/office/powerpoint/2010/main" val="58069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7</a:t>
            </a:fld>
            <a:endParaRPr lang="en-US" dirty="0"/>
          </a:p>
        </p:txBody>
      </p:sp>
    </p:spTree>
    <p:extLst>
      <p:ext uri="{BB962C8B-B14F-4D97-AF65-F5344CB8AC3E}">
        <p14:creationId xmlns:p14="http://schemas.microsoft.com/office/powerpoint/2010/main" val="374389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8</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9</a:t>
            </a:fld>
            <a:endParaRPr lang="en-US" dirty="0"/>
          </a:p>
        </p:txBody>
      </p:sp>
    </p:spTree>
    <p:extLst>
      <p:ext uri="{BB962C8B-B14F-4D97-AF65-F5344CB8AC3E}">
        <p14:creationId xmlns:p14="http://schemas.microsoft.com/office/powerpoint/2010/main" val="2191268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4EEB602-95FC-483A-B12D-216A7AD7EA24}" type="slidenum">
              <a:rPr lang="en-US" smtClean="0"/>
              <a:t>10</a:t>
            </a:fld>
            <a:endParaRPr lang="en-US" dirty="0"/>
          </a:p>
        </p:txBody>
      </p:sp>
    </p:spTree>
    <p:extLst>
      <p:ext uri="{BB962C8B-B14F-4D97-AF65-F5344CB8AC3E}">
        <p14:creationId xmlns:p14="http://schemas.microsoft.com/office/powerpoint/2010/main" val="3201820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12</a:t>
            </a:fld>
            <a:endParaRPr lang="en-US" dirty="0"/>
          </a:p>
        </p:txBody>
      </p:sp>
    </p:spTree>
    <p:extLst>
      <p:ext uri="{BB962C8B-B14F-4D97-AF65-F5344CB8AC3E}">
        <p14:creationId xmlns:p14="http://schemas.microsoft.com/office/powerpoint/2010/main" val="357255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13</a:t>
            </a:fld>
            <a:endParaRPr lang="en-US" dirty="0"/>
          </a:p>
        </p:txBody>
      </p:sp>
    </p:spTree>
    <p:extLst>
      <p:ext uri="{BB962C8B-B14F-4D97-AF65-F5344CB8AC3E}">
        <p14:creationId xmlns:p14="http://schemas.microsoft.com/office/powerpoint/2010/main" val="2714327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14</a:t>
            </a:fld>
            <a:endParaRPr lang="en-US" dirty="0"/>
          </a:p>
        </p:txBody>
      </p:sp>
    </p:spTree>
    <p:extLst>
      <p:ext uri="{BB962C8B-B14F-4D97-AF65-F5344CB8AC3E}">
        <p14:creationId xmlns:p14="http://schemas.microsoft.com/office/powerpoint/2010/main" val="2221603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r>
              <a:rPr lang="en-US"/>
              <a:t>9/8/20XX</a:t>
            </a:r>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r>
              <a:rPr lang="en-US"/>
              <a:t>Presentation Title</a:t>
            </a:r>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3062062"/>
      </p:ext>
    </p:extLst>
  </p:cSld>
  <p:clrMapOvr>
    <a:masterClrMapping/>
  </p:clrMapOvr>
  <p:hf sldNum="0" hdr="0" ftr="0" dt="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35236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r>
              <a:rPr lang="en-US"/>
              <a:t>9/8/20XX</a:t>
            </a:r>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215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9134"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361923"/>
            <a:ext cx="6623040" cy="1421898"/>
          </a:xfrm>
        </p:spPr>
        <p:txBody>
          <a:bodyPr anchor="b" anchorCtr="0">
            <a:noAutofit/>
          </a:bodyPr>
          <a:lstStyle>
            <a:lvl1pPr>
              <a:lnSpc>
                <a:spcPct val="100000"/>
              </a:lnSpc>
              <a:defRPr sz="3200"/>
            </a:lvl1pPr>
          </a:lstStyle>
          <a:p>
            <a:r>
              <a:rPr lang="en-US" dirty="0"/>
              <a:t>Click to add title</a:t>
            </a:r>
          </a:p>
        </p:txBody>
      </p:sp>
      <p:sp>
        <p:nvSpPr>
          <p:cNvPr id="3" name="Content Placeholder 2">
            <a:extLst>
              <a:ext uri="{FF2B5EF4-FFF2-40B4-BE49-F238E27FC236}">
                <a16:creationId xmlns:a16="http://schemas.microsoft.com/office/drawing/2014/main" id="{C40EA5BF-04A6-2B17-0703-8419C4DB97FF}"/>
              </a:ext>
            </a:extLst>
          </p:cNvPr>
          <p:cNvSpPr>
            <a:spLocks noGrp="1"/>
          </p:cNvSpPr>
          <p:nvPr>
            <p:ph sz="quarter" idx="14" hasCustomPrompt="1"/>
          </p:nvPr>
        </p:nvSpPr>
        <p:spPr>
          <a:xfrm>
            <a:off x="787399" y="2916772"/>
            <a:ext cx="6622819" cy="2852639"/>
          </a:xfrm>
        </p:spPr>
        <p:txBody>
          <a:bodyPr anchor="t"/>
          <a:lstStyle>
            <a:lvl1pPr marL="0" indent="0">
              <a:lnSpc>
                <a:spcPct val="125000"/>
              </a:lnSpc>
              <a:spcAft>
                <a:spcPts val="600"/>
              </a:spcAft>
              <a:buNone/>
              <a:defRPr sz="2000" b="0"/>
            </a:lvl1pPr>
            <a:lvl2pPr>
              <a:lnSpc>
                <a:spcPct val="125000"/>
              </a:lnSpc>
              <a:spcAft>
                <a:spcPts val="600"/>
              </a:spcAft>
              <a:defRPr/>
            </a:lvl2pPr>
            <a:lvl3pPr>
              <a:lnSpc>
                <a:spcPct val="125000"/>
              </a:lnSpc>
              <a:spcAft>
                <a:spcPts val="600"/>
              </a:spcAft>
              <a:defRPr/>
            </a:lvl3pPr>
            <a:lvl4pPr>
              <a:lnSpc>
                <a:spcPct val="125000"/>
              </a:lnSpc>
              <a:spcAft>
                <a:spcPts val="600"/>
              </a:spcAft>
              <a:defRPr/>
            </a:lvl4pPr>
            <a:lvl5pPr>
              <a:lnSpc>
                <a:spcPct val="125000"/>
              </a:lnSpc>
              <a:spcAft>
                <a:spcPts val="600"/>
              </a:spcAf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dirty="0"/>
              <a:t>9/8/20XX</a:t>
            </a:r>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BD79D74E-6357-D3E7-30C0-09B4B82BA321}"/>
              </a:ext>
              <a:ext uri="{C183D7F6-B498-43B3-948B-1728B52AA6E4}">
                <adec:decorative xmlns:adec="http://schemas.microsoft.com/office/drawing/2017/decorative" val="1"/>
              </a:ext>
            </a:extLst>
          </p:cNvPr>
          <p:cNvSpPr/>
          <p:nvPr userDrawn="1"/>
        </p:nvSpPr>
        <p:spPr>
          <a:xfrm>
            <a:off x="8203482" y="1095507"/>
            <a:ext cx="3997653" cy="5016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53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 Pictur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1" y="825689"/>
            <a:ext cx="7685728" cy="3741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30" y="825687"/>
            <a:ext cx="5957384" cy="3741551"/>
          </a:xfrm>
        </p:spPr>
        <p:txBody>
          <a:bodyPr tIns="182880" anchor="ctr" anchorCtr="0">
            <a:noAutofit/>
          </a:bodyPr>
          <a:lstStyle>
            <a:lvl1pPr>
              <a:lnSpc>
                <a:spcPct val="100000"/>
              </a:lnSpc>
              <a:defRPr sz="40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36013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p:nvPr>
        </p:nvSpPr>
        <p:spPr>
          <a:xfrm>
            <a:off x="7710836" y="-2"/>
            <a:ext cx="44811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marL="0" indent="0" algn="ctr">
              <a:buNone/>
              <a:defRPr sz="1400"/>
            </a:lvl1pPr>
          </a:lstStyle>
          <a:p>
            <a:r>
              <a:rPr lang="en-US"/>
              <a:t>Click icon to add picture</a:t>
            </a: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42498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91430795"/>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 uri="{C183D7F6-B498-43B3-948B-1728B52AA6E4}">
                <adec:decorative xmlns:adec="http://schemas.microsoft.com/office/drawing/2017/decorative" val="1"/>
              </a:ext>
            </a:extLst>
          </p:cNvPr>
          <p:cNvSpPr/>
          <p:nvPr userDrawn="1"/>
        </p:nvSpPr>
        <p:spPr>
          <a:xfrm>
            <a:off x="6410325" y="-4078"/>
            <a:ext cx="5787773"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 uri="{C183D7F6-B498-43B3-948B-1728B52AA6E4}">
                <adec:decorative xmlns:adec="http://schemas.microsoft.com/office/drawing/2017/decorative" val="1"/>
              </a:ext>
            </a:extLst>
          </p:cNvPr>
          <p:cNvSpPr/>
          <p:nvPr userDrawn="1"/>
        </p:nvSpPr>
        <p:spPr>
          <a:xfrm>
            <a:off x="1524" y="1031500"/>
            <a:ext cx="12190475" cy="641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 uri="{C183D7F6-B498-43B3-948B-1728B52AA6E4}">
                <adec:decorative xmlns:adec="http://schemas.microsoft.com/office/drawing/2017/decorative" val="1"/>
              </a:ext>
            </a:extLst>
          </p:cNvPr>
          <p:cNvSpPr/>
          <p:nvPr userDrawn="1"/>
        </p:nvSpPr>
        <p:spPr>
          <a:xfrm>
            <a:off x="6446677" y="1095508"/>
            <a:ext cx="5742273"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8EC5ED-FCAE-682A-C050-58786819ECD3}"/>
              </a:ext>
            </a:extLst>
          </p:cNvPr>
          <p:cNvSpPr>
            <a:spLocks noGrp="1"/>
          </p:cNvSpPr>
          <p:nvPr>
            <p:ph type="title"/>
          </p:nvPr>
        </p:nvSpPr>
        <p:spPr>
          <a:xfrm>
            <a:off x="6757416" y="1316736"/>
            <a:ext cx="5120640" cy="3392424"/>
          </a:xfrm>
        </p:spPr>
        <p:txBody>
          <a:bodyPr anchor="b"/>
          <a:lstStyle>
            <a:lvl1pPr>
              <a:lnSpc>
                <a:spcPct val="100000"/>
              </a:lnSpc>
              <a:defRPr/>
            </a:lvl1pPr>
          </a:lstStyle>
          <a:p>
            <a:r>
              <a:rPr lang="en-US"/>
              <a:t>Click to edit Master title style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6749828" y="4816366"/>
            <a:ext cx="5125300" cy="1068929"/>
          </a:xfrm>
        </p:spPr>
        <p:txBody>
          <a:bodyPr anchor="t" anchorCtr="0">
            <a:noAutofit/>
          </a:bodyPr>
          <a:lstStyle>
            <a:lvl1pPr marL="0" indent="0">
              <a:lnSpc>
                <a:spcPct val="100000"/>
              </a:lnSpc>
              <a:buNone/>
              <a:defRPr sz="2000" b="0"/>
            </a:lvl1pPr>
          </a:lstStyle>
          <a:p>
            <a:r>
              <a:rPr lang="en-US" sz="2000" dirty="0">
                <a:solidFill>
                  <a:schemeClr val="tx2"/>
                </a:solidFill>
              </a:rPr>
              <a:t>Click to add subtitle</a:t>
            </a:r>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p:nvPr>
        </p:nvSpPr>
        <p:spPr>
          <a:xfrm>
            <a:off x="-6099" y="1095509"/>
            <a:ext cx="6391656" cy="5016892"/>
          </a:xfrm>
        </p:spPr>
        <p:txBody>
          <a:bodyPr anchor="t">
            <a:normAutofit/>
          </a:bodyPr>
          <a:lstStyle>
            <a:lvl1pPr marL="0" indent="0" algn="ctr">
              <a:buNone/>
              <a:defRPr sz="1400"/>
            </a:lvl1pPr>
          </a:lstStyle>
          <a:p>
            <a:r>
              <a:rPr lang="en-US"/>
              <a:t>Click icon to add picture</a:t>
            </a:r>
            <a:endParaRPr lang="en-US" dirty="0"/>
          </a:p>
        </p:txBody>
      </p:sp>
      <p:sp>
        <p:nvSpPr>
          <p:cNvPr id="32" name="Rectangle 31">
            <a:extLst>
              <a:ext uri="{FF2B5EF4-FFF2-40B4-BE49-F238E27FC236}">
                <a16:creationId xmlns:a16="http://schemas.microsoft.com/office/drawing/2014/main" id="{247A5DB4-1ED7-4630-89AF-F1802E44EF89}"/>
              </a:ext>
              <a:ext uri="{C183D7F6-B498-43B3-948B-1728B52AA6E4}">
                <adec:decorative xmlns:adec="http://schemas.microsoft.com/office/drawing/2017/decorative" val="1"/>
              </a:ext>
            </a:extLst>
          </p:cNvPr>
          <p:cNvSpPr/>
          <p:nvPr userDrawn="1"/>
        </p:nvSpPr>
        <p:spPr>
          <a:xfrm>
            <a:off x="0" y="6144405"/>
            <a:ext cx="644667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 uri="{C183D7F6-B498-43B3-948B-1728B52AA6E4}">
                <adec:decorative xmlns:adec="http://schemas.microsoft.com/office/drawing/2017/decorative" val="1"/>
              </a:ext>
            </a:extLst>
          </p:cNvPr>
          <p:cNvSpPr/>
          <p:nvPr userDrawn="1"/>
        </p:nvSpPr>
        <p:spPr>
          <a:xfrm>
            <a:off x="6446677" y="6167615"/>
            <a:ext cx="5742273"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 uri="{C183D7F6-B498-43B3-948B-1728B52AA6E4}">
                <adec:decorative xmlns:adec="http://schemas.microsoft.com/office/drawing/2017/decorative" val="1"/>
              </a:ext>
            </a:extLst>
          </p:cNvPr>
          <p:cNvSpPr/>
          <p:nvPr userDrawn="1"/>
        </p:nvSpPr>
        <p:spPr>
          <a:xfrm>
            <a:off x="1524" y="6112249"/>
            <a:ext cx="12190475" cy="641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 uri="{C183D7F6-B498-43B3-948B-1728B52AA6E4}">
                <adec:decorative xmlns:adec="http://schemas.microsoft.com/office/drawing/2017/decorative" val="1"/>
              </a:ext>
            </a:extLst>
          </p:cNvPr>
          <p:cNvSpPr/>
          <p:nvPr userDrawn="1"/>
        </p:nvSpPr>
        <p:spPr>
          <a:xfrm>
            <a:off x="637949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0742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Content + Picture">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141023" y="167463"/>
            <a:ext cx="6408058" cy="1580890"/>
          </a:xfrm>
        </p:spPr>
        <p:txBody>
          <a:bodyPr anchor="b" anchorCtr="0">
            <a:noAutofit/>
          </a:bodyPr>
          <a:lstStyle>
            <a:lvl1pPr>
              <a:lnSpc>
                <a:spcPct val="100000"/>
              </a:lnSpc>
              <a:defRPr sz="3200"/>
            </a:lvl1pPr>
          </a:lstStyle>
          <a:p>
            <a:r>
              <a:rPr lang="en-US" dirty="0"/>
              <a:t>Click to add title</a:t>
            </a:r>
          </a:p>
        </p:txBody>
      </p:sp>
      <p:sp>
        <p:nvSpPr>
          <p:cNvPr id="4" name="Content Placeholder 3">
            <a:extLst>
              <a:ext uri="{FF2B5EF4-FFF2-40B4-BE49-F238E27FC236}">
                <a16:creationId xmlns:a16="http://schemas.microsoft.com/office/drawing/2014/main" id="{FFD78806-0532-B92A-4326-73941B4232E7}"/>
              </a:ext>
            </a:extLst>
          </p:cNvPr>
          <p:cNvSpPr>
            <a:spLocks noGrp="1"/>
          </p:cNvSpPr>
          <p:nvPr>
            <p:ph sz="quarter" idx="16" hasCustomPrompt="1"/>
          </p:nvPr>
        </p:nvSpPr>
        <p:spPr>
          <a:xfrm>
            <a:off x="0" y="0"/>
            <a:ext cx="4613275" cy="6858000"/>
          </a:xfrm>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ontent Placeholder 2">
            <a:extLst>
              <a:ext uri="{FF2B5EF4-FFF2-40B4-BE49-F238E27FC236}">
                <a16:creationId xmlns:a16="http://schemas.microsoft.com/office/drawing/2014/main" id="{DEB24183-BE19-B810-4EF4-D9959CAD150B}"/>
              </a:ext>
            </a:extLst>
          </p:cNvPr>
          <p:cNvSpPr>
            <a:spLocks noGrp="1"/>
          </p:cNvSpPr>
          <p:nvPr>
            <p:ph sz="quarter" idx="15" hasCustomPrompt="1"/>
          </p:nvPr>
        </p:nvSpPr>
        <p:spPr>
          <a:xfrm>
            <a:off x="5140405" y="1959427"/>
            <a:ext cx="6408665" cy="4161653"/>
          </a:xfrm>
        </p:spPr>
        <p:txBody>
          <a:bodyPr anchor="t">
            <a:normAutofit/>
          </a:bodyPr>
          <a:lstStyle>
            <a:lvl1pPr marL="0" indent="0">
              <a:lnSpc>
                <a:spcPct val="100000"/>
              </a:lnSpc>
              <a:spcAft>
                <a:spcPts val="600"/>
              </a:spcAft>
              <a:buNone/>
              <a:defRPr sz="1800" b="0"/>
            </a:lvl1pPr>
            <a:lvl2pPr>
              <a:lnSpc>
                <a:spcPct val="100000"/>
              </a:lnSpc>
              <a:spcAft>
                <a:spcPts val="600"/>
              </a:spcAft>
              <a:defRPr sz="1800"/>
            </a:lvl2pPr>
            <a:lvl3pPr>
              <a:lnSpc>
                <a:spcPct val="100000"/>
              </a:lnSpc>
              <a:spcAft>
                <a:spcPts val="600"/>
              </a:spcAft>
              <a:defRPr sz="1800"/>
            </a:lvl3pPr>
            <a:lvl4pPr>
              <a:lnSpc>
                <a:spcPct val="100000"/>
              </a:lnSpc>
              <a:spcAft>
                <a:spcPts val="600"/>
              </a:spcAft>
              <a:defRPr sz="1800"/>
            </a:lvl4pPr>
            <a:lvl5pPr>
              <a:lnSpc>
                <a:spcPct val="100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CD15B6AB-EFBA-3087-EC3D-8DA945B70C0F}"/>
              </a:ext>
            </a:extLst>
          </p:cNvPr>
          <p:cNvSpPr>
            <a:spLocks noGrp="1"/>
          </p:cNvSpPr>
          <p:nvPr>
            <p:ph type="ftr" sz="quarter" idx="11"/>
          </p:nvPr>
        </p:nvSpPr>
        <p:spPr>
          <a:xfrm>
            <a:off x="5140405" y="6309360"/>
            <a:ext cx="3982428" cy="457200"/>
          </a:xfrm>
        </p:spPr>
        <p:txBody>
          <a:bodyPr/>
          <a:lstStyle>
            <a:lvl1pPr algn="ctr">
              <a:defRPr>
                <a:effectLst/>
              </a:defRPr>
            </a:lvl1pPr>
          </a:lstStyle>
          <a:p>
            <a:pPr algn="l"/>
            <a:r>
              <a:rPr lang="en-US" dirty="0"/>
              <a:t>Presentation Title</a:t>
            </a:r>
          </a:p>
        </p:txBody>
      </p:sp>
      <p:sp>
        <p:nvSpPr>
          <p:cNvPr id="10" name="Date Placeholder 3">
            <a:extLst>
              <a:ext uri="{FF2B5EF4-FFF2-40B4-BE49-F238E27FC236}">
                <a16:creationId xmlns:a16="http://schemas.microsoft.com/office/drawing/2014/main" id="{6A3371A6-1409-7906-744F-59D906DF6755}"/>
              </a:ext>
            </a:extLst>
          </p:cNvPr>
          <p:cNvSpPr>
            <a:spLocks noGrp="1"/>
          </p:cNvSpPr>
          <p:nvPr>
            <p:ph type="dt" sz="half" idx="10"/>
          </p:nvPr>
        </p:nvSpPr>
        <p:spPr>
          <a:xfrm>
            <a:off x="9238415" y="6309360"/>
            <a:ext cx="1215204" cy="457200"/>
          </a:xfrm>
        </p:spPr>
        <p:txBody>
          <a:bodyPr/>
          <a:lstStyle>
            <a:lvl1pPr algn="ctr">
              <a:defRPr>
                <a:effectLst/>
              </a:defRPr>
            </a:lvl1pPr>
          </a:lstStyle>
          <a:p>
            <a:r>
              <a:rPr lang="en-US" dirty="0">
                <a:solidFill>
                  <a:schemeClr val="tx2"/>
                </a:solidFill>
              </a:rPr>
              <a:t>9/8/20XX</a:t>
            </a:r>
            <a:endParaRPr lang="en-US" dirty="0"/>
          </a:p>
        </p:txBody>
      </p:sp>
      <p:sp>
        <p:nvSpPr>
          <p:cNvPr id="11" name="Slide Number Placeholder 5">
            <a:extLst>
              <a:ext uri="{FF2B5EF4-FFF2-40B4-BE49-F238E27FC236}">
                <a16:creationId xmlns:a16="http://schemas.microsoft.com/office/drawing/2014/main" id="{8546652F-6212-09E9-1A75-28F7C8EEF073}"/>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768418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and 2 Content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 uri="{C183D7F6-B498-43B3-948B-1728B52AA6E4}">
                <adec:decorative xmlns:adec="http://schemas.microsoft.com/office/drawing/2017/decorative" val="1"/>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 uri="{C183D7F6-B498-43B3-948B-1728B52AA6E4}">
                <adec:decorative xmlns:adec="http://schemas.microsoft.com/office/drawing/2017/decorative" val="1"/>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3752"/>
            <a:ext cx="10013709" cy="103327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15" name="Content Placeholder 2">
            <a:extLst>
              <a:ext uri="{FF2B5EF4-FFF2-40B4-BE49-F238E27FC236}">
                <a16:creationId xmlns:a16="http://schemas.microsoft.com/office/drawing/2014/main" id="{5778233C-CCEC-FC64-A709-616569B37D23}"/>
              </a:ext>
            </a:extLst>
          </p:cNvPr>
          <p:cNvSpPr>
            <a:spLocks noGrp="1"/>
          </p:cNvSpPr>
          <p:nvPr>
            <p:ph sz="quarter" idx="18" hasCustomPrompt="1"/>
          </p:nvPr>
        </p:nvSpPr>
        <p:spPr>
          <a:xfrm>
            <a:off x="1542563" y="502269"/>
            <a:ext cx="4753581"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67FEFA15-354D-6389-9102-922A664A73AE}"/>
              </a:ext>
            </a:extLst>
          </p:cNvPr>
          <p:cNvSpPr>
            <a:spLocks noGrp="1"/>
          </p:cNvSpPr>
          <p:nvPr>
            <p:ph sz="quarter" idx="19" hasCustomPrompt="1"/>
          </p:nvPr>
        </p:nvSpPr>
        <p:spPr>
          <a:xfrm>
            <a:off x="6966630" y="502269"/>
            <a:ext cx="4753581"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D874FDF0-F4BE-433D-86EE-9E1832D4388B}"/>
              </a:ext>
              <a:ext uri="{C183D7F6-B498-43B3-948B-1728B52AA6E4}">
                <adec:decorative xmlns:adec="http://schemas.microsoft.com/office/drawing/2017/decorative" val="1"/>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924306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 uri="{C183D7F6-B498-43B3-948B-1728B52AA6E4}">
                <adec:decorative xmlns:adec="http://schemas.microsoft.com/office/drawing/2017/decorative" val="1"/>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 uri="{C183D7F6-B498-43B3-948B-1728B52AA6E4}">
                <adec:decorative xmlns:adec="http://schemas.microsoft.com/office/drawing/2017/decorative" val="1"/>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962423"/>
            <a:ext cx="10013710" cy="121615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2" name="Content Placeholder 2">
            <a:extLst>
              <a:ext uri="{FF2B5EF4-FFF2-40B4-BE49-F238E27FC236}">
                <a16:creationId xmlns:a16="http://schemas.microsoft.com/office/drawing/2014/main" id="{252AD8E1-37CB-EB1E-9394-A293E1F2107F}"/>
              </a:ext>
            </a:extLst>
          </p:cNvPr>
          <p:cNvSpPr>
            <a:spLocks noGrp="1"/>
          </p:cNvSpPr>
          <p:nvPr>
            <p:ph sz="quarter" idx="18" hasCustomPrompt="1"/>
          </p:nvPr>
        </p:nvSpPr>
        <p:spPr>
          <a:xfrm>
            <a:off x="1542563" y="2590800"/>
            <a:ext cx="6441412"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5B37B294-6F01-986D-E8E5-119AE9A8F2BE}"/>
              </a:ext>
            </a:extLst>
          </p:cNvPr>
          <p:cNvSpPr>
            <a:spLocks noGrp="1"/>
          </p:cNvSpPr>
          <p:nvPr>
            <p:ph sz="quarter" idx="17" hasCustomPrompt="1"/>
          </p:nvPr>
        </p:nvSpPr>
        <p:spPr>
          <a:xfrm>
            <a:off x="8197362" y="2590800"/>
            <a:ext cx="3522849" cy="3718557"/>
          </a:xfrm>
        </p:spPr>
        <p:txBody>
          <a:bodyPr anchor="t">
            <a:normAutofit/>
          </a:bodyPr>
          <a:lstStyle>
            <a:lvl1pPr marL="285750" indent="-285750">
              <a:lnSpc>
                <a:spcPct val="125000"/>
              </a:lnSpc>
              <a:spcAft>
                <a:spcPts val="600"/>
              </a:spcAft>
              <a:buFont typeface="Wingdings" panose="05000000000000000000" pitchFamily="2" charset="2"/>
              <a:buChar char="§"/>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7278DD10-67BC-4E87-A788-A45C6093F5F8}"/>
              </a:ext>
              <a:ext uri="{C183D7F6-B498-43B3-948B-1728B52AA6E4}">
                <adec:decorative xmlns:adec="http://schemas.microsoft.com/office/drawing/2017/decorative" val="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049579" cy="457200"/>
          </a:xfrm>
        </p:spPr>
        <p:txBody>
          <a:bodyPr/>
          <a:lstStyle/>
          <a:p>
            <a:r>
              <a:rPr lang="en-US" dirty="0"/>
              <a:t>Presentation Title</a:t>
            </a:r>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3" name="Date Placeholder 3">
            <a:extLst>
              <a:ext uri="{FF2B5EF4-FFF2-40B4-BE49-F238E27FC236}">
                <a16:creationId xmlns:a16="http://schemas.microsoft.com/office/drawing/2014/main" id="{D0EFA1AD-93FB-148E-CFC6-A6E5D9967406}"/>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Tree>
    <p:extLst>
      <p:ext uri="{BB962C8B-B14F-4D97-AF65-F5344CB8AC3E}">
        <p14:creationId xmlns:p14="http://schemas.microsoft.com/office/powerpoint/2010/main" val="16164776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0" y="0"/>
            <a:ext cx="4016188" cy="105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988518"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4506511" y="1393926"/>
            <a:ext cx="7042570" cy="1626225"/>
          </a:xfrm>
        </p:spPr>
        <p:txBody>
          <a:bodyPr anchor="b" anchorCtr="0">
            <a:noAutofit/>
          </a:bodyPr>
          <a:lstStyle>
            <a:lvl1pPr>
              <a:lnSpc>
                <a:spcPct val="100000"/>
              </a:lnSpc>
              <a:defRPr sz="3200"/>
            </a:lvl1pPr>
          </a:lstStyle>
          <a:p>
            <a:r>
              <a:rPr lang="en-US" dirty="0"/>
              <a:t>Click to add title</a:t>
            </a:r>
          </a:p>
        </p:txBody>
      </p:sp>
      <p:sp>
        <p:nvSpPr>
          <p:cNvPr id="2" name="Content Placeholder 2">
            <a:extLst>
              <a:ext uri="{FF2B5EF4-FFF2-40B4-BE49-F238E27FC236}">
                <a16:creationId xmlns:a16="http://schemas.microsoft.com/office/drawing/2014/main" id="{FEF27B53-079D-232F-8AA5-ED461B34E8D2}"/>
              </a:ext>
            </a:extLst>
          </p:cNvPr>
          <p:cNvSpPr>
            <a:spLocks noGrp="1"/>
          </p:cNvSpPr>
          <p:nvPr>
            <p:ph sz="quarter" idx="16" hasCustomPrompt="1"/>
          </p:nvPr>
        </p:nvSpPr>
        <p:spPr>
          <a:xfrm>
            <a:off x="4506741" y="3153103"/>
            <a:ext cx="7042335" cy="2648312"/>
          </a:xfrm>
        </p:spPr>
        <p:txBody>
          <a:bodyPr anchor="t">
            <a:normAutofit/>
          </a:bodyPr>
          <a:lstStyle>
            <a:lvl1pPr marL="0" indent="0">
              <a:lnSpc>
                <a:spcPct val="125000"/>
              </a:lnSpc>
              <a:spcAft>
                <a:spcPts val="600"/>
              </a:spcAft>
              <a:buNone/>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4041913" y="6144405"/>
            <a:ext cx="8150087" cy="713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0"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3986412"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4">
            <a:extLst>
              <a:ext uri="{FF2B5EF4-FFF2-40B4-BE49-F238E27FC236}">
                <a16:creationId xmlns:a16="http://schemas.microsoft.com/office/drawing/2014/main" id="{4F4FDF97-2780-775F-9416-96F7A90662B2}"/>
              </a:ext>
            </a:extLst>
          </p:cNvPr>
          <p:cNvSpPr>
            <a:spLocks noGrp="1"/>
          </p:cNvSpPr>
          <p:nvPr>
            <p:ph type="ftr" sz="quarter" idx="11"/>
          </p:nvPr>
        </p:nvSpPr>
        <p:spPr>
          <a:xfrm>
            <a:off x="6172202" y="6309360"/>
            <a:ext cx="4280135" cy="457200"/>
          </a:xfrm>
        </p:spPr>
        <p:txBody>
          <a:bodyPr/>
          <a:lstStyle>
            <a:lvl1pPr algn="ctr">
              <a:defRPr>
                <a:effectLst/>
              </a:defRPr>
            </a:lvl1pPr>
          </a:lstStyle>
          <a:p>
            <a:r>
              <a:rPr lang="en-US" dirty="0"/>
              <a:t>Presentation Title</a:t>
            </a:r>
          </a:p>
        </p:txBody>
      </p:sp>
      <p:sp>
        <p:nvSpPr>
          <p:cNvPr id="24" name="Date Placeholder 3">
            <a:extLst>
              <a:ext uri="{FF2B5EF4-FFF2-40B4-BE49-F238E27FC236}">
                <a16:creationId xmlns:a16="http://schemas.microsoft.com/office/drawing/2014/main" id="{A03787D1-4AB7-2166-D4DB-A3878CBB24F1}"/>
              </a:ext>
            </a:extLst>
          </p:cNvPr>
          <p:cNvSpPr>
            <a:spLocks noGrp="1"/>
          </p:cNvSpPr>
          <p:nvPr>
            <p:ph type="dt" sz="half" idx="10"/>
          </p:nvPr>
        </p:nvSpPr>
        <p:spPr>
          <a:xfrm>
            <a:off x="4506511" y="6309360"/>
            <a:ext cx="1513289" cy="457200"/>
          </a:xfrm>
        </p:spPr>
        <p:txBody>
          <a:bodyPr/>
          <a:lstStyle>
            <a:lvl1pPr>
              <a:defRPr>
                <a:effectLst/>
              </a:defRPr>
            </a:lvl1pPr>
          </a:lstStyle>
          <a:p>
            <a:r>
              <a:rPr lang="en-US" dirty="0">
                <a:solidFill>
                  <a:schemeClr val="tx2"/>
                </a:solidFill>
              </a:rPr>
              <a:t>9/8/20XX</a:t>
            </a:r>
            <a:endParaRPr lang="en-US" dirty="0"/>
          </a:p>
        </p:txBody>
      </p:sp>
      <p:sp>
        <p:nvSpPr>
          <p:cNvPr id="25" name="Slide Number Placeholder 5">
            <a:extLst>
              <a:ext uri="{FF2B5EF4-FFF2-40B4-BE49-F238E27FC236}">
                <a16:creationId xmlns:a16="http://schemas.microsoft.com/office/drawing/2014/main" id="{4F8C5CD2-BF99-0846-2E4A-179E6C459F1A}"/>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81800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Title and 2 Content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 uri="{C183D7F6-B498-43B3-948B-1728B52AA6E4}">
                <adec:decorative xmlns:adec="http://schemas.microsoft.com/office/drawing/2017/decorative" val="1"/>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 uri="{C183D7F6-B498-43B3-948B-1728B52AA6E4}">
                <adec:decorative xmlns:adec="http://schemas.microsoft.com/office/drawing/2017/decorative" val="1"/>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3752"/>
            <a:ext cx="10013709" cy="103327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 uri="{C183D7F6-B498-43B3-948B-1728B52AA6E4}">
                <adec:decorative xmlns:adec="http://schemas.microsoft.com/office/drawing/2017/decorative" val="1"/>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9F875EEC-3E6C-5B97-FFE8-0D1ECAAAE98A}"/>
              </a:ext>
            </a:extLst>
          </p:cNvPr>
          <p:cNvSpPr>
            <a:spLocks noGrp="1"/>
          </p:cNvSpPr>
          <p:nvPr>
            <p:ph sz="quarter" idx="14" hasCustomPrompt="1"/>
          </p:nvPr>
        </p:nvSpPr>
        <p:spPr>
          <a:xfrm>
            <a:off x="1535372" y="462243"/>
            <a:ext cx="3098425" cy="3866324"/>
          </a:xfrm>
        </p:spPr>
        <p:txBody>
          <a:bodyPr anchor="t">
            <a:normAutofit/>
          </a:bodyPr>
          <a:lstStyle>
            <a:lvl1pPr marL="0" indent="0">
              <a:lnSpc>
                <a:spcPct val="125000"/>
              </a:lnSpc>
              <a:spcAft>
                <a:spcPts val="600"/>
              </a:spcAft>
              <a:buNone/>
              <a:defRPr sz="1800" b="0"/>
            </a:lvl1pPr>
            <a:lvl2pPr marL="281178" indent="0">
              <a:lnSpc>
                <a:spcPct val="125000"/>
              </a:lnSpc>
              <a:spcAft>
                <a:spcPts val="600"/>
              </a:spcAft>
              <a:buNone/>
              <a:defRPr sz="1800"/>
            </a:lvl2pPr>
            <a:lvl3pPr marL="566928" indent="0">
              <a:lnSpc>
                <a:spcPct val="125000"/>
              </a:lnSpc>
              <a:spcAft>
                <a:spcPts val="600"/>
              </a:spcAft>
              <a:buNone/>
              <a:defRPr sz="1800"/>
            </a:lvl3pPr>
            <a:lvl4pPr marL="850392" indent="0">
              <a:lnSpc>
                <a:spcPct val="125000"/>
              </a:lnSpc>
              <a:spcAft>
                <a:spcPts val="600"/>
              </a:spcAft>
              <a:buNone/>
              <a:defRPr sz="1800"/>
            </a:lvl4pPr>
            <a:lvl5pPr marL="1133856" indent="0">
              <a:lnSpc>
                <a:spcPct val="125000"/>
              </a:lnSpc>
              <a:spcAft>
                <a:spcPts val="600"/>
              </a:spcAft>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7">
            <a:extLst>
              <a:ext uri="{FF2B5EF4-FFF2-40B4-BE49-F238E27FC236}">
                <a16:creationId xmlns:a16="http://schemas.microsoft.com/office/drawing/2014/main" id="{0C5070DA-50C2-065D-00B0-3B12070D77E7}"/>
              </a:ext>
            </a:extLst>
          </p:cNvPr>
          <p:cNvSpPr>
            <a:spLocks noGrp="1"/>
          </p:cNvSpPr>
          <p:nvPr>
            <p:ph type="tbl" sz="quarter" idx="15"/>
          </p:nvPr>
        </p:nvSpPr>
        <p:spPr>
          <a:xfrm>
            <a:off x="5075238" y="461735"/>
            <a:ext cx="6473842" cy="3867150"/>
          </a:xfrm>
        </p:spPr>
        <p:txBody>
          <a:bodyPr anchor="t"/>
          <a:lstStyle>
            <a:lvl1pPr marL="0" indent="0" algn="ctr">
              <a:buNone/>
              <a:defRPr/>
            </a:lvl1pPr>
          </a:lstStyle>
          <a:p>
            <a:r>
              <a:rPr lang="en-US"/>
              <a:t>Click icon to add table</a:t>
            </a:r>
            <a:endParaRPr lang="en-US" dirty="0"/>
          </a:p>
        </p:txBody>
      </p:sp>
      <p:sp>
        <p:nvSpPr>
          <p:cNvPr id="15" name="Date Placeholder 3">
            <a:extLst>
              <a:ext uri="{FF2B5EF4-FFF2-40B4-BE49-F238E27FC236}">
                <a16:creationId xmlns:a16="http://schemas.microsoft.com/office/drawing/2014/main" id="{2F8DD265-980F-4708-EDDF-3130F434AC9D}"/>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895831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084944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0"/>
            <a:ext cx="12192000" cy="13516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E19795B-1103-80EF-6098-1E8371D07DB8}"/>
              </a:ext>
            </a:extLst>
          </p:cNvPr>
          <p:cNvSpPr>
            <a:spLocks noGrp="1"/>
          </p:cNvSpPr>
          <p:nvPr>
            <p:ph type="title" hasCustomPrompt="1"/>
          </p:nvPr>
        </p:nvSpPr>
        <p:spPr>
          <a:xfrm>
            <a:off x="648935" y="91439"/>
            <a:ext cx="10900146" cy="1168739"/>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3" name="Content Placeholder 2">
            <a:extLst>
              <a:ext uri="{FF2B5EF4-FFF2-40B4-BE49-F238E27FC236}">
                <a16:creationId xmlns:a16="http://schemas.microsoft.com/office/drawing/2014/main" id="{7ED4F766-C576-F298-E93A-CD0D832F8E4F}"/>
              </a:ext>
            </a:extLst>
          </p:cNvPr>
          <p:cNvSpPr>
            <a:spLocks noGrp="1"/>
          </p:cNvSpPr>
          <p:nvPr>
            <p:ph sz="quarter" idx="14" hasCustomPrompt="1"/>
          </p:nvPr>
        </p:nvSpPr>
        <p:spPr>
          <a:xfrm>
            <a:off x="648935" y="1646102"/>
            <a:ext cx="3819652" cy="4160520"/>
          </a:xfrm>
        </p:spPr>
        <p:txBody>
          <a:bodyPr anchor="t">
            <a:normAutofit/>
          </a:bodyPr>
          <a:lstStyle>
            <a:lvl1pPr>
              <a:lnSpc>
                <a:spcPct val="125000"/>
              </a:lnSpc>
              <a:spcAft>
                <a:spcPts val="600"/>
              </a:spcAft>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dirty="0"/>
              <a:t>9/8/20XX</a:t>
            </a:r>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2">
            <a:extLst>
              <a:ext uri="{FF2B5EF4-FFF2-40B4-BE49-F238E27FC236}">
                <a16:creationId xmlns:a16="http://schemas.microsoft.com/office/drawing/2014/main" id="{2E94D0A7-4358-49BF-96EE-8DEB6F4DCF56}"/>
              </a:ext>
            </a:extLst>
          </p:cNvPr>
          <p:cNvSpPr>
            <a:spLocks noGrp="1"/>
          </p:cNvSpPr>
          <p:nvPr>
            <p:ph sz="quarter" idx="19" hasCustomPrompt="1"/>
          </p:nvPr>
        </p:nvSpPr>
        <p:spPr>
          <a:xfrm>
            <a:off x="4679661" y="1646102"/>
            <a:ext cx="6863403" cy="4160520"/>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7369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 uri="{C183D7F6-B498-43B3-948B-1728B52AA6E4}">
                <adec:decorative xmlns:adec="http://schemas.microsoft.com/office/drawing/2017/decorative" val="1"/>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 uri="{C183D7F6-B498-43B3-948B-1728B52AA6E4}">
                <adec:decorative xmlns:adec="http://schemas.microsoft.com/office/drawing/2017/decorative" val="1"/>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962423"/>
            <a:ext cx="10013710" cy="121615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4" name="Table Placeholder 3">
            <a:extLst>
              <a:ext uri="{FF2B5EF4-FFF2-40B4-BE49-F238E27FC236}">
                <a16:creationId xmlns:a16="http://schemas.microsoft.com/office/drawing/2014/main" id="{74D0E84D-2B51-9F8D-82CE-C086143DC605}"/>
              </a:ext>
            </a:extLst>
          </p:cNvPr>
          <p:cNvSpPr>
            <a:spLocks noGrp="1"/>
          </p:cNvSpPr>
          <p:nvPr>
            <p:ph type="tbl" sz="quarter" idx="14"/>
          </p:nvPr>
        </p:nvSpPr>
        <p:spPr>
          <a:xfrm>
            <a:off x="1630363" y="2757951"/>
            <a:ext cx="9918700" cy="3387579"/>
          </a:xfrm>
        </p:spPr>
        <p:txBody>
          <a:bodyPr anchor="t"/>
          <a:lstStyle>
            <a:lvl1pPr marL="0" indent="0" algn="ctr">
              <a:buNone/>
              <a:defRPr/>
            </a:lvl1pPr>
          </a:lstStyle>
          <a:p>
            <a:r>
              <a:rPr lang="en-US"/>
              <a:t>Click icon to add table</a:t>
            </a:r>
            <a:endParaRPr lang="en-US" dirty="0"/>
          </a:p>
        </p:txBody>
      </p:sp>
      <p:sp>
        <p:nvSpPr>
          <p:cNvPr id="10" name="Rectangle 9">
            <a:extLst>
              <a:ext uri="{FF2B5EF4-FFF2-40B4-BE49-F238E27FC236}">
                <a16:creationId xmlns:a16="http://schemas.microsoft.com/office/drawing/2014/main" id="{7278DD10-67BC-4E87-A788-A45C6093F5F8}"/>
              </a:ext>
              <a:ext uri="{C183D7F6-B498-43B3-948B-1728B52AA6E4}">
                <adec:decorative xmlns:adec="http://schemas.microsoft.com/office/drawing/2017/decorative" val="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4">
            <a:extLst>
              <a:ext uri="{FF2B5EF4-FFF2-40B4-BE49-F238E27FC236}">
                <a16:creationId xmlns:a16="http://schemas.microsoft.com/office/drawing/2014/main" id="{0DB9557B-D9D3-4FA9-2D64-D2F91957D2FC}"/>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16" name="Slide Number Placeholder 5">
            <a:extLst>
              <a:ext uri="{FF2B5EF4-FFF2-40B4-BE49-F238E27FC236}">
                <a16:creationId xmlns:a16="http://schemas.microsoft.com/office/drawing/2014/main" id="{3BC3F5B3-7690-C0DA-4084-5EFE50E8C162}"/>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7" name="Date Placeholder 3">
            <a:extLst>
              <a:ext uri="{FF2B5EF4-FFF2-40B4-BE49-F238E27FC236}">
                <a16:creationId xmlns:a16="http://schemas.microsoft.com/office/drawing/2014/main" id="{99E56FFE-09D7-3078-C9E8-DFE8CF68AAD5}"/>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Tree>
    <p:extLst>
      <p:ext uri="{BB962C8B-B14F-4D97-AF65-F5344CB8AC3E}">
        <p14:creationId xmlns:p14="http://schemas.microsoft.com/office/powerpoint/2010/main" val="24340333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848455"/>
            <a:ext cx="5102365" cy="2601914"/>
          </a:xfrm>
        </p:spPr>
        <p:txBody>
          <a:bodyPr tIns="182880" anchor="ctr" anchorCtr="0">
            <a:noAutofit/>
          </a:bodyPr>
          <a:lstStyle>
            <a:lvl1pPr>
              <a:lnSpc>
                <a:spcPct val="100000"/>
              </a:lnSpc>
              <a:defRPr sz="3200" cap="all" baseline="0">
                <a:solidFill>
                  <a:schemeClr val="bg1"/>
                </a:solidFill>
              </a:defRPr>
            </a:lvl1pPr>
          </a:lstStyle>
          <a:p>
            <a:r>
              <a:rPr lang="en-US" dirty="0">
                <a:solidFill>
                  <a:schemeClr val="bg1"/>
                </a:solidFill>
              </a:rPr>
              <a:t>CLICK TO ADD TITLE</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ctr">
            <a:normAutofit/>
          </a:bodyPr>
          <a:lstStyle>
            <a:lvl1pPr marL="0" indent="0">
              <a:lnSpc>
                <a:spcPct val="100000"/>
              </a:lnSpc>
              <a:spcAft>
                <a:spcPts val="600"/>
              </a:spcAft>
              <a:buNone/>
              <a:defRPr sz="18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lang="en-US" sz="1200" kern="1200" spc="150" baseline="0" dirty="0">
                <a:solidFill>
                  <a:schemeClr val="tx1">
                    <a:lumMod val="75000"/>
                    <a:lumOff val="25000"/>
                  </a:schemeClr>
                </a:solidFill>
                <a:latin typeface="+mj-lt"/>
                <a:ea typeface="+mn-ea"/>
                <a:cs typeface="+mn-cs"/>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r>
              <a:rPr lang="en-US" dirty="0"/>
              <a:t>9/8/20XX</a:t>
            </a:r>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2" name="Rectangle 1">
            <a:extLst>
              <a:ext uri="{FF2B5EF4-FFF2-40B4-BE49-F238E27FC236}">
                <a16:creationId xmlns:a16="http://schemas.microsoft.com/office/drawing/2014/main" id="{50557ABF-B75C-BD78-1A04-E483A57A9491}"/>
              </a:ext>
              <a:ext uri="{C183D7F6-B498-43B3-948B-1728B52AA6E4}">
                <adec:decorative xmlns:adec="http://schemas.microsoft.com/office/drawing/2017/decorative" val="1"/>
              </a:ext>
            </a:extLst>
          </p:cNvPr>
          <p:cNvSpPr/>
          <p:nvPr userDrawn="1"/>
        </p:nvSpPr>
        <p:spPr>
          <a:xfrm>
            <a:off x="1067712" y="0"/>
            <a:ext cx="5728216" cy="8455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1838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475391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r>
              <a:rPr lang="en-US"/>
              <a:t>9/8/20XX</a:t>
            </a:r>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534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87585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521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4/14/2024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 useBgFill="1">
        <p:nvSpPr>
          <p:cNvPr id="6" name="Rectangle 5">
            <a:extLst>
              <a:ext uri="{FF2B5EF4-FFF2-40B4-BE49-F238E27FC236}">
                <a16:creationId xmlns:a16="http://schemas.microsoft.com/office/drawing/2014/main" id="{94837D5C-EE88-BE2B-5940-6A8E20CAEEC6}"/>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7D6331A-AE6C-3009-DDD4-1671FF7E0F3D}"/>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8D7D28B-DE67-0B99-CDEB-A037FFC568ED}"/>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9F3E3-6134-5423-F75E-B36E71A652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B1F677F-A1EC-4CDA-E80E-4B3695465156}"/>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F1E2C06-C49E-A5AA-07A3-D134EFA3D29E}"/>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2BA39D8-E4F7-CD36-B80A-49D228C0FCA3}"/>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06F4721-4B2C-0638-8409-054F6738EAFD}"/>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8947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38225541"/>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r>
              <a:rPr lang="en-US"/>
              <a:t>9/8/20XX</a:t>
            </a:r>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04140893"/>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r>
              <a:rPr lang="en-US"/>
              <a:t>9/8/20XX</a:t>
            </a:r>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Presentation Title</a:t>
            </a:r>
            <a:endParaRPr lang="en-US" dirty="0"/>
          </a:p>
        </p:txBody>
      </p:sp>
    </p:spTree>
    <p:extLst>
      <p:ext uri="{BB962C8B-B14F-4D97-AF65-F5344CB8AC3E}">
        <p14:creationId xmlns:p14="http://schemas.microsoft.com/office/powerpoint/2010/main" val="13706319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5489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3" r:id="rId16"/>
    <p:sldLayoutId id="2147483704" r:id="rId17"/>
    <p:sldLayoutId id="2147483705" r:id="rId18"/>
    <p:sldLayoutId id="2147483706" r:id="rId19"/>
    <p:sldLayoutId id="2147483707" r:id="rId20"/>
    <p:sldLayoutId id="2147483708" r:id="rId21"/>
    <p:sldLayoutId id="2147483709" r:id="rId22"/>
    <p:sldLayoutId id="2147483682" r:id="rId23"/>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p:txBody>
          <a:bodyPr vert="horz" lIns="109728" tIns="109728" rIns="109728" bIns="91440" rtlCol="0" anchor="ctr">
            <a:normAutofit/>
          </a:bodyPr>
          <a:lstStyle/>
          <a:p>
            <a:r>
              <a:rPr lang="en-CA" sz="4000" b="1" kern="0" dirty="0">
                <a:effectLst/>
                <a:latin typeface="Calibri" panose="020F0502020204030204" pitchFamily="34" charset="0"/>
                <a:ea typeface="Times New Roman" panose="02020603050405020304" pitchFamily="18" charset="0"/>
              </a:rPr>
              <a:t>Predictive Modeling of</a:t>
            </a:r>
            <a:br>
              <a:rPr lang="en-CA" sz="4000" b="1" kern="0" dirty="0">
                <a:effectLst/>
                <a:latin typeface="Calibri" panose="020F0502020204030204" pitchFamily="34" charset="0"/>
                <a:ea typeface="Times New Roman" panose="02020603050405020304" pitchFamily="18" charset="0"/>
              </a:rPr>
            </a:br>
            <a:r>
              <a:rPr lang="en-CA" sz="4000" b="1" kern="0" dirty="0">
                <a:effectLst/>
                <a:latin typeface="Calibri" panose="020F0502020204030204" pitchFamily="34" charset="0"/>
                <a:ea typeface="Times New Roman" panose="02020603050405020304" pitchFamily="18" charset="0"/>
              </a:rPr>
              <a:t>Heart Disease Risk Assessment</a:t>
            </a:r>
            <a:br>
              <a:rPr lang="en-CA" sz="4000" b="1" kern="0" dirty="0">
                <a:effectLst/>
                <a:latin typeface="Calibri" panose="020F0502020204030204" pitchFamily="34" charset="0"/>
                <a:ea typeface="Times New Roman" panose="02020603050405020304" pitchFamily="18" charset="0"/>
              </a:rPr>
            </a:br>
            <a:br>
              <a:rPr lang="en-CA" sz="4000" b="1" kern="0" dirty="0">
                <a:effectLst/>
                <a:latin typeface="Calibri" panose="020F0502020204030204" pitchFamily="34" charset="0"/>
                <a:ea typeface="Times New Roman" panose="02020603050405020304" pitchFamily="18" charset="0"/>
              </a:rPr>
            </a:br>
            <a:r>
              <a:rPr lang="en-CA" sz="1800" b="1" kern="0" dirty="0">
                <a:effectLst/>
                <a:latin typeface="Calibri" panose="020F0502020204030204" pitchFamily="34" charset="0"/>
                <a:ea typeface="Times New Roman" panose="02020603050405020304" pitchFamily="18" charset="0"/>
              </a:rPr>
              <a:t>Group No.:09</a:t>
            </a:r>
            <a:endParaRPr lang="en-US" sz="1800" dirty="0"/>
          </a:p>
        </p:txBody>
      </p:sp>
    </p:spTree>
    <p:extLst>
      <p:ext uri="{BB962C8B-B14F-4D97-AF65-F5344CB8AC3E}">
        <p14:creationId xmlns:p14="http://schemas.microsoft.com/office/powerpoint/2010/main" val="232390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70E29-8F3E-6CBA-CA59-A30FF085FCD1}"/>
              </a:ext>
            </a:extLst>
          </p:cNvPr>
          <p:cNvSpPr>
            <a:spLocks noGrp="1"/>
          </p:cNvSpPr>
          <p:nvPr>
            <p:ph type="subTitle" idx="1"/>
          </p:nvPr>
        </p:nvSpPr>
        <p:spPr>
          <a:xfrm>
            <a:off x="7934038" y="549032"/>
            <a:ext cx="3550390" cy="5120069"/>
          </a:xfrm>
        </p:spPr>
        <p:txBody>
          <a:bodyPr>
            <a:normAutofit lnSpcReduction="10000"/>
          </a:bodyPr>
          <a:lstStyle/>
          <a:p>
            <a:endParaRPr lang="en-CA" sz="2000" b="1" kern="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CA" b="1" kern="0" dirty="0">
                <a:effectLst/>
                <a:latin typeface="Calibri" panose="020F0502020204030204" pitchFamily="34" charset="0"/>
                <a:ea typeface="Times New Roman" panose="02020603050405020304" pitchFamily="18" charset="0"/>
                <a:cs typeface="Times New Roman" panose="02020603050405020304" pitchFamily="18" charset="0"/>
              </a:rPr>
              <a:t>Correlations Matrix</a:t>
            </a:r>
            <a:endParaRPr lang="en-CA" sz="2000" kern="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CA" sz="1800" kern="0" dirty="0">
                <a:effectLst/>
                <a:latin typeface="Calibri" panose="020F0502020204030204" pitchFamily="34" charset="0"/>
                <a:ea typeface="Times New Roman" panose="02020603050405020304" pitchFamily="18" charset="0"/>
                <a:cs typeface="Times New Roman" panose="02020603050405020304" pitchFamily="18" charset="0"/>
              </a:rPr>
              <a:t>This visualization provides insights into the relationships between different variables in the dataset, helping to identify patterns, correlations, and potential predictive features related to heart disease health indicators.</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CA" dirty="0"/>
          </a:p>
        </p:txBody>
      </p:sp>
      <p:pic>
        <p:nvPicPr>
          <p:cNvPr id="4" name="Picture 3" descr="A graph of numbers and a number of numbers&#10;&#10;Description automatically generated with medium confidence">
            <a:extLst>
              <a:ext uri="{FF2B5EF4-FFF2-40B4-BE49-F238E27FC236}">
                <a16:creationId xmlns:a16="http://schemas.microsoft.com/office/drawing/2014/main" id="{9DA9FE2F-AF28-4DBF-91E0-DE71B5A955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795" y="174542"/>
            <a:ext cx="7044459" cy="6497120"/>
          </a:xfrm>
          <a:prstGeom prst="rect">
            <a:avLst/>
          </a:prstGeom>
          <a:noFill/>
          <a:ln>
            <a:noFill/>
          </a:ln>
        </p:spPr>
      </p:pic>
    </p:spTree>
    <p:extLst>
      <p:ext uri="{BB962C8B-B14F-4D97-AF65-F5344CB8AC3E}">
        <p14:creationId xmlns:p14="http://schemas.microsoft.com/office/powerpoint/2010/main" val="1539189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AD55-7997-89D7-1E2F-9EEE836CEE4D}"/>
              </a:ext>
            </a:extLst>
          </p:cNvPr>
          <p:cNvSpPr>
            <a:spLocks noGrp="1"/>
          </p:cNvSpPr>
          <p:nvPr>
            <p:ph type="title"/>
          </p:nvPr>
        </p:nvSpPr>
        <p:spPr>
          <a:xfrm>
            <a:off x="1295208" y="1137914"/>
            <a:ext cx="10013710" cy="1216152"/>
          </a:xfrm>
        </p:spPr>
        <p:txBody>
          <a:bodyPr/>
          <a:lstStyle/>
          <a:p>
            <a:pPr marL="285750" indent="-285750">
              <a:buFont typeface="Arial" panose="020B0604020202020204" pitchFamily="34" charset="0"/>
              <a:buChar char="•"/>
            </a:pPr>
            <a:r>
              <a:rPr lang="en-CA" sz="1800" kern="0" dirty="0">
                <a:effectLst/>
                <a:latin typeface="Calibri" panose="020F0502020204030204" pitchFamily="34" charset="0"/>
                <a:ea typeface="Times New Roman" panose="02020603050405020304" pitchFamily="18" charset="0"/>
                <a:cs typeface="Times New Roman" panose="02020603050405020304" pitchFamily="18" charset="0"/>
              </a:rPr>
              <a:t>The distribution of the BMI, age, and education variables in the dataset may be quickly examined thanks to this visualization. While KDEs offer a smoothed estimate of the probability density function, histograms give a visual depiction of each variable's frequency distribution. </a:t>
            </a:r>
            <a:br>
              <a:rPr lang="en-CA" sz="1800" kern="100" dirty="0">
                <a:effectLst/>
                <a:latin typeface="Aptos" panose="020B0004020202020204" pitchFamily="34" charset="0"/>
                <a:ea typeface="Aptos" panose="020B0004020202020204" pitchFamily="34" charset="0"/>
                <a:cs typeface="Times New Roman" panose="02020603050405020304" pitchFamily="18" charset="0"/>
              </a:rPr>
            </a:br>
            <a:endParaRPr lang="en-CA" dirty="0"/>
          </a:p>
        </p:txBody>
      </p:sp>
      <p:pic>
        <p:nvPicPr>
          <p:cNvPr id="4" name="Table Placeholder 3" descr="A graph with red lines&#10;&#10;Description automatically generated">
            <a:extLst>
              <a:ext uri="{FF2B5EF4-FFF2-40B4-BE49-F238E27FC236}">
                <a16:creationId xmlns:a16="http://schemas.microsoft.com/office/drawing/2014/main" id="{AE3DE5D6-EAC2-97FC-1910-29236317F124}"/>
              </a:ext>
            </a:extLst>
          </p:cNvPr>
          <p:cNvPicPr>
            <a:picLocks noGrp="1" noChangeAspect="1"/>
          </p:cNvPicPr>
          <p:nvPr>
            <p:ph type="tbl" sz="quarter" idx="14"/>
          </p:nvPr>
        </p:nvPicPr>
        <p:blipFill>
          <a:blip r:embed="rId2" cstate="print">
            <a:extLst>
              <a:ext uri="{28A0092B-C50C-407E-A947-70E740481C1C}">
                <a14:useLocalDpi xmlns:a14="http://schemas.microsoft.com/office/drawing/2010/main" val="0"/>
              </a:ext>
            </a:extLst>
          </a:blip>
          <a:srcRect/>
          <a:stretch>
            <a:fillRect/>
          </a:stretch>
        </p:blipFill>
        <p:spPr bwMode="auto">
          <a:xfrm>
            <a:off x="1295208" y="2771852"/>
            <a:ext cx="10621530" cy="3464165"/>
          </a:xfrm>
          <a:prstGeom prst="rect">
            <a:avLst/>
          </a:prstGeom>
          <a:noFill/>
          <a:ln>
            <a:noFill/>
          </a:ln>
        </p:spPr>
      </p:pic>
      <p:sp>
        <p:nvSpPr>
          <p:cNvPr id="5" name="TextBox 4">
            <a:extLst>
              <a:ext uri="{FF2B5EF4-FFF2-40B4-BE49-F238E27FC236}">
                <a16:creationId xmlns:a16="http://schemas.microsoft.com/office/drawing/2014/main" id="{A9F8A847-8232-BA77-C460-1B15204076F8}"/>
              </a:ext>
            </a:extLst>
          </p:cNvPr>
          <p:cNvSpPr txBox="1"/>
          <p:nvPr/>
        </p:nvSpPr>
        <p:spPr>
          <a:xfrm>
            <a:off x="1182254" y="206484"/>
            <a:ext cx="6326909" cy="954107"/>
          </a:xfrm>
          <a:prstGeom prst="rect">
            <a:avLst/>
          </a:prstGeom>
          <a:noFill/>
        </p:spPr>
        <p:txBody>
          <a:bodyPr wrap="square" rtlCol="0">
            <a:spAutoFit/>
          </a:bodyPr>
          <a:lstStyle/>
          <a:p>
            <a:r>
              <a:rPr lang="en-CA" sz="2800" b="1" kern="100" dirty="0">
                <a:solidFill>
                  <a:srgbClr val="000000"/>
                </a:solidFill>
                <a:effectLst/>
                <a:latin typeface="Calibri" panose="020F0502020204030204" pitchFamily="34" charset="0"/>
                <a:ea typeface="Calibri" panose="020F0502020204030204" pitchFamily="34" charset="0"/>
              </a:rPr>
              <a:t>Distributions of BMI, Age, and Education </a:t>
            </a:r>
            <a:endParaRPr lang="en-CA" sz="2800" kern="100" dirty="0">
              <a:solidFill>
                <a:srgbClr val="000000"/>
              </a:solidFill>
              <a:effectLst/>
              <a:latin typeface="Calibri" panose="020F0502020204030204" pitchFamily="34" charset="0"/>
              <a:ea typeface="Calibri" panose="020F0502020204030204" pitchFamily="34" charset="0"/>
            </a:endParaRPr>
          </a:p>
          <a:p>
            <a:endParaRPr lang="en-CA" sz="2800" dirty="0"/>
          </a:p>
        </p:txBody>
      </p:sp>
    </p:spTree>
    <p:extLst>
      <p:ext uri="{BB962C8B-B14F-4D97-AF65-F5344CB8AC3E}">
        <p14:creationId xmlns:p14="http://schemas.microsoft.com/office/powerpoint/2010/main" val="741668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CA"/>
          </a:p>
        </p:txBody>
      </p:sp>
      <p:sp>
        <p:nvSpPr>
          <p:cNvPr id="18" name="Rectangle 17">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413CD7F-736E-4AF7-AB2B-473CAA9E1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5EDA2F5-6B28-478B-9AC4-43FE41E2B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6907"/>
            <a:ext cx="12192000" cy="23740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a:xfrm>
            <a:off x="1102777" y="3429000"/>
            <a:ext cx="9740714" cy="2761096"/>
          </a:xfrm>
        </p:spPr>
        <p:txBody>
          <a:bodyPr vert="horz" lIns="109728" tIns="109728" rIns="109728" bIns="91440" rtlCol="0" anchor="b">
            <a:normAutofit/>
          </a:bodyPr>
          <a:lstStyle/>
          <a:p>
            <a:pPr>
              <a:lnSpc>
                <a:spcPct val="115000"/>
              </a:lnSpc>
            </a:pPr>
            <a:r>
              <a:rPr lang="en-CA"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Box plots comparing variables by Heart Disease </a:t>
            </a:r>
            <a:br>
              <a:rPr lang="en-CA" sz="1800" b="1" dirty="0">
                <a:solidFill>
                  <a:srgbClr val="000000"/>
                </a:solidFill>
                <a:effectLst/>
                <a:latin typeface="Calibri" panose="020F0502020204030204" pitchFamily="34" charset="0"/>
                <a:ea typeface="Calibri" panose="020F0502020204030204" pitchFamily="34" charset="0"/>
              </a:rPr>
            </a:br>
            <a:br>
              <a:rPr lang="en-CA" sz="1800" b="1" dirty="0">
                <a:solidFill>
                  <a:srgbClr val="000000"/>
                </a:solidFill>
                <a:effectLst/>
                <a:latin typeface="Calibri" panose="020F0502020204030204" pitchFamily="34" charset="0"/>
                <a:ea typeface="Calibri" panose="020F0502020204030204" pitchFamily="34" charset="0"/>
              </a:rPr>
            </a:br>
            <a:r>
              <a:rPr lang="en-CA" sz="1800" kern="0" dirty="0">
                <a:effectLst/>
                <a:latin typeface="Calibri" panose="020F0502020204030204" pitchFamily="34" charset="0"/>
                <a:ea typeface="Times New Roman" panose="02020603050405020304" pitchFamily="18" charset="0"/>
                <a:cs typeface="Times New Roman" panose="02020603050405020304" pitchFamily="18" charset="0"/>
              </a:rPr>
              <a:t>The distribution of BMI, age, and education between those with and without heart disease is shown visually in these box plots. They make it simple to spot variations or trends in these variables between the two groups, which helps to clarify any possible links between these variables and the risk of heart disease. </a:t>
            </a:r>
            <a:endParaRPr lang="en-US" sz="3400" b="0" cap="all" dirty="0"/>
          </a:p>
        </p:txBody>
      </p:sp>
      <p:sp>
        <p:nvSpPr>
          <p:cNvPr id="26" name="Rectangle 25">
            <a:extLst>
              <a:ext uri="{FF2B5EF4-FFF2-40B4-BE49-F238E27FC236}">
                <a16:creationId xmlns:a16="http://schemas.microsoft.com/office/drawing/2014/main" id="{701D712E-ABB9-4258-877D-9349C8577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79202"/>
            <a:ext cx="1006766" cy="22494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7528E56-1447-4C98-882B-CE262795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graph with a colorful rectangular object&#10;&#10;Description automatically generated with low confidence">
            <a:extLst>
              <a:ext uri="{FF2B5EF4-FFF2-40B4-BE49-F238E27FC236}">
                <a16:creationId xmlns:a16="http://schemas.microsoft.com/office/drawing/2014/main" id="{516B8823-3811-E4B1-B29E-DFED2324B654}"/>
              </a:ext>
            </a:extLst>
          </p:cNvPr>
          <p:cNvPicPr>
            <a:picLocks noGrp="1" noChangeAspect="1"/>
          </p:cNvPicPr>
          <p:nvPr>
            <p:ph sz="quarter" idx="18"/>
          </p:nvPr>
        </p:nvPicPr>
        <p:blipFill>
          <a:blip r:embed="rId3" cstate="print">
            <a:extLst>
              <a:ext uri="{28A0092B-C50C-407E-A947-70E740481C1C}">
                <a14:useLocalDpi xmlns:a14="http://schemas.microsoft.com/office/drawing/2010/main" val="0"/>
              </a:ext>
            </a:extLst>
          </a:blip>
          <a:stretch>
            <a:fillRect/>
          </a:stretch>
        </p:blipFill>
        <p:spPr bwMode="auto">
          <a:xfrm>
            <a:off x="1528407" y="419501"/>
            <a:ext cx="9135186" cy="2991773"/>
          </a:xfrm>
          <a:prstGeom prst="rect">
            <a:avLst/>
          </a:prstGeom>
          <a:noFill/>
        </p:spPr>
      </p:pic>
    </p:spTree>
    <p:extLst>
      <p:ext uri="{BB962C8B-B14F-4D97-AF65-F5344CB8AC3E}">
        <p14:creationId xmlns:p14="http://schemas.microsoft.com/office/powerpoint/2010/main" val="1230700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a:xfrm>
            <a:off x="251673" y="822491"/>
            <a:ext cx="4314192" cy="1862345"/>
          </a:xfrm>
        </p:spPr>
        <p:txBody>
          <a:bodyPr vert="horz" lIns="109728" tIns="109728" rIns="109728" bIns="91440" rtlCol="0" anchor="ctr">
            <a:normAutofit/>
          </a:bodyPr>
          <a:lstStyle/>
          <a:p>
            <a:pPr>
              <a:lnSpc>
                <a:spcPct val="150000"/>
              </a:lnSpc>
            </a:pPr>
            <a:r>
              <a:rPr lang="en-CA" sz="2000" b="1" dirty="0">
                <a:solidFill>
                  <a:srgbClr val="000000"/>
                </a:solidFill>
                <a:effectLst/>
                <a:latin typeface="Calibri" panose="020F0502020204030204" pitchFamily="34" charset="0"/>
                <a:ea typeface="Calibri" panose="020F0502020204030204" pitchFamily="34" charset="0"/>
              </a:rPr>
              <a:t>Distribution of Heart Disease</a:t>
            </a:r>
            <a:endParaRPr lang="en-US" sz="3600" dirty="0">
              <a:solidFill>
                <a:schemeClr val="tx1">
                  <a:lumMod val="75000"/>
                  <a:lumOff val="25000"/>
                </a:schemeClr>
              </a:solidFill>
            </a:endParaRPr>
          </a:p>
        </p:txBody>
      </p:sp>
      <p:sp>
        <p:nvSpPr>
          <p:cNvPr id="20" name="Rectangle 19">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51AE858A-BE54-A1FD-85E9-C1017437BF12}"/>
              </a:ext>
            </a:extLst>
          </p:cNvPr>
          <p:cNvSpPr>
            <a:spLocks noGrp="1"/>
          </p:cNvSpPr>
          <p:nvPr>
            <p:ph sz="quarter" idx="17"/>
          </p:nvPr>
        </p:nvSpPr>
        <p:spPr>
          <a:xfrm>
            <a:off x="337815" y="2196290"/>
            <a:ext cx="3616073" cy="3201057"/>
          </a:xfrm>
        </p:spPr>
        <p:txBody>
          <a:bodyPr vert="horz" lIns="109728" tIns="109728" rIns="109728" bIns="91440" rtlCol="0" anchor="t">
            <a:normAutofit/>
          </a:bodyPr>
          <a:lstStyle/>
          <a:p>
            <a:pPr>
              <a:lnSpc>
                <a:spcPct val="140000"/>
              </a:lnSpc>
            </a:pPr>
            <a:r>
              <a:rPr lang="en-CA" sz="1200" kern="0" dirty="0">
                <a:effectLst/>
                <a:latin typeface="Calibri" panose="020F0502020204030204" pitchFamily="34" charset="0"/>
                <a:ea typeface="Times New Roman" panose="02020603050405020304" pitchFamily="18" charset="0"/>
                <a:cs typeface="Times New Roman" panose="02020603050405020304" pitchFamily="18" charset="0"/>
              </a:rPr>
              <a:t>The frequency of people classified as having heart disease or not is displayed visually in this count plot, which represents the distribution of the target variable "</a:t>
            </a:r>
            <a:r>
              <a:rPr lang="en-CA" sz="1200" kern="0" dirty="0" err="1">
                <a:effectLst/>
                <a:latin typeface="Calibri" panose="020F0502020204030204" pitchFamily="34" charset="0"/>
                <a:ea typeface="Times New Roman" panose="02020603050405020304" pitchFamily="18" charset="0"/>
                <a:cs typeface="Times New Roman" panose="02020603050405020304" pitchFamily="18" charset="0"/>
              </a:rPr>
              <a:t>HeartDiseaseorAttack</a:t>
            </a:r>
            <a:r>
              <a:rPr lang="en-CA" sz="1200" kern="0" dirty="0">
                <a:effectLst/>
                <a:latin typeface="Calibri" panose="020F0502020204030204" pitchFamily="34" charset="0"/>
                <a:ea typeface="Times New Roman" panose="02020603050405020304" pitchFamily="18" charset="0"/>
                <a:cs typeface="Times New Roman" panose="02020603050405020304" pitchFamily="18" charset="0"/>
              </a:rPr>
              <a:t>." It offers insights on the prevalence of cardiac disease in the population being studied and aids in understanding the balance or imbalance of classes in the dataset. </a:t>
            </a:r>
            <a:endParaRPr lang="en-CA"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40000"/>
              </a:lnSpc>
              <a:buNone/>
            </a:pPr>
            <a:endParaRPr lang="en-US" sz="1200" dirty="0"/>
          </a:p>
        </p:txBody>
      </p:sp>
      <p:sp>
        <p:nvSpPr>
          <p:cNvPr id="22" name="Rectangle 21">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001CCCF-9359-E779-3777-6E4E459BAD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25123" y="945534"/>
            <a:ext cx="6972436" cy="4971366"/>
          </a:xfrm>
          <a:prstGeom prst="rect">
            <a:avLst/>
          </a:prstGeom>
          <a:noFill/>
          <a:ln>
            <a:noFill/>
          </a:ln>
        </p:spPr>
      </p:pic>
    </p:spTree>
    <p:extLst>
      <p:ext uri="{BB962C8B-B14F-4D97-AF65-F5344CB8AC3E}">
        <p14:creationId xmlns:p14="http://schemas.microsoft.com/office/powerpoint/2010/main" val="2225637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2769-08DE-E62F-163A-27A5442A9FFA}"/>
              </a:ext>
            </a:extLst>
          </p:cNvPr>
          <p:cNvSpPr>
            <a:spLocks noGrp="1"/>
          </p:cNvSpPr>
          <p:nvPr>
            <p:ph type="title"/>
          </p:nvPr>
        </p:nvSpPr>
        <p:spPr>
          <a:xfrm>
            <a:off x="55180" y="2782614"/>
            <a:ext cx="3904393" cy="3263462"/>
          </a:xfrm>
        </p:spPr>
        <p:txBody>
          <a:bodyPr/>
          <a:lstStyle/>
          <a:p>
            <a:pPr marL="285750" lvl="0" indent="-285750">
              <a:lnSpc>
                <a:spcPct val="115000"/>
              </a:lnSpc>
              <a:spcAft>
                <a:spcPts val="1200"/>
              </a:spcAft>
              <a:buFont typeface="Wingdings" panose="05000000000000000000" pitchFamily="2" charset="2"/>
              <a:buChar char="§"/>
            </a:pPr>
            <a:r>
              <a:rPr lang="en-CA" sz="1800" kern="0" dirty="0">
                <a:effectLst/>
                <a:latin typeface="Calibri" panose="020F0502020204030204" pitchFamily="34" charset="0"/>
                <a:ea typeface="Times New Roman" panose="02020603050405020304" pitchFamily="18" charset="0"/>
              </a:rPr>
              <a:t>Controlling Class Imbalance with </a:t>
            </a:r>
            <a:r>
              <a:rPr lang="en-CA" sz="1800" kern="0" dirty="0" err="1">
                <a:effectLst/>
                <a:latin typeface="Calibri" panose="020F0502020204030204" pitchFamily="34" charset="0"/>
                <a:ea typeface="Times New Roman" panose="02020603050405020304" pitchFamily="18" charset="0"/>
              </a:rPr>
              <a:t>RandomUnderSampler</a:t>
            </a:r>
            <a:r>
              <a:rPr lang="en-CA" sz="1800" kern="0" dirty="0">
                <a:effectLst/>
                <a:latin typeface="Calibri" panose="020F0502020204030204" pitchFamily="34" charset="0"/>
                <a:ea typeface="Times New Roman" panose="02020603050405020304" pitchFamily="18" charset="0"/>
              </a:rPr>
              <a:t> and SMOTE: </a:t>
            </a:r>
            <a:br>
              <a:rPr lang="en-CA" sz="1800" kern="0" dirty="0">
                <a:effectLst/>
                <a:latin typeface="Calibri" panose="020F0502020204030204" pitchFamily="34" charset="0"/>
                <a:ea typeface="Times New Roman" panose="02020603050405020304" pitchFamily="18" charset="0"/>
              </a:rPr>
            </a:br>
            <a:br>
              <a:rPr lang="en-CA" sz="1800" kern="0" dirty="0">
                <a:effectLst/>
                <a:latin typeface="Calibri" panose="020F0502020204030204" pitchFamily="34" charset="0"/>
                <a:ea typeface="Times New Roman" panose="02020603050405020304" pitchFamily="18" charset="0"/>
              </a:rPr>
            </a:br>
            <a:r>
              <a:rPr lang="en-CA" sz="1600" b="0" kern="0" dirty="0">
                <a:solidFill>
                  <a:schemeClr val="tx1"/>
                </a:solidFill>
                <a:effectLst/>
                <a:highlight>
                  <a:srgbClr val="EBEDEB"/>
                </a:highlight>
                <a:latin typeface="Calibri" panose="020F0502020204030204" pitchFamily="34" charset="0"/>
                <a:ea typeface="Calibri" panose="020F0502020204030204" pitchFamily="34" charset="0"/>
                <a:cs typeface="Calibri" panose="020F0502020204030204" pitchFamily="34" charset="0"/>
              </a:rPr>
              <a:t>SMOTE (Synthetic Minority Over-sampling Technique) is used to address class imbalance, while </a:t>
            </a:r>
            <a:r>
              <a:rPr lang="en-CA" sz="1600" b="0" kern="0" dirty="0" err="1">
                <a:solidFill>
                  <a:schemeClr val="tx1"/>
                </a:solidFill>
                <a:effectLst/>
                <a:highlight>
                  <a:srgbClr val="EBEDEB"/>
                </a:highlight>
                <a:latin typeface="Calibri" panose="020F0502020204030204" pitchFamily="34" charset="0"/>
                <a:ea typeface="Calibri" panose="020F0502020204030204" pitchFamily="34" charset="0"/>
                <a:cs typeface="Calibri" panose="020F0502020204030204" pitchFamily="34" charset="0"/>
              </a:rPr>
              <a:t>RandomUnderSampler</a:t>
            </a:r>
            <a:r>
              <a:rPr lang="en-CA" sz="1600" b="0" kern="0" dirty="0">
                <a:solidFill>
                  <a:schemeClr val="tx1"/>
                </a:solidFill>
                <a:effectLst/>
                <a:highlight>
                  <a:srgbClr val="EBEDEB"/>
                </a:highlight>
                <a:latin typeface="Calibri" panose="020F0502020204030204" pitchFamily="34" charset="0"/>
                <a:ea typeface="Calibri" panose="020F0502020204030204" pitchFamily="34" charset="0"/>
                <a:cs typeface="Calibri" panose="020F0502020204030204" pitchFamily="34" charset="0"/>
              </a:rPr>
              <a:t> is used to address </a:t>
            </a:r>
            <a:r>
              <a:rPr lang="en-CA" sz="1600" b="0" kern="0" dirty="0" err="1">
                <a:solidFill>
                  <a:schemeClr val="tx1"/>
                </a:solidFill>
                <a:effectLst/>
                <a:highlight>
                  <a:srgbClr val="EBEDEB"/>
                </a:highlight>
                <a:latin typeface="Calibri" panose="020F0502020204030204" pitchFamily="34" charset="0"/>
                <a:ea typeface="Calibri" panose="020F0502020204030204" pitchFamily="34" charset="0"/>
                <a:cs typeface="Calibri" panose="020F0502020204030204" pitchFamily="34" charset="0"/>
              </a:rPr>
              <a:t>undersampling</a:t>
            </a:r>
            <a:r>
              <a:rPr lang="en-CA" sz="1600" b="0" kern="0" dirty="0">
                <a:solidFill>
                  <a:schemeClr val="tx1"/>
                </a:solidFill>
                <a:effectLst/>
                <a:highlight>
                  <a:srgbClr val="EBEDEB"/>
                </a:highlight>
                <a:latin typeface="Calibri" panose="020F0502020204030204" pitchFamily="34" charset="0"/>
                <a:ea typeface="Calibri" panose="020F0502020204030204" pitchFamily="34" charset="0"/>
                <a:cs typeface="Calibri" panose="020F0502020204030204" pitchFamily="34" charset="0"/>
              </a:rPr>
              <a:t>.</a:t>
            </a:r>
            <a:br>
              <a:rPr lang="en-CA" sz="1600" b="0" kern="0" dirty="0">
                <a:solidFill>
                  <a:schemeClr val="tx1"/>
                </a:solidFill>
                <a:effectLst/>
                <a:highlight>
                  <a:srgbClr val="EBEDEB"/>
                </a:highlight>
                <a:latin typeface="Calibri" panose="020F0502020204030204" pitchFamily="34" charset="0"/>
                <a:ea typeface="Calibri" panose="020F0502020204030204" pitchFamily="34" charset="0"/>
                <a:cs typeface="Calibri" panose="020F0502020204030204" pitchFamily="34" charset="0"/>
              </a:rPr>
            </a:br>
            <a:br>
              <a:rPr lang="en-CA" sz="1600" b="0" kern="0" dirty="0">
                <a:solidFill>
                  <a:schemeClr val="tx1"/>
                </a:solidFill>
                <a:effectLst/>
                <a:highlight>
                  <a:srgbClr val="EBEDEB"/>
                </a:highlight>
                <a:latin typeface="Calibri" panose="020F0502020204030204" pitchFamily="34" charset="0"/>
                <a:ea typeface="Calibri" panose="020F0502020204030204" pitchFamily="34" charset="0"/>
                <a:cs typeface="Calibri" panose="020F0502020204030204" pitchFamily="34" charset="0"/>
              </a:rPr>
            </a:br>
            <a:r>
              <a:rPr lang="en-US" sz="1600" b="0" i="0" dirty="0">
                <a:solidFill>
                  <a:schemeClr val="tx1"/>
                </a:solidFill>
                <a:effectLst/>
                <a:highlight>
                  <a:srgbClr val="EBEDEB"/>
                </a:highlight>
                <a:latin typeface="Calibri" panose="020F0502020204030204" pitchFamily="34" charset="0"/>
                <a:ea typeface="Calibri" panose="020F0502020204030204" pitchFamily="34" charset="0"/>
                <a:cs typeface="Calibri" panose="020F0502020204030204" pitchFamily="34" charset="0"/>
              </a:rPr>
              <a:t>Two count plots are created side by side to visualize the distribution of the target variable before and after resampling.</a:t>
            </a:r>
            <a:br>
              <a:rPr lang="en-CA" sz="1800" b="0" kern="0" dirty="0">
                <a:effectLst/>
                <a:latin typeface="Calibri" panose="020F0502020204030204" pitchFamily="34" charset="0"/>
                <a:ea typeface="Times New Roman" panose="02020603050405020304" pitchFamily="18" charset="0"/>
              </a:rPr>
            </a:br>
            <a:endParaRPr lang="en-CA" sz="1600" b="0" kern="100" dirty="0">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6" name="Content Placeholder 5" descr="A comparison of a red and blue bar graph&#10;&#10;Description automatically generated">
            <a:extLst>
              <a:ext uri="{FF2B5EF4-FFF2-40B4-BE49-F238E27FC236}">
                <a16:creationId xmlns:a16="http://schemas.microsoft.com/office/drawing/2014/main" id="{E5656412-EF05-4B94-8FF0-807F7708E72B}"/>
              </a:ext>
            </a:extLst>
          </p:cNvPr>
          <p:cNvPicPr>
            <a:picLocks noGrp="1" noChangeAspect="1"/>
          </p:cNvPicPr>
          <p:nvPr>
            <p:ph sz="quarter" idx="16"/>
          </p:nvPr>
        </p:nvPicPr>
        <p:blipFill>
          <a:blip r:embed="rId3"/>
          <a:stretch>
            <a:fillRect/>
          </a:stretch>
        </p:blipFill>
        <p:spPr>
          <a:xfrm>
            <a:off x="4380425" y="1355834"/>
            <a:ext cx="7510889" cy="4430111"/>
          </a:xfrm>
          <a:prstGeom prst="rect">
            <a:avLst/>
          </a:prstGeom>
        </p:spPr>
      </p:pic>
    </p:spTree>
    <p:extLst>
      <p:ext uri="{BB962C8B-B14F-4D97-AF65-F5344CB8AC3E}">
        <p14:creationId xmlns:p14="http://schemas.microsoft.com/office/powerpoint/2010/main" val="4065057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1A0FEF77-904D-1CE0-13EF-F0DD9ACF307D}"/>
              </a:ext>
            </a:extLst>
          </p:cNvPr>
          <p:cNvPicPr>
            <a:picLocks noGrp="1" noChangeAspect="1"/>
          </p:cNvPicPr>
          <p:nvPr>
            <p:ph sz="quarter" idx="15"/>
          </p:nvPr>
        </p:nvPicPr>
        <p:blipFill>
          <a:blip r:embed="rId2"/>
          <a:stretch>
            <a:fillRect/>
          </a:stretch>
        </p:blipFill>
        <p:spPr>
          <a:xfrm>
            <a:off x="5734730" y="214771"/>
            <a:ext cx="5476195" cy="2008234"/>
          </a:xfrm>
        </p:spPr>
      </p:pic>
      <p:sp>
        <p:nvSpPr>
          <p:cNvPr id="9" name="Content Placeholder 8">
            <a:extLst>
              <a:ext uri="{FF2B5EF4-FFF2-40B4-BE49-F238E27FC236}">
                <a16:creationId xmlns:a16="http://schemas.microsoft.com/office/drawing/2014/main" id="{AF599580-A090-6021-9A66-70ACDC5B2811}"/>
              </a:ext>
            </a:extLst>
          </p:cNvPr>
          <p:cNvSpPr>
            <a:spLocks noGrp="1"/>
          </p:cNvSpPr>
          <p:nvPr>
            <p:ph sz="quarter" idx="16"/>
          </p:nvPr>
        </p:nvSpPr>
        <p:spPr>
          <a:xfrm>
            <a:off x="114301" y="142875"/>
            <a:ext cx="4381500" cy="6858000"/>
          </a:xfrm>
        </p:spPr>
        <p:txBody>
          <a:bodyPr>
            <a:normAutofit lnSpcReduction="10000"/>
          </a:bodyPr>
          <a:lstStyle/>
          <a:p>
            <a:r>
              <a:rPr lang="en-CA" sz="2000" b="1" u="sng" kern="0" dirty="0">
                <a:effectLst/>
                <a:latin typeface="Calibri" panose="020F0502020204030204" pitchFamily="34" charset="0"/>
                <a:ea typeface="Times New Roman" panose="02020603050405020304" pitchFamily="18" charset="0"/>
                <a:cs typeface="Calibri" panose="020F0502020204030204" pitchFamily="34" charset="0"/>
              </a:rPr>
              <a:t>Model Development</a:t>
            </a:r>
            <a:endParaRPr lang="en-CA" kern="0" dirty="0">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buFont typeface="Arial" panose="020B0604020202020204" pitchFamily="34" charset="0"/>
              <a:buChar char="•"/>
            </a:pPr>
            <a:r>
              <a:rPr lang="en-CA" sz="1600" kern="0" dirty="0">
                <a:effectLst/>
                <a:latin typeface="Calibri" panose="020F0502020204030204" pitchFamily="34" charset="0"/>
                <a:ea typeface="Times New Roman" panose="02020603050405020304" pitchFamily="18" charset="0"/>
                <a:cs typeface="Calibri" panose="020F0502020204030204" pitchFamily="34" charset="0"/>
              </a:rPr>
              <a:t>Predictive models are created based on survey results to evaluate the risk of heart disease when pertinent features have been chosen. For binary classification applications such as heart disease prediction, the following methods are frequently utilized: </a:t>
            </a:r>
          </a:p>
          <a:p>
            <a:pPr marL="285750" indent="-285750">
              <a:buFont typeface="Arial" panose="020B0604020202020204" pitchFamily="34" charset="0"/>
              <a:buChar char="•"/>
            </a:pPr>
            <a:r>
              <a:rPr lang="en-CA" sz="1600" kern="0" dirty="0">
                <a:effectLst/>
                <a:latin typeface="Calibri" panose="020F0502020204030204" pitchFamily="34" charset="0"/>
                <a:ea typeface="Times New Roman" panose="02020603050405020304" pitchFamily="18" charset="0"/>
              </a:rPr>
              <a:t>Preparing the data (normalization, encoding categorical variables, etc.), training the model, optimizing its hyperparameters, and evaluating the model using performance metrics (recall, accuracy, precision, and area under the receiver operating characteristic curve, or AUC-ROC) are normally steps in the model development process.</a:t>
            </a:r>
            <a:endParaRPr lang="en-CA" sz="1600" kern="100" dirty="0">
              <a:effectLst/>
              <a:latin typeface="Calibri" panose="020F0502020204030204" pitchFamily="34" charset="0"/>
              <a:ea typeface="Times New Roman" panose="02020603050405020304" pitchFamily="18" charset="0"/>
              <a:cs typeface="Calibri" panose="020F0502020204030204" pitchFamily="34" charset="0"/>
            </a:endParaRPr>
          </a:p>
          <a:p>
            <a:endParaRPr lang="en-CA" sz="1600" dirty="0"/>
          </a:p>
        </p:txBody>
      </p:sp>
      <p:pic>
        <p:nvPicPr>
          <p:cNvPr id="12" name="Picture 11" descr="A graph of a curve&#10;&#10;Description automatically generated">
            <a:extLst>
              <a:ext uri="{FF2B5EF4-FFF2-40B4-BE49-F238E27FC236}">
                <a16:creationId xmlns:a16="http://schemas.microsoft.com/office/drawing/2014/main" id="{B9556B92-6C25-6C78-46F2-25AFF9937334}"/>
              </a:ext>
            </a:extLst>
          </p:cNvPr>
          <p:cNvPicPr>
            <a:picLocks noChangeAspect="1"/>
          </p:cNvPicPr>
          <p:nvPr/>
        </p:nvPicPr>
        <p:blipFill>
          <a:blip r:embed="rId3"/>
          <a:stretch>
            <a:fillRect/>
          </a:stretch>
        </p:blipFill>
        <p:spPr>
          <a:xfrm>
            <a:off x="5734730" y="2492965"/>
            <a:ext cx="5476195" cy="4150264"/>
          </a:xfrm>
          <a:prstGeom prst="rect">
            <a:avLst/>
          </a:prstGeom>
        </p:spPr>
      </p:pic>
    </p:spTree>
    <p:extLst>
      <p:ext uri="{BB962C8B-B14F-4D97-AF65-F5344CB8AC3E}">
        <p14:creationId xmlns:p14="http://schemas.microsoft.com/office/powerpoint/2010/main" val="4203624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29AC3-8A7E-D37C-EBF3-81C032DD38C0}"/>
              </a:ext>
            </a:extLst>
          </p:cNvPr>
          <p:cNvSpPr>
            <a:spLocks noGrp="1"/>
          </p:cNvSpPr>
          <p:nvPr>
            <p:ph type="title"/>
          </p:nvPr>
        </p:nvSpPr>
        <p:spPr>
          <a:xfrm>
            <a:off x="6757416" y="1316736"/>
            <a:ext cx="5120640" cy="921639"/>
          </a:xfrm>
        </p:spPr>
        <p:txBody>
          <a:bodyPr>
            <a:normAutofit/>
          </a:bodyPr>
          <a:lstStyle/>
          <a:p>
            <a:r>
              <a:rPr lang="en-CA" sz="2400" b="1" kern="0" dirty="0">
                <a:effectLst/>
                <a:latin typeface="Calibri" panose="020F0502020204030204" pitchFamily="34" charset="0"/>
                <a:ea typeface="Times New Roman" panose="02020603050405020304" pitchFamily="18" charset="0"/>
              </a:rPr>
              <a:t> Confusion Matrix:</a:t>
            </a:r>
            <a:endParaRPr lang="en-CA" sz="4400" dirty="0"/>
          </a:p>
        </p:txBody>
      </p:sp>
      <p:sp>
        <p:nvSpPr>
          <p:cNvPr id="3" name="Subtitle 2">
            <a:extLst>
              <a:ext uri="{FF2B5EF4-FFF2-40B4-BE49-F238E27FC236}">
                <a16:creationId xmlns:a16="http://schemas.microsoft.com/office/drawing/2014/main" id="{E328139E-0D81-1A21-6A4B-C2194BA3F718}"/>
              </a:ext>
            </a:extLst>
          </p:cNvPr>
          <p:cNvSpPr>
            <a:spLocks noGrp="1"/>
          </p:cNvSpPr>
          <p:nvPr>
            <p:ph type="subTitle" idx="1"/>
          </p:nvPr>
        </p:nvSpPr>
        <p:spPr>
          <a:xfrm>
            <a:off x="6883178" y="2517300"/>
            <a:ext cx="5125300" cy="1978500"/>
          </a:xfrm>
        </p:spPr>
        <p:txBody>
          <a:bodyPr/>
          <a:lstStyle/>
          <a:p>
            <a:r>
              <a:rPr lang="en-CA" sz="1800" b="1" kern="0" dirty="0">
                <a:effectLst/>
                <a:latin typeface="Calibri" panose="020F0502020204030204" pitchFamily="34" charset="0"/>
                <a:ea typeface="Times New Roman" panose="02020603050405020304" pitchFamily="18" charset="0"/>
                <a:cs typeface="Times New Roman" panose="02020603050405020304" pitchFamily="18" charset="0"/>
              </a:rPr>
              <a:t>Making a Heatmap for the Confusion Matrix: </a:t>
            </a:r>
            <a:br>
              <a:rPr lang="en-CA" sz="1800" kern="0" dirty="0">
                <a:effectLst/>
                <a:latin typeface="Calibri" panose="020F0502020204030204" pitchFamily="34" charset="0"/>
                <a:ea typeface="Times New Roman" panose="02020603050405020304" pitchFamily="18" charset="0"/>
                <a:cs typeface="Times New Roman" panose="02020603050405020304" pitchFamily="18" charset="0"/>
              </a:rPr>
            </a:br>
            <a:r>
              <a:rPr lang="en-CA" sz="1800" kern="0" dirty="0">
                <a:effectLst/>
                <a:latin typeface="Calibri" panose="020F0502020204030204" pitchFamily="34" charset="0"/>
                <a:ea typeface="Times New Roman" panose="02020603050405020304" pitchFamily="18" charset="0"/>
                <a:cs typeface="Times New Roman" panose="02020603050405020304" pitchFamily="18" charset="0"/>
              </a:rPr>
              <a:t>Using </a:t>
            </a:r>
            <a:r>
              <a:rPr lang="en-CA" sz="1800" kern="0" dirty="0" err="1">
                <a:effectLst/>
                <a:latin typeface="Calibri" panose="020F0502020204030204" pitchFamily="34" charset="0"/>
                <a:ea typeface="Times New Roman" panose="02020603050405020304" pitchFamily="18" charset="0"/>
                <a:cs typeface="Times New Roman" panose="02020603050405020304" pitchFamily="18" charset="0"/>
              </a:rPr>
              <a:t>sns.heatmap</a:t>
            </a:r>
            <a:r>
              <a:rPr lang="en-CA" sz="1800" kern="0" dirty="0">
                <a:effectLst/>
                <a:latin typeface="Calibri" panose="020F0502020204030204" pitchFamily="34" charset="0"/>
                <a:ea typeface="Times New Roman" panose="02020603050405020304" pitchFamily="18" charset="0"/>
                <a:cs typeface="Times New Roman" panose="02020603050405020304" pitchFamily="18" charset="0"/>
              </a:rPr>
              <a:t>(), a heatmap of the confusion matrix is created to show the classifier's performance.</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CA" dirty="0"/>
          </a:p>
        </p:txBody>
      </p:sp>
      <p:pic>
        <p:nvPicPr>
          <p:cNvPr id="5" name="Picture 4" descr="A blue squares with white numbers&#10;&#10;Description automatically generated">
            <a:extLst>
              <a:ext uri="{FF2B5EF4-FFF2-40B4-BE49-F238E27FC236}">
                <a16:creationId xmlns:a16="http://schemas.microsoft.com/office/drawing/2014/main" id="{195C6CAD-28B0-5A1C-BE13-148D5282CA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5" y="1095509"/>
            <a:ext cx="6359274" cy="4981441"/>
          </a:xfrm>
          <a:prstGeom prst="rect">
            <a:avLst/>
          </a:prstGeom>
          <a:noFill/>
          <a:ln>
            <a:noFill/>
          </a:ln>
        </p:spPr>
      </p:pic>
    </p:spTree>
    <p:extLst>
      <p:ext uri="{BB962C8B-B14F-4D97-AF65-F5344CB8AC3E}">
        <p14:creationId xmlns:p14="http://schemas.microsoft.com/office/powerpoint/2010/main" val="259918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CA"/>
          </a:p>
        </p:txBody>
      </p:sp>
      <p:sp>
        <p:nvSpPr>
          <p:cNvPr id="22" name="Rectangle 21">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5508"/>
            <a:ext cx="4668819"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FE3D0D3E-0FE0-2C12-4503-2D913ED39DF3}"/>
              </a:ext>
            </a:extLst>
          </p:cNvPr>
          <p:cNvSpPr>
            <a:spLocks noGrp="1"/>
          </p:cNvSpPr>
          <p:nvPr>
            <p:ph type="ctrTitle"/>
          </p:nvPr>
        </p:nvSpPr>
        <p:spPr>
          <a:xfrm>
            <a:off x="384524" y="31750"/>
            <a:ext cx="3754671" cy="6261707"/>
          </a:xfrm>
        </p:spPr>
        <p:txBody>
          <a:bodyPr vert="horz" lIns="109728" tIns="109728" rIns="109728" bIns="91440" rtlCol="0" anchor="b">
            <a:normAutofit fontScale="90000"/>
          </a:bodyPr>
          <a:lstStyle/>
          <a:p>
            <a:pPr marL="285750" lvl="0" indent="-285750">
              <a:lnSpc>
                <a:spcPct val="115000"/>
              </a:lnSpc>
              <a:buFont typeface="Arial" panose="020B0604020202020204" pitchFamily="34" charset="0"/>
              <a:buChar char="•"/>
            </a:pPr>
            <a:r>
              <a:rPr lang="en-CA" sz="2000" kern="0" dirty="0">
                <a:solidFill>
                  <a:schemeClr val="tx1"/>
                </a:solidFill>
                <a:latin typeface="Calibri" panose="020F0502020204030204" pitchFamily="34" charset="0"/>
                <a:ea typeface="Times New Roman" panose="02020603050405020304" pitchFamily="18" charset="0"/>
              </a:rPr>
              <a:t>Robustness of the Model using Cross-Validation</a:t>
            </a:r>
            <a:br>
              <a:rPr lang="en-CA" sz="2000" kern="0" dirty="0">
                <a:latin typeface="Calibri" panose="020F0502020204030204" pitchFamily="34" charset="0"/>
                <a:ea typeface="Times New Roman" panose="02020603050405020304" pitchFamily="18" charset="0"/>
              </a:rPr>
            </a:br>
            <a:br>
              <a:rPr lang="en-CA" sz="1800" kern="0" dirty="0">
                <a:effectLst/>
                <a:latin typeface="Calibri" panose="020F0502020204030204" pitchFamily="34" charset="0"/>
                <a:ea typeface="Times New Roman" panose="02020603050405020304" pitchFamily="18" charset="0"/>
                <a:cs typeface="Times New Roman" panose="02020603050405020304" pitchFamily="18" charset="0"/>
              </a:rPr>
            </a:br>
            <a:br>
              <a:rPr lang="en-CA" sz="1800" kern="0" dirty="0">
                <a:effectLst/>
                <a:latin typeface="Calibri" panose="020F0502020204030204" pitchFamily="34" charset="0"/>
                <a:ea typeface="Times New Roman" panose="02020603050405020304" pitchFamily="18" charset="0"/>
                <a:cs typeface="Times New Roman" panose="02020603050405020304" pitchFamily="18" charset="0"/>
              </a:rPr>
            </a:br>
            <a:br>
              <a:rPr lang="en-CA" sz="1800" kern="0" dirty="0">
                <a:effectLst/>
                <a:latin typeface="Calibri" panose="020F0502020204030204" pitchFamily="34" charset="0"/>
                <a:ea typeface="Times New Roman" panose="02020603050405020304" pitchFamily="18" charset="0"/>
                <a:cs typeface="Times New Roman" panose="02020603050405020304" pitchFamily="18" charset="0"/>
              </a:rPr>
            </a:br>
            <a:r>
              <a:rPr lang="en-CA" sz="1800" kern="0" dirty="0">
                <a:effectLst/>
                <a:latin typeface="Calibri" panose="020F0502020204030204" pitchFamily="34" charset="0"/>
                <a:ea typeface="Times New Roman" panose="02020603050405020304" pitchFamily="18" charset="0"/>
                <a:cs typeface="Times New Roman" panose="02020603050405020304" pitchFamily="18" charset="0"/>
              </a:rPr>
              <a:t>The Random Forest model's cross-validation scores are computed using </a:t>
            </a:r>
            <a:r>
              <a:rPr lang="en-CA" sz="1800" kern="0" dirty="0" err="1">
                <a:effectLst/>
                <a:latin typeface="Calibri" panose="020F0502020204030204" pitchFamily="34" charset="0"/>
                <a:ea typeface="Times New Roman" panose="02020603050405020304" pitchFamily="18" charset="0"/>
                <a:cs typeface="Times New Roman" panose="02020603050405020304" pitchFamily="18" charset="0"/>
              </a:rPr>
              <a:t>cross_val_score</a:t>
            </a:r>
            <a:r>
              <a:rPr lang="en-CA" sz="1800" kern="0" dirty="0">
                <a:effectLst/>
                <a:latin typeface="Calibri" panose="020F0502020204030204" pitchFamily="34" charset="0"/>
                <a:ea typeface="Times New Roman" panose="02020603050405020304" pitchFamily="18" charset="0"/>
                <a:cs typeface="Times New Roman" panose="02020603050405020304" pitchFamily="18" charset="0"/>
              </a:rPr>
              <a:t>() with five folds. </a:t>
            </a:r>
            <a:br>
              <a:rPr lang="en-CA" sz="1800" kern="0" dirty="0">
                <a:effectLst/>
                <a:latin typeface="Calibri" panose="020F0502020204030204" pitchFamily="34" charset="0"/>
                <a:ea typeface="Times New Roman" panose="02020603050405020304" pitchFamily="18" charset="0"/>
                <a:cs typeface="Times New Roman" panose="02020603050405020304" pitchFamily="18" charset="0"/>
              </a:rPr>
            </a:br>
            <a:r>
              <a:rPr lang="en-CA" sz="1800" kern="0" dirty="0">
                <a:effectLst/>
                <a:latin typeface="Calibri" panose="020F0502020204030204" pitchFamily="34" charset="0"/>
                <a:ea typeface="Times New Roman" panose="02020603050405020304" pitchFamily="18" charset="0"/>
                <a:cs typeface="Times New Roman" panose="02020603050405020304" pitchFamily="18" charset="0"/>
              </a:rPr>
              <a:t>To see the distribution of cross-validation scores, a boxplot is created. </a:t>
            </a:r>
            <a:br>
              <a:rPr lang="en-CA" sz="1800" kern="0" dirty="0">
                <a:effectLst/>
                <a:latin typeface="Calibri" panose="020F0502020204030204" pitchFamily="34" charset="0"/>
                <a:ea typeface="Times New Roman" panose="02020603050405020304" pitchFamily="18" charset="0"/>
                <a:cs typeface="Times New Roman" panose="02020603050405020304" pitchFamily="18" charset="0"/>
              </a:rPr>
            </a:br>
            <a:br>
              <a:rPr lang="en-CA" sz="1800" kern="100" dirty="0">
                <a:effectLst/>
                <a:latin typeface="Aptos" panose="020B0004020202020204" pitchFamily="34" charset="0"/>
                <a:ea typeface="Aptos" panose="020B0004020202020204" pitchFamily="34" charset="0"/>
                <a:cs typeface="Times New Roman" panose="02020603050405020304" pitchFamily="18" charset="0"/>
              </a:rPr>
            </a:br>
            <a:r>
              <a:rPr lang="en-CA" sz="1800" kern="0" dirty="0">
                <a:effectLst/>
                <a:latin typeface="Calibri" panose="020F0502020204030204" pitchFamily="34" charset="0"/>
                <a:ea typeface="Times New Roman" panose="02020603050405020304" pitchFamily="18" charset="0"/>
                <a:cs typeface="Times New Roman" panose="02020603050405020304" pitchFamily="18" charset="0"/>
              </a:rPr>
              <a:t>To evaluate the robustness of the model, cross-validation scores and the mean cross-validation score are printed. </a:t>
            </a:r>
            <a:br>
              <a:rPr lang="en-CA"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sz="3600" b="0" dirty="0"/>
          </a:p>
        </p:txBody>
      </p:sp>
      <p:sp>
        <p:nvSpPr>
          <p:cNvPr id="28" name="Rectangle 27">
            <a:extLst>
              <a:ext uri="{FF2B5EF4-FFF2-40B4-BE49-F238E27FC236}">
                <a16:creationId xmlns:a16="http://schemas.microsoft.com/office/drawing/2014/main" id="{BBD49B71-B686-4DFD-93AD-40CB19B62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066" y="0"/>
            <a:ext cx="7519934"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653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graph of a bar&#10;&#10;Description automatically generated">
            <a:extLst>
              <a:ext uri="{FF2B5EF4-FFF2-40B4-BE49-F238E27FC236}">
                <a16:creationId xmlns:a16="http://schemas.microsoft.com/office/drawing/2014/main" id="{393C1483-3F70-23D4-1747-F9A8F3965F1A}"/>
              </a:ext>
            </a:extLst>
          </p:cNvPr>
          <p:cNvPicPr>
            <a:picLocks noChangeAspect="1"/>
          </p:cNvPicPr>
          <p:nvPr/>
        </p:nvPicPr>
        <p:blipFill rotWithShape="1">
          <a:blip r:embed="rId3"/>
          <a:srcRect t="902"/>
          <a:stretch/>
        </p:blipFill>
        <p:spPr bwMode="auto">
          <a:xfrm>
            <a:off x="5056856" y="322690"/>
            <a:ext cx="6843641" cy="4992260"/>
          </a:xfrm>
          <a:prstGeom prst="rect">
            <a:avLst/>
          </a:prstGeom>
          <a:ln>
            <a:noFill/>
          </a:ln>
          <a:extLst>
            <a:ext uri="{53640926-AAD7-44D8-BBD7-CCE9431645EC}">
              <a14:shadowObscured xmlns:a14="http://schemas.microsoft.com/office/drawing/2010/main"/>
            </a:ext>
          </a:extLst>
        </p:spPr>
      </p:pic>
      <p:sp>
        <p:nvSpPr>
          <p:cNvPr id="31" name="Rectangle 3">
            <a:extLst>
              <a:ext uri="{FF2B5EF4-FFF2-40B4-BE49-F238E27FC236}">
                <a16:creationId xmlns:a16="http://schemas.microsoft.com/office/drawing/2014/main" id="{05304A31-7F8C-2C19-1DFC-63F3924B9051}"/>
              </a:ext>
            </a:extLst>
          </p:cNvPr>
          <p:cNvSpPr>
            <a:spLocks noChangeArrowheads="1"/>
          </p:cNvSpPr>
          <p:nvPr/>
        </p:nvSpPr>
        <p:spPr bwMode="auto">
          <a:xfrm>
            <a:off x="5056856" y="5680756"/>
            <a:ext cx="6843641"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600" b="0" i="0" u="none" strike="noStrike" cap="none" normalizeH="0" baseline="0" dirty="0">
                <a:ln>
                  <a:noFill/>
                </a:ln>
                <a:solidFill>
                  <a:srgbClr val="000000"/>
                </a:solidFill>
                <a:effectLst/>
                <a:latin typeface="var(--jp-code-font-family)" charset="0"/>
                <a:ea typeface="Times New Roman" panose="02020603050405020304" pitchFamily="18" charset="0"/>
                <a:cs typeface="Courier New" panose="02070309020205020404" pitchFamily="49" charset="0"/>
              </a:rPr>
              <a:t>Random Forest Cross-Validation Scores: [0.88371049  0.88199695  0.88395528 0.88513844  0.88370891]</a:t>
            </a: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600" b="0" i="0" u="none" strike="noStrike" cap="none" normalizeH="0" baseline="0" dirty="0">
                <a:ln>
                  <a:noFill/>
                </a:ln>
                <a:solidFill>
                  <a:srgbClr val="000000"/>
                </a:solidFill>
                <a:effectLst/>
                <a:latin typeface="var(--jp-code-font-family)" charset="0"/>
                <a:ea typeface="Times New Roman" panose="02020603050405020304" pitchFamily="18" charset="0"/>
                <a:cs typeface="Courier New" panose="02070309020205020404" pitchFamily="49" charset="0"/>
              </a:rPr>
              <a:t>Mean CV Score for Random Forest: 0.8837020173772286</a:t>
            </a:r>
            <a:r>
              <a:rPr kumimoji="0" lang="en-CA" altLang="en-US" sz="1200" b="0" i="0" u="none" strike="noStrike" cap="none" normalizeH="0" baseline="0" dirty="0">
                <a:ln>
                  <a:noFill/>
                </a:ln>
                <a:solidFill>
                  <a:schemeClr val="tx1"/>
                </a:solidFill>
                <a:effectLst/>
              </a:rPr>
              <a:t> </a:t>
            </a:r>
            <a:endParaRPr kumimoji="0" lang="en-CA"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4014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4"/>
          </p:nvPr>
        </p:nvSpPr>
        <p:spPr>
          <a:xfrm>
            <a:off x="648934" y="1646102"/>
            <a:ext cx="4075465" cy="4160520"/>
          </a:xfrm>
        </p:spPr>
        <p:txBody>
          <a:bodyPr>
            <a:normAutofit fontScale="92500" lnSpcReduction="10000"/>
          </a:bodyPr>
          <a:lstStyle/>
          <a:p>
            <a:pPr marL="285750" indent="-285750" algn="l">
              <a:buFont typeface="Arial" panose="020B0604020202020204" pitchFamily="34" charset="0"/>
              <a:buChar char="•"/>
            </a:pPr>
            <a:r>
              <a:rPr lang="en-US" b="0" i="0" dirty="0">
                <a:solidFill>
                  <a:srgbClr val="0D0D0D"/>
                </a:solidFill>
                <a:effectLst/>
                <a:highlight>
                  <a:srgbClr val="FFFFFF"/>
                </a:highlight>
                <a:latin typeface="Söhne"/>
              </a:rPr>
              <a:t>Preliminary analysis revealed a class imbalance in the dataset, with a majority of respondents not having/having had heart disease. </a:t>
            </a:r>
          </a:p>
          <a:p>
            <a:pPr marL="285750" indent="-285750" algn="l">
              <a:buFont typeface="Arial" panose="020B0604020202020204" pitchFamily="34" charset="0"/>
              <a:buChar char="•"/>
            </a:pPr>
            <a:r>
              <a:rPr lang="en-US" b="0" i="0" dirty="0">
                <a:solidFill>
                  <a:srgbClr val="0D0D0D"/>
                </a:solidFill>
                <a:effectLst/>
                <a:highlight>
                  <a:srgbClr val="FFFFFF"/>
                </a:highlight>
                <a:latin typeface="Söhne"/>
              </a:rPr>
              <a:t>Through feature engineering and model training, we aim to address this imbalance and develop robust predictive models capable of accurately assessing heart disease risk based on BRFSS survey responses.</a:t>
            </a:r>
          </a:p>
          <a:p>
            <a:endParaRPr lang="en-US" dirty="0"/>
          </a:p>
        </p:txBody>
      </p:sp>
      <p:pic>
        <p:nvPicPr>
          <p:cNvPr id="9218" name="Picture 2">
            <a:extLst>
              <a:ext uri="{FF2B5EF4-FFF2-40B4-BE49-F238E27FC236}">
                <a16:creationId xmlns:a16="http://schemas.microsoft.com/office/drawing/2014/main" id="{182A848D-D7FD-D524-A7A6-B219F2B91F82}"/>
              </a:ext>
            </a:extLst>
          </p:cNvPr>
          <p:cNvPicPr>
            <a:picLocks noGrp="1" noChangeAspect="1" noChangeArrowheads="1"/>
          </p:cNvPicPr>
          <p:nvPr>
            <p:ph sz="quarter" idx="19"/>
          </p:nvPr>
        </p:nvPicPr>
        <p:blipFill>
          <a:blip r:embed="rId3">
            <a:extLst>
              <a:ext uri="{28A0092B-C50C-407E-A947-70E740481C1C}">
                <a14:useLocalDpi xmlns:a14="http://schemas.microsoft.com/office/drawing/2010/main" val="0"/>
              </a:ext>
            </a:extLst>
          </a:blip>
          <a:srcRect/>
          <a:stretch>
            <a:fillRect/>
          </a:stretch>
        </p:blipFill>
        <p:spPr bwMode="auto">
          <a:xfrm>
            <a:off x="5457825" y="1646238"/>
            <a:ext cx="6267450" cy="416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247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p:txBody>
          <a:bodyPr/>
          <a:lstStyle/>
          <a:p>
            <a:r>
              <a:rPr lang="en-US" dirty="0"/>
              <a:t>Discussion</a:t>
            </a:r>
          </a:p>
        </p:txBody>
      </p:sp>
      <p:sp>
        <p:nvSpPr>
          <p:cNvPr id="5" name="TextBox 4">
            <a:extLst>
              <a:ext uri="{FF2B5EF4-FFF2-40B4-BE49-F238E27FC236}">
                <a16:creationId xmlns:a16="http://schemas.microsoft.com/office/drawing/2014/main" id="{72C2F582-DD4B-EDA4-B34B-D971B53705FC}"/>
              </a:ext>
            </a:extLst>
          </p:cNvPr>
          <p:cNvSpPr txBox="1"/>
          <p:nvPr/>
        </p:nvSpPr>
        <p:spPr>
          <a:xfrm>
            <a:off x="1962150" y="2562376"/>
            <a:ext cx="8458200" cy="3046988"/>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0D0D0D"/>
                </a:solidFill>
                <a:effectLst/>
                <a:highlight>
                  <a:srgbClr val="FFFFFF"/>
                </a:highlight>
                <a:latin typeface="Söhne"/>
              </a:rPr>
              <a:t>The exploration of BRFSS data for heart disease risk prediction presents both opportunities and challenges. While the dataset offers a rich source of information, addressing class imbalance and selecting relevant features pose significant challenges. </a:t>
            </a:r>
          </a:p>
          <a:p>
            <a:endParaRPr lang="en-US" sz="2400" b="0" i="0" dirty="0">
              <a:solidFill>
                <a:srgbClr val="0D0D0D"/>
              </a:solidFill>
              <a:effectLst/>
              <a:highlight>
                <a:srgbClr val="FFFFFF"/>
              </a:highlight>
              <a:latin typeface="Söhne"/>
            </a:endParaRPr>
          </a:p>
          <a:p>
            <a:pPr marL="342900" indent="-342900">
              <a:buFont typeface="Arial" panose="020B0604020202020204" pitchFamily="34" charset="0"/>
              <a:buChar char="•"/>
            </a:pPr>
            <a:r>
              <a:rPr lang="en-US" sz="2400" b="0" i="0" dirty="0">
                <a:solidFill>
                  <a:srgbClr val="0D0D0D"/>
                </a:solidFill>
                <a:effectLst/>
                <a:highlight>
                  <a:srgbClr val="FFFFFF"/>
                </a:highlight>
                <a:latin typeface="Söhne"/>
              </a:rPr>
              <a:t>Further refinement of predictive models and validation through rigorous testing are necessary to ensure the reliability and generalizability of findings.</a:t>
            </a:r>
            <a:endParaRPr lang="en-CA" sz="2400" dirty="0"/>
          </a:p>
        </p:txBody>
      </p:sp>
    </p:spTree>
    <p:extLst>
      <p:ext uri="{BB962C8B-B14F-4D97-AF65-F5344CB8AC3E}">
        <p14:creationId xmlns:p14="http://schemas.microsoft.com/office/powerpoint/2010/main" val="3345023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558578" y="1087603"/>
            <a:ext cx="6623040" cy="1421898"/>
          </a:xfrm>
        </p:spPr>
        <p:txBody>
          <a:bodyPr>
            <a:normAutofit/>
          </a:bodyPr>
          <a:lstStyle/>
          <a:p>
            <a:r>
              <a:rPr lang="en-US" dirty="0"/>
              <a:t>Team Member</a:t>
            </a:r>
          </a:p>
        </p:txBody>
      </p:sp>
      <p:sp>
        <p:nvSpPr>
          <p:cNvPr id="3" name="TextBox 2">
            <a:extLst>
              <a:ext uri="{FF2B5EF4-FFF2-40B4-BE49-F238E27FC236}">
                <a16:creationId xmlns:a16="http://schemas.microsoft.com/office/drawing/2014/main" id="{7DFC2483-1C71-05AB-82B6-4D9F992D8B73}"/>
              </a:ext>
            </a:extLst>
          </p:cNvPr>
          <p:cNvSpPr txBox="1"/>
          <p:nvPr/>
        </p:nvSpPr>
        <p:spPr>
          <a:xfrm>
            <a:off x="886968" y="2724912"/>
            <a:ext cx="5751576" cy="2308324"/>
          </a:xfrm>
          <a:prstGeom prst="rect">
            <a:avLst/>
          </a:prstGeom>
          <a:noFill/>
        </p:spPr>
        <p:txBody>
          <a:bodyPr wrap="square" rtlCol="0">
            <a:spAutoFit/>
          </a:bodyPr>
          <a:lstStyle/>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2400" i="0" u="none" strike="noStrike" cap="none" normalizeH="0" baseline="0">
                <a:ln>
                  <a:noFill/>
                </a:ln>
                <a:solidFill>
                  <a:srgbClr val="444444"/>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400" i="0" u="none" strike="noStrike" cap="none" normalizeH="0" baseline="0" dirty="0" err="1">
                <a:ln>
                  <a:noFill/>
                </a:ln>
                <a:solidFill>
                  <a:srgbClr val="444444"/>
                </a:solidFill>
                <a:effectLst/>
                <a:latin typeface="Calibri" panose="020F0502020204030204" pitchFamily="34" charset="0"/>
                <a:ea typeface="Calibri" panose="020F0502020204030204" pitchFamily="34" charset="0"/>
                <a:cs typeface="Calibri" panose="020F0502020204030204" pitchFamily="34" charset="0"/>
              </a:rPr>
              <a:t>Jayan</a:t>
            </a:r>
            <a:r>
              <a:rPr kumimoji="0" lang="en-US" altLang="en-US" sz="2400" i="0" u="none" strike="noStrike" cap="none" normalizeH="0" baseline="0" dirty="0">
                <a:ln>
                  <a:noFill/>
                </a:ln>
                <a:solidFill>
                  <a:srgbClr val="444444"/>
                </a:solidFill>
                <a:effectLst/>
                <a:latin typeface="Calibri" panose="020F0502020204030204" pitchFamily="34" charset="0"/>
                <a:ea typeface="Calibri" panose="020F0502020204030204" pitchFamily="34" charset="0"/>
                <a:cs typeface="Calibri" panose="020F0502020204030204" pitchFamily="34" charset="0"/>
              </a:rPr>
              <a:t> Francis</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rgbClr val="444444"/>
                </a:solidFill>
                <a:effectLst/>
                <a:latin typeface="Calibri" panose="020F0502020204030204" pitchFamily="34" charset="0"/>
                <a:ea typeface="Calibri" panose="020F0502020204030204" pitchFamily="34" charset="0"/>
                <a:cs typeface="Calibri" panose="020F0502020204030204" pitchFamily="34" charset="0"/>
              </a:rPr>
              <a:t> Elias Mani</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rgbClr val="444444"/>
                </a:solidFill>
                <a:effectLst/>
                <a:latin typeface="Calibri" panose="020F0502020204030204" pitchFamily="34" charset="0"/>
                <a:ea typeface="Calibri" panose="020F0502020204030204" pitchFamily="34" charset="0"/>
                <a:cs typeface="Calibri" panose="020F0502020204030204" pitchFamily="34" charset="0"/>
              </a:rPr>
              <a:t> Gayathri Manju Jayasena Kurup</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rgbClr val="444444"/>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400" i="0" u="none" strike="noStrike" cap="none" normalizeH="0" baseline="0" dirty="0" err="1">
                <a:ln>
                  <a:noFill/>
                </a:ln>
                <a:solidFill>
                  <a:srgbClr val="444444"/>
                </a:solidFill>
                <a:effectLst/>
                <a:latin typeface="Calibri" panose="020F0502020204030204" pitchFamily="34" charset="0"/>
                <a:ea typeface="Calibri" panose="020F0502020204030204" pitchFamily="34" charset="0"/>
                <a:cs typeface="Calibri" panose="020F0502020204030204" pitchFamily="34" charset="0"/>
              </a:rPr>
              <a:t>Nitiben</a:t>
            </a:r>
            <a:r>
              <a:rPr kumimoji="0" lang="en-US" altLang="en-US" sz="2400" i="0" u="none" strike="noStrike" cap="none" normalizeH="0" baseline="0" dirty="0">
                <a:ln>
                  <a:noFill/>
                </a:ln>
                <a:solidFill>
                  <a:srgbClr val="444444"/>
                </a:solidFill>
                <a:effectLst/>
                <a:latin typeface="Calibri" panose="020F0502020204030204" pitchFamily="34" charset="0"/>
                <a:ea typeface="Calibri" panose="020F0502020204030204" pitchFamily="34" charset="0"/>
                <a:cs typeface="Calibri" panose="020F0502020204030204" pitchFamily="34" charset="0"/>
              </a:rPr>
              <a:t> Patel</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rgbClr val="444444"/>
                </a:solidFill>
                <a:effectLst/>
                <a:latin typeface="Calibri" panose="020F0502020204030204" pitchFamily="34" charset="0"/>
                <a:ea typeface="Calibri" panose="020F0502020204030204" pitchFamily="34" charset="0"/>
                <a:cs typeface="Calibri" panose="020F0502020204030204" pitchFamily="34" charset="0"/>
              </a:rPr>
              <a:t> Mohana Krishna </a:t>
            </a:r>
            <a:r>
              <a:rPr kumimoji="0" lang="en-US" altLang="en-US" sz="2400" i="0" u="none" strike="noStrike" cap="none" normalizeH="0" baseline="0" dirty="0" err="1">
                <a:ln>
                  <a:noFill/>
                </a:ln>
                <a:solidFill>
                  <a:srgbClr val="444444"/>
                </a:solidFill>
                <a:effectLst/>
                <a:latin typeface="Calibri" panose="020F0502020204030204" pitchFamily="34" charset="0"/>
                <a:ea typeface="Calibri" panose="020F0502020204030204" pitchFamily="34" charset="0"/>
                <a:cs typeface="Calibri" panose="020F0502020204030204" pitchFamily="34" charset="0"/>
              </a:rPr>
              <a:t>Sajja</a:t>
            </a:r>
            <a:endParaRPr kumimoji="0" lang="en-US" altLang="en-US" sz="2400" i="0" u="none" strike="noStrike" cap="none" normalizeH="0" baseline="0" dirty="0">
              <a:ln>
                <a:noFill/>
              </a:ln>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p>
            <a:endParaRPr lang="en-CA" sz="2400" dirty="0"/>
          </a:p>
        </p:txBody>
      </p:sp>
    </p:spTree>
    <p:extLst>
      <p:ext uri="{BB962C8B-B14F-4D97-AF65-F5344CB8AC3E}">
        <p14:creationId xmlns:p14="http://schemas.microsoft.com/office/powerpoint/2010/main" val="3318299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47" name="Rectangle 10246">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Rectangle 10248">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51" name="Rectangle 10250">
            <a:extLst>
              <a:ext uri="{FF2B5EF4-FFF2-40B4-BE49-F238E27FC236}">
                <a16:creationId xmlns:a16="http://schemas.microsoft.com/office/drawing/2014/main" id="{2ECA4CB2-9071-41EB-AABB-2D8EB939D0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10242" name="Picture 2" descr="Hands around a heart with a pulse line&#10;&#10;Description automatically generated">
            <a:extLst>
              <a:ext uri="{FF2B5EF4-FFF2-40B4-BE49-F238E27FC236}">
                <a16:creationId xmlns:a16="http://schemas.microsoft.com/office/drawing/2014/main" id="{4FCCFC24-DC32-E3C9-31B2-F654CD2C3193}"/>
              </a:ext>
            </a:extLst>
          </p:cNvPr>
          <p:cNvPicPr>
            <a:picLocks noGrp="1" noChangeAspect="1" noChangeArrowheads="1"/>
          </p:cNvPicPr>
          <p:nvPr>
            <p:ph sz="quarter" idx="17"/>
          </p:nvPr>
        </p:nvPicPr>
        <p:blipFill>
          <a:blip r:embed="rId2">
            <a:extLst>
              <a:ext uri="{28A0092B-C50C-407E-A947-70E740481C1C}">
                <a14:useLocalDpi xmlns:a14="http://schemas.microsoft.com/office/drawing/2010/main" val="0"/>
              </a:ext>
            </a:extLst>
          </a:blip>
          <a:stretch>
            <a:fillRect/>
          </a:stretch>
        </p:blipFill>
        <p:spPr bwMode="auto">
          <a:xfrm>
            <a:off x="481584" y="799696"/>
            <a:ext cx="3691130" cy="3691130"/>
          </a:xfrm>
          <a:prstGeom prst="rect">
            <a:avLst/>
          </a:prstGeom>
          <a:noFill/>
          <a:extLst>
            <a:ext uri="{909E8E84-426E-40DD-AFC4-6F175D3DCCD1}">
              <a14:hiddenFill xmlns:a14="http://schemas.microsoft.com/office/drawing/2010/main">
                <a:solidFill>
                  <a:srgbClr val="FFFFFF"/>
                </a:solidFill>
              </a14:hiddenFill>
            </a:ext>
          </a:extLst>
        </p:spPr>
      </p:pic>
      <p:sp>
        <p:nvSpPr>
          <p:cNvPr id="10253" name="Rectangle 10252">
            <a:extLst>
              <a:ext uri="{FF2B5EF4-FFF2-40B4-BE49-F238E27FC236}">
                <a16:creationId xmlns:a16="http://schemas.microsoft.com/office/drawing/2014/main" id="{EB86F6BD-9C49-4F4F-99EA-9C5AA3183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7806" y="-2"/>
            <a:ext cx="7494194" cy="1641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A1888E-3F19-D713-8098-40F7349AA338}"/>
              </a:ext>
            </a:extLst>
          </p:cNvPr>
          <p:cNvSpPr>
            <a:spLocks noGrp="1"/>
          </p:cNvSpPr>
          <p:nvPr>
            <p:ph type="title"/>
          </p:nvPr>
        </p:nvSpPr>
        <p:spPr>
          <a:xfrm>
            <a:off x="5092215" y="444037"/>
            <a:ext cx="6399212" cy="1162801"/>
          </a:xfrm>
        </p:spPr>
        <p:txBody>
          <a:bodyPr vert="horz" lIns="109728" tIns="109728" rIns="109728" bIns="91440" rtlCol="0" anchor="ctr">
            <a:normAutofit fontScale="90000"/>
          </a:bodyPr>
          <a:lstStyle/>
          <a:p>
            <a:pPr>
              <a:lnSpc>
                <a:spcPct val="140000"/>
              </a:lnSpc>
            </a:pPr>
            <a:r>
              <a:rPr lang="en-US" sz="4000" i="0" dirty="0">
                <a:effectLst/>
              </a:rPr>
              <a:t>Conclusion</a:t>
            </a:r>
            <a:br>
              <a:rPr lang="en-US" sz="2400" i="0" dirty="0">
                <a:effectLst/>
                <a:highlight>
                  <a:srgbClr val="FFFFFF"/>
                </a:highlight>
              </a:rPr>
            </a:br>
            <a:endParaRPr lang="en-US" sz="2400" dirty="0"/>
          </a:p>
        </p:txBody>
      </p:sp>
      <p:sp>
        <p:nvSpPr>
          <p:cNvPr id="10255" name="Rectangle 10254">
            <a:extLst>
              <a:ext uri="{FF2B5EF4-FFF2-40B4-BE49-F238E27FC236}">
                <a16:creationId xmlns:a16="http://schemas.microsoft.com/office/drawing/2014/main" id="{C7DA365B-E064-481A-A62D-18CD31DB3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4795" y="1658471"/>
            <a:ext cx="7517205" cy="354105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57" name="Rectangle 10256">
            <a:extLst>
              <a:ext uri="{FF2B5EF4-FFF2-40B4-BE49-F238E27FC236}">
                <a16:creationId xmlns:a16="http://schemas.microsoft.com/office/drawing/2014/main" id="{96DBE49D-AABD-458B-B2DF-4D5FA7D5C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05919"/>
            <a:ext cx="4651248" cy="16520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9" name="Rectangle 10258">
            <a:extLst>
              <a:ext uri="{FF2B5EF4-FFF2-40B4-BE49-F238E27FC236}">
                <a16:creationId xmlns:a16="http://schemas.microsoft.com/office/drawing/2014/main" id="{96833CC6-729B-40E8-B891-D93467E34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36801" y="3396995"/>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B3599C-4846-5334-78D3-435E46836E66}"/>
              </a:ext>
            </a:extLst>
          </p:cNvPr>
          <p:cNvSpPr>
            <a:spLocks noGrp="1"/>
          </p:cNvSpPr>
          <p:nvPr>
            <p:ph sz="quarter" idx="18"/>
          </p:nvPr>
        </p:nvSpPr>
        <p:spPr>
          <a:xfrm>
            <a:off x="4957570" y="1736825"/>
            <a:ext cx="6818313" cy="3311425"/>
          </a:xfrm>
        </p:spPr>
        <p:txBody>
          <a:bodyPr vert="horz" lIns="109728" tIns="109728" rIns="109728" bIns="91440" rtlCol="0" anchor="ctr">
            <a:normAutofit/>
          </a:bodyPr>
          <a:lstStyle/>
          <a:p>
            <a:pPr>
              <a:lnSpc>
                <a:spcPct val="130000"/>
              </a:lnSpc>
            </a:pPr>
            <a:r>
              <a:rPr lang="en-US" sz="1700" b="0" i="0" dirty="0">
                <a:effectLst/>
                <a:highlight>
                  <a:srgbClr val="FFFFFF"/>
                </a:highlight>
              </a:rPr>
              <a:t>The findings of this study will contribute to advancing our understanding of heart disease risk assessment using survey data. By developing predictive models based on BRFSS responses, we aim to provide valuable insights into the potential utility of health surveys for preventative health screening and early detection of heart disease.</a:t>
            </a:r>
          </a:p>
          <a:p>
            <a:pPr>
              <a:lnSpc>
                <a:spcPct val="130000"/>
              </a:lnSpc>
            </a:pPr>
            <a:endParaRPr lang="en-US" sz="1700" dirty="0"/>
          </a:p>
        </p:txBody>
      </p:sp>
      <p:sp>
        <p:nvSpPr>
          <p:cNvPr id="10261" name="Rectangle 10260">
            <a:extLst>
              <a:ext uri="{FF2B5EF4-FFF2-40B4-BE49-F238E27FC236}">
                <a16:creationId xmlns:a16="http://schemas.microsoft.com/office/drawing/2014/main" id="{A5757897-7307-46AF-923D-FF5BF45DD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5205919"/>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8107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2279-6455-B724-7E96-E8D89FA3CD60}"/>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1292A160-78FE-1FB1-4DDC-3C711F82DC89}"/>
              </a:ext>
            </a:extLst>
          </p:cNvPr>
          <p:cNvSpPr>
            <a:spLocks noGrp="1"/>
          </p:cNvSpPr>
          <p:nvPr>
            <p:ph sz="quarter" idx="16"/>
          </p:nvPr>
        </p:nvSpPr>
        <p:spPr/>
        <p:txBody>
          <a:bodyPr>
            <a:normAutofit fontScale="92500"/>
          </a:bodyPr>
          <a:lstStyle/>
          <a:p>
            <a:pPr marL="342900" lvl="0" indent="-342900">
              <a:buFont typeface="Symbol" panose="05050102010706020507" pitchFamily="18" charset="2"/>
              <a:buChar char=""/>
            </a:pPr>
            <a:r>
              <a:rPr lang="en-US" sz="1800" i="1" dirty="0">
                <a:effectLst/>
                <a:latin typeface="Calibri" panose="020F0502020204030204" pitchFamily="34" charset="0"/>
                <a:ea typeface="Calibri" panose="020F0502020204030204" pitchFamily="34" charset="0"/>
              </a:rPr>
              <a:t>CDC - 2015 BRFSS Survey Data and Documentation</a:t>
            </a:r>
            <a:r>
              <a:rPr lang="en-US" sz="1800" dirty="0">
                <a:effectLst/>
                <a:latin typeface="Calibri" panose="020F0502020204030204" pitchFamily="34" charset="0"/>
                <a:ea typeface="Calibri" panose="020F0502020204030204" pitchFamily="34" charset="0"/>
              </a:rPr>
              <a:t>. (2019, February 9). Www.cdc.gov. https://www.cdc.gov/brfss/annual_data/annual_2015.html</a:t>
            </a:r>
            <a:endParaRPr lang="en-IN" sz="1800" dirty="0">
              <a:effectLst/>
              <a:latin typeface="Calibri" panose="020F0502020204030204" pitchFamily="34" charset="0"/>
              <a:ea typeface="Calibri" panose="020F0502020204030204" pitchFamily="34" charset="0"/>
            </a:endParaRPr>
          </a:p>
          <a:p>
            <a:pPr marL="342900" lvl="0" indent="-342900">
              <a:buFont typeface="Symbol" panose="05050102010706020507" pitchFamily="18" charset="2"/>
              <a:buChar char=""/>
            </a:pPr>
            <a:r>
              <a:rPr lang="en-US" sz="1800" i="1" dirty="0">
                <a:effectLst/>
                <a:latin typeface="Calibri" panose="020F0502020204030204" pitchFamily="34" charset="0"/>
                <a:ea typeface="Calibri" panose="020F0502020204030204" pitchFamily="34" charset="0"/>
              </a:rPr>
              <a:t>Diabetes Health Indicators Dataset</a:t>
            </a:r>
            <a:r>
              <a:rPr lang="en-US" sz="1800" dirty="0">
                <a:effectLst/>
                <a:latin typeface="Calibri" panose="020F0502020204030204" pitchFamily="34" charset="0"/>
                <a:ea typeface="Calibri" panose="020F0502020204030204" pitchFamily="34" charset="0"/>
              </a:rPr>
              <a:t>. www.kaggle.com. </a:t>
            </a:r>
            <a:endParaRPr lang="en-IN" sz="1800" dirty="0">
              <a:effectLst/>
              <a:latin typeface="Calibri" panose="020F0502020204030204" pitchFamily="34" charset="0"/>
              <a:ea typeface="Calibri" panose="020F0502020204030204" pitchFamily="34" charset="0"/>
            </a:endParaRPr>
          </a:p>
          <a:p>
            <a:pPr marL="528955" indent="-277495"/>
            <a:r>
              <a:rPr lang="en-US" sz="1800" dirty="0">
                <a:effectLst/>
                <a:latin typeface="Calibri" panose="020F0502020204030204" pitchFamily="34" charset="0"/>
                <a:ea typeface="Calibri" panose="020F0502020204030204" pitchFamily="34" charset="0"/>
              </a:rPr>
              <a:t>https://www.kaggle.com/datasets/alexteboul/diabetes-health-indicators-dataset</a:t>
            </a:r>
            <a:endParaRPr lang="en-IN" sz="1800">
              <a:effectLst/>
              <a:latin typeface="Calibri" panose="020F0502020204030204" pitchFamily="34" charset="0"/>
              <a:ea typeface="Calibri" panose="020F0502020204030204" pitchFamily="34" charset="0"/>
            </a:endParaRPr>
          </a:p>
          <a:p>
            <a:endParaRPr lang="en-CA"/>
          </a:p>
        </p:txBody>
      </p:sp>
    </p:spTree>
    <p:extLst>
      <p:ext uri="{BB962C8B-B14F-4D97-AF65-F5344CB8AC3E}">
        <p14:creationId xmlns:p14="http://schemas.microsoft.com/office/powerpoint/2010/main" val="1763712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271" name="Rectangle 11270">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3"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CA"/>
          </a:p>
        </p:txBody>
      </p:sp>
      <p:sp>
        <p:nvSpPr>
          <p:cNvPr id="11275" name="Rectangle 11274">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277" name="Rectangle 11276">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79" name="Rectangle 11278">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1500"/>
            <a:ext cx="7534656" cy="511290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1" name="Rectangle 11280">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04" y="-4078"/>
            <a:ext cx="4641096" cy="105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3" name="Rectangle 11282">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a:extLst>
              <a:ext uri="{FF2B5EF4-FFF2-40B4-BE49-F238E27FC236}">
                <a16:creationId xmlns:a16="http://schemas.microsoft.com/office/drawing/2014/main" id="{CCFB0AAE-EA0E-9004-3B76-9B6007E564D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61846" y="1738975"/>
            <a:ext cx="5587953" cy="3729959"/>
          </a:xfrm>
          <a:prstGeom prst="rect">
            <a:avLst/>
          </a:prstGeom>
          <a:noFill/>
          <a:extLst>
            <a:ext uri="{909E8E84-426E-40DD-AFC4-6F175D3DCCD1}">
              <a14:hiddenFill xmlns:a14="http://schemas.microsoft.com/office/drawing/2010/main">
                <a:solidFill>
                  <a:srgbClr val="FFFFFF"/>
                </a:solidFill>
              </a14:hiddenFill>
            </a:ext>
          </a:extLst>
        </p:spPr>
      </p:pic>
      <p:sp>
        <p:nvSpPr>
          <p:cNvPr id="11285" name="Rectangle 11284">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7" y="1095508"/>
            <a:ext cx="4606533"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7959825" y="1997895"/>
            <a:ext cx="3754671" cy="2528515"/>
          </a:xfrm>
        </p:spPr>
        <p:txBody>
          <a:bodyPr vert="horz" lIns="109728" tIns="109728" rIns="109728" bIns="91440" rtlCol="0" anchor="b">
            <a:normAutofit/>
          </a:bodyPr>
          <a:lstStyle/>
          <a:p>
            <a:pPr algn="ctr">
              <a:lnSpc>
                <a:spcPct val="125000"/>
              </a:lnSpc>
            </a:pPr>
            <a:r>
              <a:rPr lang="en-US" sz="4800" dirty="0"/>
              <a:t>THANK YOU</a:t>
            </a:r>
          </a:p>
        </p:txBody>
      </p:sp>
      <p:sp>
        <p:nvSpPr>
          <p:cNvPr id="11287" name="Rectangle 11286">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9" name="Rectangle 11288">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203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78" name="Rectangle 2077">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0" name="Rectangle 2079">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82" name="Rectangle 2081">
            <a:extLst>
              <a:ext uri="{FF2B5EF4-FFF2-40B4-BE49-F238E27FC236}">
                <a16:creationId xmlns:a16="http://schemas.microsoft.com/office/drawing/2014/main" id="{DA4E7B50-D68C-43EB-930F-EA442A13A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4" name="Rectangle 2083">
            <a:extLst>
              <a:ext uri="{FF2B5EF4-FFF2-40B4-BE49-F238E27FC236}">
                <a16:creationId xmlns:a16="http://schemas.microsoft.com/office/drawing/2014/main" id="{02822754-E01B-4742-88B9-BE0984BAF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635F4D12-DDBE-4EA1-8196-460941CAE1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 b="5488"/>
          <a:stretch/>
        </p:blipFill>
        <p:spPr bwMode="auto">
          <a:xfrm>
            <a:off x="8194348" y="1074544"/>
            <a:ext cx="3997652" cy="5037857"/>
          </a:xfrm>
          <a:prstGeom prst="rect">
            <a:avLst/>
          </a:prstGeom>
          <a:noFill/>
          <a:extLst>
            <a:ext uri="{909E8E84-426E-40DD-AFC4-6F175D3DCCD1}">
              <a14:hiddenFill xmlns:a14="http://schemas.microsoft.com/office/drawing/2010/main">
                <a:solidFill>
                  <a:srgbClr val="FFFFFF"/>
                </a:solidFill>
              </a14:hiddenFill>
            </a:ext>
          </a:extLst>
        </p:spPr>
      </p:pic>
      <p:sp>
        <p:nvSpPr>
          <p:cNvPr id="2086" name="Rectangle 2085">
            <a:extLst>
              <a:ext uri="{FF2B5EF4-FFF2-40B4-BE49-F238E27FC236}">
                <a16:creationId xmlns:a16="http://schemas.microsoft.com/office/drawing/2014/main" id="{387C5BBA-BBE2-4821-96CF-38FC49570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8" name="Rectangle 2087">
            <a:extLst>
              <a:ext uri="{FF2B5EF4-FFF2-40B4-BE49-F238E27FC236}">
                <a16:creationId xmlns:a16="http://schemas.microsoft.com/office/drawing/2014/main" id="{3611DA2B-4CF7-4A57-82AC-FA120DE44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F5A2BA-06E3-D9A5-21FB-D0FCF658C502}"/>
              </a:ext>
            </a:extLst>
          </p:cNvPr>
          <p:cNvSpPr>
            <a:spLocks noGrp="1"/>
          </p:cNvSpPr>
          <p:nvPr>
            <p:ph type="title"/>
          </p:nvPr>
        </p:nvSpPr>
        <p:spPr>
          <a:xfrm>
            <a:off x="787178" y="1475399"/>
            <a:ext cx="6623040" cy="1140580"/>
          </a:xfrm>
        </p:spPr>
        <p:txBody>
          <a:bodyPr vert="horz" lIns="109728" tIns="109728" rIns="109728" bIns="91440" rtlCol="0" anchor="ctr">
            <a:normAutofit/>
          </a:bodyPr>
          <a:lstStyle/>
          <a:p>
            <a:pPr>
              <a:lnSpc>
                <a:spcPct val="150000"/>
              </a:lnSpc>
            </a:pPr>
            <a:r>
              <a:rPr lang="en-US" sz="3600" i="0">
                <a:effectLst/>
                <a:highlight>
                  <a:srgbClr val="FFFFFF"/>
                </a:highlight>
              </a:rPr>
              <a:t>Abstract</a:t>
            </a:r>
            <a:endParaRPr lang="en-US" sz="3600"/>
          </a:p>
        </p:txBody>
      </p:sp>
      <p:sp>
        <p:nvSpPr>
          <p:cNvPr id="3" name="Content Placeholder 2">
            <a:extLst>
              <a:ext uri="{FF2B5EF4-FFF2-40B4-BE49-F238E27FC236}">
                <a16:creationId xmlns:a16="http://schemas.microsoft.com/office/drawing/2014/main" id="{498DFE05-9DDA-4568-ABC0-741C1432F106}"/>
              </a:ext>
            </a:extLst>
          </p:cNvPr>
          <p:cNvSpPr>
            <a:spLocks noGrp="1"/>
          </p:cNvSpPr>
          <p:nvPr>
            <p:ph sz="quarter" idx="14"/>
          </p:nvPr>
        </p:nvSpPr>
        <p:spPr>
          <a:xfrm>
            <a:off x="787179" y="2679987"/>
            <a:ext cx="6623039" cy="3030599"/>
          </a:xfrm>
        </p:spPr>
        <p:txBody>
          <a:bodyPr vert="horz" lIns="109728" tIns="109728" rIns="109728" bIns="91440" rtlCol="0" anchor="t">
            <a:normAutofit fontScale="92500" lnSpcReduction="10000"/>
          </a:bodyPr>
          <a:lstStyle/>
          <a:p>
            <a:pPr>
              <a:lnSpc>
                <a:spcPct val="130000"/>
              </a:lnSpc>
            </a:pPr>
            <a:r>
              <a:rPr lang="en-US" sz="1600" b="0" i="0" dirty="0">
                <a:effectLst/>
                <a:highlight>
                  <a:srgbClr val="FFFFFF"/>
                </a:highlight>
                <a:ea typeface="Calibri" panose="020F0502020204030204" pitchFamily="34" charset="0"/>
                <a:cs typeface="Calibri" panose="020F0502020204030204" pitchFamily="34" charset="0"/>
              </a:rPr>
              <a:t>Heart disease poses a significant health burden globally, particularly in the United States, where it ranks as the leading cause of mortality. This project aims to leverage the Behavioral Risk Factor Surveillance System (BRFSS) 2015 dataset to explore the feasibility of using survey responses for predicting heart disease risk. With 253,680 cleaned survey responses, including 23,893 individuals with heart disease, the study seeks to assess the predictive power of BRFSS data and its potential utility for preventative health screening.</a:t>
            </a:r>
            <a:endParaRPr lang="en-US" sz="1600" dirty="0">
              <a:ea typeface="Calibri" panose="020F0502020204030204" pitchFamily="34" charset="0"/>
              <a:cs typeface="Calibri" panose="020F0502020204030204" pitchFamily="34" charset="0"/>
            </a:endParaRPr>
          </a:p>
        </p:txBody>
      </p:sp>
      <p:sp>
        <p:nvSpPr>
          <p:cNvPr id="2090" name="Rectangle 2089">
            <a:extLst>
              <a:ext uri="{FF2B5EF4-FFF2-40B4-BE49-F238E27FC236}">
                <a16:creationId xmlns:a16="http://schemas.microsoft.com/office/drawing/2014/main" id="{C1CF7BFC-0A02-4106-88A8-CCC0D9444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2" name="Rectangle 2091">
            <a:extLst>
              <a:ext uri="{FF2B5EF4-FFF2-40B4-BE49-F238E27FC236}">
                <a16:creationId xmlns:a16="http://schemas.microsoft.com/office/drawing/2014/main" id="{65304E59-B4DC-4CA3-89F1-5C88000E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4" name="Rectangle 2093">
            <a:extLst>
              <a:ext uri="{FF2B5EF4-FFF2-40B4-BE49-F238E27FC236}">
                <a16:creationId xmlns:a16="http://schemas.microsoft.com/office/drawing/2014/main" id="{73167A8C-FFEF-4D1B-8459-E2BB5C04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6" name="Rectangle 2095">
            <a:extLst>
              <a:ext uri="{FF2B5EF4-FFF2-40B4-BE49-F238E27FC236}">
                <a16:creationId xmlns:a16="http://schemas.microsoft.com/office/drawing/2014/main" id="{1CA3DFBE-30A6-4BDE-9238-14F3652B4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7366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3" name="Rectangle 3082">
            <a:extLst>
              <a:ext uri="{FF2B5EF4-FFF2-40B4-BE49-F238E27FC236}">
                <a16:creationId xmlns:a16="http://schemas.microsoft.com/office/drawing/2014/main" id="{2ECA4CB2-9071-41EB-AABB-2D8EB939D0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3074" name="Picture 2" descr="A group of hands in a heart shape&#10;&#10;Description automatically generated">
            <a:extLst>
              <a:ext uri="{FF2B5EF4-FFF2-40B4-BE49-F238E27FC236}">
                <a16:creationId xmlns:a16="http://schemas.microsoft.com/office/drawing/2014/main" id="{0D1B3066-1503-31A0-1B22-85C62A01C330}"/>
              </a:ext>
            </a:extLst>
          </p:cNvPr>
          <p:cNvPicPr>
            <a:picLocks noGrp="1" noChangeAspect="1" noChangeArrowheads="1"/>
          </p:cNvPicPr>
          <p:nvPr>
            <p:ph sz="quarter" idx="17"/>
          </p:nvPr>
        </p:nvPicPr>
        <p:blipFill rotWithShape="1">
          <a:blip r:embed="rId2">
            <a:extLst>
              <a:ext uri="{28A0092B-C50C-407E-A947-70E740481C1C}">
                <a14:useLocalDpi xmlns:a14="http://schemas.microsoft.com/office/drawing/2010/main" val="0"/>
              </a:ext>
            </a:extLst>
          </a:blip>
          <a:srcRect l="13732" r="16768" b="-1"/>
          <a:stretch/>
        </p:blipFill>
        <p:spPr bwMode="auto">
          <a:xfrm>
            <a:off x="1" y="10"/>
            <a:ext cx="4654296" cy="5290511"/>
          </a:xfrm>
          <a:prstGeom prst="rect">
            <a:avLst/>
          </a:prstGeom>
          <a:noFill/>
          <a:extLst>
            <a:ext uri="{909E8E84-426E-40DD-AFC4-6F175D3DCCD1}">
              <a14:hiddenFill xmlns:a14="http://schemas.microsoft.com/office/drawing/2010/main">
                <a:solidFill>
                  <a:srgbClr val="FFFFFF"/>
                </a:solidFill>
              </a14:hiddenFill>
            </a:ext>
          </a:extLst>
        </p:spPr>
      </p:pic>
      <p:sp>
        <p:nvSpPr>
          <p:cNvPr id="3085" name="Rectangle 3084">
            <a:extLst>
              <a:ext uri="{FF2B5EF4-FFF2-40B4-BE49-F238E27FC236}">
                <a16:creationId xmlns:a16="http://schemas.microsoft.com/office/drawing/2014/main" id="{EB86F6BD-9C49-4F4F-99EA-9C5AA3183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7806" y="-2"/>
            <a:ext cx="7494194" cy="1641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D52DEC-FACE-C834-4DCB-60A0CC2708C8}"/>
              </a:ext>
            </a:extLst>
          </p:cNvPr>
          <p:cNvSpPr>
            <a:spLocks noGrp="1"/>
          </p:cNvSpPr>
          <p:nvPr>
            <p:ph type="title"/>
          </p:nvPr>
        </p:nvSpPr>
        <p:spPr>
          <a:xfrm>
            <a:off x="5376671" y="265706"/>
            <a:ext cx="6399212" cy="1162801"/>
          </a:xfrm>
        </p:spPr>
        <p:txBody>
          <a:bodyPr vert="horz" lIns="109728" tIns="109728" rIns="109728" bIns="91440" rtlCol="0" anchor="ctr">
            <a:normAutofit/>
          </a:bodyPr>
          <a:lstStyle/>
          <a:p>
            <a:pPr>
              <a:lnSpc>
                <a:spcPct val="150000"/>
              </a:lnSpc>
            </a:pPr>
            <a:r>
              <a:rPr lang="en-US" sz="3600" dirty="0"/>
              <a:t>Introduction</a:t>
            </a:r>
          </a:p>
        </p:txBody>
      </p:sp>
      <p:sp>
        <p:nvSpPr>
          <p:cNvPr id="3087" name="Rectangle 3086">
            <a:extLst>
              <a:ext uri="{FF2B5EF4-FFF2-40B4-BE49-F238E27FC236}">
                <a16:creationId xmlns:a16="http://schemas.microsoft.com/office/drawing/2014/main" id="{C7DA365B-E064-481A-A62D-18CD31DB3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4795" y="1658471"/>
            <a:ext cx="7517205" cy="354105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9" name="Rectangle 3088">
            <a:extLst>
              <a:ext uri="{FF2B5EF4-FFF2-40B4-BE49-F238E27FC236}">
                <a16:creationId xmlns:a16="http://schemas.microsoft.com/office/drawing/2014/main" id="{96DBE49D-AABD-458B-B2DF-4D5FA7D5C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05919"/>
            <a:ext cx="4651248" cy="16520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1" name="Rectangle 3090">
            <a:extLst>
              <a:ext uri="{FF2B5EF4-FFF2-40B4-BE49-F238E27FC236}">
                <a16:creationId xmlns:a16="http://schemas.microsoft.com/office/drawing/2014/main" id="{96833CC6-729B-40E8-B891-D93467E34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36801" y="3396995"/>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188920-A85A-7A59-078E-219EB961A564}"/>
              </a:ext>
            </a:extLst>
          </p:cNvPr>
          <p:cNvSpPr>
            <a:spLocks noGrp="1"/>
          </p:cNvSpPr>
          <p:nvPr>
            <p:ph sz="quarter" idx="18"/>
          </p:nvPr>
        </p:nvSpPr>
        <p:spPr>
          <a:xfrm>
            <a:off x="5376670" y="1940119"/>
            <a:ext cx="6520055" cy="3029446"/>
          </a:xfrm>
        </p:spPr>
        <p:txBody>
          <a:bodyPr vert="horz" lIns="109728" tIns="109728" rIns="109728" bIns="91440" rtlCol="0" anchor="ctr">
            <a:normAutofit fontScale="92500" lnSpcReduction="10000"/>
          </a:bodyPr>
          <a:lstStyle/>
          <a:p>
            <a:pPr>
              <a:lnSpc>
                <a:spcPct val="130000"/>
              </a:lnSpc>
            </a:pPr>
            <a:r>
              <a:rPr lang="en-US" sz="2000" b="0" i="0" dirty="0">
                <a:solidFill>
                  <a:srgbClr val="0D0D0D"/>
                </a:solidFill>
                <a:effectLst/>
                <a:highlight>
                  <a:srgbClr val="FFFFFF"/>
                </a:highlight>
              </a:rPr>
              <a:t>Heart disease remains a pervasive health concern, emphasizing the importance of effective prevention and early detection strategies. Leveraging large-scale health surveys such as the BRFSS offers a valuable opportunity to analyze various risk factors associated with heart disease and develop predictive models for risk assessment.</a:t>
            </a:r>
            <a:endParaRPr lang="en-US" sz="2000" dirty="0">
              <a:ea typeface="Calibri" panose="020F0502020204030204" pitchFamily="34" charset="0"/>
              <a:cs typeface="Calibri" panose="020F0502020204030204" pitchFamily="34" charset="0"/>
            </a:endParaRPr>
          </a:p>
        </p:txBody>
      </p:sp>
      <p:sp>
        <p:nvSpPr>
          <p:cNvPr id="3093" name="Rectangle 3092">
            <a:extLst>
              <a:ext uri="{FF2B5EF4-FFF2-40B4-BE49-F238E27FC236}">
                <a16:creationId xmlns:a16="http://schemas.microsoft.com/office/drawing/2014/main" id="{A5757897-7307-46AF-923D-FF5BF45DD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5205919"/>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09045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07" name="Rectangle 4106">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9" name="Rectangle 4108">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8D4E58-AF22-CE96-AFB3-E27731973383}"/>
              </a:ext>
            </a:extLst>
          </p:cNvPr>
          <p:cNvSpPr>
            <a:spLocks noGrp="1"/>
          </p:cNvSpPr>
          <p:nvPr>
            <p:ph type="title"/>
          </p:nvPr>
        </p:nvSpPr>
        <p:spPr>
          <a:xfrm>
            <a:off x="488816" y="387541"/>
            <a:ext cx="3611029" cy="1862345"/>
          </a:xfrm>
        </p:spPr>
        <p:txBody>
          <a:bodyPr vert="horz" lIns="109728" tIns="109728" rIns="109728" bIns="91440" rtlCol="0" anchor="ctr">
            <a:normAutofit/>
          </a:bodyPr>
          <a:lstStyle/>
          <a:p>
            <a:pPr>
              <a:lnSpc>
                <a:spcPct val="150000"/>
              </a:lnSpc>
            </a:pPr>
            <a:r>
              <a:rPr lang="en-US" sz="2800" i="0" dirty="0">
                <a:effectLst/>
                <a:highlight>
                  <a:srgbClr val="FFFFFF"/>
                </a:highlight>
              </a:rPr>
              <a:t>Related Work</a:t>
            </a:r>
            <a:endParaRPr lang="en-US" sz="2800" dirty="0"/>
          </a:p>
        </p:txBody>
      </p:sp>
      <p:sp>
        <p:nvSpPr>
          <p:cNvPr id="4111" name="Rectangle 4110">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6DFF94-C2F1-367C-C5AF-F9CE2911ADFE}"/>
              </a:ext>
            </a:extLst>
          </p:cNvPr>
          <p:cNvSpPr>
            <a:spLocks noGrp="1"/>
          </p:cNvSpPr>
          <p:nvPr>
            <p:ph sz="quarter" idx="16"/>
          </p:nvPr>
        </p:nvSpPr>
        <p:spPr>
          <a:xfrm>
            <a:off x="483772" y="1866785"/>
            <a:ext cx="3745714" cy="3694152"/>
          </a:xfrm>
        </p:spPr>
        <p:txBody>
          <a:bodyPr vert="horz" lIns="109728" tIns="109728" rIns="109728" bIns="91440" rtlCol="0" anchor="t">
            <a:normAutofit/>
          </a:bodyPr>
          <a:lstStyle/>
          <a:p>
            <a:pPr>
              <a:lnSpc>
                <a:spcPct val="130000"/>
              </a:lnSpc>
            </a:pPr>
            <a:r>
              <a:rPr lang="en-US" sz="1400" b="0" i="0" dirty="0">
                <a:effectLst/>
                <a:highlight>
                  <a:srgbClr val="FFFFFF"/>
                </a:highlight>
              </a:rPr>
              <a:t>Prior research has highlighted the significance of risk factors such as high blood pressure, high cholesterol, and smoking in predicting heart disease. By examining existing literature and datasets, we aim to contextualize our study within the broader landscape of heart disease risk assessment and prevention.</a:t>
            </a:r>
            <a:endParaRPr lang="en-US" sz="1400" dirty="0"/>
          </a:p>
        </p:txBody>
      </p:sp>
      <p:pic>
        <p:nvPicPr>
          <p:cNvPr id="4098" name="Picture 2" descr="A stethoscope and a graph&#10;&#10;Description automatically generated">
            <a:extLst>
              <a:ext uri="{FF2B5EF4-FFF2-40B4-BE49-F238E27FC236}">
                <a16:creationId xmlns:a16="http://schemas.microsoft.com/office/drawing/2014/main" id="{6C7FBE69-65A2-043B-E1CB-85A8322DA3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88714" y="1596805"/>
            <a:ext cx="6514470" cy="3664389"/>
          </a:xfrm>
          <a:prstGeom prst="rect">
            <a:avLst/>
          </a:prstGeom>
          <a:noFill/>
          <a:extLst>
            <a:ext uri="{909E8E84-426E-40DD-AFC4-6F175D3DCCD1}">
              <a14:hiddenFill xmlns:a14="http://schemas.microsoft.com/office/drawing/2010/main">
                <a:solidFill>
                  <a:srgbClr val="FFFFFF"/>
                </a:solidFill>
              </a14:hiddenFill>
            </a:ext>
          </a:extLst>
        </p:spPr>
      </p:pic>
      <p:sp>
        <p:nvSpPr>
          <p:cNvPr id="4113" name="Rectangle 4112">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5" name="Rectangle 4114">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7" name="Rectangle 4116">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9" name="Rectangle 4118">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1" name="Rectangle 4120">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1778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0C92-C847-F8B6-8BB3-7593E48B9693}"/>
              </a:ext>
            </a:extLst>
          </p:cNvPr>
          <p:cNvSpPr>
            <a:spLocks noGrp="1"/>
          </p:cNvSpPr>
          <p:nvPr>
            <p:ph type="title"/>
          </p:nvPr>
        </p:nvSpPr>
        <p:spPr/>
        <p:txBody>
          <a:bodyPr/>
          <a:lstStyle/>
          <a:p>
            <a:br>
              <a:rPr lang="en-US" b="0" i="0" dirty="0">
                <a:solidFill>
                  <a:srgbClr val="0D0D0D"/>
                </a:solidFill>
                <a:effectLst/>
                <a:highlight>
                  <a:srgbClr val="FFFFFF"/>
                </a:highlight>
                <a:latin typeface="Söhne"/>
              </a:rPr>
            </a:br>
            <a:endParaRPr lang="en-CA" dirty="0"/>
          </a:p>
        </p:txBody>
      </p:sp>
      <p:sp>
        <p:nvSpPr>
          <p:cNvPr id="3" name="Content Placeholder 2">
            <a:extLst>
              <a:ext uri="{FF2B5EF4-FFF2-40B4-BE49-F238E27FC236}">
                <a16:creationId xmlns:a16="http://schemas.microsoft.com/office/drawing/2014/main" id="{28EF620F-9D14-514C-BE02-5F011208A54F}"/>
              </a:ext>
            </a:extLst>
          </p:cNvPr>
          <p:cNvSpPr>
            <a:spLocks noGrp="1"/>
          </p:cNvSpPr>
          <p:nvPr>
            <p:ph sz="quarter" idx="18"/>
          </p:nvPr>
        </p:nvSpPr>
        <p:spPr/>
        <p:txBody>
          <a:bodyPr/>
          <a:lstStyle/>
          <a:p>
            <a:pPr algn="l"/>
            <a:r>
              <a:rPr lang="en-US" b="0" i="0" dirty="0">
                <a:solidFill>
                  <a:srgbClr val="0D0D0D"/>
                </a:solidFill>
                <a:effectLst/>
                <a:highlight>
                  <a:srgbClr val="FFFFFF"/>
                </a:highlight>
                <a:latin typeface="Söhne"/>
              </a:rPr>
              <a:t>We utilized the BRFSS 2015 dataset, comprising responses from over 250,000 individuals, to conduct predictive modeling for heart disease risk assessment. Exploratory data analysis, feature selection, and model development were performed to evaluate the predictive power of survey responses in identifying individuals at risk of heart disease.</a:t>
            </a:r>
          </a:p>
          <a:p>
            <a:endParaRPr lang="en-CA" dirty="0"/>
          </a:p>
        </p:txBody>
      </p:sp>
      <p:pic>
        <p:nvPicPr>
          <p:cNvPr id="5122" name="Picture 2">
            <a:extLst>
              <a:ext uri="{FF2B5EF4-FFF2-40B4-BE49-F238E27FC236}">
                <a16:creationId xmlns:a16="http://schemas.microsoft.com/office/drawing/2014/main" id="{6939628E-132D-0305-5C04-5888627EF7CE}"/>
              </a:ext>
            </a:extLst>
          </p:cNvPr>
          <p:cNvPicPr>
            <a:picLocks noGrp="1" noChangeAspect="1" noChangeArrowheads="1"/>
          </p:cNvPicPr>
          <p:nvPr>
            <p:ph sz="quarter" idx="17"/>
          </p:nvPr>
        </p:nvPicPr>
        <p:blipFill>
          <a:blip r:embed="rId2">
            <a:extLst>
              <a:ext uri="{28A0092B-C50C-407E-A947-70E740481C1C}">
                <a14:useLocalDpi xmlns:a14="http://schemas.microsoft.com/office/drawing/2010/main" val="0"/>
              </a:ext>
            </a:extLst>
          </a:blip>
          <a:srcRect/>
          <a:stretch>
            <a:fillRect/>
          </a:stretch>
        </p:blipFill>
        <p:spPr bwMode="auto">
          <a:xfrm>
            <a:off x="8197850" y="2688431"/>
            <a:ext cx="3522663" cy="35226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3D5F41-913E-0D00-1EF2-685671BABD78}"/>
              </a:ext>
            </a:extLst>
          </p:cNvPr>
          <p:cNvSpPr txBox="1"/>
          <p:nvPr/>
        </p:nvSpPr>
        <p:spPr>
          <a:xfrm>
            <a:off x="1440873" y="1352002"/>
            <a:ext cx="4045527" cy="584775"/>
          </a:xfrm>
          <a:prstGeom prst="rect">
            <a:avLst/>
          </a:prstGeom>
          <a:noFill/>
        </p:spPr>
        <p:txBody>
          <a:bodyPr wrap="square" rtlCol="0">
            <a:spAutoFit/>
          </a:bodyPr>
          <a:lstStyle/>
          <a:p>
            <a:r>
              <a:rPr lang="en-US" sz="3200" b="1" dirty="0">
                <a:solidFill>
                  <a:schemeClr val="bg1"/>
                </a:solidFill>
              </a:rPr>
              <a:t>Methods</a:t>
            </a:r>
            <a:endParaRPr lang="en-CA" sz="3200" b="1" dirty="0">
              <a:solidFill>
                <a:schemeClr val="bg1"/>
              </a:solidFill>
            </a:endParaRPr>
          </a:p>
        </p:txBody>
      </p:sp>
    </p:spTree>
    <p:extLst>
      <p:ext uri="{BB962C8B-B14F-4D97-AF65-F5344CB8AC3E}">
        <p14:creationId xmlns:p14="http://schemas.microsoft.com/office/powerpoint/2010/main" val="725285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CA"/>
          </a:p>
        </p:txBody>
      </p:sp>
      <p:sp>
        <p:nvSpPr>
          <p:cNvPr id="6155" name="Rectangle 6154">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57" name="Rectangle 6156">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9" name="Rectangle 6158">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6"/>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635103" y="1057522"/>
            <a:ext cx="4741843" cy="2173433"/>
          </a:xfrm>
        </p:spPr>
        <p:txBody>
          <a:bodyPr vert="horz" lIns="109728" tIns="109728" rIns="109728" bIns="91440" rtlCol="0" anchor="ctr">
            <a:normAutofit/>
          </a:bodyPr>
          <a:lstStyle/>
          <a:p>
            <a:pPr>
              <a:lnSpc>
                <a:spcPct val="125000"/>
              </a:lnSpc>
            </a:pPr>
            <a:r>
              <a:rPr lang="en-US" sz="4100" b="0"/>
              <a:t>Methodology</a:t>
            </a:r>
          </a:p>
        </p:txBody>
      </p:sp>
      <p:sp>
        <p:nvSpPr>
          <p:cNvPr id="6161" name="Rectangle 6160">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3" name="Rectangle 6162">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5" name="Rectangle 6164">
            <a:extLst>
              <a:ext uri="{FF2B5EF4-FFF2-40B4-BE49-F238E27FC236}">
                <a16:creationId xmlns:a16="http://schemas.microsoft.com/office/drawing/2014/main" id="{1E1E5DE2-A148-4DE9-B743-4A00C8F28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5686"/>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A tablet with a medical application on it&#10;&#10;Description automatically generated">
            <a:extLst>
              <a:ext uri="{FF2B5EF4-FFF2-40B4-BE49-F238E27FC236}">
                <a16:creationId xmlns:a16="http://schemas.microsoft.com/office/drawing/2014/main" id="{2810869C-5E29-24D7-DB6E-2D19735F75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38" b="7349"/>
          <a:stretch/>
        </p:blipFill>
        <p:spPr bwMode="auto">
          <a:xfrm>
            <a:off x="1070774" y="3419271"/>
            <a:ext cx="5723218" cy="3438729"/>
          </a:xfrm>
          <a:prstGeom prst="rect">
            <a:avLst/>
          </a:prstGeom>
          <a:noFill/>
          <a:extLst>
            <a:ext uri="{909E8E84-426E-40DD-AFC4-6F175D3DCCD1}">
              <a14:hiddenFill xmlns:a14="http://schemas.microsoft.com/office/drawing/2010/main">
                <a:solidFill>
                  <a:srgbClr val="FFFFFF"/>
                </a:solidFill>
              </a14:hiddenFill>
            </a:ext>
          </a:extLst>
        </p:spPr>
      </p:pic>
      <p:sp>
        <p:nvSpPr>
          <p:cNvPr id="6167" name="Rectangle 6166">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a:ext>
            </a:extLst>
          </a:blip>
          <a:srcRect t="28099" r="1" b="22967"/>
          <a:stretch/>
        </p:blipFill>
        <p:spPr>
          <a:xfrm>
            <a:off x="6859936" y="-2"/>
            <a:ext cx="5332064" cy="3355897"/>
          </a:xfrm>
          <a:prstGeom prst="rect">
            <a:avLst/>
          </a:prstGeom>
        </p:spPr>
      </p:pic>
      <p:sp>
        <p:nvSpPr>
          <p:cNvPr id="6169" name="Rectangle 6168">
            <a:extLst>
              <a:ext uri="{FF2B5EF4-FFF2-40B4-BE49-F238E27FC236}">
                <a16:creationId xmlns:a16="http://schemas.microsoft.com/office/drawing/2014/main" id="{0DA88B9B-AB70-4E8F-8499-E6548244D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55263"/>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602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title"/>
          </p:nvPr>
        </p:nvSpPr>
        <p:spPr>
          <a:xfrm>
            <a:off x="6683525" y="2788920"/>
            <a:ext cx="5120640" cy="1280160"/>
          </a:xfrm>
        </p:spPr>
        <p:txBody>
          <a:bodyPr>
            <a:normAutofit fontScale="90000"/>
          </a:bodyPr>
          <a:lstStyle/>
          <a:p>
            <a:r>
              <a:rPr lang="en-US" dirty="0"/>
              <a:t>Dataset </a:t>
            </a:r>
            <a:br>
              <a:rPr lang="en-US" dirty="0"/>
            </a:br>
            <a:r>
              <a:rPr lang="en-US" dirty="0"/>
              <a:t>Description</a:t>
            </a:r>
          </a:p>
        </p:txBody>
      </p:sp>
      <p:sp>
        <p:nvSpPr>
          <p:cNvPr id="3" name="Picture Placeholder 2">
            <a:extLst>
              <a:ext uri="{FF2B5EF4-FFF2-40B4-BE49-F238E27FC236}">
                <a16:creationId xmlns:a16="http://schemas.microsoft.com/office/drawing/2014/main" id="{9610289E-4EF9-2F50-1477-D15EC71A366C}"/>
              </a:ext>
            </a:extLst>
          </p:cNvPr>
          <p:cNvSpPr>
            <a:spLocks noGrp="1"/>
          </p:cNvSpPr>
          <p:nvPr>
            <p:ph type="pic" sz="quarter" idx="13"/>
          </p:nvPr>
        </p:nvSpPr>
        <p:spPr/>
        <p:txBody>
          <a:bodyPr>
            <a:normAutofit/>
          </a:bodyPr>
          <a:lstStyle/>
          <a:p>
            <a:r>
              <a:rPr lang="en-CA" sz="1800" kern="100" dirty="0">
                <a:effectLst/>
                <a:latin typeface="Calibri" panose="020F0502020204030204" pitchFamily="34" charset="0"/>
                <a:ea typeface="Aptos" panose="020B0004020202020204" pitchFamily="34" charset="0"/>
                <a:cs typeface="Times New Roman" panose="02020603050405020304" pitchFamily="18" charset="0"/>
              </a:rPr>
              <a:t>The CDC gathers information about health-related telephone surveys called the Behavioral Risk Factor Surveillance System (BRFSS) once a year. Over 400,000 Americans participate in the annual survey, which gathers information on health-related risk behaviors, chronic illnesses, and the use of preventative services. </a:t>
            </a:r>
            <a:r>
              <a:rPr lang="en-CA" sz="1800" dirty="0">
                <a:effectLst/>
                <a:latin typeface="Calibri" panose="020F0502020204030204" pitchFamily="34" charset="0"/>
                <a:ea typeface="Aptos" panose="020B0004020202020204" pitchFamily="34" charset="0"/>
              </a:rPr>
              <a:t>This dataset, which is mainly intended for use in the binary categorization of heart disease, includes 253,680 survey responses from the cleaned BRFSS 2015. This dataset does not exhibit a significant class imbalance. </a:t>
            </a:r>
            <a:endParaRPr lang="en-CA" dirty="0"/>
          </a:p>
        </p:txBody>
      </p:sp>
    </p:spTree>
    <p:extLst>
      <p:ext uri="{BB962C8B-B14F-4D97-AF65-F5344CB8AC3E}">
        <p14:creationId xmlns:p14="http://schemas.microsoft.com/office/powerpoint/2010/main" val="2779792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65A9-1ACB-EE49-7672-A927F8F3463B}"/>
              </a:ext>
            </a:extLst>
          </p:cNvPr>
          <p:cNvSpPr>
            <a:spLocks noGrp="1"/>
          </p:cNvSpPr>
          <p:nvPr>
            <p:ph type="title"/>
          </p:nvPr>
        </p:nvSpPr>
        <p:spPr/>
        <p:txBody>
          <a:bodyPr/>
          <a:lstStyle/>
          <a:p>
            <a:r>
              <a:rPr lang="en-CA" sz="2800" b="1" kern="0" dirty="0">
                <a:effectLst/>
                <a:latin typeface="Calibri" panose="020F0502020204030204" pitchFamily="34" charset="0"/>
                <a:ea typeface="Times New Roman" panose="02020603050405020304" pitchFamily="18" charset="0"/>
              </a:rPr>
              <a:t>Exploratory data analysis(EDA)</a:t>
            </a:r>
            <a:endParaRPr lang="en-US" sz="4400" dirty="0"/>
          </a:p>
        </p:txBody>
      </p:sp>
      <p:pic>
        <p:nvPicPr>
          <p:cNvPr id="9" name="Content Placeholder 8" descr="Person alone in an office">
            <a:extLst>
              <a:ext uri="{FF2B5EF4-FFF2-40B4-BE49-F238E27FC236}">
                <a16:creationId xmlns:a16="http://schemas.microsoft.com/office/drawing/2014/main" id="{2C6BF86C-38BB-3B7E-9F36-9166C538BD1D}"/>
              </a:ext>
            </a:extLst>
          </p:cNvPr>
          <p:cNvPicPr>
            <a:picLocks noGrp="1" noChangeAspect="1"/>
          </p:cNvPicPr>
          <p:nvPr>
            <p:ph sz="quarter" idx="16"/>
          </p:nvPr>
        </p:nvPicPr>
        <p:blipFill>
          <a:blip r:embed="rId3" cstate="screen">
            <a:extLst>
              <a:ext uri="{28A0092B-C50C-407E-A947-70E740481C1C}">
                <a14:useLocalDpi xmlns:a14="http://schemas.microsoft.com/office/drawing/2010/main"/>
              </a:ext>
            </a:extLst>
          </a:blip>
          <a:stretch/>
        </p:blipFill>
        <p:spPr>
          <a:xfrm>
            <a:off x="0" y="1038"/>
            <a:ext cx="4613275" cy="6855923"/>
          </a:xfrm>
        </p:spPr>
      </p:pic>
      <p:sp>
        <p:nvSpPr>
          <p:cNvPr id="6" name="Content Placeholder 5">
            <a:extLst>
              <a:ext uri="{FF2B5EF4-FFF2-40B4-BE49-F238E27FC236}">
                <a16:creationId xmlns:a16="http://schemas.microsoft.com/office/drawing/2014/main" id="{2BBAABBD-8A7F-A90C-3E5F-9B47E6255AA6}"/>
              </a:ext>
            </a:extLst>
          </p:cNvPr>
          <p:cNvSpPr>
            <a:spLocks noGrp="1"/>
          </p:cNvSpPr>
          <p:nvPr>
            <p:ph sz="quarter" idx="15"/>
          </p:nvPr>
        </p:nvSpPr>
        <p:spPr/>
        <p:txBody>
          <a:bodyPr>
            <a:normAutofit/>
          </a:bodyPr>
          <a:lstStyle/>
          <a:p>
            <a:r>
              <a:rPr lang="en-CA" sz="1800" kern="0" dirty="0">
                <a:effectLst/>
                <a:latin typeface="Calibri" panose="020F0502020204030204" pitchFamily="34" charset="0"/>
                <a:ea typeface="Times New Roman" panose="02020603050405020304" pitchFamily="18" charset="0"/>
              </a:rPr>
              <a:t>it is a vital stage in deciphering the dataset's properties and spotting trends or connections between different variables. EDA was used in this work to investigate correlations between predictor variables and the target variable (heart disease status), as well as to look at the distribution of the variables, identify outliers, and evaluate missing values.</a:t>
            </a:r>
            <a:endParaRPr lang="en-US" dirty="0"/>
          </a:p>
        </p:txBody>
      </p:sp>
    </p:spTree>
    <p:extLst>
      <p:ext uri="{BB962C8B-B14F-4D97-AF65-F5344CB8AC3E}">
        <p14:creationId xmlns:p14="http://schemas.microsoft.com/office/powerpoint/2010/main" val="1170108823"/>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F36CB81-A037-44A8-88EB-C0C0F17FD4B1}">
  <ds:schemaRefs>
    <ds:schemaRef ds:uri="http://schemas.microsoft.com/sharepoint/v3/contenttype/forms"/>
  </ds:schemaRefs>
</ds:datastoreItem>
</file>

<file path=customXml/itemProps2.xml><?xml version="1.0" encoding="utf-8"?>
<ds:datastoreItem xmlns:ds="http://schemas.openxmlformats.org/officeDocument/2006/customXml" ds:itemID="{2C1AA24C-4CA6-40FF-8947-DA1F6F4745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FF477C-132F-44F8-8C56-EBFF95FAF9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Shoji design</Template>
  <TotalTime>139</TotalTime>
  <Words>1170</Words>
  <Application>Microsoft Office PowerPoint</Application>
  <PresentationFormat>Widescreen</PresentationFormat>
  <Paragraphs>65</Paragraphs>
  <Slides>22</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Meiryo</vt:lpstr>
      <vt:lpstr>Aptos</vt:lpstr>
      <vt:lpstr>Arial</vt:lpstr>
      <vt:lpstr>Calibri</vt:lpstr>
      <vt:lpstr>Corbel</vt:lpstr>
      <vt:lpstr>Söhne</vt:lpstr>
      <vt:lpstr>Symbol</vt:lpstr>
      <vt:lpstr>var(--jp-code-font-family)</vt:lpstr>
      <vt:lpstr>Wingdings</vt:lpstr>
      <vt:lpstr>ShojiVTI</vt:lpstr>
      <vt:lpstr>Predictive Modeling of Heart Disease Risk Assessment  Group No.:09</vt:lpstr>
      <vt:lpstr>Team Member</vt:lpstr>
      <vt:lpstr>Abstract</vt:lpstr>
      <vt:lpstr>Introduction</vt:lpstr>
      <vt:lpstr>Related Work</vt:lpstr>
      <vt:lpstr> </vt:lpstr>
      <vt:lpstr>Methodology</vt:lpstr>
      <vt:lpstr>Dataset  Description</vt:lpstr>
      <vt:lpstr>Exploratory data analysis(EDA)</vt:lpstr>
      <vt:lpstr>PowerPoint Presentation</vt:lpstr>
      <vt:lpstr>The distribution of the BMI, age, and education variables in the dataset may be quickly examined thanks to this visualization. While KDEs offer a smoothed estimate of the probability density function, histograms give a visual depiction of each variable's frequency distribution.  </vt:lpstr>
      <vt:lpstr>Box plots comparing variables by Heart Disease   The distribution of BMI, age, and education between those with and without heart disease is shown visually in these box plots. They make it simple to spot variations or trends in these variables between the two groups, which helps to clarify any possible links between these variables and the risk of heart disease. </vt:lpstr>
      <vt:lpstr>Distribution of Heart Disease</vt:lpstr>
      <vt:lpstr>Controlling Class Imbalance with RandomUnderSampler and SMOTE:   SMOTE (Synthetic Minority Over-sampling Technique) is used to address class imbalance, while RandomUnderSampler is used to address undersampling.  Two count plots are created side by side to visualize the distribution of the target variable before and after resampling. </vt:lpstr>
      <vt:lpstr>PowerPoint Presentation</vt:lpstr>
      <vt:lpstr> Confusion Matrix:</vt:lpstr>
      <vt:lpstr>Robustness of the Model using Cross-Validation    The Random Forest model's cross-validation scores are computed using cross_val_score() with five folds.  To see the distribution of cross-validation scores, a boxplot is created.   To evaluate the robustness of the model, cross-validation scores and the mean cross-validation score are printed.  </vt:lpstr>
      <vt:lpstr>Results</vt:lpstr>
      <vt:lpstr>Discussion</vt:lpstr>
      <vt:lpstr>Conclusion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of Heart Disease Risk Assessment  Group No.:09</dc:title>
  <dc:creator>Niti Patel</dc:creator>
  <cp:lastModifiedBy>jayan francis</cp:lastModifiedBy>
  <cp:revision>2</cp:revision>
  <dcterms:created xsi:type="dcterms:W3CDTF">2024-04-14T21:23:40Z</dcterms:created>
  <dcterms:modified xsi:type="dcterms:W3CDTF">2024-04-15T00:57:04Z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