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7" r:id="rId5"/>
    <p:sldId id="264" r:id="rId6"/>
    <p:sldId id="268" r:id="rId7"/>
    <p:sldId id="265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7BA8-8478-4F1C-B2FA-361D0AAE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6128"/>
            <a:ext cx="8229600" cy="475843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Samples from Unit A and B belong to same class of object - cutlet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samples are independent of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samples = 35 which is greater than 30 thus we can assume normal distribution by central limit theorem. We can see from the plots as well that data is somewhat normally distributed.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from Unit and Unit B are both 1D.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use two sample t-test for inference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Hypothesis:</a:t>
            </a:r>
          </a:p>
          <a:p>
            <a:r>
              <a:rPr lang="en-US" b="1" dirty="0"/>
              <a:t>H0</a:t>
            </a:r>
            <a:r>
              <a:rPr lang="en-US" dirty="0"/>
              <a:t>: No difference in the diameters of cutlets made by the two units.</a:t>
            </a:r>
          </a:p>
          <a:p>
            <a:r>
              <a:rPr lang="en-US" b="1" dirty="0"/>
              <a:t>H1</a:t>
            </a:r>
            <a:r>
              <a:rPr lang="en-US" dirty="0"/>
              <a:t>: There is a significant difference in the diameters of cutlets made by the two units.</a:t>
            </a:r>
          </a:p>
          <a:p>
            <a:pPr marL="0" indent="0">
              <a:buNone/>
            </a:pPr>
            <a:r>
              <a:rPr lang="en-US"/>
              <a:t>P value </a:t>
            </a:r>
            <a:r>
              <a:rPr lang="en-US" dirty="0"/>
              <a:t>= 0.472 which is &gt; 0.05 thus </a:t>
            </a:r>
            <a:r>
              <a:rPr lang="en-US" b="1" dirty="0"/>
              <a:t>We fail to reject H0</a:t>
            </a:r>
            <a:r>
              <a:rPr lang="en-US" dirty="0"/>
              <a:t>; There is no difference in the diameters of cutlets made by the two units.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16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1CD0-075D-43F7-ABB3-D2001310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8449"/>
            <a:ext cx="8229600" cy="5936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Answer:</a:t>
            </a:r>
          </a:p>
          <a:p>
            <a:pPr marL="0" indent="0">
              <a:buNone/>
            </a:pPr>
            <a:r>
              <a:rPr lang="en-US" sz="2000" b="1" dirty="0"/>
              <a:t>Observations:</a:t>
            </a:r>
          </a:p>
          <a:p>
            <a:r>
              <a:rPr lang="en-US" sz="2000" dirty="0"/>
              <a:t>The data of the average TAT from each of the laboratories can be considered independent. </a:t>
            </a:r>
          </a:p>
          <a:p>
            <a:r>
              <a:rPr lang="en-US" sz="2000" dirty="0"/>
              <a:t> The number of samples is large, hence we can assume </a:t>
            </a:r>
            <a:r>
              <a:rPr lang="en-US" sz="2000" dirty="0" err="1"/>
              <a:t>noramlity</a:t>
            </a:r>
            <a:r>
              <a:rPr lang="en-US" sz="2000" dirty="0"/>
              <a:t> for each column.</a:t>
            </a:r>
          </a:p>
          <a:p>
            <a:r>
              <a:rPr lang="en-US" sz="2000" dirty="0"/>
              <a:t>Since there are four laboratories in the study, we should use one way ANOVA to check if there is any difference in the average TAT.</a:t>
            </a:r>
          </a:p>
          <a:p>
            <a:pPr marL="0" indent="0">
              <a:buNone/>
            </a:pPr>
            <a:r>
              <a:rPr lang="en-US" sz="2000" b="1" dirty="0"/>
              <a:t>Hypothesis</a:t>
            </a:r>
          </a:p>
          <a:p>
            <a:r>
              <a:rPr lang="en-US" sz="2000" dirty="0"/>
              <a:t>H0: No difference in the average Turn Around Time (TAT) of reports of the laboratories.</a:t>
            </a:r>
          </a:p>
          <a:p>
            <a:r>
              <a:rPr lang="en-US" sz="2000" dirty="0"/>
              <a:t>H1: There is a significant difference in the average Turn Around Time (TAT) of reports of the laboratories.</a:t>
            </a:r>
          </a:p>
          <a:p>
            <a:r>
              <a:rPr lang="en-IN" sz="2000" dirty="0"/>
              <a:t>F = 118.7 , P value = 2.11 X 10 ^ -57</a:t>
            </a:r>
          </a:p>
          <a:p>
            <a:pPr marL="0" indent="0">
              <a:buNone/>
            </a:pPr>
            <a:r>
              <a:rPr lang="en-IN" sz="2000" b="1" dirty="0"/>
              <a:t>Conclusion:</a:t>
            </a:r>
          </a:p>
          <a:p>
            <a:r>
              <a:rPr lang="en-IN" sz="2000" dirty="0"/>
              <a:t>Since P value &lt;&lt; 0.5, </a:t>
            </a:r>
            <a:r>
              <a:rPr lang="en-IN" sz="2000" b="1" dirty="0"/>
              <a:t>we </a:t>
            </a:r>
            <a:r>
              <a:rPr lang="en-US" sz="2000" b="1" dirty="0"/>
              <a:t>reject H0.</a:t>
            </a:r>
            <a:r>
              <a:rPr lang="en-US" sz="2000" dirty="0"/>
              <a:t> The result is </a:t>
            </a:r>
            <a:r>
              <a:rPr lang="en-US" sz="2000" b="1" dirty="0"/>
              <a:t>significant</a:t>
            </a:r>
            <a:r>
              <a:rPr lang="en-US" sz="2000" dirty="0"/>
              <a:t> at                    </a:t>
            </a:r>
            <a:r>
              <a:rPr lang="en-IN" sz="2000" b="1" dirty="0"/>
              <a:t>2.11 X 10 ^ -57</a:t>
            </a:r>
          </a:p>
        </p:txBody>
      </p:sp>
    </p:spTree>
    <p:extLst>
      <p:ext uri="{BB962C8B-B14F-4D97-AF65-F5344CB8AC3E}">
        <p14:creationId xmlns:p14="http://schemas.microsoft.com/office/powerpoint/2010/main" val="380704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8AA1-8632-4E2A-836D-7DEA5BD4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8550"/>
            <a:ext cx="846485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Answer:</a:t>
            </a:r>
          </a:p>
          <a:p>
            <a:pPr marL="0" indent="0">
              <a:buNone/>
            </a:pPr>
            <a:r>
              <a:rPr lang="en-US" sz="2000" b="1" dirty="0"/>
              <a:t>Hypothesis</a:t>
            </a:r>
          </a:p>
          <a:p>
            <a:r>
              <a:rPr lang="en-US" sz="2000" dirty="0"/>
              <a:t>H0: All proportions are equal.</a:t>
            </a:r>
          </a:p>
          <a:p>
            <a:r>
              <a:rPr lang="en-US" sz="2000" dirty="0"/>
              <a:t>H1: Not all proportions are equal.</a:t>
            </a:r>
          </a:p>
          <a:p>
            <a:pPr marL="0" indent="0">
              <a:buNone/>
            </a:pPr>
            <a:r>
              <a:rPr lang="en-US" sz="2000" b="1" dirty="0"/>
              <a:t>Conclusion:</a:t>
            </a:r>
          </a:p>
          <a:p>
            <a:r>
              <a:rPr lang="en-US" sz="2000" dirty="0"/>
              <a:t>Chi-2 = 80.27 , P value = 2.68 X 10^ -17, df = 3</a:t>
            </a:r>
          </a:p>
          <a:p>
            <a:r>
              <a:rPr lang="en-US" sz="2000" dirty="0"/>
              <a:t>Since P value &lt;&lt; 0.05, </a:t>
            </a:r>
            <a:r>
              <a:rPr lang="en-US" sz="2000" b="1" dirty="0"/>
              <a:t>we reject H0</a:t>
            </a:r>
            <a:r>
              <a:rPr lang="en-US" sz="2000" dirty="0"/>
              <a:t>. The result is significant at 2.68 X 10^ -17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61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F794-5DB2-414C-9934-4CBB96FA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0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Answer:</a:t>
            </a:r>
          </a:p>
          <a:p>
            <a:pPr marL="0" indent="0">
              <a:buNone/>
            </a:pPr>
            <a:r>
              <a:rPr lang="en-US" sz="2000" b="1" dirty="0"/>
              <a:t>Hypothesis</a:t>
            </a:r>
          </a:p>
          <a:p>
            <a:pPr marL="0" indent="0">
              <a:buNone/>
            </a:pPr>
            <a:r>
              <a:rPr lang="en-US" sz="2000" dirty="0"/>
              <a:t>H0: All proportions of defective forms are equal.</a:t>
            </a:r>
          </a:p>
          <a:p>
            <a:pPr marL="0" indent="0">
              <a:buNone/>
            </a:pPr>
            <a:r>
              <a:rPr lang="en-US" sz="2000" dirty="0"/>
              <a:t>H1: Not all proportions of defective forms are equal.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Conclusion:</a:t>
            </a:r>
          </a:p>
          <a:p>
            <a:pPr marL="0" indent="0">
              <a:buNone/>
            </a:pPr>
            <a:r>
              <a:rPr lang="en-US" sz="2000" dirty="0"/>
              <a:t>Chi-2 = 3.86 , P value = 0.28, df = 3</a:t>
            </a:r>
          </a:p>
          <a:p>
            <a:pPr marL="0" indent="0">
              <a:buNone/>
            </a:pPr>
            <a:r>
              <a:rPr lang="en-US" sz="2000" dirty="0"/>
              <a:t>Since P value &gt; 0.05, </a:t>
            </a:r>
            <a:r>
              <a:rPr lang="en-US" sz="2000" b="1" dirty="0"/>
              <a:t>we retain H0</a:t>
            </a:r>
            <a:r>
              <a:rPr lang="en-US" sz="2000" dirty="0"/>
              <a:t>. The result is not significant at alpha = 0.05.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784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720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NITHISH KUMAR</cp:lastModifiedBy>
  <cp:revision>8</cp:revision>
  <dcterms:created xsi:type="dcterms:W3CDTF">2015-11-14T12:07:48Z</dcterms:created>
  <dcterms:modified xsi:type="dcterms:W3CDTF">2021-11-23T09:03:12Z</dcterms:modified>
</cp:coreProperties>
</file>