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8" r:id="rId5"/>
    <p:sldId id="269" r:id="rId6"/>
    <p:sldId id="259" r:id="rId7"/>
    <p:sldId id="260" r:id="rId8"/>
    <p:sldId id="264" r:id="rId9"/>
    <p:sldId id="265" r:id="rId10"/>
    <p:sldId id="266" r:id="rId11"/>
    <p:sldId id="262" r:id="rId12"/>
    <p:sldId id="270"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Slab"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nhT3gIw6FOvW5xyCHR27w99w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397"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964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131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518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47272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819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1916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g83372e3e9c_1_3138"/>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g83372e3e9c_1_3138"/>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g83372e3e9c_1_3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g83372e3e9c_1_3164"/>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g83372e3e9c_1_316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g83372e3e9c_1_316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g83372e3e9c_1_3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83372e3e9c_1_317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g83372e3e9c_1_3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g83372e3e9c_1_31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g83372e3e9c_1_313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g83372e3e9c_1_313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g83372e3e9c_1_313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g83372e3e9c_1_313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g83372e3e9c_1_3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g83372e3e9c_1_314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g83372e3e9c_1_31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g83372e3e9c_1_314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g83372e3e9c_1_3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g83372e3e9c_1_31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g83372e3e9c_1_314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g83372e3e9c_1_314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g83372e3e9c_1_3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83372e3e9c_1_315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g83372e3e9c_1_3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g83372e3e9c_1_315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g83372e3e9c_1_315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g83372e3e9c_1_31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g83372e3e9c_1_3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g83372e3e9c_1_31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g83372e3e9c_1_312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g83372e3e9c_1_3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
          <p:cNvSpPr txBox="1">
            <a:spLocks noGrp="1"/>
          </p:cNvSpPr>
          <p:nvPr>
            <p:ph type="body" idx="4294967295"/>
          </p:nvPr>
        </p:nvSpPr>
        <p:spPr>
          <a:xfrm>
            <a:off x="1496400" y="462800"/>
            <a:ext cx="6389100" cy="85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dirty="0">
                <a:latin typeface="Roboto Slab" panose="020B0604020202020204" charset="0"/>
                <a:ea typeface="Roboto Slab" panose="020B0604020202020204" charset="0"/>
              </a:rPr>
              <a:t>Prototype Submission Phase</a:t>
            </a:r>
            <a:endParaRPr sz="3000" dirty="0">
              <a:latin typeface="Roboto Slab" panose="020B0604020202020204" charset="0"/>
              <a:ea typeface="Roboto Slab" panose="020B0604020202020204" charset="0"/>
            </a:endParaRPr>
          </a:p>
        </p:txBody>
      </p:sp>
      <p:pic>
        <p:nvPicPr>
          <p:cNvPr id="64" name="Google Shape;64;p1"/>
          <p:cNvPicPr preferRelativeResize="0"/>
          <p:nvPr/>
        </p:nvPicPr>
        <p:blipFill rotWithShape="1">
          <a:blip r:embed="rId4">
            <a:alphaModFix/>
          </a:blip>
          <a:srcRect/>
          <a:stretch/>
        </p:blipFill>
        <p:spPr>
          <a:xfrm>
            <a:off x="8489825" y="178900"/>
            <a:ext cx="471675" cy="471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113414"/>
            <a:ext cx="7999542" cy="616688"/>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800"/>
              <a:buNone/>
            </a:pPr>
            <a:r>
              <a:rPr lang="en" sz="2800" dirty="0">
                <a:solidFill>
                  <a:srgbClr val="0098FF"/>
                </a:solidFill>
                <a:latin typeface="Roboto Slab" panose="020B0604020202020204" charset="0"/>
                <a:ea typeface="Roboto Slab" panose="020B0604020202020204" charset="0"/>
                <a:cs typeface="Arial"/>
                <a:sym typeface="Arial"/>
              </a:rPr>
              <a:t>UNIQUE VALUES </a:t>
            </a:r>
            <a:endParaRPr sz="3000" dirty="0">
              <a:solidFill>
                <a:srgbClr val="0098FF"/>
              </a:solidFill>
              <a:latin typeface="Roboto Slab" panose="020B0604020202020204" charset="0"/>
              <a:ea typeface="Roboto Slab" panose="020B0604020202020204" charset="0"/>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3" name="Picture 2">
            <a:extLst>
              <a:ext uri="{FF2B5EF4-FFF2-40B4-BE49-F238E27FC236}">
                <a16:creationId xmlns:a16="http://schemas.microsoft.com/office/drawing/2014/main" id="{BDD1F436-8F95-4DD6-A285-F2299D8882DD}"/>
              </a:ext>
            </a:extLst>
          </p:cNvPr>
          <p:cNvPicPr>
            <a:picLocks noChangeAspect="1"/>
          </p:cNvPicPr>
          <p:nvPr/>
        </p:nvPicPr>
        <p:blipFill>
          <a:blip r:embed="rId4"/>
          <a:stretch>
            <a:fillRect/>
          </a:stretch>
        </p:blipFill>
        <p:spPr>
          <a:xfrm>
            <a:off x="109524" y="1487645"/>
            <a:ext cx="8924952" cy="2963853"/>
          </a:xfrm>
          <a:prstGeom prst="rect">
            <a:avLst/>
          </a:prstGeom>
          <a:solidFill>
            <a:schemeClr val="tx1"/>
          </a:solidFill>
        </p:spPr>
      </p:pic>
    </p:spTree>
    <p:extLst>
      <p:ext uri="{BB962C8B-B14F-4D97-AF65-F5344CB8AC3E}">
        <p14:creationId xmlns:p14="http://schemas.microsoft.com/office/powerpoint/2010/main" val="151670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a:solidFill>
                  <a:schemeClr val="dk1"/>
                </a:solidFill>
                <a:latin typeface="Arial"/>
                <a:ea typeface="Arial"/>
                <a:cs typeface="Arial"/>
                <a:sym typeface="Arial"/>
              </a:rPr>
              <a:t>Attachments</a:t>
            </a:r>
            <a:endParaRPr>
              <a:solidFill>
                <a:schemeClr val="dk1"/>
              </a:solidFill>
            </a:endParaRPr>
          </a:p>
        </p:txBody>
      </p:sp>
      <p:sp>
        <p:nvSpPr>
          <p:cNvPr id="109" name="Google Shape;109;g83372e3e9c_2_0"/>
          <p:cNvSpPr txBox="1">
            <a:spLocks noGrp="1"/>
          </p:cNvSpPr>
          <p:nvPr>
            <p:ph type="body" idx="1"/>
          </p:nvPr>
        </p:nvSpPr>
        <p:spPr>
          <a:xfrm>
            <a:off x="468875" y="1561250"/>
            <a:ext cx="7463013"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r>
              <a:rPr lang="en-IN" i="1" dirty="0">
                <a:solidFill>
                  <a:srgbClr val="3D85C6"/>
                </a:solidFill>
                <a:latin typeface="Arial"/>
                <a:ea typeface="Arial"/>
                <a:cs typeface="Arial"/>
                <a:sym typeface="Arial"/>
              </a:rPr>
              <a:t>https://github.com/shivanidotcom/The_Blue_Sky</a:t>
            </a:r>
            <a:endParaRPr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1070343"/>
            <a:ext cx="8368200" cy="229663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chemeClr val="dk1"/>
                </a:solidFill>
                <a:latin typeface="Roboto Slab" panose="020B0604020202020204" charset="0"/>
                <a:ea typeface="Roboto Slab" panose="020B0604020202020204" charset="0"/>
                <a:cs typeface="Arial"/>
                <a:sym typeface="Arial"/>
              </a:rPr>
              <a:t>Thank You</a:t>
            </a:r>
            <a:endParaRPr dirty="0">
              <a:solidFill>
                <a:schemeClr val="dk1"/>
              </a:solidFill>
              <a:latin typeface="Roboto Slab" panose="020B0604020202020204" charset="0"/>
              <a:ea typeface="Roboto Slab" panose="020B0604020202020204" charset="0"/>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316208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1545265" y="1672856"/>
            <a:ext cx="7258374" cy="62260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br>
              <a:rPr lang="en" sz="3000" dirty="0">
                <a:solidFill>
                  <a:srgbClr val="0098FF"/>
                </a:solidFill>
              </a:rPr>
            </a:br>
            <a:r>
              <a:rPr lang="en" sz="3000" dirty="0">
                <a:solidFill>
                  <a:srgbClr val="0098FF"/>
                </a:solidFill>
              </a:rPr>
              <a:t>MEMBER DETAILS</a:t>
            </a:r>
            <a:endParaRPr sz="3000" dirty="0">
              <a:solidFill>
                <a:srgbClr val="0098FF"/>
              </a:solidFill>
            </a:endParaRPr>
          </a:p>
        </p:txBody>
      </p:sp>
      <p:sp>
        <p:nvSpPr>
          <p:cNvPr id="70" name="Google Shape;70;p2"/>
          <p:cNvSpPr txBox="1">
            <a:spLocks noGrp="1"/>
          </p:cNvSpPr>
          <p:nvPr>
            <p:ph type="body" idx="1"/>
          </p:nvPr>
        </p:nvSpPr>
        <p:spPr>
          <a:xfrm>
            <a:off x="387900" y="974526"/>
            <a:ext cx="2645700" cy="100963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latin typeface="Roboto Slab" panose="020B0604020202020204" charset="0"/>
                <a:ea typeface="Roboto Slab" panose="020B0604020202020204" charset="0"/>
              </a:rPr>
              <a:t>TEAM MACHINE</a:t>
            </a:r>
            <a:br>
              <a:rPr lang="en" i="1" dirty="0"/>
            </a:br>
            <a:br>
              <a:rPr lang="en" i="1" dirty="0"/>
            </a:br>
            <a:endParaRPr i="1" dirty="0"/>
          </a:p>
        </p:txBody>
      </p:sp>
      <p:sp>
        <p:nvSpPr>
          <p:cNvPr id="71" name="Google Shape;71;p2"/>
          <p:cNvSpPr txBox="1">
            <a:spLocks noGrp="1"/>
          </p:cNvSpPr>
          <p:nvPr>
            <p:ph type="body" idx="1"/>
          </p:nvPr>
        </p:nvSpPr>
        <p:spPr>
          <a:xfrm>
            <a:off x="387900" y="3377150"/>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dirty="0">
                <a:solidFill>
                  <a:srgbClr val="0098FF"/>
                </a:solidFill>
                <a:latin typeface="Roboto Slab" panose="020B0604020202020204" charset="0"/>
                <a:ea typeface="Roboto Slab" panose="020B0604020202020204" charset="0"/>
              </a:rPr>
              <a:t>THEME</a:t>
            </a:r>
            <a:r>
              <a:rPr lang="en" sz="3000" dirty="0">
                <a:solidFill>
                  <a:srgbClr val="0098FF"/>
                </a:solidFill>
              </a:rPr>
              <a:t>:</a:t>
            </a:r>
            <a:endParaRPr sz="3000" dirty="0">
              <a:solidFill>
                <a:srgbClr val="0098FF"/>
              </a:solidFill>
            </a:endParaRPr>
          </a:p>
        </p:txBody>
      </p:sp>
      <p:sp>
        <p:nvSpPr>
          <p:cNvPr id="72" name="Google Shape;72;p2"/>
          <p:cNvSpPr txBox="1">
            <a:spLocks noGrp="1"/>
          </p:cNvSpPr>
          <p:nvPr>
            <p:ph type="body" idx="1"/>
          </p:nvPr>
        </p:nvSpPr>
        <p:spPr>
          <a:xfrm>
            <a:off x="2002800" y="3449199"/>
            <a:ext cx="6796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2400" i="1" dirty="0">
                <a:solidFill>
                  <a:srgbClr val="0075C4"/>
                </a:solidFill>
              </a:rPr>
              <a:t> </a:t>
            </a:r>
            <a:r>
              <a:rPr lang="en-IN" sz="2400" b="1" dirty="0">
                <a:solidFill>
                  <a:schemeClr val="tx1"/>
                </a:solidFill>
                <a:effectLst/>
                <a:latin typeface="Roboto Slab" panose="020B0604020202020204" charset="0"/>
                <a:ea typeface="Roboto Slab" panose="020B0604020202020204" charset="0"/>
              </a:rPr>
              <a:t>The Blue Sky Challenge</a:t>
            </a:r>
          </a:p>
          <a:p>
            <a:pPr marL="0" lvl="0" indent="0" algn="l" rtl="0">
              <a:lnSpc>
                <a:spcPct val="115000"/>
              </a:lnSpc>
              <a:spcBef>
                <a:spcPts val="0"/>
              </a:spcBef>
              <a:spcAft>
                <a:spcPts val="1600"/>
              </a:spcAft>
              <a:buSzPts val="1800"/>
              <a:buNone/>
            </a:pPr>
            <a:r>
              <a:rPr lang="en-IN" sz="2400" b="1" dirty="0">
                <a:solidFill>
                  <a:schemeClr val="tx1"/>
                </a:solidFill>
                <a:latin typeface="Roboto Slab" panose="020B0604020202020204" charset="0"/>
                <a:ea typeface="Roboto Slab" panose="020B0604020202020204" charset="0"/>
              </a:rPr>
              <a:t>Sub-Theme:- </a:t>
            </a:r>
            <a:r>
              <a:rPr lang="en-IN" sz="2400" b="1" dirty="0">
                <a:solidFill>
                  <a:schemeClr val="tx1"/>
                </a:solidFill>
                <a:effectLst/>
                <a:latin typeface="Roboto Slab" panose="020B0604020202020204" charset="0"/>
                <a:ea typeface="Roboto Slab" panose="020B0604020202020204" charset="0"/>
              </a:rPr>
              <a:t>Blue Sky Below</a:t>
            </a:r>
            <a:endParaRPr sz="2400" b="1" dirty="0">
              <a:solidFill>
                <a:schemeClr val="tx1"/>
              </a:solidFill>
              <a:latin typeface="Roboto Slab" panose="020B0604020202020204" charset="0"/>
              <a:ea typeface="Roboto Slab" panose="020B0604020202020204" charset="0"/>
            </a:endParaRPr>
          </a:p>
        </p:txBody>
      </p:sp>
      <p:pic>
        <p:nvPicPr>
          <p:cNvPr id="73" name="Google Shape;73;p2"/>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7" name="Google Shape;69;p2">
            <a:extLst>
              <a:ext uri="{FF2B5EF4-FFF2-40B4-BE49-F238E27FC236}">
                <a16:creationId xmlns:a16="http://schemas.microsoft.com/office/drawing/2014/main" id="{EB8F3880-559D-4D4E-AFE7-1E45921B2A73}"/>
              </a:ext>
            </a:extLst>
          </p:cNvPr>
          <p:cNvSpPr txBox="1">
            <a:spLocks/>
          </p:cNvSpPr>
          <p:nvPr/>
        </p:nvSpPr>
        <p:spPr>
          <a:xfrm>
            <a:off x="-2055627" y="-161238"/>
            <a:ext cx="7258374" cy="11519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1pPr>
            <a:lvl2pPr marR="0" lvl="1"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2pPr>
            <a:lvl3pPr marR="0" lvl="2"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3pPr>
            <a:lvl4pPr marR="0" lvl="3"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4pPr>
            <a:lvl5pPr marR="0" lvl="4"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5pPr>
            <a:lvl6pPr marR="0" lvl="5"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6pPr>
            <a:lvl7pPr marR="0" lvl="6"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7pPr>
            <a:lvl8pPr marR="0" lvl="7"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8pPr>
            <a:lvl9pPr marR="0" lvl="8"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9pPr>
          </a:lstStyle>
          <a:p>
            <a:endParaRPr lang="en-IN" sz="3000" dirty="0">
              <a:solidFill>
                <a:srgbClr val="0098FF"/>
              </a:solidFill>
            </a:endParaRPr>
          </a:p>
          <a:p>
            <a:r>
              <a:rPr lang="en-IN" sz="3000" dirty="0">
                <a:solidFill>
                  <a:srgbClr val="0098FF"/>
                </a:solidFill>
              </a:rPr>
              <a:t>TEAM NAME</a:t>
            </a:r>
          </a:p>
        </p:txBody>
      </p:sp>
      <p:sp>
        <p:nvSpPr>
          <p:cNvPr id="10" name="Google Shape;70;p2">
            <a:extLst>
              <a:ext uri="{FF2B5EF4-FFF2-40B4-BE49-F238E27FC236}">
                <a16:creationId xmlns:a16="http://schemas.microsoft.com/office/drawing/2014/main" id="{81A6B2DD-C4B9-4037-B3E1-D6BDED4DC064}"/>
              </a:ext>
            </a:extLst>
          </p:cNvPr>
          <p:cNvSpPr txBox="1">
            <a:spLocks/>
          </p:cNvSpPr>
          <p:nvPr/>
        </p:nvSpPr>
        <p:spPr>
          <a:xfrm>
            <a:off x="387900" y="2452022"/>
            <a:ext cx="2645700" cy="1009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ctr"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l">
              <a:spcAft>
                <a:spcPts val="1600"/>
              </a:spcAft>
              <a:buFont typeface="Roboto"/>
              <a:buNone/>
            </a:pPr>
            <a:r>
              <a:rPr lang="en-IN" dirty="0">
                <a:latin typeface="Roboto Slab" panose="020B0604020202020204" charset="0"/>
                <a:ea typeface="Roboto Slab" panose="020B0604020202020204" charset="0"/>
              </a:rPr>
              <a:t>VEMULA SHIVANI</a:t>
            </a:r>
            <a:br>
              <a:rPr lang="en-IN" dirty="0">
                <a:latin typeface="Roboto Slab" panose="020B0604020202020204" charset="0"/>
                <a:ea typeface="Roboto Slab" panose="020B0604020202020204" charset="0"/>
              </a:rPr>
            </a:br>
            <a:r>
              <a:rPr lang="en-IN" dirty="0">
                <a:latin typeface="Roboto Slab" panose="020B0604020202020204" charset="0"/>
                <a:ea typeface="Roboto Slab" panose="020B0604020202020204" charset="0"/>
              </a:rPr>
              <a:t>DASARI NITISH</a:t>
            </a:r>
            <a:br>
              <a:rPr lang="en-IN" i="1" dirty="0"/>
            </a:br>
            <a:br>
              <a:rPr lang="en-IN" i="1" dirty="0"/>
            </a:br>
            <a:endParaRPr lang="en-IN" i="1" dirty="0"/>
          </a:p>
        </p:txBody>
      </p:sp>
    </p:spTree>
  </p:cSld>
  <p:clrMapOvr>
    <a:masterClrMapping/>
  </p:clrMapOvr>
  <mc:AlternateContent xmlns:mc="http://schemas.openxmlformats.org/markup-compatibility/2006" xmlns:p14="http://schemas.microsoft.com/office/powerpoint/2010/main">
    <mc:Choice Requires="p14">
      <p:transition spd="slow" p14:dur="2000" advTm="3307"/>
    </mc:Choice>
    <mc:Fallback xmlns="">
      <p:transition spd="slow" advTm="330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182500" y="290202"/>
            <a:ext cx="8368200" cy="720746"/>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13000"/>
              <a:buNone/>
            </a:pPr>
            <a:r>
              <a:rPr lang="en-IN" sz="3000" dirty="0">
                <a:solidFill>
                  <a:srgbClr val="0098FF"/>
                </a:solidFill>
              </a:rPr>
              <a:t> INDEX</a:t>
            </a:r>
            <a:br>
              <a:rPr lang="en-IN" sz="3000" dirty="0">
                <a:solidFill>
                  <a:srgbClr val="0098FF"/>
                </a:solidFill>
              </a:rPr>
            </a:br>
            <a:endParaRPr sz="3000" dirty="0">
              <a:solidFill>
                <a:srgbClr val="0098FF"/>
              </a:solidFill>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graphicFrame>
        <p:nvGraphicFramePr>
          <p:cNvPr id="2" name="Table 2">
            <a:extLst>
              <a:ext uri="{FF2B5EF4-FFF2-40B4-BE49-F238E27FC236}">
                <a16:creationId xmlns:a16="http://schemas.microsoft.com/office/drawing/2014/main" id="{8D064E52-4758-4F60-AC6A-377F82BF5F82}"/>
              </a:ext>
            </a:extLst>
          </p:cNvPr>
          <p:cNvGraphicFramePr>
            <a:graphicFrameLocks noGrp="1"/>
          </p:cNvGraphicFramePr>
          <p:nvPr>
            <p:extLst>
              <p:ext uri="{D42A27DB-BD31-4B8C-83A1-F6EECF244321}">
                <p14:modId xmlns:p14="http://schemas.microsoft.com/office/powerpoint/2010/main" val="1767460234"/>
              </p:ext>
            </p:extLst>
          </p:nvPr>
        </p:nvGraphicFramePr>
        <p:xfrm>
          <a:off x="1524000" y="899886"/>
          <a:ext cx="6096000" cy="3519712"/>
        </p:xfrm>
        <a:graphic>
          <a:graphicData uri="http://schemas.openxmlformats.org/drawingml/2006/table">
            <a:tbl>
              <a:tblPr firstRow="1" bandRow="1">
                <a:tableStyleId>{5C22544A-7EE6-4342-B048-85BDC9FD1C3A}</a:tableStyleId>
              </a:tblPr>
              <a:tblGrid>
                <a:gridCol w="3055257">
                  <a:extLst>
                    <a:ext uri="{9D8B030D-6E8A-4147-A177-3AD203B41FA5}">
                      <a16:colId xmlns:a16="http://schemas.microsoft.com/office/drawing/2014/main" val="2546091676"/>
                    </a:ext>
                  </a:extLst>
                </a:gridCol>
                <a:gridCol w="3040743">
                  <a:extLst>
                    <a:ext uri="{9D8B030D-6E8A-4147-A177-3AD203B41FA5}">
                      <a16:colId xmlns:a16="http://schemas.microsoft.com/office/drawing/2014/main" val="3460943111"/>
                    </a:ext>
                  </a:extLst>
                </a:gridCol>
              </a:tblGrid>
              <a:tr h="439964">
                <a:tc>
                  <a:txBody>
                    <a:bodyPr/>
                    <a:lstStyle/>
                    <a:p>
                      <a:pPr algn="ctr"/>
                      <a:r>
                        <a:rPr lang="en-IN" dirty="0">
                          <a:solidFill>
                            <a:schemeClr val="tx1"/>
                          </a:solidFill>
                          <a:latin typeface="Roboto Slab" panose="020B0604020202020204" charset="0"/>
                          <a:ea typeface="Roboto Slab" panose="020B0604020202020204" charset="0"/>
                        </a:rPr>
                        <a:t>TOPIC NAME</a:t>
                      </a:r>
                    </a:p>
                  </a:txBody>
                  <a:tcPr/>
                </a:tc>
                <a:tc>
                  <a:txBody>
                    <a:bodyPr/>
                    <a:lstStyle/>
                    <a:p>
                      <a:pPr algn="ctr"/>
                      <a:r>
                        <a:rPr lang="en-IN" dirty="0">
                          <a:solidFill>
                            <a:schemeClr val="tx1"/>
                          </a:solidFill>
                          <a:latin typeface="Roboto Slab" panose="020B0604020202020204" charset="0"/>
                          <a:ea typeface="Roboto Slab" panose="020B0604020202020204" charset="0"/>
                        </a:rPr>
                        <a:t>SLIDE</a:t>
                      </a:r>
                      <a:r>
                        <a:rPr lang="en-IN" dirty="0"/>
                        <a:t> </a:t>
                      </a:r>
                    </a:p>
                  </a:txBody>
                  <a:tcPr/>
                </a:tc>
                <a:extLst>
                  <a:ext uri="{0D108BD9-81ED-4DB2-BD59-A6C34878D82A}">
                    <a16:rowId xmlns:a16="http://schemas.microsoft.com/office/drawing/2014/main" val="3660720278"/>
                  </a:ext>
                </a:extLst>
              </a:tr>
              <a:tr h="439964">
                <a:tc>
                  <a:txBody>
                    <a:bodyPr/>
                    <a:lstStyle/>
                    <a:p>
                      <a:pPr algn="ctr"/>
                      <a:r>
                        <a:rPr lang="en-IN" dirty="0">
                          <a:solidFill>
                            <a:srgbClr val="002060"/>
                          </a:solidFill>
                          <a:latin typeface="Roboto Slab" panose="020B0604020202020204" charset="0"/>
                          <a:ea typeface="Roboto Slab" panose="020B0604020202020204" charset="0"/>
                        </a:rPr>
                        <a:t>Introduction</a:t>
                      </a:r>
                    </a:p>
                  </a:txBody>
                  <a:tcPr/>
                </a:tc>
                <a:tc>
                  <a:txBody>
                    <a:bodyPr/>
                    <a:lstStyle/>
                    <a:p>
                      <a:pPr algn="ctr"/>
                      <a:r>
                        <a:rPr lang="en-IN" dirty="0">
                          <a:solidFill>
                            <a:srgbClr val="002060"/>
                          </a:solidFill>
                        </a:rPr>
                        <a:t>4</a:t>
                      </a:r>
                    </a:p>
                  </a:txBody>
                  <a:tcPr/>
                </a:tc>
                <a:extLst>
                  <a:ext uri="{0D108BD9-81ED-4DB2-BD59-A6C34878D82A}">
                    <a16:rowId xmlns:a16="http://schemas.microsoft.com/office/drawing/2014/main" val="35179623"/>
                  </a:ext>
                </a:extLst>
              </a:tr>
              <a:tr h="439964">
                <a:tc>
                  <a:txBody>
                    <a:bodyPr/>
                    <a:lstStyle/>
                    <a:p>
                      <a:pPr algn="ctr"/>
                      <a:r>
                        <a:rPr lang="en-IN" dirty="0">
                          <a:solidFill>
                            <a:srgbClr val="002060"/>
                          </a:solidFill>
                          <a:latin typeface="Roboto Slab" panose="020B0604020202020204" charset="0"/>
                          <a:ea typeface="Roboto Slab" panose="020B0604020202020204" charset="0"/>
                        </a:rPr>
                        <a:t>Problem</a:t>
                      </a:r>
                      <a:r>
                        <a:rPr lang="en-IN" dirty="0">
                          <a:latin typeface="Roboto Slab" panose="020B0604020202020204" charset="0"/>
                          <a:ea typeface="Roboto Slab" panose="020B0604020202020204" charset="0"/>
                        </a:rPr>
                        <a:t> </a:t>
                      </a:r>
                      <a:r>
                        <a:rPr lang="en-IN" dirty="0">
                          <a:solidFill>
                            <a:srgbClr val="002060"/>
                          </a:solidFill>
                          <a:latin typeface="Roboto Slab" panose="020B0604020202020204" charset="0"/>
                          <a:ea typeface="Roboto Slab" panose="020B0604020202020204" charset="0"/>
                        </a:rPr>
                        <a:t>Statement</a:t>
                      </a:r>
                    </a:p>
                  </a:txBody>
                  <a:tcPr/>
                </a:tc>
                <a:tc>
                  <a:txBody>
                    <a:bodyPr/>
                    <a:lstStyle/>
                    <a:p>
                      <a:pPr algn="ctr"/>
                      <a:r>
                        <a:rPr lang="en-IN" dirty="0">
                          <a:solidFill>
                            <a:srgbClr val="002060"/>
                          </a:solidFill>
                        </a:rPr>
                        <a:t>5</a:t>
                      </a:r>
                    </a:p>
                  </a:txBody>
                  <a:tcPr/>
                </a:tc>
                <a:extLst>
                  <a:ext uri="{0D108BD9-81ED-4DB2-BD59-A6C34878D82A}">
                    <a16:rowId xmlns:a16="http://schemas.microsoft.com/office/drawing/2014/main" val="1797198481"/>
                  </a:ext>
                </a:extLst>
              </a:tr>
              <a:tr h="439964">
                <a:tc>
                  <a:txBody>
                    <a:bodyPr/>
                    <a:lstStyle/>
                    <a:p>
                      <a:pPr algn="ctr"/>
                      <a:r>
                        <a:rPr lang="en-IN" dirty="0">
                          <a:solidFill>
                            <a:srgbClr val="002060"/>
                          </a:solidFill>
                          <a:latin typeface="Roboto Slab" panose="020B0604020202020204" charset="0"/>
                          <a:ea typeface="Roboto Slab" panose="020B0604020202020204" charset="0"/>
                        </a:rPr>
                        <a:t>Purpose</a:t>
                      </a:r>
                    </a:p>
                  </a:txBody>
                  <a:tcPr/>
                </a:tc>
                <a:tc>
                  <a:txBody>
                    <a:bodyPr/>
                    <a:lstStyle/>
                    <a:p>
                      <a:pPr algn="ctr"/>
                      <a:r>
                        <a:rPr lang="en-IN" dirty="0">
                          <a:solidFill>
                            <a:srgbClr val="002060"/>
                          </a:solidFill>
                        </a:rPr>
                        <a:t>6</a:t>
                      </a:r>
                    </a:p>
                  </a:txBody>
                  <a:tcPr/>
                </a:tc>
                <a:extLst>
                  <a:ext uri="{0D108BD9-81ED-4DB2-BD59-A6C34878D82A}">
                    <a16:rowId xmlns:a16="http://schemas.microsoft.com/office/drawing/2014/main" val="3409824755"/>
                  </a:ext>
                </a:extLst>
              </a:tr>
              <a:tr h="439964">
                <a:tc>
                  <a:txBody>
                    <a:bodyPr/>
                    <a:lstStyle/>
                    <a:p>
                      <a:pPr algn="ctr"/>
                      <a:r>
                        <a:rPr lang="en-IN" dirty="0">
                          <a:solidFill>
                            <a:srgbClr val="002060"/>
                          </a:solidFill>
                          <a:latin typeface="Roboto Slab" panose="020B0604020202020204" charset="0"/>
                          <a:ea typeface="Roboto Slab" panose="020B0604020202020204" charset="0"/>
                        </a:rPr>
                        <a:t>Methodology</a:t>
                      </a:r>
                    </a:p>
                  </a:txBody>
                  <a:tcPr/>
                </a:tc>
                <a:tc>
                  <a:txBody>
                    <a:bodyPr/>
                    <a:lstStyle/>
                    <a:p>
                      <a:pPr algn="ctr"/>
                      <a:r>
                        <a:rPr lang="en-IN" dirty="0">
                          <a:solidFill>
                            <a:srgbClr val="002060"/>
                          </a:solidFill>
                        </a:rPr>
                        <a:t>7</a:t>
                      </a:r>
                    </a:p>
                  </a:txBody>
                  <a:tcPr/>
                </a:tc>
                <a:extLst>
                  <a:ext uri="{0D108BD9-81ED-4DB2-BD59-A6C34878D82A}">
                    <a16:rowId xmlns:a16="http://schemas.microsoft.com/office/drawing/2014/main" val="3414572462"/>
                  </a:ext>
                </a:extLst>
              </a:tr>
              <a:tr h="439964">
                <a:tc>
                  <a:txBody>
                    <a:bodyPr/>
                    <a:lstStyle/>
                    <a:p>
                      <a:pPr algn="ctr"/>
                      <a:r>
                        <a:rPr lang="en-IN" dirty="0">
                          <a:solidFill>
                            <a:srgbClr val="002060"/>
                          </a:solidFill>
                          <a:latin typeface="Roboto Slab" panose="020B0604020202020204" charset="0"/>
                          <a:ea typeface="Roboto Slab" panose="020B0604020202020204" charset="0"/>
                        </a:rPr>
                        <a:t>Dataset Attribute Information</a:t>
                      </a:r>
                    </a:p>
                  </a:txBody>
                  <a:tcPr/>
                </a:tc>
                <a:tc>
                  <a:txBody>
                    <a:bodyPr/>
                    <a:lstStyle/>
                    <a:p>
                      <a:pPr algn="ctr"/>
                      <a:r>
                        <a:rPr lang="en-IN" dirty="0">
                          <a:solidFill>
                            <a:srgbClr val="002060"/>
                          </a:solidFill>
                        </a:rPr>
                        <a:t>8</a:t>
                      </a:r>
                    </a:p>
                  </a:txBody>
                  <a:tcPr/>
                </a:tc>
                <a:extLst>
                  <a:ext uri="{0D108BD9-81ED-4DB2-BD59-A6C34878D82A}">
                    <a16:rowId xmlns:a16="http://schemas.microsoft.com/office/drawing/2014/main" val="633571227"/>
                  </a:ext>
                </a:extLst>
              </a:tr>
              <a:tr h="439964">
                <a:tc>
                  <a:txBody>
                    <a:bodyPr/>
                    <a:lstStyle/>
                    <a:p>
                      <a:pPr algn="ctr"/>
                      <a:r>
                        <a:rPr lang="en-IN" dirty="0">
                          <a:solidFill>
                            <a:srgbClr val="002060"/>
                          </a:solidFill>
                          <a:latin typeface="Roboto Slab" panose="020B0604020202020204" charset="0"/>
                          <a:ea typeface="Roboto Slab" panose="020B0604020202020204" charset="0"/>
                        </a:rPr>
                        <a:t>Visualisation of dataset</a:t>
                      </a:r>
                    </a:p>
                  </a:txBody>
                  <a:tcPr/>
                </a:tc>
                <a:tc>
                  <a:txBody>
                    <a:bodyPr/>
                    <a:lstStyle/>
                    <a:p>
                      <a:pPr algn="ctr"/>
                      <a:r>
                        <a:rPr lang="en-IN" dirty="0">
                          <a:solidFill>
                            <a:srgbClr val="002060"/>
                          </a:solidFill>
                        </a:rPr>
                        <a:t>9</a:t>
                      </a:r>
                    </a:p>
                  </a:txBody>
                  <a:tcPr/>
                </a:tc>
                <a:extLst>
                  <a:ext uri="{0D108BD9-81ED-4DB2-BD59-A6C34878D82A}">
                    <a16:rowId xmlns:a16="http://schemas.microsoft.com/office/drawing/2014/main" val="1262391239"/>
                  </a:ext>
                </a:extLst>
              </a:tr>
              <a:tr h="439964">
                <a:tc>
                  <a:txBody>
                    <a:bodyPr/>
                    <a:lstStyle/>
                    <a:p>
                      <a:pPr algn="ctr"/>
                      <a:r>
                        <a:rPr lang="en-IN" dirty="0">
                          <a:solidFill>
                            <a:srgbClr val="002060"/>
                          </a:solidFill>
                          <a:latin typeface="Roboto Slab" panose="020B0604020202020204" charset="0"/>
                          <a:ea typeface="Roboto Slab" panose="020B0604020202020204" charset="0"/>
                        </a:rPr>
                        <a:t>Prototype and Attachments</a:t>
                      </a:r>
                    </a:p>
                  </a:txBody>
                  <a:tcPr/>
                </a:tc>
                <a:tc>
                  <a:txBody>
                    <a:bodyPr/>
                    <a:lstStyle/>
                    <a:p>
                      <a:pPr algn="ctr"/>
                      <a:r>
                        <a:rPr lang="en-IN" dirty="0">
                          <a:solidFill>
                            <a:srgbClr val="002060"/>
                          </a:solidFill>
                        </a:rPr>
                        <a:t>10 </a:t>
                      </a:r>
                      <a:r>
                        <a:rPr lang="en-IN" dirty="0">
                          <a:solidFill>
                            <a:srgbClr val="002060"/>
                          </a:solidFill>
                          <a:latin typeface="Roboto Slab" panose="020B0604020202020204" charset="0"/>
                          <a:ea typeface="Roboto Slab" panose="020B0604020202020204" charset="0"/>
                        </a:rPr>
                        <a:t>and</a:t>
                      </a:r>
                      <a:r>
                        <a:rPr lang="en-IN" dirty="0">
                          <a:solidFill>
                            <a:srgbClr val="002060"/>
                          </a:solidFill>
                        </a:rPr>
                        <a:t> 11</a:t>
                      </a:r>
                    </a:p>
                  </a:txBody>
                  <a:tcPr/>
                </a:tc>
                <a:extLst>
                  <a:ext uri="{0D108BD9-81ED-4DB2-BD59-A6C34878D82A}">
                    <a16:rowId xmlns:a16="http://schemas.microsoft.com/office/drawing/2014/main" val="34650808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600500" y="253575"/>
            <a:ext cx="79946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Roboto Slab" panose="020B0604020202020204" charset="0"/>
                <a:ea typeface="Roboto Slab" panose="020B0604020202020204" charset="0"/>
                <a:cs typeface="Arial"/>
                <a:sym typeface="Arial"/>
              </a:rPr>
              <a:t>INTRODUCTION</a:t>
            </a:r>
            <a:endParaRPr sz="3000" dirty="0">
              <a:solidFill>
                <a:srgbClr val="0098FF"/>
              </a:solidFill>
              <a:latin typeface="Roboto Slab" panose="020B0604020202020204" charset="0"/>
              <a:ea typeface="Roboto Slab" panose="020B0604020202020204" charset="0"/>
            </a:endParaRPr>
          </a:p>
        </p:txBody>
      </p:sp>
      <p:sp>
        <p:nvSpPr>
          <p:cNvPr id="79" name="Google Shape;79;p3"/>
          <p:cNvSpPr txBox="1">
            <a:spLocks noGrp="1"/>
          </p:cNvSpPr>
          <p:nvPr>
            <p:ph type="body" idx="1"/>
          </p:nvPr>
        </p:nvSpPr>
        <p:spPr>
          <a:xfrm>
            <a:off x="600500" y="1791975"/>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b="0" i="0" dirty="0">
                <a:solidFill>
                  <a:schemeClr val="tx1"/>
                </a:solidFill>
                <a:effectLst/>
                <a:latin typeface="Roboto Slab" panose="020B0604020202020204" charset="0"/>
                <a:ea typeface="Roboto Slab" panose="020B0604020202020204" charset="0"/>
              </a:rPr>
              <a:t>Air quality has a significant impact on the overall well-being of humans and society across the globe. The rewards of good air quality are numerous, including substantial health, environmental, and economic benefits. As many number of factors in the air can have an impact on its quality. </a:t>
            </a:r>
            <a:r>
              <a:rPr lang="en-US" dirty="0">
                <a:solidFill>
                  <a:schemeClr val="tx1"/>
                </a:solidFill>
                <a:latin typeface="Roboto Slab" panose="020B0604020202020204" charset="0"/>
                <a:ea typeface="Roboto Slab" panose="020B0604020202020204" charset="0"/>
              </a:rPr>
              <a:t>T</a:t>
            </a:r>
            <a:r>
              <a:rPr lang="en-US" b="0" i="0" dirty="0">
                <a:solidFill>
                  <a:schemeClr val="tx1"/>
                </a:solidFill>
                <a:effectLst/>
                <a:latin typeface="Roboto Slab" panose="020B0604020202020204" charset="0"/>
                <a:ea typeface="Roboto Slab" panose="020B0604020202020204" charset="0"/>
              </a:rPr>
              <a:t>he role of temperature and carbon monoxide in air quality is vital.</a:t>
            </a:r>
            <a:endParaRPr lang="en-US" dirty="0">
              <a:solidFill>
                <a:schemeClr val="tx1"/>
              </a:solidFill>
              <a:latin typeface="Roboto Slab" panose="020B0604020202020204" charset="0"/>
              <a:ea typeface="Roboto Slab" panose="020B0604020202020204" charset="0"/>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2731666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600500" y="253575"/>
            <a:ext cx="79946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Roboto Slab" panose="020B0604020202020204" charset="0"/>
                <a:ea typeface="Roboto Slab" panose="020B0604020202020204" charset="0"/>
                <a:cs typeface="Arial"/>
                <a:sym typeface="Arial"/>
              </a:rPr>
              <a:t>PROBLEM STATEMENT</a:t>
            </a:r>
            <a:endParaRPr sz="3000" dirty="0">
              <a:solidFill>
                <a:srgbClr val="0098FF"/>
              </a:solidFill>
              <a:latin typeface="Roboto Slab" panose="020B0604020202020204" charset="0"/>
              <a:ea typeface="Roboto Slab" panose="020B0604020202020204" charset="0"/>
            </a:endParaRPr>
          </a:p>
        </p:txBody>
      </p:sp>
      <p:sp>
        <p:nvSpPr>
          <p:cNvPr id="79" name="Google Shape;79;p3"/>
          <p:cNvSpPr txBox="1">
            <a:spLocks noGrp="1"/>
          </p:cNvSpPr>
          <p:nvPr>
            <p:ph type="body" idx="1"/>
          </p:nvPr>
        </p:nvSpPr>
        <p:spPr>
          <a:xfrm>
            <a:off x="600500" y="1791975"/>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b="0" i="0" dirty="0">
                <a:solidFill>
                  <a:schemeClr val="tx1"/>
                </a:solidFill>
                <a:effectLst/>
                <a:latin typeface="Roboto Slab" panose="020B0604020202020204" charset="0"/>
                <a:ea typeface="Roboto Slab" panose="020B0604020202020204" charset="0"/>
              </a:rPr>
              <a:t>A number of factors in the air can have an impact on its quality. Multiple sensors monitoring various parameters are used in air quality monitoring sensing systems, which are available as a whole suite. The role of temperature  and carbon monoxide in air quality is vital. The following issue that may be addressed via this hackathon in order to make such systems smarter:</a:t>
            </a:r>
            <a:endParaRPr lang="en-US" dirty="0">
              <a:solidFill>
                <a:schemeClr val="tx1"/>
              </a:solidFill>
              <a:latin typeface="Roboto Slab" panose="020B0604020202020204" charset="0"/>
              <a:ea typeface="Roboto Slab" panose="020B0604020202020204" charset="0"/>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2384568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567070" y="253575"/>
            <a:ext cx="8028030" cy="830946"/>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Roboto Slab" panose="020B0604020202020204" charset="0"/>
                <a:ea typeface="Roboto Slab" panose="020B0604020202020204" charset="0"/>
                <a:cs typeface="Arial"/>
                <a:sym typeface="Arial"/>
              </a:rPr>
              <a:t>PURPOSE</a:t>
            </a:r>
            <a:endParaRPr dirty="0">
              <a:solidFill>
                <a:srgbClr val="0098FF"/>
              </a:solidFill>
              <a:latin typeface="Roboto Slab" panose="020B0604020202020204" charset="0"/>
              <a:ea typeface="Roboto Slab" panose="020B0604020202020204" charset="0"/>
            </a:endParaRPr>
          </a:p>
        </p:txBody>
      </p:sp>
      <p:sp>
        <p:nvSpPr>
          <p:cNvPr id="86" name="Google Shape;86;p4"/>
          <p:cNvSpPr txBox="1">
            <a:spLocks noGrp="1"/>
          </p:cNvSpPr>
          <p:nvPr>
            <p:ph type="body" idx="1"/>
          </p:nvPr>
        </p:nvSpPr>
        <p:spPr>
          <a:xfrm>
            <a:off x="513125" y="1034902"/>
            <a:ext cx="8368200" cy="3702023"/>
          </a:xfrm>
          <a:prstGeom prst="rect">
            <a:avLst/>
          </a:prstGeom>
          <a:noFill/>
          <a:ln>
            <a:noFill/>
          </a:ln>
        </p:spPr>
        <p:txBody>
          <a:bodyPr spcFirstLastPara="1" wrap="square" lIns="91425" tIns="91425" rIns="91425" bIns="91425" anchor="t" anchorCtr="0">
            <a:noAutofit/>
          </a:bodyPr>
          <a:lstStyle/>
          <a:p>
            <a:pPr algn="l"/>
            <a:r>
              <a:rPr lang="en-IN" dirty="0">
                <a:latin typeface="Roboto Slab" panose="020B0604020202020204" charset="0"/>
                <a:ea typeface="Roboto Slab" panose="020B0604020202020204" charset="0"/>
                <a:cs typeface="Arial"/>
                <a:sym typeface="Arial"/>
              </a:rPr>
              <a:t>The main aim of the blue sky challenge is to raise public awareness at all the levels like individual, community etc…that clean air is important for our health, environment.</a:t>
            </a:r>
          </a:p>
          <a:p>
            <a:pPr algn="l"/>
            <a:r>
              <a:rPr lang="en-IN" dirty="0">
                <a:latin typeface="Roboto Slab" panose="020B0604020202020204" charset="0"/>
                <a:ea typeface="Roboto Slab" panose="020B0604020202020204" charset="0"/>
                <a:cs typeface="Arial"/>
                <a:sym typeface="Arial"/>
              </a:rPr>
              <a:t>As many number of factors in the air can have their impact on its quality. In order to provide awareness we are here with the Machine Learning Model.</a:t>
            </a:r>
          </a:p>
          <a:p>
            <a:pPr algn="l"/>
            <a:r>
              <a:rPr lang="en-IN" dirty="0">
                <a:latin typeface="Roboto Slab" panose="020B0604020202020204" charset="0"/>
                <a:ea typeface="Roboto Slab" panose="020B0604020202020204" charset="0"/>
                <a:cs typeface="Arial"/>
                <a:sym typeface="Arial"/>
              </a:rPr>
              <a:t>The tools/libraries used are NumPy, pandas, matplotlib, seaborn and scikit-learn.</a:t>
            </a:r>
          </a:p>
          <a:p>
            <a:pPr algn="l"/>
            <a:r>
              <a:rPr lang="en-IN" dirty="0">
                <a:latin typeface="Roboto Slab" panose="020B0604020202020204" charset="0"/>
                <a:ea typeface="Roboto Slab" panose="020B0604020202020204" charset="0"/>
                <a:cs typeface="Arial"/>
                <a:sym typeface="Arial"/>
              </a:rPr>
              <a:t>We trained model using Linear Regression.</a:t>
            </a:r>
          </a:p>
          <a:p>
            <a:pPr algn="l"/>
            <a:r>
              <a:rPr lang="en-IN" dirty="0">
                <a:latin typeface="Roboto Slab" panose="020B0604020202020204" charset="0"/>
                <a:ea typeface="Roboto Slab" panose="020B0604020202020204" charset="0"/>
                <a:cs typeface="Arial"/>
                <a:sym typeface="Arial"/>
              </a:rPr>
              <a:t>Easy Implementation and it can run on multiple platforms. Easy monitoring and controlling the dataset</a:t>
            </a:r>
            <a:r>
              <a:rPr lang="en-IN" i="1" dirty="0">
                <a:latin typeface="Arial"/>
                <a:ea typeface="Arial"/>
                <a:cs typeface="Arial"/>
                <a:sym typeface="Arial"/>
              </a:rPr>
              <a:t>.</a:t>
            </a:r>
          </a:p>
          <a:p>
            <a:endParaRPr lang="en-IN" i="1" dirty="0">
              <a:latin typeface="Arial"/>
              <a:ea typeface="Arial"/>
              <a:cs typeface="Arial"/>
              <a:sym typeface="Arial"/>
            </a:endParaRPr>
          </a:p>
          <a:p>
            <a:pPr marL="114300" indent="0">
              <a:buNone/>
            </a:pPr>
            <a:endParaRPr lang="en-US" dirty="0">
              <a:solidFill>
                <a:srgbClr val="46535E"/>
              </a:solidFill>
              <a:latin typeface="Open Sans" panose="020B0606030504020204" pitchFamily="34" charset="0"/>
              <a:ea typeface="Arial"/>
              <a:cs typeface="Arial"/>
              <a:sym typeface="Arial"/>
            </a:endParaRPr>
          </a:p>
          <a:p>
            <a:endParaRPr i="1" dirty="0">
              <a:latin typeface="Arial"/>
              <a:ea typeface="Arial"/>
              <a:cs typeface="Arial"/>
              <a:sym typeface="Arial"/>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dirty="0">
                <a:solidFill>
                  <a:srgbClr val="0098FF"/>
                </a:solidFill>
                <a:latin typeface="Roboto Slab" panose="020B0604020202020204" charset="0"/>
                <a:ea typeface="Roboto Slab" panose="020B0604020202020204" charset="0"/>
                <a:cs typeface="Arial"/>
                <a:sym typeface="Arial"/>
              </a:rPr>
              <a:t>METHODOLOGY</a:t>
            </a:r>
            <a:endParaRPr sz="3000" dirty="0">
              <a:solidFill>
                <a:srgbClr val="0098FF"/>
              </a:solidFill>
              <a:latin typeface="Roboto Slab" panose="020B0604020202020204" charset="0"/>
              <a:ea typeface="Roboto Slab" panose="020B0604020202020204" charset="0"/>
            </a:endParaRPr>
          </a:p>
        </p:txBody>
      </p:sp>
      <p:sp>
        <p:nvSpPr>
          <p:cNvPr id="95" name="Google Shape;95;p5"/>
          <p:cNvSpPr txBox="1"/>
          <p:nvPr/>
        </p:nvSpPr>
        <p:spPr>
          <a:xfrm>
            <a:off x="265499" y="1230800"/>
            <a:ext cx="8224325" cy="3651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dirty="0">
                <a:solidFill>
                  <a:schemeClr val="dk1"/>
                </a:solidFill>
                <a:latin typeface="Roboto Slab" panose="020B0604020202020204" charset="0"/>
                <a:ea typeface="Roboto Slab" panose="020B0604020202020204" charset="0"/>
                <a:cs typeface="Calibri"/>
                <a:sym typeface="Calibri"/>
              </a:rPr>
              <a:t>INSTALLATION:-</a:t>
            </a:r>
          </a:p>
          <a:p>
            <a:pPr marL="0" marR="0" lvl="0" indent="0" algn="l" rtl="0">
              <a:lnSpc>
                <a:spcPct val="115000"/>
              </a:lnSpc>
              <a:spcBef>
                <a:spcPts val="0"/>
              </a:spcBef>
              <a:spcAft>
                <a:spcPts val="0"/>
              </a:spcAft>
              <a:buClr>
                <a:srgbClr val="000000"/>
              </a:buClr>
              <a:buSzPts val="1800"/>
              <a:buFont typeface="Arial"/>
              <a:buNone/>
            </a:pPr>
            <a:endParaRPr lang="en" sz="1800" b="0" i="0" u="none" strike="noStrike" cap="none" dirty="0">
              <a:solidFill>
                <a:schemeClr val="dk1"/>
              </a:solidFill>
              <a:latin typeface="Roboto Slab" panose="020B0604020202020204" charset="0"/>
              <a:ea typeface="Roboto Slab" panose="020B0604020202020204" charset="0"/>
              <a:cs typeface="Calibri"/>
              <a:sym typeface="Calibri"/>
            </a:endParaRPr>
          </a:p>
          <a:p>
            <a:pPr marL="0" marR="0" lvl="0" indent="0" algn="l" rtl="0">
              <a:lnSpc>
                <a:spcPct val="115000"/>
              </a:lnSpc>
              <a:spcBef>
                <a:spcPts val="0"/>
              </a:spcBef>
              <a:spcAft>
                <a:spcPts val="0"/>
              </a:spcAft>
              <a:buClr>
                <a:srgbClr val="000000"/>
              </a:buClr>
              <a:buSzPts val="1800"/>
              <a:buFont typeface="Arial"/>
              <a:buNone/>
            </a:pPr>
            <a:r>
              <a:rPr lang="en-IN" sz="1800" b="0" i="0" u="none" strike="noStrike" cap="none" dirty="0">
                <a:solidFill>
                  <a:schemeClr val="dk1"/>
                </a:solidFill>
                <a:latin typeface="Calibri"/>
                <a:ea typeface="Calibri"/>
                <a:cs typeface="Calibri"/>
                <a:sym typeface="Calibri"/>
              </a:rPr>
              <a:t> </a:t>
            </a:r>
            <a:r>
              <a:rPr lang="en-IN" sz="1800" b="0" i="0" u="none" strike="noStrike" cap="none" dirty="0">
                <a:solidFill>
                  <a:schemeClr val="dk1"/>
                </a:solidFill>
                <a:latin typeface="Roboto Slab" panose="020B0604020202020204" charset="0"/>
                <a:ea typeface="Roboto Slab" panose="020B0604020202020204" charset="0"/>
                <a:cs typeface="Calibri"/>
                <a:sym typeface="Calibri"/>
              </a:rPr>
              <a:t>This project requires Python 3.6 and the following libraries:</a:t>
            </a:r>
          </a:p>
          <a:p>
            <a:pPr marL="285750" marR="0" lvl="0" indent="-285750" algn="l" rtl="0">
              <a:lnSpc>
                <a:spcPct val="115000"/>
              </a:lnSpc>
              <a:spcBef>
                <a:spcPts val="0"/>
              </a:spcBef>
              <a:spcAft>
                <a:spcPts val="0"/>
              </a:spcAft>
              <a:buClr>
                <a:schemeClr val="tx1"/>
              </a:buClr>
              <a:buSzPts val="1800"/>
              <a:buFont typeface="Arial" panose="020B0604020202020204" pitchFamily="34" charset="0"/>
              <a:buChar char="•"/>
            </a:pPr>
            <a:r>
              <a:rPr lang="en-IN" sz="1800" dirty="0">
                <a:solidFill>
                  <a:schemeClr val="tx1"/>
                </a:solidFill>
                <a:latin typeface="Roboto Slab" panose="020B0604020202020204" charset="0"/>
                <a:ea typeface="Roboto Slab" panose="020B0604020202020204" charset="0"/>
                <a:cs typeface="Calibri"/>
                <a:sym typeface="Calibri"/>
              </a:rPr>
              <a:t>Seaborn</a:t>
            </a:r>
          </a:p>
          <a:p>
            <a:pPr marL="285750" marR="0" lvl="0" indent="-285750" algn="l" rtl="0">
              <a:lnSpc>
                <a:spcPct val="115000"/>
              </a:lnSpc>
              <a:spcBef>
                <a:spcPts val="0"/>
              </a:spcBef>
              <a:spcAft>
                <a:spcPts val="0"/>
              </a:spcAft>
              <a:buClr>
                <a:schemeClr val="tx1"/>
              </a:buClr>
              <a:buSzPts val="1800"/>
              <a:buFont typeface="Arial" panose="020B0604020202020204" pitchFamily="34" charset="0"/>
              <a:buChar char="•"/>
            </a:pPr>
            <a:r>
              <a:rPr lang="en-IN" sz="1800" b="0" i="0" u="none" strike="noStrike" cap="none" dirty="0">
                <a:solidFill>
                  <a:schemeClr val="tx1"/>
                </a:solidFill>
                <a:latin typeface="Roboto Slab" panose="020B0604020202020204" charset="0"/>
                <a:ea typeface="Roboto Slab" panose="020B0604020202020204" charset="0"/>
                <a:cs typeface="Calibri"/>
                <a:sym typeface="Calibri"/>
              </a:rPr>
              <a:t>Scikit-learn</a:t>
            </a:r>
          </a:p>
          <a:p>
            <a:pPr marL="285750" marR="0" lvl="0" indent="-285750" algn="l" rtl="0">
              <a:lnSpc>
                <a:spcPct val="115000"/>
              </a:lnSpc>
              <a:spcBef>
                <a:spcPts val="0"/>
              </a:spcBef>
              <a:spcAft>
                <a:spcPts val="0"/>
              </a:spcAft>
              <a:buClr>
                <a:schemeClr val="tx1"/>
              </a:buClr>
              <a:buSzPts val="1800"/>
              <a:buFont typeface="Arial" panose="020B0604020202020204" pitchFamily="34" charset="0"/>
              <a:buChar char="•"/>
            </a:pPr>
            <a:r>
              <a:rPr lang="en-IN" sz="1800" dirty="0">
                <a:solidFill>
                  <a:schemeClr val="tx1"/>
                </a:solidFill>
                <a:latin typeface="Roboto Slab" panose="020B0604020202020204" charset="0"/>
                <a:ea typeface="Roboto Slab" panose="020B0604020202020204" charset="0"/>
                <a:cs typeface="Calibri"/>
                <a:sym typeface="Calibri"/>
              </a:rPr>
              <a:t>Matplotlib</a:t>
            </a:r>
          </a:p>
          <a:p>
            <a:pPr marL="285750" marR="0" lvl="0" indent="-285750" algn="l" rtl="0">
              <a:lnSpc>
                <a:spcPct val="115000"/>
              </a:lnSpc>
              <a:spcBef>
                <a:spcPts val="0"/>
              </a:spcBef>
              <a:spcAft>
                <a:spcPts val="0"/>
              </a:spcAft>
              <a:buClr>
                <a:schemeClr val="tx1"/>
              </a:buClr>
              <a:buSzPts val="1800"/>
              <a:buFont typeface="Arial" panose="020B0604020202020204" pitchFamily="34" charset="0"/>
              <a:buChar char="•"/>
            </a:pPr>
            <a:r>
              <a:rPr lang="en-IN" sz="1800" dirty="0">
                <a:solidFill>
                  <a:schemeClr val="tx1"/>
                </a:solidFill>
                <a:latin typeface="Roboto Slab" panose="020B0604020202020204" charset="0"/>
                <a:ea typeface="Roboto Slab" panose="020B0604020202020204" charset="0"/>
                <a:cs typeface="Calibri"/>
                <a:sym typeface="Calibri"/>
              </a:rPr>
              <a:t>NumPy</a:t>
            </a:r>
          </a:p>
          <a:p>
            <a:pPr marL="285750" marR="0" lvl="0" indent="-285750" algn="l" rtl="0">
              <a:lnSpc>
                <a:spcPct val="115000"/>
              </a:lnSpc>
              <a:spcBef>
                <a:spcPts val="0"/>
              </a:spcBef>
              <a:spcAft>
                <a:spcPts val="0"/>
              </a:spcAft>
              <a:buClr>
                <a:schemeClr val="tx1"/>
              </a:buClr>
              <a:buSzPts val="1800"/>
              <a:buFont typeface="Arial" panose="020B0604020202020204" pitchFamily="34" charset="0"/>
              <a:buChar char="•"/>
            </a:pPr>
            <a:r>
              <a:rPr lang="en-IN" sz="1800" b="0" i="0" u="none" strike="noStrike" cap="none" dirty="0">
                <a:solidFill>
                  <a:schemeClr val="tx1"/>
                </a:solidFill>
                <a:latin typeface="Roboto Slab" panose="020B0604020202020204" charset="0"/>
                <a:ea typeface="Roboto Slab" panose="020B0604020202020204" charset="0"/>
                <a:cs typeface="Calibri"/>
                <a:sym typeface="Calibri"/>
              </a:rPr>
              <a:t>Pand</a:t>
            </a:r>
            <a:r>
              <a:rPr lang="en-IN" sz="1800" dirty="0">
                <a:solidFill>
                  <a:schemeClr val="tx1"/>
                </a:solidFill>
                <a:latin typeface="Roboto Slab" panose="020B0604020202020204" charset="0"/>
                <a:ea typeface="Roboto Slab" panose="020B0604020202020204" charset="0"/>
                <a:cs typeface="Calibri"/>
                <a:sym typeface="Calibri"/>
              </a:rPr>
              <a:t>as</a:t>
            </a:r>
          </a:p>
          <a:p>
            <a:pPr marR="0" lvl="0" algn="l" rtl="0">
              <a:lnSpc>
                <a:spcPct val="115000"/>
              </a:lnSpc>
              <a:spcBef>
                <a:spcPts val="0"/>
              </a:spcBef>
              <a:spcAft>
                <a:spcPts val="0"/>
              </a:spcAft>
              <a:buClr>
                <a:schemeClr val="tx1"/>
              </a:buClr>
              <a:buSzPts val="1800"/>
            </a:pPr>
            <a:endParaRPr lang="en-IN" sz="1800" dirty="0">
              <a:solidFill>
                <a:schemeClr val="tx1"/>
              </a:solidFill>
              <a:latin typeface="Roboto Slab" panose="020B0604020202020204" charset="0"/>
              <a:ea typeface="Roboto Slab" panose="020B0604020202020204" charset="0"/>
              <a:cs typeface="Calibri"/>
              <a:sym typeface="Calibri"/>
            </a:endParaRPr>
          </a:p>
          <a:p>
            <a:pPr marR="0" lvl="0" algn="l" rtl="0">
              <a:lnSpc>
                <a:spcPct val="115000"/>
              </a:lnSpc>
              <a:spcBef>
                <a:spcPts val="0"/>
              </a:spcBef>
              <a:spcAft>
                <a:spcPts val="0"/>
              </a:spcAft>
              <a:buClr>
                <a:srgbClr val="000000"/>
              </a:buClr>
              <a:buSzPts val="1800"/>
            </a:pPr>
            <a:r>
              <a:rPr lang="en-IN" sz="1800" dirty="0">
                <a:solidFill>
                  <a:schemeClr val="dk1"/>
                </a:solidFill>
                <a:latin typeface="Roboto Slab" panose="020B0604020202020204" charset="0"/>
                <a:ea typeface="Roboto Slab" panose="020B0604020202020204" charset="0"/>
                <a:cs typeface="Calibri"/>
                <a:sym typeface="Calibri"/>
              </a:rPr>
              <a:t>You also need to install software to run and execute a </a:t>
            </a:r>
            <a:r>
              <a:rPr lang="en-IN" sz="1800" dirty="0" err="1">
                <a:solidFill>
                  <a:schemeClr val="dk1"/>
                </a:solidFill>
                <a:latin typeface="Roboto Slab" panose="020B0604020202020204" charset="0"/>
                <a:ea typeface="Roboto Slab" panose="020B0604020202020204" charset="0"/>
                <a:cs typeface="Calibri"/>
                <a:sym typeface="Calibri"/>
              </a:rPr>
              <a:t>Jupyter</a:t>
            </a:r>
            <a:r>
              <a:rPr lang="en-IN" sz="1800" dirty="0">
                <a:solidFill>
                  <a:schemeClr val="dk1"/>
                </a:solidFill>
                <a:latin typeface="Roboto Slab" panose="020B0604020202020204" charset="0"/>
                <a:ea typeface="Roboto Slab" panose="020B0604020202020204" charset="0"/>
                <a:cs typeface="Calibri"/>
                <a:sym typeface="Calibri"/>
              </a:rPr>
              <a:t> Notebook</a:t>
            </a:r>
            <a:endParaRPr lang="en-IN" sz="1800" b="0" i="0" u="none" strike="noStrike" cap="none" dirty="0">
              <a:solidFill>
                <a:schemeClr val="dk1"/>
              </a:solidFill>
              <a:latin typeface="Roboto Slab" panose="020B0604020202020204" charset="0"/>
              <a:ea typeface="Roboto Slab" panose="020B0604020202020204" charset="0"/>
              <a:cs typeface="Calibri"/>
              <a:sym typeface="Calibri"/>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pic>
        <p:nvPicPr>
          <p:cNvPr id="3" name="Picture 2" descr="HI&#10;">
            <a:extLst>
              <a:ext uri="{FF2B5EF4-FFF2-40B4-BE49-F238E27FC236}">
                <a16:creationId xmlns:a16="http://schemas.microsoft.com/office/drawing/2014/main" id="{F334A6B0-F543-462A-BB3E-0A8A830A4682}"/>
              </a:ext>
            </a:extLst>
          </p:cNvPr>
          <p:cNvPicPr>
            <a:picLocks noChangeAspect="1"/>
          </p:cNvPicPr>
          <p:nvPr/>
        </p:nvPicPr>
        <p:blipFill>
          <a:blip r:embed="rId3"/>
          <a:stretch>
            <a:fillRect/>
          </a:stretch>
        </p:blipFill>
        <p:spPr>
          <a:xfrm>
            <a:off x="2227755" y="1219106"/>
            <a:ext cx="4433310" cy="3550040"/>
          </a:xfrm>
          <a:prstGeom prst="rect">
            <a:avLst/>
          </a:prstGeom>
          <a:solidFill>
            <a:schemeClr val="tx1"/>
          </a:solidFill>
          <a:effectLst>
            <a:glow rad="469900">
              <a:schemeClr val="accent1">
                <a:alpha val="0"/>
              </a:schemeClr>
            </a:glow>
            <a:reflection stA="0" endPos="16000" dist="50800" dir="5400000" sy="-100000" algn="bl" rotWithShape="0"/>
            <a:softEdge rad="0"/>
          </a:effectLst>
        </p:spPr>
      </p:pic>
      <p:sp>
        <p:nvSpPr>
          <p:cNvPr id="92" name="Google Shape;92;p5"/>
          <p:cNvSpPr txBox="1">
            <a:spLocks noGrp="1"/>
          </p:cNvSpPr>
          <p:nvPr>
            <p:ph type="title" idx="4294967295"/>
          </p:nvPr>
        </p:nvSpPr>
        <p:spPr>
          <a:xfrm>
            <a:off x="265499" y="261300"/>
            <a:ext cx="8224325" cy="580529"/>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800"/>
              <a:buNone/>
            </a:pPr>
            <a:r>
              <a:rPr lang="en" sz="2800" dirty="0">
                <a:solidFill>
                  <a:srgbClr val="0098FF"/>
                </a:solidFill>
                <a:latin typeface="Roboto Slab" panose="020B0604020202020204" charset="0"/>
                <a:ea typeface="Roboto Slab" panose="020B0604020202020204" charset="0"/>
                <a:cs typeface="Arial"/>
                <a:sym typeface="Arial"/>
              </a:rPr>
              <a:t>ATTRIBUTE INFORMATION</a:t>
            </a:r>
            <a:endParaRPr sz="3000" dirty="0">
              <a:solidFill>
                <a:srgbClr val="0098FF"/>
              </a:solidFill>
              <a:latin typeface="Roboto Slab" panose="020B0604020202020204" charset="0"/>
              <a:ea typeface="Roboto Slab" panose="020B0604020202020204" charset="0"/>
            </a:endParaRPr>
          </a:p>
        </p:txBody>
      </p:sp>
      <p:pic>
        <p:nvPicPr>
          <p:cNvPr id="96" name="Google Shape;96;p5"/>
          <p:cNvPicPr preferRelativeResize="0"/>
          <p:nvPr/>
        </p:nvPicPr>
        <p:blipFill rotWithShape="1">
          <a:blip r:embed="rId4">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300549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499" y="113414"/>
            <a:ext cx="8134221" cy="616688"/>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800"/>
              <a:buNone/>
            </a:pPr>
            <a:r>
              <a:rPr lang="en" sz="2800" dirty="0">
                <a:solidFill>
                  <a:srgbClr val="0098FF"/>
                </a:solidFill>
                <a:latin typeface="Roboto Slab" panose="020B0604020202020204" charset="0"/>
                <a:ea typeface="Roboto Slab" panose="020B0604020202020204" charset="0"/>
                <a:cs typeface="Arial"/>
                <a:sym typeface="Arial"/>
              </a:rPr>
              <a:t>VISUALISING DATA INFORMATION</a:t>
            </a:r>
            <a:endParaRPr sz="3000" dirty="0">
              <a:solidFill>
                <a:srgbClr val="0098FF"/>
              </a:solidFill>
              <a:latin typeface="Roboto Slab" panose="020B0604020202020204" charset="0"/>
              <a:ea typeface="Roboto Slab" panose="020B0604020202020204" charset="0"/>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6" name="Picture 5">
            <a:extLst>
              <a:ext uri="{FF2B5EF4-FFF2-40B4-BE49-F238E27FC236}">
                <a16:creationId xmlns:a16="http://schemas.microsoft.com/office/drawing/2014/main" id="{0CFF4C4B-40E8-4DAD-BC4E-A3E905A20E0A}"/>
              </a:ext>
            </a:extLst>
          </p:cNvPr>
          <p:cNvPicPr>
            <a:picLocks noChangeAspect="1"/>
          </p:cNvPicPr>
          <p:nvPr/>
        </p:nvPicPr>
        <p:blipFill>
          <a:blip r:embed="rId4"/>
          <a:stretch>
            <a:fillRect/>
          </a:stretch>
        </p:blipFill>
        <p:spPr>
          <a:xfrm>
            <a:off x="2114340" y="883388"/>
            <a:ext cx="4279372" cy="4028854"/>
          </a:xfrm>
          <a:prstGeom prst="rect">
            <a:avLst/>
          </a:prstGeom>
          <a:solidFill>
            <a:schemeClr val="tx1"/>
          </a:solidFill>
        </p:spPr>
      </p:pic>
    </p:spTree>
    <p:extLst>
      <p:ext uri="{BB962C8B-B14F-4D97-AF65-F5344CB8AC3E}">
        <p14:creationId xmlns:p14="http://schemas.microsoft.com/office/powerpoint/2010/main" val="3206953550"/>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357</Words>
  <Application>Microsoft Office PowerPoint</Application>
  <PresentationFormat>On-screen Show (16:9)</PresentationFormat>
  <Paragraphs>54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Open Sans</vt:lpstr>
      <vt:lpstr>Roboto</vt:lpstr>
      <vt:lpstr>Roboto Slab</vt:lpstr>
      <vt:lpstr>Calibri</vt:lpstr>
      <vt:lpstr>Marina</vt:lpstr>
      <vt:lpstr>PowerPoint Presentation</vt:lpstr>
      <vt:lpstr> MEMBER DETAILS</vt:lpstr>
      <vt:lpstr> INDEX </vt:lpstr>
      <vt:lpstr>INTRODUCTION</vt:lpstr>
      <vt:lpstr>PROBLEM STATEMENT</vt:lpstr>
      <vt:lpstr>PURPOSE</vt:lpstr>
      <vt:lpstr>METHODOLOGY</vt:lpstr>
      <vt:lpstr>ATTRIBUTE INFORMATION</vt:lpstr>
      <vt:lpstr>VISUALISING DATA INFORMATION</vt:lpstr>
      <vt:lpstr>UNIQUE VALUES </vt:lpstr>
      <vt:lpstr>Attachments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 Vemula</dc:creator>
  <cp:lastModifiedBy> </cp:lastModifiedBy>
  <cp:revision>7</cp:revision>
  <dcterms:modified xsi:type="dcterms:W3CDTF">2022-01-30T10:33:00Z</dcterms:modified>
</cp:coreProperties>
</file>