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61" r:id="rId3"/>
    <p:sldId id="262" r:id="rId4"/>
    <p:sldId id="317" r:id="rId5"/>
    <p:sldId id="320" r:id="rId6"/>
    <p:sldId id="321" r:id="rId7"/>
    <p:sldId id="322" r:id="rId8"/>
    <p:sldId id="323" r:id="rId9"/>
    <p:sldId id="260" r:id="rId10"/>
    <p:sldId id="268" r:id="rId11"/>
  </p:sldIdLst>
  <p:sldSz cx="9144000" cy="5143500" type="screen16x9"/>
  <p:notesSz cx="6858000" cy="9144000"/>
  <p:embeddedFontLst>
    <p:embeddedFont>
      <p:font typeface="Anonymous Pro" panose="020B0604020202020204" charset="0"/>
      <p:regular r:id="rId13"/>
      <p:bold r:id="rId14"/>
      <p:italic r:id="rId15"/>
      <p:boldItalic r:id="rId16"/>
    </p:embeddedFont>
    <p:embeddedFont>
      <p:font typeface="Coming Soon" panose="020B0604020202020204" charset="0"/>
      <p:regular r:id="rId17"/>
    </p:embeddedFont>
    <p:embeddedFont>
      <p:font typeface="Concert One" pitchFamily="2" charset="0"/>
      <p:regular r:id="rId18"/>
    </p:embeddedFont>
    <p:embeddedFont>
      <p:font typeface="Orator Std" panose="020D0509020203030204" pitchFamily="49" charset="0"/>
      <p:regular r:id="rId19"/>
      <p:italic r:id="rId20"/>
    </p:embeddedFont>
    <p:embeddedFont>
      <p:font typeface="Roboto Mono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CC242-5A41-488F-96F4-F4BBF290AA27}">
  <a:tblStyle styleId="{186CC242-5A41-488F-96F4-F4BBF290AA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4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26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41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757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62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8" r:id="rId5"/>
    <p:sldLayoutId id="2147483660" r:id="rId6"/>
    <p:sldLayoutId id="2147483661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182;p29">
            <a:extLst>
              <a:ext uri="{FF2B5EF4-FFF2-40B4-BE49-F238E27FC236}">
                <a16:creationId xmlns:a16="http://schemas.microsoft.com/office/drawing/2014/main" id="{B76A9DA4-E438-4D62-92C6-5AFE638DB9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>
            <a:off x="6495971" y="3382700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532100" y="551669"/>
            <a:ext cx="6079799" cy="1803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dirty="0"/>
              <a:t>Voice recognition</a:t>
            </a:r>
            <a:endParaRPr lang="en-IN" sz="2400" b="0" dirty="0">
              <a:solidFill>
                <a:schemeClr val="accent2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672775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/>
              <a:t>Do tasks with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Your V</a:t>
            </a:r>
            <a:r>
              <a:rPr lang="en" sz="1200" dirty="0"/>
              <a:t>oice.</a:t>
            </a:r>
            <a:endParaRPr sz="1200" b="0" dirty="0"/>
          </a:p>
        </p:txBody>
      </p:sp>
      <p:sp>
        <p:nvSpPr>
          <p:cNvPr id="178" name="Google Shape;178;p29"/>
          <p:cNvSpPr/>
          <p:nvPr/>
        </p:nvSpPr>
        <p:spPr>
          <a:xfrm flipV="1">
            <a:off x="2693754" y="2088711"/>
            <a:ext cx="617075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5833172" y="2081824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>
            <a:off x="6495871" y="2941157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>
            <a:off x="6495871" y="2525249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6;p29">
            <a:extLst>
              <a:ext uri="{FF2B5EF4-FFF2-40B4-BE49-F238E27FC236}">
                <a16:creationId xmlns:a16="http://schemas.microsoft.com/office/drawing/2014/main" id="{B361F8EF-DEEE-4B23-9250-4FF67F0249E3}"/>
              </a:ext>
            </a:extLst>
          </p:cNvPr>
          <p:cNvSpPr txBox="1">
            <a:spLocks/>
          </p:cNvSpPr>
          <p:nvPr/>
        </p:nvSpPr>
        <p:spPr>
          <a:xfrm>
            <a:off x="6784549" y="2884474"/>
            <a:ext cx="1863635" cy="31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400" b="0" u="sng" dirty="0"/>
              <a:t>RITIK KADOLE</a:t>
            </a:r>
            <a:endParaRPr lang="en-IN" sz="1400" b="0" u="sng" dirty="0"/>
          </a:p>
        </p:txBody>
      </p:sp>
      <p:sp>
        <p:nvSpPr>
          <p:cNvPr id="11" name="Google Shape;176;p29">
            <a:extLst>
              <a:ext uri="{FF2B5EF4-FFF2-40B4-BE49-F238E27FC236}">
                <a16:creationId xmlns:a16="http://schemas.microsoft.com/office/drawing/2014/main" id="{6B117C26-4B86-4397-A01D-36FFEE3F7EE2}"/>
              </a:ext>
            </a:extLst>
          </p:cNvPr>
          <p:cNvSpPr txBox="1">
            <a:spLocks/>
          </p:cNvSpPr>
          <p:nvPr/>
        </p:nvSpPr>
        <p:spPr>
          <a:xfrm>
            <a:off x="1753535" y="302365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0" dirty="0"/>
              <a:t>AI ASSISTANT</a:t>
            </a:r>
            <a:endParaRPr lang="en-IN" b="0" dirty="0"/>
          </a:p>
        </p:txBody>
      </p:sp>
      <p:grpSp>
        <p:nvGrpSpPr>
          <p:cNvPr id="12" name="Google Shape;236;p34">
            <a:extLst>
              <a:ext uri="{FF2B5EF4-FFF2-40B4-BE49-F238E27FC236}">
                <a16:creationId xmlns:a16="http://schemas.microsoft.com/office/drawing/2014/main" id="{35AB41C2-ED9A-4467-9F56-92C2E213F9B3}"/>
              </a:ext>
            </a:extLst>
          </p:cNvPr>
          <p:cNvGrpSpPr/>
          <p:nvPr/>
        </p:nvGrpSpPr>
        <p:grpSpPr>
          <a:xfrm>
            <a:off x="4381343" y="2503776"/>
            <a:ext cx="824184" cy="712067"/>
            <a:chOff x="2341425" y="238100"/>
            <a:chExt cx="1328900" cy="1148125"/>
          </a:xfrm>
        </p:grpSpPr>
        <p:sp>
          <p:nvSpPr>
            <p:cNvPr id="13" name="Google Shape;237;p34">
              <a:extLst>
                <a:ext uri="{FF2B5EF4-FFF2-40B4-BE49-F238E27FC236}">
                  <a16:creationId xmlns:a16="http://schemas.microsoft.com/office/drawing/2014/main" id="{E8D97DB7-3A60-4CED-98D1-EA5AF31B65D7}"/>
                </a:ext>
              </a:extLst>
            </p:cNvPr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38;p34">
              <a:extLst>
                <a:ext uri="{FF2B5EF4-FFF2-40B4-BE49-F238E27FC236}">
                  <a16:creationId xmlns:a16="http://schemas.microsoft.com/office/drawing/2014/main" id="{2C39E6B9-7EDE-41B5-A7A4-EA907392D34B}"/>
                </a:ext>
              </a:extLst>
            </p:cNvPr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9;p34">
              <a:extLst>
                <a:ext uri="{FF2B5EF4-FFF2-40B4-BE49-F238E27FC236}">
                  <a16:creationId xmlns:a16="http://schemas.microsoft.com/office/drawing/2014/main" id="{CE25E181-A81F-4301-9231-9EE07DAF844C}"/>
                </a:ext>
              </a:extLst>
            </p:cNvPr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0;p34">
              <a:extLst>
                <a:ext uri="{FF2B5EF4-FFF2-40B4-BE49-F238E27FC236}">
                  <a16:creationId xmlns:a16="http://schemas.microsoft.com/office/drawing/2014/main" id="{CEF155C1-21F7-41F8-B483-9CEBDDA0AF64}"/>
                </a:ext>
              </a:extLst>
            </p:cNvPr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1;p34">
              <a:extLst>
                <a:ext uri="{FF2B5EF4-FFF2-40B4-BE49-F238E27FC236}">
                  <a16:creationId xmlns:a16="http://schemas.microsoft.com/office/drawing/2014/main" id="{2241C337-90DC-4544-882D-AB090B69037C}"/>
                </a:ext>
              </a:extLst>
            </p:cNvPr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2;p34">
              <a:extLst>
                <a:ext uri="{FF2B5EF4-FFF2-40B4-BE49-F238E27FC236}">
                  <a16:creationId xmlns:a16="http://schemas.microsoft.com/office/drawing/2014/main" id="{B7B6AEAE-7F8C-40A9-A67E-58F69CAE8B09}"/>
                </a:ext>
              </a:extLst>
            </p:cNvPr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3;p34">
              <a:extLst>
                <a:ext uri="{FF2B5EF4-FFF2-40B4-BE49-F238E27FC236}">
                  <a16:creationId xmlns:a16="http://schemas.microsoft.com/office/drawing/2014/main" id="{C1293B03-35C7-4585-997B-B753AB74F557}"/>
                </a:ext>
              </a:extLst>
            </p:cNvPr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4;p34">
              <a:extLst>
                <a:ext uri="{FF2B5EF4-FFF2-40B4-BE49-F238E27FC236}">
                  <a16:creationId xmlns:a16="http://schemas.microsoft.com/office/drawing/2014/main" id="{898F7B14-D7C3-4035-B589-9B95D2223AB1}"/>
                </a:ext>
              </a:extLst>
            </p:cNvPr>
            <p:cNvSpPr/>
            <p:nvPr/>
          </p:nvSpPr>
          <p:spPr>
            <a:xfrm>
              <a:off x="2783475" y="946275"/>
              <a:ext cx="254774" cy="113001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5;p34">
              <a:extLst>
                <a:ext uri="{FF2B5EF4-FFF2-40B4-BE49-F238E27FC236}">
                  <a16:creationId xmlns:a16="http://schemas.microsoft.com/office/drawing/2014/main" id="{E9AC078A-94FF-4E8A-B229-CF589BF16045}"/>
                </a:ext>
              </a:extLst>
            </p:cNvPr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6;p29">
            <a:extLst>
              <a:ext uri="{FF2B5EF4-FFF2-40B4-BE49-F238E27FC236}">
                <a16:creationId xmlns:a16="http://schemas.microsoft.com/office/drawing/2014/main" id="{85927759-B42F-451B-89D1-90BF194D159A}"/>
              </a:ext>
            </a:extLst>
          </p:cNvPr>
          <p:cNvSpPr txBox="1">
            <a:spLocks/>
          </p:cNvSpPr>
          <p:nvPr/>
        </p:nvSpPr>
        <p:spPr>
          <a:xfrm>
            <a:off x="6669086" y="3673442"/>
            <a:ext cx="1863635" cy="38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400" b="0" u="sng" dirty="0"/>
              <a:t>D</a:t>
            </a:r>
            <a:r>
              <a:rPr lang="en-IN" sz="1400" b="0" u="sng" dirty="0"/>
              <a:t>r. Sujoy Das</a:t>
            </a:r>
          </a:p>
        </p:txBody>
      </p:sp>
      <p:sp>
        <p:nvSpPr>
          <p:cNvPr id="25" name="Google Shape;176;p29">
            <a:extLst>
              <a:ext uri="{FF2B5EF4-FFF2-40B4-BE49-F238E27FC236}">
                <a16:creationId xmlns:a16="http://schemas.microsoft.com/office/drawing/2014/main" id="{E7520044-BA26-4C6D-B3C1-471CB5814216}"/>
              </a:ext>
            </a:extLst>
          </p:cNvPr>
          <p:cNvSpPr txBox="1">
            <a:spLocks/>
          </p:cNvSpPr>
          <p:nvPr/>
        </p:nvSpPr>
        <p:spPr>
          <a:xfrm>
            <a:off x="6905282" y="3225910"/>
            <a:ext cx="1863635" cy="38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400" b="0" u="sng" dirty="0"/>
              <a:t>202120130</a:t>
            </a:r>
          </a:p>
        </p:txBody>
      </p:sp>
      <p:sp>
        <p:nvSpPr>
          <p:cNvPr id="26" name="Google Shape;176;p29">
            <a:extLst>
              <a:ext uri="{FF2B5EF4-FFF2-40B4-BE49-F238E27FC236}">
                <a16:creationId xmlns:a16="http://schemas.microsoft.com/office/drawing/2014/main" id="{C81117D2-1422-4BBF-A730-AFBEE72FFAE8}"/>
              </a:ext>
            </a:extLst>
          </p:cNvPr>
          <p:cNvSpPr txBox="1">
            <a:spLocks/>
          </p:cNvSpPr>
          <p:nvPr/>
        </p:nvSpPr>
        <p:spPr>
          <a:xfrm>
            <a:off x="5136201" y="3651755"/>
            <a:ext cx="1863635" cy="38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400" b="0" u="sng" dirty="0"/>
              <a:t>MANIT (BHOPAL)</a:t>
            </a:r>
            <a:endParaRPr lang="en-IN" sz="1400" b="0" u="sng" dirty="0"/>
          </a:p>
        </p:txBody>
      </p:sp>
      <p:sp>
        <p:nvSpPr>
          <p:cNvPr id="27" name="Google Shape;177;p29">
            <a:extLst>
              <a:ext uri="{FF2B5EF4-FFF2-40B4-BE49-F238E27FC236}">
                <a16:creationId xmlns:a16="http://schemas.microsoft.com/office/drawing/2014/main" id="{E9793308-8CD5-41E3-9648-0CB17B8AEDA5}"/>
              </a:ext>
            </a:extLst>
          </p:cNvPr>
          <p:cNvSpPr txBox="1">
            <a:spLocks/>
          </p:cNvSpPr>
          <p:nvPr/>
        </p:nvSpPr>
        <p:spPr>
          <a:xfrm>
            <a:off x="5273477" y="3436424"/>
            <a:ext cx="1427100" cy="343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GB" sz="900" b="1" u="sng" dirty="0"/>
              <a:t>INSTITUTE</a:t>
            </a:r>
            <a:endParaRPr lang="en-IN" sz="900" b="1" u="sng" dirty="0"/>
          </a:p>
        </p:txBody>
      </p:sp>
      <p:sp>
        <p:nvSpPr>
          <p:cNvPr id="28" name="Google Shape;177;p29">
            <a:extLst>
              <a:ext uri="{FF2B5EF4-FFF2-40B4-BE49-F238E27FC236}">
                <a16:creationId xmlns:a16="http://schemas.microsoft.com/office/drawing/2014/main" id="{FBC1E2D8-B146-4B54-BE7D-AC4D5FBD5047}"/>
              </a:ext>
            </a:extLst>
          </p:cNvPr>
          <p:cNvSpPr txBox="1">
            <a:spLocks/>
          </p:cNvSpPr>
          <p:nvPr/>
        </p:nvSpPr>
        <p:spPr>
          <a:xfrm>
            <a:off x="6446822" y="3485154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GB" sz="900" b="1" u="sng" dirty="0"/>
              <a:t>SUPERVISOR</a:t>
            </a:r>
            <a:r>
              <a:rPr lang="en-IN" sz="900" b="1" u="sng" dirty="0"/>
              <a:t>:</a:t>
            </a:r>
          </a:p>
        </p:txBody>
      </p:sp>
      <p:sp>
        <p:nvSpPr>
          <p:cNvPr id="29" name="Google Shape;177;p29">
            <a:extLst>
              <a:ext uri="{FF2B5EF4-FFF2-40B4-BE49-F238E27FC236}">
                <a16:creationId xmlns:a16="http://schemas.microsoft.com/office/drawing/2014/main" id="{9B73C665-3286-4C0F-8E8C-444A29915C6A}"/>
              </a:ext>
            </a:extLst>
          </p:cNvPr>
          <p:cNvSpPr txBox="1">
            <a:spLocks/>
          </p:cNvSpPr>
          <p:nvPr/>
        </p:nvSpPr>
        <p:spPr>
          <a:xfrm>
            <a:off x="6563821" y="2654762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GB" sz="900" b="1" u="sng" dirty="0"/>
              <a:t>PRESENTING BY</a:t>
            </a:r>
            <a:r>
              <a:rPr lang="en-IN" sz="900" b="1" u="sng" dirty="0"/>
              <a:t>:</a:t>
            </a:r>
          </a:p>
        </p:txBody>
      </p:sp>
      <p:sp>
        <p:nvSpPr>
          <p:cNvPr id="30" name="Google Shape;177;p29">
            <a:extLst>
              <a:ext uri="{FF2B5EF4-FFF2-40B4-BE49-F238E27FC236}">
                <a16:creationId xmlns:a16="http://schemas.microsoft.com/office/drawing/2014/main" id="{7E03F9D0-9A85-4793-B860-6F164ABC7DA5}"/>
              </a:ext>
            </a:extLst>
          </p:cNvPr>
          <p:cNvSpPr txBox="1">
            <a:spLocks/>
          </p:cNvSpPr>
          <p:nvPr/>
        </p:nvSpPr>
        <p:spPr>
          <a:xfrm>
            <a:off x="6446922" y="3071261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GB" sz="900" b="1" u="sng" dirty="0"/>
              <a:t>SCHOLAR</a:t>
            </a:r>
            <a:r>
              <a:rPr lang="en-IN" sz="900" b="1" u="sng" dirty="0"/>
              <a:t> NO:</a:t>
            </a:r>
          </a:p>
        </p:txBody>
      </p:sp>
      <p:sp>
        <p:nvSpPr>
          <p:cNvPr id="31" name="Google Shape;177;p29">
            <a:extLst>
              <a:ext uri="{FF2B5EF4-FFF2-40B4-BE49-F238E27FC236}">
                <a16:creationId xmlns:a16="http://schemas.microsoft.com/office/drawing/2014/main" id="{40547E0D-0E54-45D6-8015-E4092C126653}"/>
              </a:ext>
            </a:extLst>
          </p:cNvPr>
          <p:cNvSpPr txBox="1">
            <a:spLocks/>
          </p:cNvSpPr>
          <p:nvPr/>
        </p:nvSpPr>
        <p:spPr>
          <a:xfrm>
            <a:off x="3092574" y="3461770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GB" sz="900" b="1" u="sng" dirty="0"/>
              <a:t>DEPARTMENT</a:t>
            </a:r>
            <a:endParaRPr lang="en-IN" sz="900" b="1" u="sng" dirty="0"/>
          </a:p>
        </p:txBody>
      </p:sp>
      <p:sp>
        <p:nvSpPr>
          <p:cNvPr id="32" name="Google Shape;176;p29">
            <a:extLst>
              <a:ext uri="{FF2B5EF4-FFF2-40B4-BE49-F238E27FC236}">
                <a16:creationId xmlns:a16="http://schemas.microsoft.com/office/drawing/2014/main" id="{AADF1D37-4668-4F38-80FD-510183538660}"/>
              </a:ext>
            </a:extLst>
          </p:cNvPr>
          <p:cNvSpPr txBox="1">
            <a:spLocks/>
          </p:cNvSpPr>
          <p:nvPr/>
        </p:nvSpPr>
        <p:spPr>
          <a:xfrm>
            <a:off x="3014830" y="3881454"/>
            <a:ext cx="1656579" cy="38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900" b="0" dirty="0"/>
              <a:t>COMPUTATIONAL AND INTEGRATED SCIENCE (BIO INFORMATICS) &amp; COMPUTER APPLICATION</a:t>
            </a:r>
            <a:endParaRPr lang="en-IN" sz="9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515EB-78D7-4832-9B57-5F217C009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119" y="3428413"/>
            <a:ext cx="688189" cy="6256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Thank You</a:t>
            </a:r>
            <a:endParaRPr sz="6000" dirty="0"/>
          </a:p>
        </p:txBody>
      </p:sp>
      <p:pic>
        <p:nvPicPr>
          <p:cNvPr id="390" name="Google Shape;390;p41"/>
          <p:cNvPicPr preferRelativeResize="0"/>
          <p:nvPr/>
        </p:nvPicPr>
        <p:blipFill rotWithShape="1">
          <a:blip r:embed="rId3">
            <a:alphaModFix amt="78000"/>
          </a:blip>
          <a:srcRect l="19967"/>
          <a:stretch/>
        </p:blipFill>
        <p:spPr>
          <a:xfrm rot="3044709">
            <a:off x="2397403" y="714063"/>
            <a:ext cx="1470368" cy="7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050" y="2592985"/>
            <a:ext cx="2610150" cy="3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06E7-A0E6-46AD-8C5F-B1E77D0D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0575" y="5568025"/>
            <a:ext cx="3006900" cy="1300800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 </a:t>
            </a:r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0">
            <a:off x="1611152" y="1186751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 rot="20808615">
            <a:off x="1812589" y="1926479"/>
            <a:ext cx="1533806" cy="771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  <a:latin typeface="Orator Std" panose="020D0509020203030204" pitchFamily="49" charset="0"/>
              </a:rPr>
              <a:t>Purpose</a:t>
            </a:r>
            <a:r>
              <a:rPr lang="en" sz="1400" b="1" dirty="0">
                <a:latin typeface="Orator Std" panose="020D0509020203030204" pitchFamily="49" charset="0"/>
              </a:rPr>
              <a:t> of </a:t>
            </a:r>
            <a:br>
              <a:rPr lang="en" sz="1400" b="1" dirty="0">
                <a:latin typeface="Orator Std" panose="020D0509020203030204" pitchFamily="49" charset="0"/>
              </a:rPr>
            </a:br>
            <a:r>
              <a:rPr lang="en" sz="1400" b="1" dirty="0">
                <a:latin typeface="Orator Std" panose="020D0509020203030204" pitchFamily="49" charset="0"/>
              </a:rPr>
              <a:t>“ai ASSISTANT”</a:t>
            </a:r>
            <a:endParaRPr sz="1400" b="1" dirty="0">
              <a:latin typeface="Orator Std" panose="020D0509020203030204" pitchFamily="49" charset="0"/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4312808" y="1345238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“Purpose is to make a system that can help us to do our tasks by our voice commands.”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/>
              <a:t>Everybody can use this and also can make changes according to there needs.</a:t>
            </a:r>
            <a:br>
              <a:rPr lang="en" sz="2000" dirty="0"/>
            </a:br>
            <a:endParaRPr lang="en" sz="20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dirty="0"/>
            </a:b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002325" y="784768"/>
            <a:ext cx="28986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Who can use this application?</a:t>
            </a:r>
            <a:endParaRPr sz="2400" dirty="0"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516671">
            <a:off x="2876856" y="2689319"/>
            <a:ext cx="1331395" cy="65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A4FFF-7510-4EDB-A09C-79F2C6972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21" y="2023059"/>
            <a:ext cx="1494179" cy="1499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6" name="Google Shape;256;p35"/>
          <p:cNvSpPr/>
          <p:nvPr/>
        </p:nvSpPr>
        <p:spPr>
          <a:xfrm rot="-2700000">
            <a:off x="2475245" y="3389679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255" name="Google Shape;255;p35"/>
          <p:cNvSpPr/>
          <p:nvPr/>
        </p:nvSpPr>
        <p:spPr>
          <a:xfrm rot="-2700000">
            <a:off x="978303" y="1979970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038901" y="735565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Modules will be Used in this Project</a:t>
            </a:r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5917" y="199669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7"/>
          <p:cNvSpPr txBox="1">
            <a:spLocks noGrp="1"/>
          </p:cNvSpPr>
          <p:nvPr>
            <p:ph type="body" idx="4294967295"/>
          </p:nvPr>
        </p:nvSpPr>
        <p:spPr>
          <a:xfrm rot="390862">
            <a:off x="1968074" y="2749729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solidFill>
                  <a:schemeClr val="dk2"/>
                </a:solidFill>
              </a:rPr>
              <a:t>These are some technologies more technologies may be added later…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5948544" y="1504656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pyaudio</a:t>
            </a:r>
            <a:endParaRPr sz="3600"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5"/>
          </p:nvPr>
        </p:nvSpPr>
        <p:spPr>
          <a:xfrm>
            <a:off x="8014026" y="5481119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1D628-6D3F-432E-BE58-41587FD3D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2417" y="1993055"/>
            <a:ext cx="3429228" cy="1845725"/>
          </a:xfrm>
        </p:spPr>
        <p:txBody>
          <a:bodyPr/>
          <a:lstStyle/>
          <a:p>
            <a:r>
              <a:rPr lang="en-US" sz="1400" dirty="0"/>
              <a:t>   </a:t>
            </a:r>
            <a:r>
              <a:rPr lang="en-US" sz="1400" dirty="0" err="1"/>
              <a:t>PyAudio</a:t>
            </a:r>
            <a:r>
              <a:rPr lang="en-US" sz="1400" dirty="0"/>
              <a:t> provides Python bindings for </a:t>
            </a:r>
            <a:r>
              <a:rPr lang="en-US" sz="1400" dirty="0" err="1"/>
              <a:t>PortAudio</a:t>
            </a:r>
            <a:r>
              <a:rPr lang="en-US" sz="1400" dirty="0"/>
              <a:t>, the cross-platform audio I/O library. With </a:t>
            </a:r>
            <a:r>
              <a:rPr lang="en-US" sz="1400" dirty="0" err="1"/>
              <a:t>PyAudio</a:t>
            </a:r>
            <a:r>
              <a:rPr lang="en-US" sz="1400" dirty="0"/>
              <a:t>, you can easily use Python to play and record audio on a variety of platforms.</a:t>
            </a:r>
            <a:endParaRPr lang="en-IN" sz="1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595AA9-8FF7-46C0-8159-29F90687575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50177" y="2490260"/>
            <a:ext cx="2333100" cy="572700"/>
          </a:xfrm>
        </p:spPr>
        <p:txBody>
          <a:bodyPr/>
          <a:lstStyle/>
          <a:p>
            <a:r>
              <a:rPr lang="en-GB" dirty="0"/>
              <a:t> </a:t>
            </a:r>
          </a:p>
          <a:p>
            <a:endParaRPr lang="en-IN" dirty="0"/>
          </a:p>
        </p:txBody>
      </p:sp>
      <p:sp>
        <p:nvSpPr>
          <p:cNvPr id="25" name="Google Shape;294;p37">
            <a:extLst>
              <a:ext uri="{FF2B5EF4-FFF2-40B4-BE49-F238E27FC236}">
                <a16:creationId xmlns:a16="http://schemas.microsoft.com/office/drawing/2014/main" id="{3BAC278D-B986-4B42-8636-73B02E5F6C49}"/>
              </a:ext>
            </a:extLst>
          </p:cNvPr>
          <p:cNvSpPr txBox="1">
            <a:spLocks/>
          </p:cNvSpPr>
          <p:nvPr/>
        </p:nvSpPr>
        <p:spPr>
          <a:xfrm>
            <a:off x="6479135" y="97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cert One"/>
              <a:buNone/>
              <a:defRPr sz="2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8324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038901" y="735565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Modules will be Used in this Project</a:t>
            </a:r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5917" y="199669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7"/>
          <p:cNvSpPr txBox="1">
            <a:spLocks noGrp="1"/>
          </p:cNvSpPr>
          <p:nvPr>
            <p:ph type="body" idx="4294967295"/>
          </p:nvPr>
        </p:nvSpPr>
        <p:spPr>
          <a:xfrm rot="390862">
            <a:off x="1968074" y="2749729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solidFill>
                  <a:schemeClr val="dk2"/>
                </a:solidFill>
              </a:rPr>
              <a:t>These are some technologies more technologies may be added later…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5340096" y="1504656"/>
            <a:ext cx="2941548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speechRecognition</a:t>
            </a:r>
            <a:endParaRPr sz="2400"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5"/>
          </p:nvPr>
        </p:nvSpPr>
        <p:spPr>
          <a:xfrm>
            <a:off x="8014026" y="5481119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1D628-6D3F-432E-BE58-41587FD3D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2417" y="1993055"/>
            <a:ext cx="3429228" cy="1845725"/>
          </a:xfrm>
        </p:spPr>
        <p:txBody>
          <a:bodyPr/>
          <a:lstStyle/>
          <a:p>
            <a:r>
              <a:rPr lang="en-US" sz="1400" dirty="0"/>
              <a:t>   we can then use speech recognition in Python to convert the spoken words into text, make a query or give a reply. You can even program some devices to respond to these spoken words.</a:t>
            </a:r>
            <a:endParaRPr lang="en-IN" sz="1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595AA9-8FF7-46C0-8159-29F90687575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312585" y="3949662"/>
            <a:ext cx="2333100" cy="572700"/>
          </a:xfrm>
        </p:spPr>
        <p:txBody>
          <a:bodyPr/>
          <a:lstStyle/>
          <a:p>
            <a:r>
              <a:rPr lang="en-GB" dirty="0"/>
              <a:t> </a:t>
            </a:r>
          </a:p>
          <a:p>
            <a:endParaRPr lang="en-IN" dirty="0"/>
          </a:p>
        </p:txBody>
      </p:sp>
      <p:sp>
        <p:nvSpPr>
          <p:cNvPr id="25" name="Google Shape;294;p37">
            <a:extLst>
              <a:ext uri="{FF2B5EF4-FFF2-40B4-BE49-F238E27FC236}">
                <a16:creationId xmlns:a16="http://schemas.microsoft.com/office/drawing/2014/main" id="{3BAC278D-B986-4B42-8636-73B02E5F6C49}"/>
              </a:ext>
            </a:extLst>
          </p:cNvPr>
          <p:cNvSpPr txBox="1">
            <a:spLocks/>
          </p:cNvSpPr>
          <p:nvPr/>
        </p:nvSpPr>
        <p:spPr>
          <a:xfrm>
            <a:off x="6479135" y="97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cert One"/>
              <a:buNone/>
              <a:defRPr sz="2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4925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038901" y="735565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Modules will be Used in this Project</a:t>
            </a:r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5917" y="199669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7"/>
          <p:cNvSpPr txBox="1">
            <a:spLocks noGrp="1"/>
          </p:cNvSpPr>
          <p:nvPr>
            <p:ph type="body" idx="4294967295"/>
          </p:nvPr>
        </p:nvSpPr>
        <p:spPr>
          <a:xfrm rot="390862">
            <a:off x="1968074" y="2749729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solidFill>
                  <a:schemeClr val="dk2"/>
                </a:solidFill>
              </a:rPr>
              <a:t>These are some technologies more technologies may be added later…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5242560" y="1504656"/>
            <a:ext cx="3039084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Wikipedia Module</a:t>
            </a:r>
            <a:endParaRPr sz="2800"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5"/>
          </p:nvPr>
        </p:nvSpPr>
        <p:spPr>
          <a:xfrm>
            <a:off x="8014026" y="5481119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1D628-6D3F-432E-BE58-41587FD3D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2417" y="1993055"/>
            <a:ext cx="3429228" cy="1845725"/>
          </a:xfrm>
        </p:spPr>
        <p:txBody>
          <a:bodyPr/>
          <a:lstStyle/>
          <a:p>
            <a:r>
              <a:rPr lang="en-US" sz="1400" dirty="0"/>
              <a:t>   Python provides the Wikipedia module (or API) to scrap the data from the Wikipedia pages. This module allows us to get and parse the information from Wikipedia.</a:t>
            </a:r>
            <a:endParaRPr lang="en-IN" sz="1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595AA9-8FF7-46C0-8159-29F90687575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50177" y="2490260"/>
            <a:ext cx="2333100" cy="572700"/>
          </a:xfrm>
        </p:spPr>
        <p:txBody>
          <a:bodyPr/>
          <a:lstStyle/>
          <a:p>
            <a:r>
              <a:rPr lang="en-GB" dirty="0"/>
              <a:t> </a:t>
            </a:r>
          </a:p>
          <a:p>
            <a:endParaRPr lang="en-IN" dirty="0"/>
          </a:p>
        </p:txBody>
      </p:sp>
      <p:sp>
        <p:nvSpPr>
          <p:cNvPr id="25" name="Google Shape;294;p37">
            <a:extLst>
              <a:ext uri="{FF2B5EF4-FFF2-40B4-BE49-F238E27FC236}">
                <a16:creationId xmlns:a16="http://schemas.microsoft.com/office/drawing/2014/main" id="{3BAC278D-B986-4B42-8636-73B02E5F6C49}"/>
              </a:ext>
            </a:extLst>
          </p:cNvPr>
          <p:cNvSpPr txBox="1">
            <a:spLocks/>
          </p:cNvSpPr>
          <p:nvPr/>
        </p:nvSpPr>
        <p:spPr>
          <a:xfrm>
            <a:off x="6479135" y="97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cert One"/>
              <a:buNone/>
              <a:defRPr sz="2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15183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038901" y="735565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Modules will be Used in this Project</a:t>
            </a:r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5917" y="199669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7"/>
          <p:cNvSpPr txBox="1">
            <a:spLocks noGrp="1"/>
          </p:cNvSpPr>
          <p:nvPr>
            <p:ph type="body" idx="4294967295"/>
          </p:nvPr>
        </p:nvSpPr>
        <p:spPr>
          <a:xfrm rot="390862">
            <a:off x="1968074" y="2749729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solidFill>
                  <a:schemeClr val="dk2"/>
                </a:solidFill>
              </a:rPr>
              <a:t>These are some technologies more technologies may be added later…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5449824" y="1504656"/>
            <a:ext cx="283182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webbrowser</a:t>
            </a:r>
            <a:endParaRPr sz="3600"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5"/>
          </p:nvPr>
        </p:nvSpPr>
        <p:spPr>
          <a:xfrm>
            <a:off x="8014026" y="5481119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1D628-6D3F-432E-BE58-41587FD3D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2417" y="1993055"/>
            <a:ext cx="3429228" cy="1845725"/>
          </a:xfrm>
        </p:spPr>
        <p:txBody>
          <a:bodyPr/>
          <a:lstStyle/>
          <a:p>
            <a:r>
              <a:rPr lang="en-US" sz="1400" dirty="0"/>
              <a:t>   The </a:t>
            </a:r>
            <a:r>
              <a:rPr lang="en-US" sz="1400" dirty="0" err="1"/>
              <a:t>webbrowser</a:t>
            </a:r>
            <a:r>
              <a:rPr lang="en-US" sz="1400" dirty="0"/>
              <a:t> module provides a high-level interface to allow displaying web-based documents to users.</a:t>
            </a:r>
            <a:endParaRPr lang="en-IN" sz="1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595AA9-8FF7-46C0-8159-29F90687575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50177" y="2490260"/>
            <a:ext cx="2333100" cy="572700"/>
          </a:xfrm>
        </p:spPr>
        <p:txBody>
          <a:bodyPr/>
          <a:lstStyle/>
          <a:p>
            <a:r>
              <a:rPr lang="en-GB" dirty="0"/>
              <a:t> </a:t>
            </a:r>
          </a:p>
          <a:p>
            <a:endParaRPr lang="en-IN" dirty="0"/>
          </a:p>
        </p:txBody>
      </p:sp>
      <p:sp>
        <p:nvSpPr>
          <p:cNvPr id="25" name="Google Shape;294;p37">
            <a:extLst>
              <a:ext uri="{FF2B5EF4-FFF2-40B4-BE49-F238E27FC236}">
                <a16:creationId xmlns:a16="http://schemas.microsoft.com/office/drawing/2014/main" id="{3BAC278D-B986-4B42-8636-73B02E5F6C49}"/>
              </a:ext>
            </a:extLst>
          </p:cNvPr>
          <p:cNvSpPr txBox="1">
            <a:spLocks/>
          </p:cNvSpPr>
          <p:nvPr/>
        </p:nvSpPr>
        <p:spPr>
          <a:xfrm>
            <a:off x="6479135" y="97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cert One"/>
              <a:buNone/>
              <a:defRPr sz="2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5382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038901" y="735565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Modules will be Used in this Project</a:t>
            </a:r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5917" y="199669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7"/>
          <p:cNvSpPr txBox="1">
            <a:spLocks noGrp="1"/>
          </p:cNvSpPr>
          <p:nvPr>
            <p:ph type="body" idx="4294967295"/>
          </p:nvPr>
        </p:nvSpPr>
        <p:spPr>
          <a:xfrm rot="390862">
            <a:off x="1968074" y="2749729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solidFill>
                  <a:schemeClr val="dk2"/>
                </a:solidFill>
              </a:rPr>
              <a:t>These are some technologies more technologies may be added later…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5510784" y="1504656"/>
            <a:ext cx="277086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S</a:t>
            </a:r>
            <a:r>
              <a:rPr lang="en" sz="3600" dirty="0"/>
              <a:t>mtp module</a:t>
            </a:r>
            <a:endParaRPr sz="3600"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5"/>
          </p:nvPr>
        </p:nvSpPr>
        <p:spPr>
          <a:xfrm>
            <a:off x="8014026" y="5481119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1D628-6D3F-432E-BE58-41587FD3D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2417" y="1993055"/>
            <a:ext cx="3429228" cy="1845725"/>
          </a:xfrm>
        </p:spPr>
        <p:txBody>
          <a:bodyPr/>
          <a:lstStyle/>
          <a:p>
            <a:r>
              <a:rPr lang="en-US" sz="1400" dirty="0"/>
              <a:t>   smtp defines an SMTP client session object that can be used to send mail to any Internet machine with an SMTP or ESMTP listener daemon.</a:t>
            </a:r>
            <a:endParaRPr lang="en-IN" sz="1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595AA9-8FF7-46C0-8159-29F90687575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050177" y="2490260"/>
            <a:ext cx="2333100" cy="572700"/>
          </a:xfrm>
        </p:spPr>
        <p:txBody>
          <a:bodyPr/>
          <a:lstStyle/>
          <a:p>
            <a:r>
              <a:rPr lang="en-GB" dirty="0"/>
              <a:t> </a:t>
            </a:r>
          </a:p>
          <a:p>
            <a:endParaRPr lang="en-IN" dirty="0"/>
          </a:p>
        </p:txBody>
      </p:sp>
      <p:sp>
        <p:nvSpPr>
          <p:cNvPr id="25" name="Google Shape;294;p37">
            <a:extLst>
              <a:ext uri="{FF2B5EF4-FFF2-40B4-BE49-F238E27FC236}">
                <a16:creationId xmlns:a16="http://schemas.microsoft.com/office/drawing/2014/main" id="{3BAC278D-B986-4B42-8636-73B02E5F6C49}"/>
              </a:ext>
            </a:extLst>
          </p:cNvPr>
          <p:cNvSpPr txBox="1">
            <a:spLocks/>
          </p:cNvSpPr>
          <p:nvPr/>
        </p:nvSpPr>
        <p:spPr>
          <a:xfrm>
            <a:off x="6479135" y="97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ncert One"/>
              <a:buNone/>
              <a:defRPr sz="2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640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531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/>
              <a:t>Here are some of the tasks are listed. We will also later increase the amount of tasks that can be done with only voice.</a:t>
            </a:r>
            <a:endParaRPr sz="2000"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Tasks that can be done </a:t>
            </a:r>
            <a:endParaRPr dirty="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996375" y="1462731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10800000" flipH="1" flipV="1">
            <a:off x="3511561" y="3157877"/>
            <a:ext cx="1117307" cy="43923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20;p33">
            <a:extLst>
              <a:ext uri="{FF2B5EF4-FFF2-40B4-BE49-F238E27FC236}">
                <a16:creationId xmlns:a16="http://schemas.microsoft.com/office/drawing/2014/main" id="{B4B5458C-2AA9-43D5-8360-CE8408089867}"/>
              </a:ext>
            </a:extLst>
          </p:cNvPr>
          <p:cNvSpPr txBox="1">
            <a:spLocks/>
          </p:cNvSpPr>
          <p:nvPr/>
        </p:nvSpPr>
        <p:spPr>
          <a:xfrm>
            <a:off x="5056355" y="1101227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Medium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r>
              <a:rPr lang="en-US" sz="1200" dirty="0"/>
              <a:t>Playing/stopping Music</a:t>
            </a:r>
          </a:p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r>
              <a:rPr lang="en-US" sz="1200" dirty="0"/>
              <a:t>Opening\closing any program</a:t>
            </a:r>
          </a:p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r>
              <a:rPr lang="en-US" sz="1200" dirty="0"/>
              <a:t>Send E-mail.</a:t>
            </a:r>
          </a:p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r>
              <a:rPr lang="en-US" sz="1200" dirty="0"/>
              <a:t>Full control to browser.</a:t>
            </a:r>
          </a:p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r>
              <a:rPr lang="en-US" sz="1200" dirty="0"/>
              <a:t>Finding some information on Wikipedia.</a:t>
            </a:r>
          </a:p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r>
              <a:rPr lang="en-US" sz="1200" dirty="0"/>
              <a:t>Greeting according to time.</a:t>
            </a:r>
          </a:p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r>
              <a:rPr lang="en-US" sz="1200" dirty="0"/>
              <a:t>Other…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200" dirty="0"/>
          </a:p>
          <a:p>
            <a:pPr indent="-457200">
              <a:spcAft>
                <a:spcPts val="1600"/>
              </a:spcAft>
              <a:buFont typeface="Roboto Mono Medium"/>
              <a:buAutoNum type="arabicPeriod"/>
            </a:pP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424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Mono Medium</vt:lpstr>
      <vt:lpstr>Orator Std</vt:lpstr>
      <vt:lpstr>Coming Soon</vt:lpstr>
      <vt:lpstr>Concert One</vt:lpstr>
      <vt:lpstr>Arial</vt:lpstr>
      <vt:lpstr>Anonymous Pro</vt:lpstr>
      <vt:lpstr>Notebook Lesson by Slidesgo</vt:lpstr>
      <vt:lpstr>Voice recognition</vt:lpstr>
      <vt:lpstr>Purpose of  “ai ASSISTANT”</vt:lpstr>
      <vt:lpstr>Who can use this application?</vt:lpstr>
      <vt:lpstr>Modules will be Used in this Project</vt:lpstr>
      <vt:lpstr>Modules will be Used in this Project</vt:lpstr>
      <vt:lpstr>Modules will be Used in this Project</vt:lpstr>
      <vt:lpstr>Modules will be Used in this Project</vt:lpstr>
      <vt:lpstr>Modules will be Used in this Project</vt:lpstr>
      <vt:lpstr>Tasks that can be done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 LESSON</dc:title>
  <cp:lastModifiedBy>Ritik kadole</cp:lastModifiedBy>
  <cp:revision>105</cp:revision>
  <dcterms:modified xsi:type="dcterms:W3CDTF">2022-03-08T18:52:41Z</dcterms:modified>
</cp:coreProperties>
</file>