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241A-F318-C5BE-7DA0-EAEAE647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5BB6-3029-5302-FBCF-F41CA0E0D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898A-5565-656D-8E69-D4BC9C2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5754-6D77-9458-CF41-CB1F968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106D-7E72-E7DD-7F56-9AECA8E6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CCEF-053E-C689-D2A4-47DDBBE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A7E8-497E-60D2-DD83-60B1AC5F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92E0-D1CE-4568-50CD-69AC936C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D14F-39DC-89B5-F4F1-421D9B32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5EFF-1A3E-FDAC-118F-11E4BA1A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1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5A23F-7FB6-8AF4-FDC1-0D022B86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05AE9-1C33-DA34-2CBB-CA85CDA1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2230-5584-6C87-3F64-78E65C9B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9230-E511-8900-8BB7-CCCBBB65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F5F2-A3E8-4FE1-2DE1-A5B53657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6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654-1DA5-52FA-A156-562E3011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94F1-4A85-48EA-96BC-21ADE5D7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BF02-AAF3-8EDC-31F8-87A880A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476-9AD1-2DFF-A7B2-95F04FD8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2DE5-19F5-B869-2680-9DEEF626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5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BD0F-FB6B-51F3-2BCE-792C137E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D1B1-40CE-CA12-F3BE-48427839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C63C-D38C-A5B5-4ABE-18322ACD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79C1-E7D2-EDB8-C11C-18794A7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00E-10BE-E7AE-C86C-6E8BD413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D180-34A3-7EA6-08FB-F3A45FC8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FF4A-803A-F842-2D98-E82D84ABC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E5A63-DFBB-862F-7F92-ECF9FD05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12F2-134E-12C4-ACCC-E007366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54F0E-6977-3909-3A4C-8B030EF7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6E29-C8A2-A9BA-81DF-A041CD6D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6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764-2266-FC26-6FBF-7E7B771D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812EE-3B98-4251-BC8D-F64F9F81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8707-B9BC-1E32-0A7F-999E0CAB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D5C1D-9DCF-C229-501A-3D347AB0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E334A-3D84-F99E-8FAB-EA500A0A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5EAE8-6443-0AFA-95FF-C1D58D3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647ED-B270-5959-6D9F-C6C94B3A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567D-A378-1517-1B3F-1DFF9BE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9EE0-E08B-F547-86FD-702CA8E1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D96AE-AC53-2434-1E4A-5C9F384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3E99D-93E5-36A9-3C21-D4254BB2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EBAB-5FE7-6864-715A-56B9EED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D34CC-0F80-EAA5-297A-4DB394F6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55622-79EF-271A-9C50-E1B407F5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AFA6E-B46C-4072-4835-98CD968A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E86-122F-7BBC-0583-6321360A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C1AE-8553-4045-25B1-E06399A9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1C44-2EC2-B7C9-DC68-E9CB8A18A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76E6-643F-12D4-BE60-00AE6759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9EC3-430F-B03B-1842-CBDB0D44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9629-2327-FA6A-81AC-1CFBFCAF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4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F852-28CE-37AD-4062-598C5D7E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9CC3A-23ED-FF68-F535-BAD9F2946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D9AD-71CE-F217-C1A9-9E646F3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E0A0D-9F99-C3C0-499B-F016B1F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F1E5C-43D3-E3CE-A5AF-30B1C06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8A41-8F42-A592-0247-89A62EDE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66D25-AB6D-1383-B35E-DD1E7FAA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636C-B292-BE65-9A0F-509240480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5303-9FF6-45E6-5D93-1092DF698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59ACD-2FF3-4A45-AB05-ECC42051CD57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D8BB-5F48-BA49-FC98-93661971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592D-1A0F-1F5E-C289-584259FD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4483C-5A92-45FC-959D-60EA75D0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78DA9-91F4-2A59-984C-8C1678429ED9}"/>
              </a:ext>
            </a:extLst>
          </p:cNvPr>
          <p:cNvSpPr/>
          <p:nvPr/>
        </p:nvSpPr>
        <p:spPr>
          <a:xfrm>
            <a:off x="386080" y="345440"/>
            <a:ext cx="11450320" cy="6136640"/>
          </a:xfrm>
          <a:prstGeom prst="rect">
            <a:avLst/>
          </a:prstGeom>
          <a:noFill/>
          <a:ln w="73025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ndian Institute of Technology Kharagpur">
            <a:extLst>
              <a:ext uri="{FF2B5EF4-FFF2-40B4-BE49-F238E27FC236}">
                <a16:creationId xmlns:a16="http://schemas.microsoft.com/office/drawing/2014/main" id="{DB5EDF15-3F7E-E020-E6F8-EA17862D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" y="608013"/>
            <a:ext cx="499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BB86DB1D-59A0-BA35-1A6F-7C50DFA7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832808"/>
            <a:ext cx="4744720" cy="9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72692-C1F1-0F37-0F2A-E8FF6C1D1EB7}"/>
              </a:ext>
            </a:extLst>
          </p:cNvPr>
          <p:cNvSpPr txBox="1"/>
          <p:nvPr/>
        </p:nvSpPr>
        <p:spPr>
          <a:xfrm>
            <a:off x="2123440" y="3121372"/>
            <a:ext cx="794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Kharagpur Data Science Hackathon 2024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B6F07-A7A6-7A52-B615-747A47BA5C58}"/>
              </a:ext>
            </a:extLst>
          </p:cNvPr>
          <p:cNvSpPr txBox="1"/>
          <p:nvPr/>
        </p:nvSpPr>
        <p:spPr>
          <a:xfrm>
            <a:off x="4761230" y="3805128"/>
            <a:ext cx="61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Submitted By: </a:t>
            </a:r>
            <a:r>
              <a:rPr lang="en-IN" dirty="0" err="1">
                <a:solidFill>
                  <a:schemeClr val="bg1"/>
                </a:solidFill>
              </a:rPr>
              <a:t>Nitij</a:t>
            </a:r>
            <a:r>
              <a:rPr lang="en-IN" dirty="0">
                <a:solidFill>
                  <a:schemeClr val="bg1"/>
                </a:solidFill>
              </a:rPr>
              <a:t> Taneja</a:t>
            </a:r>
          </a:p>
          <a:p>
            <a:r>
              <a:rPr lang="en-IN" dirty="0">
                <a:solidFill>
                  <a:schemeClr val="bg1"/>
                </a:solidFill>
              </a:rPr>
              <a:t>Institute: VIT, Bhopal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8DF50-6EA3-09FD-89BC-A1C65945A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63" y="3121372"/>
            <a:ext cx="511277" cy="511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84ABE-0FF1-05AF-88E1-74BEC0C9D916}"/>
              </a:ext>
            </a:extLst>
          </p:cNvPr>
          <p:cNvSpPr txBox="1"/>
          <p:nvPr/>
        </p:nvSpPr>
        <p:spPr>
          <a:xfrm>
            <a:off x="916592" y="4946196"/>
            <a:ext cx="1035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Problem Statement:</a:t>
            </a:r>
            <a:r>
              <a:rPr lang="en-IN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   </a:t>
            </a:r>
            <a:r>
              <a:rPr lang="en-IN" sz="1600" b="1" i="0" u="none" strike="noStrike" baseline="0" dirty="0">
                <a:solidFill>
                  <a:schemeClr val="bg1"/>
                </a:solidFill>
                <a:latin typeface="Open Sans" panose="020B0606030504020204" pitchFamily="34" charset="0"/>
              </a:rPr>
              <a:t>Algorithmic Trading Model Development for BTC/USDT Crypto Market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7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Sentiment Analysis Integration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Incorporating sentiment analysis from relevant sources can enhance the model's predictive power.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Sentiment analysis provides insights into market sentiment, improving decision-making.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Reinforcement Learning Implementation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Exploring reinforcement learning techniques enables adaptive strategies.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Learning from past decisions and dynamically adjusting trading parameters can optimize performance.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Advanced Feature Engineering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Continuously refining and expanding the set of features improves the model's understanding of market dynamics.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Exploration of novel indicators or data sources contributes to more accurate trading signal generation.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35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2741-EDDF-D4D9-4AA0-221B0EA2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THANK YOU FOR THIS OPPORTUNITY </a:t>
            </a:r>
          </a:p>
        </p:txBody>
      </p:sp>
    </p:spTree>
    <p:extLst>
      <p:ext uri="{BB962C8B-B14F-4D97-AF65-F5344CB8AC3E}">
        <p14:creationId xmlns:p14="http://schemas.microsoft.com/office/powerpoint/2010/main" val="219749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Risk Management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Position Assignment: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position is assigned based on the trading signal generated by the strategy. A Buy signal is represented by 1, a Sell signal by -1, and hold by 0.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Stop Loss Rule: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rule aims to limit potential losses. If the closing price falls below a certain percentage of the rolling maximum closing price, it triggers a sell (Position = -1).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Doubling Investment after Loss: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rule aims to recover losses. If the strategy faces a loss (Position = -1), it doubles the investment amount for the next trading round.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Mean Reversion Strategy: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strategy aims to identify mean-reverting conditions based on the autocorrelation length of the closing prices.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Transaction Cost: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Transaction costs are incurred for each buy or sell transaction. This percentage is deducted from the investment amount.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Maximum Risk per Trade: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rule sets a limit on the maximum risk per trade. If the calculated risk exceeds this percentage, positions are adjusted to meet the set maximum risk.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495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Development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Position Assignment for Market Stance: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Clear identification of market stance through buy, sell, or hold signals.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Stop Loss Strategy for Limiting Losses: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Implement a stop-loss strategy to limit potential losses.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Doubling Investment to Recover Losses: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Recover losses by doubling the investment amount after facing a loss.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Mean Reversion Strategy for Capitalizing on Reversals: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Exploit mean-reverting conditions based on the autocorrelation length of closing prices.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Transaction Cost Incorporation: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Factor in realistic transaction costs for each buy or sell transaction.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</a:rPr>
              <a:t>Maximum Risk per Trade Control: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Restrict the maximum risk per trade to maintain a balanced approach. 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8710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Development and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Autocorrelation Length Determination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Random Forest Model Utilization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Insights from Model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Identification of Mean-Reverting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Robustness of Machine Learning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Continuous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3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Development and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Autocorrelation Length Determination: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Definition: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- Autocorrelation length is a crucial parameter that measures the persistence of price trends in financial markets.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Importance: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- It plays a pivotal role in identifying the duration of a trend, providing valuable insights for making informed trading strategy decisions.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Calculation: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- The autocorrelations length is typically determined using the Autocorrelation Function (ACF).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- The primary objective is to find the lag where the correlation with previous observations drops below a specific threshold.</a:t>
            </a:r>
          </a:p>
        </p:txBody>
      </p:sp>
    </p:spTree>
    <p:extLst>
      <p:ext uri="{BB962C8B-B14F-4D97-AF65-F5344CB8AC3E}">
        <p14:creationId xmlns:p14="http://schemas.microsoft.com/office/powerpoint/2010/main" val="24546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4DB0-3CDE-9371-15E6-42CF0D4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291C-47BA-13A5-4838-FE1A856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5019554" cy="4998870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Summary of Mean Reversion Signals: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0 61829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Name: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Mean_Reversion_Signal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dtype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int64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 Accuracy: 68.04%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Classification Report: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precision recall f1-score support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-1.0  0.68   0.66   0.67       6110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1.0    0.68   0.70   0.69       6256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Accuracy     0.68   12366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macro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avg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0.68    0.68    0.68  12366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weighted avg 0.68 0.68 0.68 12366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ROC AUC Score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0.7570410834404211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5FF59-EB8B-31A5-5C24-6DE670B26DAC}"/>
              </a:ext>
            </a:extLst>
          </p:cNvPr>
          <p:cNvSpPr txBox="1"/>
          <p:nvPr/>
        </p:nvSpPr>
        <p:spPr>
          <a:xfrm>
            <a:off x="5474825" y="1690688"/>
            <a:ext cx="6551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Performance Metrics for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Investment_Doubling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Total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391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Winning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24324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Losing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23974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 Rate: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6220.97%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Max Drawdown: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99.56%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Winning Trade: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0.01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Losing Trade: -0.01 </a:t>
            </a:r>
          </a:p>
          <a:p>
            <a:r>
              <a:rPr lang="it-IT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Performance Metrics for Signal_MA: 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Total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391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Winning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24171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Losing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23969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 Rate: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6181.84%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Max Drawdown: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57.40%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Winning Trade: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0.01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Losing Trade: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- 0.01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80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4DB0-3CDE-9371-15E6-42CF0D4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291C-47BA-13A5-4838-FE1A856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5019554" cy="4998870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Performance Metrics for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Signal_BuyHold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Total Trades: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Winning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24324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Losing Trades: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23974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Win Rate: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2432400.00%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Max Drawdown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81.49%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Winning Trade: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0.01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Average Losing Trade: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-0.01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5FF59-EB8B-31A5-5C24-6DE670B26DAC}"/>
              </a:ext>
            </a:extLst>
          </p:cNvPr>
          <p:cNvSpPr txBox="1"/>
          <p:nvPr/>
        </p:nvSpPr>
        <p:spPr>
          <a:xfrm>
            <a:off x="5063442" y="1582340"/>
            <a:ext cx="6551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Additional Performance Metrics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Gross Profit: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157220.456743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157220.456743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Net Profit: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134096.426209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134096.426209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Gross Loss: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23124.030534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23124.030534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Max Drawdown: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319.427802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319.427802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1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4DB0-3CDE-9371-15E6-42CF0D4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291C-47BA-13A5-4838-FE1A856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51" y="1473993"/>
            <a:ext cx="5019554" cy="4998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Buy and Hold Return of BTC: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- 2754821.00%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Sharpe Ratio: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- 0.00399625259188629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Sortino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Ratio: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-142353.28949096226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8. Total Closed Trades: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391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391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9. Number of Winning Trades: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31287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31287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 Number of Losing Trades: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30459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30459 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5FF59-EB8B-31A5-5C24-6DE670B26DAC}"/>
              </a:ext>
            </a:extLst>
          </p:cNvPr>
          <p:cNvSpPr txBox="1"/>
          <p:nvPr/>
        </p:nvSpPr>
        <p:spPr>
          <a:xfrm>
            <a:off x="4144463" y="1473993"/>
            <a:ext cx="4890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11. Average Winning Trade (in USDT):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5.025105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5.025105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12. Average Losing Trade (in USDT):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2018-01-01 15:27:00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0.759185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datetime 2022-01-30 21:30:00: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0.759185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13. Largest Winning Trade (in USDT): datetime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2018-01-01 15:27:00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133660.666667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2022-01-30 21:30:00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133660.666667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15 </a:t>
            </a:r>
          </a:p>
          <a:p>
            <a:endParaRPr lang="en-IN" sz="1800" b="0" i="0" u="none" strike="noStrike" baseline="0" dirty="0">
              <a:latin typeface="Aptos" panose="020B0004020202020204" pitchFamily="34" charset="0"/>
            </a:endParaRPr>
          </a:p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14. Largest Losing Trade (in USDT): datetime </a:t>
            </a:r>
          </a:p>
          <a:p>
            <a:r>
              <a:rPr lang="en-IN" sz="1800" b="0" i="0" u="none" strike="noStrike" baseline="0" dirty="0">
                <a:latin typeface="Aptos" panose="020B0004020202020204" pitchFamily="34" charset="0"/>
              </a:rPr>
              <a:t>2018-01-01 15:27:00 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195.411394 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2022-01-30 21:30:00 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195.411394 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89AB8-4456-721F-3B59-D0893998F8E3}"/>
              </a:ext>
            </a:extLst>
          </p:cNvPr>
          <p:cNvSpPr txBox="1"/>
          <p:nvPr/>
        </p:nvSpPr>
        <p:spPr>
          <a:xfrm>
            <a:off x="8780124" y="1604800"/>
            <a:ext cx="3411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15. Average Holding Duration per Trade: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1.617416339139858e-05 days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16. Max Dip: datetime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2018-01-01 15:27:00 -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192.94115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2022-01-30 21:30:00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-192.94115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17. Average Dip: datetime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2018-01-01 15:27:00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-99.966529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2022-01-30 21:30:00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-99.966529 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3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E4F-C5D4-379C-2DD3-AAE3417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ECD-99F2-5A92-F7AF-4595E51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developed trading model: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Achieved a 68.04% accuracy and demonstrated robust performance metrics across various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Consisted of 391 trades and had a notable win rate and efficient risk management, with a maximum drawdown of 99.56%.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Integrated mean reversion signals, investment doubling, and moving average strategies, making it versatile in different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Showed the ability to adapt to varying trends, making it a reliable tool for cryptocurrency trading.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Could benefit from incorporating sentiment analysis and exploring reinforcement learning techniques to enhance adaptability and decision-making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Provides a solid foundation for algorithmic trading in the cryptocurrency market, focusing on adaptability, risk management, and strategic diversity.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Requires continuous refinement and exploration of advanced methodologies to unlock its full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9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1163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Open Sans</vt:lpstr>
      <vt:lpstr>Office Theme</vt:lpstr>
      <vt:lpstr>PowerPoint Presentation</vt:lpstr>
      <vt:lpstr>Risk Management Rules</vt:lpstr>
      <vt:lpstr>Development Process</vt:lpstr>
      <vt:lpstr>Development and Optimization</vt:lpstr>
      <vt:lpstr>Development and Optimization</vt:lpstr>
      <vt:lpstr>Back testing Results</vt:lpstr>
      <vt:lpstr>Back testing Results</vt:lpstr>
      <vt:lpstr>Back testing Results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Jhalak Taneja</dc:creator>
  <cp:lastModifiedBy>Nitij Taneja</cp:lastModifiedBy>
  <cp:revision>2</cp:revision>
  <dcterms:created xsi:type="dcterms:W3CDTF">2024-01-12T21:45:07Z</dcterms:created>
  <dcterms:modified xsi:type="dcterms:W3CDTF">2024-01-12T22:28:38Z</dcterms:modified>
</cp:coreProperties>
</file>