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24"/>
      <p:bold r:id="rId25"/>
      <p:italic r:id="rId26"/>
      <p:boldItalic r:id="rId27"/>
    </p:embeddedFont>
    <p:embeddedFont>
      <p:font typeface="Lexend" panose="020B0604020202020204" charset="0"/>
      <p:regular r:id="rId28"/>
      <p:bold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114f98302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114f98302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114f98302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114f98302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114f98302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114f98302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114f98302_3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114f98302_3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114f98302_3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114f98302_3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b3551fb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b3551fb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6b358f1490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6b358f1490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b358f149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6b358f149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b358f149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6b358f149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b358f1490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6b358f1490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2e52c430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2e52c430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2e531749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2e5317498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2e531749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92e531749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2e531749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2e531749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2e531749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2e531749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2e531749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2e5317498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2e531749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2e531749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2e531749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2e531749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114f98302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114f98302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114f98302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114f98302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557050" y="324021"/>
            <a:ext cx="9143999" cy="430131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678202" y="2078367"/>
            <a:ext cx="5787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>
                <a:highlight>
                  <a:srgbClr val="212121"/>
                </a:highlight>
                <a:latin typeface="Lexend"/>
                <a:ea typeface="Lexend"/>
                <a:cs typeface="Lexend"/>
                <a:sym typeface="Lexend"/>
              </a:rPr>
              <a:t>HUFFMAN CODING</a:t>
            </a:r>
            <a:endParaRPr sz="3580">
              <a:highlight>
                <a:srgbClr val="212121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5315375" y="3974025"/>
            <a:ext cx="3329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US" sz="1030" i="1" dirty="0"/>
              <a:t>Presented by-</a:t>
            </a:r>
            <a:br>
              <a:rPr lang="en-US" sz="1030" i="1" dirty="0"/>
            </a:br>
            <a:r>
              <a:rPr lang="en-US" sz="1030" i="1" dirty="0"/>
              <a:t>Nitika Pandey RA2211028010073</a:t>
            </a:r>
            <a:endParaRPr sz="1030" i="1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1307100" y="2790817"/>
            <a:ext cx="65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(CAR PARKING DATA COMPRESSION )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39F64-B657-36EC-EFA0-1C42D6ED6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375" y="242651"/>
            <a:ext cx="1656862" cy="5594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250100" y="15225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1"/>
                </a:solidFill>
              </a:rPr>
              <a:t>DryRun: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412050" y="1218825"/>
            <a:ext cx="831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Message &gt; BCCABBDDAECCBBAEDDCC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1763876" y="4266948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2677470" y="4277823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1950325" y="1964150"/>
            <a:ext cx="5720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[5]		D(4)	B(5)	C(6)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4495235" y="4277984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3602583" y="4277984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5409635" y="4277984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1722450" y="4321400"/>
            <a:ext cx="532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E(2)	A(3)	D(4)	B(5)	C(6)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2286625" y="3637438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[5]</a:t>
            </a:r>
            <a:endParaRPr/>
          </a:p>
        </p:txBody>
      </p:sp>
      <p:cxnSp>
        <p:nvCxnSpPr>
          <p:cNvPr id="139" name="Google Shape;139;p22"/>
          <p:cNvCxnSpPr/>
          <p:nvPr/>
        </p:nvCxnSpPr>
        <p:spPr>
          <a:xfrm rot="10800000" flipH="1">
            <a:off x="2208550" y="4108850"/>
            <a:ext cx="176100" cy="13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2"/>
          <p:cNvCxnSpPr/>
          <p:nvPr/>
        </p:nvCxnSpPr>
        <p:spPr>
          <a:xfrm rot="10800000">
            <a:off x="2692850" y="4072300"/>
            <a:ext cx="161400" cy="14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22"/>
          <p:cNvSpPr txBox="1"/>
          <p:nvPr/>
        </p:nvSpPr>
        <p:spPr>
          <a:xfrm>
            <a:off x="480900" y="2742888"/>
            <a:ext cx="5720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5F6000-40F7-A321-7939-EDBB48FFB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50" y="385915"/>
            <a:ext cx="1656862" cy="5594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250100" y="15225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1"/>
                </a:solidFill>
              </a:rPr>
              <a:t>DryRun: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499450" y="1033150"/>
            <a:ext cx="831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Message &gt; BCCABBDDAECCBBAEDDCC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412050" y="2116550"/>
            <a:ext cx="5720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[9]		B(5)	C(6)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1722450" y="4305225"/>
            <a:ext cx="532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E(2)	A(3)	D(4)	B(5)	C(6)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2286625" y="3637438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[5]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2764975" y="29696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[9]</a:t>
            </a:r>
            <a:endParaRPr/>
          </a:p>
        </p:txBody>
      </p:sp>
      <p:cxnSp>
        <p:nvCxnSpPr>
          <p:cNvPr id="153" name="Google Shape;153;p23"/>
          <p:cNvCxnSpPr/>
          <p:nvPr/>
        </p:nvCxnSpPr>
        <p:spPr>
          <a:xfrm rot="10800000" flipH="1">
            <a:off x="2193875" y="4101575"/>
            <a:ext cx="190800" cy="27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3"/>
          <p:cNvCxnSpPr/>
          <p:nvPr/>
        </p:nvCxnSpPr>
        <p:spPr>
          <a:xfrm rot="10800000" flipH="1">
            <a:off x="2634125" y="3485375"/>
            <a:ext cx="227400" cy="27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3"/>
          <p:cNvSpPr/>
          <p:nvPr/>
        </p:nvSpPr>
        <p:spPr>
          <a:xfrm>
            <a:off x="1763876" y="4266948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2677470" y="4277823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4495235" y="4277984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3602583" y="4277984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5409635" y="4277984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1722450" y="4321400"/>
            <a:ext cx="532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E(2)	A(3)	D(4)	B(5)	C(6)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" name="Google Shape;161;p23"/>
          <p:cNvCxnSpPr/>
          <p:nvPr/>
        </p:nvCxnSpPr>
        <p:spPr>
          <a:xfrm rot="10800000">
            <a:off x="2736825" y="4006350"/>
            <a:ext cx="190800" cy="2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3206350" y="3529288"/>
            <a:ext cx="477000" cy="75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23"/>
          <p:cNvSpPr txBox="1"/>
          <p:nvPr/>
        </p:nvSpPr>
        <p:spPr>
          <a:xfrm>
            <a:off x="412050" y="1630263"/>
            <a:ext cx="5720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[5]		D(4)	B(5)	C(6)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499450" y="2525075"/>
            <a:ext cx="5720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F63C45-C97A-D6A0-8F31-3AFBF2575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50" y="366275"/>
            <a:ext cx="1656862" cy="5594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250100" y="15225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1"/>
                </a:solidFill>
              </a:rPr>
              <a:t>DryRun: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412050" y="1218825"/>
            <a:ext cx="831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Message &gt; BCCABBDDAECCBBAEDDCC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412050" y="1742025"/>
            <a:ext cx="5720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B(5)	and	C(6)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1722450" y="4305225"/>
            <a:ext cx="532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E(2)	A(3)	D(4)	B(5)	C(6)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286625" y="3637438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[5]</a:t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3858725" y="2310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5047425" y="36374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[11]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3035250" y="31220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[9]</a:t>
            </a:r>
            <a:endParaRPr/>
          </a:p>
        </p:txBody>
      </p:sp>
      <p:cxnSp>
        <p:nvCxnSpPr>
          <p:cNvPr id="178" name="Google Shape;178;p24"/>
          <p:cNvCxnSpPr/>
          <p:nvPr/>
        </p:nvCxnSpPr>
        <p:spPr>
          <a:xfrm rot="10800000" flipH="1">
            <a:off x="2149850" y="4094150"/>
            <a:ext cx="198000" cy="23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4"/>
          <p:cNvCxnSpPr/>
          <p:nvPr/>
        </p:nvCxnSpPr>
        <p:spPr>
          <a:xfrm rot="10800000" flipH="1">
            <a:off x="2795550" y="3551375"/>
            <a:ext cx="256800" cy="21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4"/>
          <p:cNvCxnSpPr/>
          <p:nvPr/>
        </p:nvCxnSpPr>
        <p:spPr>
          <a:xfrm>
            <a:off x="3397200" y="3639350"/>
            <a:ext cx="477000" cy="75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 rot="10800000" flipH="1">
            <a:off x="4842675" y="4116350"/>
            <a:ext cx="256800" cy="29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 rot="10800000">
            <a:off x="5525175" y="4116350"/>
            <a:ext cx="183300" cy="21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4"/>
          <p:cNvSpPr/>
          <p:nvPr/>
        </p:nvSpPr>
        <p:spPr>
          <a:xfrm>
            <a:off x="1763876" y="4266948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2677470" y="4277823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4495235" y="4277984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3602583" y="4277984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5409635" y="4277984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1722450" y="4321400"/>
            <a:ext cx="532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E(2)	A(3)	D(4)	B(5)	C(6)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" name="Google Shape;189;p24"/>
          <p:cNvCxnSpPr/>
          <p:nvPr/>
        </p:nvCxnSpPr>
        <p:spPr>
          <a:xfrm rot="10800000">
            <a:off x="2685475" y="4057525"/>
            <a:ext cx="176100" cy="205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F83AD7B-F3DB-F1CE-DC71-DA8C8B77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50" y="370995"/>
            <a:ext cx="1656862" cy="5594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/>
        </p:nvSpPr>
        <p:spPr>
          <a:xfrm>
            <a:off x="250100" y="15225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1"/>
                </a:solidFill>
              </a:rPr>
              <a:t>DryRun:</a:t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412050" y="1218825"/>
            <a:ext cx="831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Message &gt; BCCABBDDAECCBBAEDDCC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412050" y="1742025"/>
            <a:ext cx="5720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11	and    9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1722450" y="4305225"/>
            <a:ext cx="532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E(2)	A(3)	D(4)	B(5)	C(6)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2286625" y="3637438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[5]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2764975" y="29696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[9]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5047425" y="36374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[11]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3790525" y="23558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[20]</a:t>
            </a:r>
            <a:endParaRPr/>
          </a:p>
        </p:txBody>
      </p:sp>
      <p:cxnSp>
        <p:nvCxnSpPr>
          <p:cNvPr id="203" name="Google Shape;203;p25"/>
          <p:cNvCxnSpPr>
            <a:stCxn id="202" idx="1"/>
          </p:cNvCxnSpPr>
          <p:nvPr/>
        </p:nvCxnSpPr>
        <p:spPr>
          <a:xfrm flipH="1">
            <a:off x="3265225" y="2617450"/>
            <a:ext cx="525300" cy="43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5"/>
          <p:cNvCxnSpPr/>
          <p:nvPr/>
        </p:nvCxnSpPr>
        <p:spPr>
          <a:xfrm flipH="1">
            <a:off x="2634275" y="3514600"/>
            <a:ext cx="168600" cy="22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5"/>
          <p:cNvCxnSpPr/>
          <p:nvPr/>
        </p:nvCxnSpPr>
        <p:spPr>
          <a:xfrm flipH="1">
            <a:off x="2208425" y="4123600"/>
            <a:ext cx="249600" cy="25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5"/>
          <p:cNvCxnSpPr/>
          <p:nvPr/>
        </p:nvCxnSpPr>
        <p:spPr>
          <a:xfrm>
            <a:off x="3250450" y="3499925"/>
            <a:ext cx="601800" cy="85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5"/>
          <p:cNvCxnSpPr/>
          <p:nvPr/>
        </p:nvCxnSpPr>
        <p:spPr>
          <a:xfrm rot="10800000" flipH="1">
            <a:off x="4938050" y="4094275"/>
            <a:ext cx="198000" cy="25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5"/>
          <p:cNvCxnSpPr/>
          <p:nvPr/>
        </p:nvCxnSpPr>
        <p:spPr>
          <a:xfrm rot="10800000">
            <a:off x="5583700" y="4116225"/>
            <a:ext cx="205500" cy="28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5"/>
          <p:cNvCxnSpPr/>
          <p:nvPr/>
        </p:nvCxnSpPr>
        <p:spPr>
          <a:xfrm>
            <a:off x="4395100" y="2854250"/>
            <a:ext cx="807000" cy="8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5"/>
          <p:cNvSpPr/>
          <p:nvPr/>
        </p:nvSpPr>
        <p:spPr>
          <a:xfrm>
            <a:off x="1763876" y="4266948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2677470" y="4277823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4495235" y="4277984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3602583" y="4277984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5409635" y="4277984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1722450" y="4321400"/>
            <a:ext cx="532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E(2)	A(3)	D(4)	B(5)	C(6)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6" name="Google Shape;216;p25"/>
          <p:cNvCxnSpPr/>
          <p:nvPr/>
        </p:nvCxnSpPr>
        <p:spPr>
          <a:xfrm rot="10800000">
            <a:off x="2700150" y="4057625"/>
            <a:ext cx="176100" cy="22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10B9B05-D8E2-0DB8-7FCA-725AC73EE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50" y="379704"/>
            <a:ext cx="1656862" cy="5594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/>
        </p:nvSpPr>
        <p:spPr>
          <a:xfrm>
            <a:off x="250100" y="15225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1"/>
                </a:solidFill>
              </a:rPr>
              <a:t>DryRun:</a:t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412050" y="1218825"/>
            <a:ext cx="831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Message &gt; BCCABBDDAECCBBAEDDCC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412050" y="1742025"/>
            <a:ext cx="5720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Marking the Edges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1722450" y="4305225"/>
            <a:ext cx="532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E(2)	A(3)	D(4)	B(5)	C(6)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2286625" y="3637438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[5] </a:t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2764975" y="29696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[9] 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5047425" y="36374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[11] </a:t>
            </a:r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3790525" y="23558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[20]</a:t>
            </a:r>
            <a:endParaRPr/>
          </a:p>
        </p:txBody>
      </p:sp>
      <p:cxnSp>
        <p:nvCxnSpPr>
          <p:cNvPr id="230" name="Google Shape;230;p26"/>
          <p:cNvCxnSpPr>
            <a:stCxn id="229" idx="1"/>
          </p:cNvCxnSpPr>
          <p:nvPr/>
        </p:nvCxnSpPr>
        <p:spPr>
          <a:xfrm flipH="1">
            <a:off x="3265225" y="2617450"/>
            <a:ext cx="525300" cy="43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26"/>
          <p:cNvCxnSpPr/>
          <p:nvPr/>
        </p:nvCxnSpPr>
        <p:spPr>
          <a:xfrm flipH="1">
            <a:off x="2634275" y="3514600"/>
            <a:ext cx="168600" cy="22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6"/>
          <p:cNvCxnSpPr/>
          <p:nvPr/>
        </p:nvCxnSpPr>
        <p:spPr>
          <a:xfrm flipH="1">
            <a:off x="2208425" y="4123600"/>
            <a:ext cx="249600" cy="25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6"/>
          <p:cNvCxnSpPr/>
          <p:nvPr/>
        </p:nvCxnSpPr>
        <p:spPr>
          <a:xfrm>
            <a:off x="3250450" y="3499925"/>
            <a:ext cx="601800" cy="85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6"/>
          <p:cNvCxnSpPr/>
          <p:nvPr/>
        </p:nvCxnSpPr>
        <p:spPr>
          <a:xfrm rot="10800000" flipH="1">
            <a:off x="4938050" y="4094275"/>
            <a:ext cx="198000" cy="25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6"/>
          <p:cNvCxnSpPr/>
          <p:nvPr/>
        </p:nvCxnSpPr>
        <p:spPr>
          <a:xfrm rot="10800000">
            <a:off x="5583700" y="4116225"/>
            <a:ext cx="205500" cy="28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6"/>
          <p:cNvCxnSpPr/>
          <p:nvPr/>
        </p:nvCxnSpPr>
        <p:spPr>
          <a:xfrm>
            <a:off x="4395100" y="2854250"/>
            <a:ext cx="807000" cy="8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26"/>
          <p:cNvSpPr/>
          <p:nvPr/>
        </p:nvSpPr>
        <p:spPr>
          <a:xfrm>
            <a:off x="1763876" y="4266948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2677470" y="4277823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4495235" y="4277984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3602583" y="4277984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5409635" y="4277984"/>
            <a:ext cx="630600" cy="63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1722450" y="4321400"/>
            <a:ext cx="532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E(2)	A(3)	D(4)	B(5)	C(6)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3" name="Google Shape;243;p26"/>
          <p:cNvCxnSpPr/>
          <p:nvPr/>
        </p:nvCxnSpPr>
        <p:spPr>
          <a:xfrm rot="10800000">
            <a:off x="2700150" y="4057625"/>
            <a:ext cx="176100" cy="22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26"/>
          <p:cNvSpPr txBox="1"/>
          <p:nvPr/>
        </p:nvSpPr>
        <p:spPr>
          <a:xfrm>
            <a:off x="3308075" y="2428138"/>
            <a:ext cx="36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2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2458025" y="3193188"/>
            <a:ext cx="36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2022075" y="3840088"/>
            <a:ext cx="36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4727988" y="3840100"/>
            <a:ext cx="36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4630075" y="2854250"/>
            <a:ext cx="36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5583700" y="3840088"/>
            <a:ext cx="36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3455213" y="3583500"/>
            <a:ext cx="36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2714175" y="3840100"/>
            <a:ext cx="36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A78186-4CC7-1566-A410-43B9806F3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94" y="307423"/>
            <a:ext cx="1656862" cy="5594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/>
        </p:nvSpPr>
        <p:spPr>
          <a:xfrm>
            <a:off x="250100" y="1522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ENCODED TABLE:</a:t>
            </a:r>
            <a:endParaRPr sz="700"/>
          </a:p>
        </p:txBody>
      </p:sp>
      <p:sp>
        <p:nvSpPr>
          <p:cNvPr id="258" name="Google Shape;258;p27"/>
          <p:cNvSpPr txBox="1"/>
          <p:nvPr/>
        </p:nvSpPr>
        <p:spPr>
          <a:xfrm>
            <a:off x="374900" y="962588"/>
            <a:ext cx="831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Message &gt; BCCABBDDAECCBBAEDDCC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319225" y="1379950"/>
            <a:ext cx="5720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Table: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388" y="1534925"/>
            <a:ext cx="3352074" cy="33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 txBox="1"/>
          <p:nvPr/>
        </p:nvSpPr>
        <p:spPr>
          <a:xfrm>
            <a:off x="4855450" y="2102925"/>
            <a:ext cx="535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3x3=9</a:t>
            </a:r>
            <a:endParaRPr sz="1200"/>
          </a:p>
        </p:txBody>
      </p:sp>
      <p:sp>
        <p:nvSpPr>
          <p:cNvPr id="262" name="Google Shape;262;p27"/>
          <p:cNvSpPr txBox="1"/>
          <p:nvPr/>
        </p:nvSpPr>
        <p:spPr>
          <a:xfrm>
            <a:off x="4855450" y="26261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5x2=10</a:t>
            </a:r>
            <a:endParaRPr sz="1200"/>
          </a:p>
        </p:txBody>
      </p:sp>
      <p:sp>
        <p:nvSpPr>
          <p:cNvPr id="263" name="Google Shape;263;p27"/>
          <p:cNvSpPr txBox="1"/>
          <p:nvPr/>
        </p:nvSpPr>
        <p:spPr>
          <a:xfrm>
            <a:off x="4855450" y="31493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6x2=12</a:t>
            </a:r>
            <a:endParaRPr sz="1200"/>
          </a:p>
        </p:txBody>
      </p:sp>
      <p:sp>
        <p:nvSpPr>
          <p:cNvPr id="264" name="Google Shape;264;p27"/>
          <p:cNvSpPr txBox="1"/>
          <p:nvPr/>
        </p:nvSpPr>
        <p:spPr>
          <a:xfrm>
            <a:off x="4855450" y="36725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4x2=8</a:t>
            </a:r>
            <a:endParaRPr sz="1200"/>
          </a:p>
        </p:txBody>
      </p:sp>
      <p:sp>
        <p:nvSpPr>
          <p:cNvPr id="265" name="Google Shape;265;p27"/>
          <p:cNvSpPr txBox="1"/>
          <p:nvPr/>
        </p:nvSpPr>
        <p:spPr>
          <a:xfrm>
            <a:off x="4855450" y="4195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2x3=6</a:t>
            </a:r>
            <a:endParaRPr sz="1200"/>
          </a:p>
        </p:txBody>
      </p:sp>
      <p:sp>
        <p:nvSpPr>
          <p:cNvPr id="266" name="Google Shape;266;p27"/>
          <p:cNvSpPr txBox="1"/>
          <p:nvPr/>
        </p:nvSpPr>
        <p:spPr>
          <a:xfrm>
            <a:off x="6144000" y="1901913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Total=45 bits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+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40 bits (8x5)(CHAR)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+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 bit (CODE)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---------------------------------------------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97 bits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9D1762-C89B-6865-C80C-4ECAD713E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794" y="374315"/>
            <a:ext cx="1656862" cy="5594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73" y="925150"/>
            <a:ext cx="6668950" cy="38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8"/>
          <p:cNvSpPr txBox="1"/>
          <p:nvPr/>
        </p:nvSpPr>
        <p:spPr>
          <a:xfrm>
            <a:off x="184850" y="2066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Example Code:</a:t>
            </a:r>
            <a:endParaRPr sz="700"/>
          </a:p>
        </p:txBody>
      </p:sp>
      <p:sp>
        <p:nvSpPr>
          <p:cNvPr id="273" name="Google Shape;273;p28"/>
          <p:cNvSpPr txBox="1"/>
          <p:nvPr/>
        </p:nvSpPr>
        <p:spPr>
          <a:xfrm>
            <a:off x="1053650" y="1059150"/>
            <a:ext cx="21312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Coordinate 1</a:t>
            </a:r>
            <a:br>
              <a:rPr lang="en" sz="1300">
                <a:solidFill>
                  <a:schemeClr val="accent1"/>
                </a:solidFill>
              </a:rPr>
            </a:br>
            <a:r>
              <a:rPr lang="en" sz="1300">
                <a:solidFill>
                  <a:schemeClr val="accent1"/>
                </a:solidFill>
              </a:rPr>
              <a:t>(AABBCC)</a:t>
            </a:r>
            <a:endParaRPr sz="13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5426400" y="28601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Coordinate nth</a:t>
            </a:r>
            <a:endParaRPr sz="130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83D68F-E6E1-2A8F-577A-B46172317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375" y="242651"/>
            <a:ext cx="1656862" cy="5594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265275" y="175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How To Use</a:t>
            </a:r>
            <a:endParaRPr sz="1920"/>
          </a:p>
        </p:txBody>
      </p:sp>
      <p:sp>
        <p:nvSpPr>
          <p:cNvPr id="280" name="Google Shape;280;p29"/>
          <p:cNvSpPr txBox="1">
            <a:spLocks noGrp="1"/>
          </p:cNvSpPr>
          <p:nvPr>
            <p:ph type="body" idx="1"/>
          </p:nvPr>
        </p:nvSpPr>
        <p:spPr>
          <a:xfrm>
            <a:off x="265275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chemeClr val="dk1"/>
                </a:solidFill>
              </a:rPr>
              <a:t>R</a:t>
            </a:r>
            <a:r>
              <a:rPr lang="en" sz="5400">
                <a:solidFill>
                  <a:schemeClr val="dk1"/>
                </a:solidFill>
              </a:rPr>
              <a:t>eal-Life Application: Parking Lot Management</a:t>
            </a:r>
            <a:endParaRPr sz="5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1. Data Representation:</a:t>
            </a:r>
            <a:endParaRPr sz="5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   - Each parking spot is represented as a node in the Huffman tree.</a:t>
            </a:r>
            <a:endParaRPr sz="5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   - The frequency of a spot is determined by factors like historical occupancy patterns, time of day, or day of the week.</a:t>
            </a:r>
            <a:endParaRPr sz="5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2. Data Collection:</a:t>
            </a:r>
            <a:endParaRPr sz="5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   - Occupancy data is collected in real-time using sensors, cameras, or other monitoring systems.</a:t>
            </a:r>
            <a:endParaRPr sz="5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   - Historical data may be used to assign frequencies, considering patterns of high and low usage.</a:t>
            </a:r>
            <a:endParaRPr sz="5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3. Huffman Tree Construction:</a:t>
            </a:r>
            <a:endParaRPr sz="5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   - The system periodically analyzes the collected data to determine the frequency of each parking spot.</a:t>
            </a:r>
            <a:endParaRPr sz="5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   - A Huffman tree is constructed based on these frequencies.</a:t>
            </a:r>
            <a:endParaRPr sz="5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18D184-81A5-C276-269F-307D724AE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375" y="242651"/>
            <a:ext cx="1656862" cy="5594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>
            <a:spLocks noGrp="1"/>
          </p:cNvSpPr>
          <p:nvPr>
            <p:ph type="body" idx="1"/>
          </p:nvPr>
        </p:nvSpPr>
        <p:spPr>
          <a:xfrm>
            <a:off x="265275" y="372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30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7">
                <a:solidFill>
                  <a:schemeClr val="dk1"/>
                </a:solidFill>
              </a:rPr>
              <a:t>4. Huffman Coding:</a:t>
            </a:r>
            <a:endParaRPr sz="530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7">
                <a:solidFill>
                  <a:schemeClr val="dk1"/>
                </a:solidFill>
              </a:rPr>
              <a:t>   - Each parking spot is assigned a unique binary code based on its position in the Huffman tree.</a:t>
            </a:r>
            <a:endParaRPr sz="530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7">
                <a:solidFill>
                  <a:schemeClr val="dk1"/>
                </a:solidFill>
              </a:rPr>
              <a:t>   - Frequently used spots get shorter codes, leading to more efficient representation.</a:t>
            </a:r>
            <a:endParaRPr sz="530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30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7">
                <a:solidFill>
                  <a:schemeClr val="dk1"/>
                </a:solidFill>
              </a:rPr>
              <a:t>5. System Operations:</a:t>
            </a:r>
            <a:endParaRPr sz="530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7">
                <a:solidFill>
                  <a:schemeClr val="dk1"/>
                </a:solidFill>
              </a:rPr>
              <a:t>   - The Huffman codes are used to represent parking spots in the system's data storage or communication protocols.</a:t>
            </a:r>
            <a:endParaRPr sz="530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7">
                <a:solidFill>
                  <a:schemeClr val="dk1"/>
                </a:solidFill>
              </a:rPr>
              <a:t>   - When transmitting or storing parking information, the Huffman codes reduce the amount of data needed, optimizing efficiency.</a:t>
            </a:r>
            <a:endParaRPr sz="530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30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7">
                <a:solidFill>
                  <a:schemeClr val="dk1"/>
                </a:solidFill>
              </a:rPr>
              <a:t>6. Dynamic Updates:</a:t>
            </a:r>
            <a:endParaRPr sz="530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7">
                <a:solidFill>
                  <a:schemeClr val="dk1"/>
                </a:solidFill>
              </a:rPr>
              <a:t>   - The Huffman tree can be dynamically updated as occupancy patterns change.</a:t>
            </a:r>
            <a:endParaRPr sz="530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7">
                <a:solidFill>
                  <a:schemeClr val="dk1"/>
                </a:solidFill>
              </a:rPr>
              <a:t>   - Real-time adjustments in the Huffman coding allow the system to adapt to evolving parking conditions.</a:t>
            </a:r>
            <a:endParaRPr sz="530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2ED174-04E8-D6C4-856F-EE2A9120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375" y="242651"/>
            <a:ext cx="1656862" cy="5594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body" idx="1"/>
          </p:nvPr>
        </p:nvSpPr>
        <p:spPr>
          <a:xfrm>
            <a:off x="311700" y="269725"/>
            <a:ext cx="8520600" cy="40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Example Scenario: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Consider a smart parking system in a city: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- Data Collection: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- Sensors collect real-time data on parking spot occupancy.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- Historical data reveals that certain spots are frequently used during weekdays.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- Huffman Tree Construction: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- The system constructs a Huffman tree, giving higher frequencies to spots with historical and real-time high occupancy.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- Huffman Coding: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- Each spot receives a unique binary code. Popular spots near offices might have shorter codes.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- Real-Time Application: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- When transmitting data about parking spot occupancy, the system uses Huffman codes to reduce the amount of information sent.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- The dynamic nature of Huffman coding allows the system to adapt to changing patterns, ensuring efficient representation.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A451F7-ED32-78E0-4281-66AF8BD4D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375" y="242651"/>
            <a:ext cx="1656862" cy="559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42975" y="1262025"/>
            <a:ext cx="69411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54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•</a:t>
            </a:r>
            <a:r>
              <a:rPr lang="en" sz="2000">
                <a:solidFill>
                  <a:schemeClr val="lt2"/>
                </a:solidFill>
              </a:rPr>
              <a:t>Problem Statement  </a:t>
            </a:r>
            <a:endParaRPr sz="2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•</a:t>
            </a:r>
            <a:r>
              <a:rPr lang="en" sz="2000">
                <a:solidFill>
                  <a:schemeClr val="lt2"/>
                </a:solidFill>
              </a:rPr>
              <a:t>Objective</a:t>
            </a:r>
            <a:endParaRPr sz="20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•</a:t>
            </a:r>
            <a:r>
              <a:rPr lang="en" sz="2000">
                <a:solidFill>
                  <a:schemeClr val="lt2"/>
                </a:solidFill>
              </a:rPr>
              <a:t> Algorithm/Analysis</a:t>
            </a:r>
            <a:endParaRPr sz="20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•</a:t>
            </a:r>
            <a:r>
              <a:rPr lang="en" sz="2000">
                <a:solidFill>
                  <a:schemeClr val="lt2"/>
                </a:solidFill>
              </a:rPr>
              <a:t> DryRun</a:t>
            </a:r>
            <a:endParaRPr sz="20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•</a:t>
            </a:r>
            <a:r>
              <a:rPr lang="en" sz="2000">
                <a:solidFill>
                  <a:schemeClr val="lt2"/>
                </a:solidFill>
              </a:rPr>
              <a:t> Conclusion</a:t>
            </a:r>
            <a:endParaRPr sz="20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242086">
            <a:off x="4058252" y="972000"/>
            <a:ext cx="4282374" cy="355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0EB29E-55E3-40FA-82FF-E0ACB5706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74" y="266341"/>
            <a:ext cx="2046375" cy="69092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/>
        </p:nvSpPr>
        <p:spPr>
          <a:xfrm>
            <a:off x="319300" y="185075"/>
            <a:ext cx="526140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dk1"/>
                </a:solidFill>
              </a:rPr>
              <a:t>TIME AND SPACE Analysis:</a:t>
            </a:r>
            <a:endParaRPr sz="3000" u="sng">
              <a:solidFill>
                <a:schemeClr val="dk1"/>
              </a:solidFill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369150" y="1184550"/>
            <a:ext cx="8405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489350" y="1300475"/>
            <a:ext cx="7179300" cy="3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2"/>
                </a:solidFill>
              </a:rPr>
              <a:t>Huffman Coding Complexity</a:t>
            </a:r>
            <a:endParaRPr sz="1900" b="1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66666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2"/>
                </a:solidFill>
              </a:rPr>
              <a:t>The time complexity for encoding each unique character based on its frequency is </a:t>
            </a:r>
            <a:r>
              <a:rPr lang="en" sz="1900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O(nlog n)</a:t>
            </a:r>
            <a:r>
              <a:rPr lang="en" sz="1900" dirty="0">
                <a:solidFill>
                  <a:schemeClr val="lt2"/>
                </a:solidFill>
              </a:rPr>
              <a:t>.</a:t>
            </a:r>
            <a:endParaRPr sz="19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66666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 dirty="0">
                <a:solidFill>
                  <a:schemeClr val="lt2"/>
                </a:solidFill>
              </a:rPr>
              <a:t>Extracting minimum frequency from the priority queue takes place </a:t>
            </a:r>
            <a:r>
              <a:rPr lang="en" sz="1900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2*(n-1)</a:t>
            </a:r>
            <a:r>
              <a:rPr lang="en" sz="1900" dirty="0">
                <a:solidFill>
                  <a:schemeClr val="lt2"/>
                </a:solidFill>
              </a:rPr>
              <a:t> times and its complexity is </a:t>
            </a:r>
            <a:r>
              <a:rPr lang="en" sz="1900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O(log n)</a:t>
            </a:r>
            <a:r>
              <a:rPr lang="en" sz="1900" dirty="0">
                <a:solidFill>
                  <a:schemeClr val="lt2"/>
                </a:solidFill>
              </a:rPr>
              <a:t>. Thus the overall complexity is </a:t>
            </a:r>
            <a:r>
              <a:rPr lang="en" sz="1900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O(nlog n)</a:t>
            </a:r>
            <a:r>
              <a:rPr lang="en" sz="1900" dirty="0">
                <a:solidFill>
                  <a:schemeClr val="lt2"/>
                </a:solidFill>
              </a:rPr>
              <a:t>.</a:t>
            </a:r>
            <a:endParaRPr sz="1900" dirty="0">
              <a:solidFill>
                <a:schemeClr val="l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28C54F-5EC9-2D56-C892-D024589B3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943" y="256939"/>
            <a:ext cx="1656862" cy="5594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/>
        </p:nvSpPr>
        <p:spPr>
          <a:xfrm>
            <a:off x="352200" y="227450"/>
            <a:ext cx="41529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u="sng">
                <a:solidFill>
                  <a:schemeClr val="dk1"/>
                </a:solidFill>
              </a:rPr>
              <a:t>Conclusion</a:t>
            </a:r>
            <a:endParaRPr sz="3100" b="1" u="sng">
              <a:solidFill>
                <a:schemeClr val="dk1"/>
              </a:solidFill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528275" y="1066850"/>
            <a:ext cx="74841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Efficiency: The algorithm efficiently constructs the Huffman tree in O(n log n) time complexity, where n is the number of unique characters in the input. This efficiency is crucial for real-time or large-scale data compression applications.</a:t>
            </a:r>
            <a:endParaRPr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Optimality: Huffman coding guarantees an optimal prefix-free code, ensuring that no other prefix-free code can achieve a better compression ratio for the same input frequencies.</a:t>
            </a:r>
            <a:endParaRPr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Versatility: Huffman coding finds applications in various fields, including data compression in file formats (like ZIP), image and video compression, telecommunications, and cryptography, car parking systems.</a:t>
            </a:r>
            <a:endParaRPr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83674C-5261-612A-5B2B-6A8CAA71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925" y="332945"/>
            <a:ext cx="1656862" cy="5594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14325" y="163500"/>
            <a:ext cx="8515350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30175" y="1350075"/>
            <a:ext cx="69411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In today's auto-tech era, storing vast location data is vital for computerized cars. Efficient compression systems are crucial, minimizing storage costs while maximizing data capacity, ensuring optimal functionality and resource utilization.</a:t>
            </a:r>
            <a:endParaRPr sz="1900">
              <a:solidFill>
                <a:schemeClr val="lt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30175" y="286150"/>
            <a:ext cx="446100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u="sng">
                <a:solidFill>
                  <a:schemeClr val="dk1"/>
                </a:solidFill>
              </a:rPr>
              <a:t>Problem Statement</a:t>
            </a:r>
            <a:endParaRPr sz="3700" u="sng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482775" y="2294450"/>
            <a:ext cx="1957500" cy="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DCAA3-D050-9F25-63E8-E1D3A7F57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794" y="376095"/>
            <a:ext cx="1656862" cy="559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427550" y="2316775"/>
            <a:ext cx="5335649" cy="28267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43000" y="1306050"/>
            <a:ext cx="69411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The objective is to develop a efficient compression system using huffman coding principles.</a:t>
            </a:r>
            <a:endParaRPr sz="21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The objective is to provide an efficient framework to the car software to efficiently store large amounts of data in its system in a compact way.</a:t>
            </a:r>
            <a:endParaRPr sz="21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30175" y="286150"/>
            <a:ext cx="446100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u="sng">
                <a:solidFill>
                  <a:schemeClr val="dk1"/>
                </a:solidFill>
              </a:rPr>
              <a:t>Objective</a:t>
            </a:r>
            <a:endParaRPr sz="3700" u="sng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71D420-0681-4AC4-A574-45F6DF7FA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367" y="285515"/>
            <a:ext cx="1656862" cy="5594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30175" y="1401550"/>
            <a:ext cx="6919200" cy="17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Optimal Compression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Simple Implementation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Lossless Compression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Fast Decoding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Easy To Implement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u="sng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30175" y="286150"/>
            <a:ext cx="446100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u="sng">
                <a:solidFill>
                  <a:schemeClr val="dk1"/>
                </a:solidFill>
              </a:rPr>
              <a:t>Why Huffman Coding?</a:t>
            </a:r>
            <a:endParaRPr sz="2700" b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700" u="sng"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13800" y="4273750"/>
            <a:ext cx="8516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* The decoding table has to be sent with the data along to later decode it.  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3C1A1-5104-4535-FDCF-D31141FC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375" y="242651"/>
            <a:ext cx="1656862" cy="5594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441000" y="1066050"/>
            <a:ext cx="8262000" cy="3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create a priority queue Q consisting of each unique character.</a:t>
            </a:r>
            <a:endParaRPr sz="1350">
              <a:solidFill>
                <a:srgbClr val="D5D5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sort then in ascending order of their frequencies.</a:t>
            </a:r>
            <a:endParaRPr sz="1350">
              <a:solidFill>
                <a:srgbClr val="D5D5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for all the unique characters:</a:t>
            </a:r>
            <a:endParaRPr sz="1350">
              <a:solidFill>
                <a:srgbClr val="D5D5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    create a newNode</a:t>
            </a:r>
            <a:endParaRPr sz="1350">
              <a:solidFill>
                <a:srgbClr val="D5D5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    extract minimum value from Q and assign it to leftChild of newNode</a:t>
            </a:r>
            <a:endParaRPr sz="1350">
              <a:solidFill>
                <a:srgbClr val="D5D5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    extract minimum value from Q and assign it to rightChild of newNode</a:t>
            </a:r>
            <a:endParaRPr sz="1350">
              <a:solidFill>
                <a:srgbClr val="D5D5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    calculate the sum of these two minimum values and assign it to the value of newNode</a:t>
            </a:r>
            <a:endParaRPr sz="1350">
              <a:solidFill>
                <a:srgbClr val="D5D5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    insert this newNode into the tree</a:t>
            </a:r>
            <a:endParaRPr sz="1350">
              <a:solidFill>
                <a:srgbClr val="D5D5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return rootNode</a:t>
            </a:r>
            <a:endParaRPr sz="1350">
              <a:solidFill>
                <a:srgbClr val="D5D5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19300" y="185075"/>
            <a:ext cx="446100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u="sng">
                <a:solidFill>
                  <a:schemeClr val="dk1"/>
                </a:solidFill>
              </a:rPr>
              <a:t>Algorithm</a:t>
            </a:r>
            <a:endParaRPr sz="3700" u="sng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08E0AB-46BF-A743-0A5B-75319D959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138" y="358720"/>
            <a:ext cx="1656862" cy="559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250100" y="15225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1"/>
                </a:solidFill>
              </a:rPr>
              <a:t>DryRun: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12050" y="1218825"/>
            <a:ext cx="831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Message &gt; BCCABBDDAECCBBAEDDCC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28923" y="1584575"/>
            <a:ext cx="71004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Total- 20</a:t>
            </a:r>
            <a:endParaRPr lang="en-IN" sz="22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F52AEA-E61A-D890-8E4D-55E6F4D5A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48168"/>
              </p:ext>
            </p:extLst>
          </p:nvPr>
        </p:nvGraphicFramePr>
        <p:xfrm>
          <a:off x="412050" y="2348345"/>
          <a:ext cx="7699788" cy="272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47">
                  <a:extLst>
                    <a:ext uri="{9D8B030D-6E8A-4147-A177-3AD203B41FA5}">
                      <a16:colId xmlns:a16="http://schemas.microsoft.com/office/drawing/2014/main" val="1485438724"/>
                    </a:ext>
                  </a:extLst>
                </a:gridCol>
                <a:gridCol w="1924947">
                  <a:extLst>
                    <a:ext uri="{9D8B030D-6E8A-4147-A177-3AD203B41FA5}">
                      <a16:colId xmlns:a16="http://schemas.microsoft.com/office/drawing/2014/main" val="652950315"/>
                    </a:ext>
                  </a:extLst>
                </a:gridCol>
                <a:gridCol w="1924947">
                  <a:extLst>
                    <a:ext uri="{9D8B030D-6E8A-4147-A177-3AD203B41FA5}">
                      <a16:colId xmlns:a16="http://schemas.microsoft.com/office/drawing/2014/main" val="3445748411"/>
                    </a:ext>
                  </a:extLst>
                </a:gridCol>
                <a:gridCol w="1924947">
                  <a:extLst>
                    <a:ext uri="{9D8B030D-6E8A-4147-A177-3AD203B41FA5}">
                      <a16:colId xmlns:a16="http://schemas.microsoft.com/office/drawing/2014/main" val="2183046628"/>
                    </a:ext>
                  </a:extLst>
                </a:gridCol>
              </a:tblGrid>
              <a:tr h="440484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size(60bits)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85701"/>
                  </a:ext>
                </a:extLst>
              </a:tr>
              <a:tr h="4404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000</a:t>
                      </a:r>
                      <a:endParaRPr lang="en-IN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3*3</a:t>
                      </a:r>
                      <a:endParaRPr lang="en-IN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707265"/>
                  </a:ext>
                </a:extLst>
              </a:tr>
              <a:tr h="4404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001</a:t>
                      </a:r>
                      <a:endParaRPr lang="en-IN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5*3</a:t>
                      </a:r>
                      <a:endParaRPr lang="en-IN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46649"/>
                  </a:ext>
                </a:extLst>
              </a:tr>
              <a:tr h="4404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011</a:t>
                      </a:r>
                      <a:endParaRPr lang="en-IN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6*3</a:t>
                      </a:r>
                      <a:endParaRPr lang="en-IN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47105"/>
                  </a:ext>
                </a:extLst>
              </a:tr>
              <a:tr h="4404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D</a:t>
                      </a:r>
                      <a:endParaRPr lang="en-IN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110</a:t>
                      </a:r>
                      <a:endParaRPr lang="en-IN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4*3</a:t>
                      </a:r>
                      <a:endParaRPr lang="en-IN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32195"/>
                  </a:ext>
                </a:extLst>
              </a:tr>
              <a:tr h="4404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111</a:t>
                      </a:r>
                      <a:endParaRPr lang="en-IN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2*3</a:t>
                      </a:r>
                      <a:endParaRPr lang="en-IN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6977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B9D4BCE-E87B-D017-52CB-BE12B2AAC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50" y="376095"/>
            <a:ext cx="1656862" cy="5594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250100" y="15225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1"/>
                </a:solidFill>
              </a:rPr>
              <a:t>DryRun: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412050" y="1218825"/>
            <a:ext cx="8319900" cy="146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Message &gt; BCCABBDDAECCBBAEDDCC</a:t>
            </a:r>
            <a:br>
              <a:rPr lang="en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Step_1- Arranging The Alphabets In Increasing Frequency Order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879910" y="3077364"/>
            <a:ext cx="483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E(2)	A(3)	D(4)	B(5)	C(6)</a:t>
            </a:r>
            <a:endParaRPr sz="22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4AC481-2B82-38D5-0A62-7DB7A4237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50" y="376095"/>
            <a:ext cx="1656862" cy="559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250100" y="15225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1"/>
                </a:solidFill>
              </a:rPr>
              <a:t>DryRun: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412050" y="1218825"/>
            <a:ext cx="831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Message &gt; BCCABBDDAECCBBAEDDCC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2157000" y="1946200"/>
            <a:ext cx="483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E(2)	A(3)	D(4)	B(5)	C(6)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12050" y="2778175"/>
            <a:ext cx="7179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Step_2- Merge 2 smallest and make it a new node.</a:t>
            </a:r>
            <a:endParaRPr sz="17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157000" y="3518125"/>
            <a:ext cx="277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E(2)	and	A(3)</a:t>
            </a:r>
            <a:endParaRPr sz="2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CBDF1C-7018-86E8-B77E-2D9C7276A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50" y="376095"/>
            <a:ext cx="1656862" cy="5594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1315</Words>
  <Application>Microsoft Office PowerPoint</Application>
  <PresentationFormat>On-screen Show (16:9)</PresentationFormat>
  <Paragraphs>177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Lexend</vt:lpstr>
      <vt:lpstr>EB Garamond</vt:lpstr>
      <vt:lpstr>Courier New</vt:lpstr>
      <vt:lpstr>Roboto</vt:lpstr>
      <vt:lpstr>Arial</vt:lpstr>
      <vt:lpstr>Simple Dark</vt:lpstr>
      <vt:lpstr>HUFFMAN 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Use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CODING</dc:title>
  <dc:creator>Bivanshu Dash</dc:creator>
  <cp:lastModifiedBy>NITIKA PANDEY</cp:lastModifiedBy>
  <cp:revision>5</cp:revision>
  <dcterms:modified xsi:type="dcterms:W3CDTF">2024-04-26T08:08:44Z</dcterms:modified>
</cp:coreProperties>
</file>