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2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77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10270-17F7-49B8-9379-2DFF4A50EBC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95853-DB53-4D72-A6BA-F97EBDB5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95853-DB53-4D72-A6BA-F97EBDB512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95853-DB53-4D72-A6BA-F97EBDB512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95853-DB53-4D72-A6BA-F97EBDB512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95853-DB53-4D72-A6BA-F97EBDB512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95853-DB53-4D72-A6BA-F97EBDB512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95853-DB53-4D72-A6BA-F97EBDB512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7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4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EA47-C4CA-418B-8462-45DBA540B91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9CE8C-7912-48D8-BE3A-BAFE09C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queuniversity.com/assets/pdf/screenreaders/jaw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standards-guidelines/wcag/" TargetMode="External"/><Relationship Id="rId2" Type="http://schemas.openxmlformats.org/officeDocument/2006/relationships/hyperlink" Target="https://www.w3.org/standards/webdesign/accessi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cozehe.de/web-accessibility-resource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>
                <a:latin typeface="Georgia" panose="02040502050405020303" pitchFamily="18" charset="0"/>
              </a:rPr>
              <a:t>Web </a:t>
            </a:r>
            <a:r>
              <a:rPr lang="en-US" sz="6600" dirty="0" smtClean="0">
                <a:latin typeface="Georgia" panose="02040502050405020303" pitchFamily="18" charset="0"/>
              </a:rPr>
              <a:t>Accessibility Basics</a:t>
            </a:r>
            <a:endParaRPr lang="en-US" sz="6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Don’t make people hover to find things.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7" name="Picture 5" descr="C:\Users\nitika\Desktop\hover-bef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1676400"/>
            <a:ext cx="446905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nitika\Desktop\hover-sh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580517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27051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Initial Screen of LinkedIn</a:t>
            </a:r>
            <a:endParaRPr 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86987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After hover on card</a:t>
            </a:r>
            <a:endParaRPr 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562600" y="3074432"/>
            <a:ext cx="257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5239205"/>
            <a:ext cx="1968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6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itika\Desktop\hover-accessi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5449"/>
            <a:ext cx="7086600" cy="326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685800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Accessible Card View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0" y="12192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5257800"/>
            <a:ext cx="820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design the important actions are available to the user without hovering on the </a:t>
            </a:r>
          </a:p>
          <a:p>
            <a:r>
              <a:rPr lang="en-US" dirty="0" smtClean="0"/>
              <a:t>Card. All the important information is shown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7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Level A Accessibility</a:t>
            </a: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7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81325" y="1590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Lora"/>
                <a:cs typeface="Arial" pitchFamily="34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76180"/>
              </p:ext>
            </p:extLst>
          </p:nvPr>
        </p:nvGraphicFramePr>
        <p:xfrm>
          <a:off x="152400" y="76200"/>
          <a:ext cx="8763000" cy="6629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8286"/>
                <a:gridCol w="5424714"/>
              </a:tblGrid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Guideline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Summary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Non-text Content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 text alternatives for non-text content</a:t>
                      </a:r>
                      <a:endParaRPr lang="en-US" sz="1600" dirty="0"/>
                    </a:p>
                  </a:txBody>
                  <a:tcPr/>
                </a:tc>
              </a:tr>
              <a:tr h="6841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Audio-only and Video-only (Pre-recorded)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 an alternative to video-only and audio-only content and Video with audio has a second alternative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 and Relationships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structure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Meaningful Sequence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Present content in a meaningful order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Sensory Characteristics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more than one sense for instructions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of 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Don’t use presentation that relies solely on color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Keyboard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Accessible by keyboard only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Keyboard Trap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Don’t trap keyboard users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Timing Adjustable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limits have user controls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Bypass Blocks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 a ‘Skip to Content’ link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Focus Order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order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Name, Role,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Build all elements for accessibility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 Identification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Clearly identify input errors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Language of 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 has a language assigned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Focus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Elements do not change when they receive focus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2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Level AA Accessibility</a:t>
            </a: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5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56452"/>
              </p:ext>
            </p:extLst>
          </p:nvPr>
        </p:nvGraphicFramePr>
        <p:xfrm>
          <a:off x="228600" y="609600"/>
          <a:ext cx="8763000" cy="5440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8286"/>
                <a:gridCol w="5424714"/>
              </a:tblGrid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Guideline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Summary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Contrast (Minimum)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Contrast ratio between text and background is at least 4.5:1</a:t>
                      </a:r>
                      <a:endParaRPr lang="en-US" sz="1600" dirty="0"/>
                    </a:p>
                  </a:txBody>
                  <a:tcPr/>
                </a:tc>
              </a:tr>
              <a:tr h="6841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Resize 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 can be resized to 200% without loss of content or function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Images of 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Don’t use images of text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Multiple Ways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Offer several ways to find pages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Headings and Labels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clear headings and labels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Focus Visible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Ensure keyboard focus is visible and clear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Language of Parts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Tell users when the language on a page changes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Consistent Navigation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menus consistently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Consistent Identification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icons and buttons consistently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 Suggestion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Suggest fixes when users make errors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Captions (Live)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Live videos have captions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Audio Description (Pre-recorded)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Users have access to audio description for video content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42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Level AAA Accessibility</a:t>
            </a: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7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00512"/>
              </p:ext>
            </p:extLst>
          </p:nvPr>
        </p:nvGraphicFramePr>
        <p:xfrm>
          <a:off x="228600" y="609600"/>
          <a:ext cx="8763000" cy="5440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8286"/>
                <a:gridCol w="5424714"/>
              </a:tblGrid>
              <a:tr h="39635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Guideline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Summary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Contrast (Enhanced)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Contrast ratio between text and background is at least 7:1</a:t>
                      </a:r>
                      <a:endParaRPr lang="en-US" sz="1600" dirty="0"/>
                    </a:p>
                  </a:txBody>
                  <a:tcPr/>
                </a:tc>
              </a:tr>
              <a:tr h="6841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Visual Presentation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Offer users a range of presentation options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Timing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time limits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Interruptions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Don’t interrupt users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Three Flashes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content flashes more than three times per second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Let users know where they are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Link Purpose (Link Only)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Every link’s purpose is clear from its text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Unusual 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Explain any strange words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Abbreviations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Explain any abbreviations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Help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 detailed help and instructions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 Level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Users with nine years of school can read your content</a:t>
                      </a:r>
                      <a:endParaRPr lang="en-US" sz="1600" dirty="0"/>
                    </a:p>
                  </a:txBody>
                  <a:tcPr/>
                </a:tc>
              </a:tr>
              <a:tr h="3963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Media Alternative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 a text alternative to videos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40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Assistive Technology</a:t>
            </a: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1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/>
              <a:t>Assistive technology helps people who have difficulty speaking, typing, writing, remembering, pointing, seeing, hearing, learning, walking, and many other things. Different disabilities require different assistive technologies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0" dirty="0" smtClean="0"/>
              <a:t>For MAC Voiceover is used as screen reader to interact with the web application and for Window JAWS, NVDA, plugins like </a:t>
            </a:r>
            <a:r>
              <a:rPr lang="en-US" sz="2000" b="0" dirty="0" err="1" smtClean="0"/>
              <a:t>Chromevox</a:t>
            </a:r>
            <a:r>
              <a:rPr lang="en-US" sz="2000" b="0" dirty="0" smtClean="0"/>
              <a:t> are used to interact with the web application.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819400"/>
            <a:ext cx="77724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Screen reader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33528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2000" y="4267200"/>
            <a:ext cx="2057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09800" y="4267200"/>
            <a:ext cx="2362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4996934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JAWS/NVDA for Windows</a:t>
            </a:r>
          </a:p>
          <a:p>
            <a:endParaRPr lang="en-US" dirty="0"/>
          </a:p>
          <a:p>
            <a:r>
              <a:rPr lang="en-US" dirty="0" smtClean="0"/>
              <a:t>Keys: Tab, Arrow Keys, </a:t>
            </a:r>
            <a:r>
              <a:rPr lang="en-US" dirty="0" err="1" smtClean="0"/>
              <a:t>CTRL+Alt+Arrow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09490" y="4953000"/>
            <a:ext cx="4158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Voiceover for Mac/</a:t>
            </a:r>
            <a:r>
              <a:rPr lang="en-US" dirty="0" err="1" smtClean="0"/>
              <a:t>Ipad</a:t>
            </a:r>
            <a:r>
              <a:rPr lang="en-US" dirty="0" smtClean="0"/>
              <a:t>/</a:t>
            </a:r>
            <a:r>
              <a:rPr lang="en-US" dirty="0" err="1" smtClean="0"/>
              <a:t>iphone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Keys: Tab, Arrow Keys, </a:t>
            </a:r>
            <a:r>
              <a:rPr lang="en-US" dirty="0" err="1" smtClean="0"/>
              <a:t>Command+Option</a:t>
            </a:r>
            <a:r>
              <a:rPr lang="en-US" dirty="0" smtClean="0"/>
              <a:t>+ Arrow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5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0" dirty="0" smtClean="0"/>
              <a:t>Accessibility is about building Applications that can be navigated and read by everyone, regardless of disability, location, experience or technology.</a:t>
            </a:r>
          </a:p>
          <a:p>
            <a:pPr lvl="0"/>
            <a:endParaRPr lang="en-US" sz="2000" dirty="0"/>
          </a:p>
          <a:p>
            <a:r>
              <a:rPr lang="en-US" sz="2000" b="0" dirty="0" smtClean="0"/>
              <a:t>Web Accessibility is designed to work for all people with mental and physical disability. When the application meets this goal, it is accessible to people with a diverse range of hearing, movement, sight, and cognitive ability.</a:t>
            </a:r>
          </a:p>
          <a:p>
            <a:pPr lvl="0"/>
            <a:endParaRPr lang="en-US" sz="2000" b="0" dirty="0" smtClean="0"/>
          </a:p>
          <a:p>
            <a:pPr lvl="0"/>
            <a:r>
              <a:rPr lang="en-US" sz="2000" dirty="0" smtClean="0"/>
              <a:t>Current Web standards for accessibility is WCAG2.0 (Web Content Accessibility Guidelines)</a:t>
            </a:r>
            <a:endParaRPr lang="en-US" sz="2000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6600" dirty="0" smtClean="0"/>
              <a:t>Screen reader Commands - NVDA</a:t>
            </a:r>
            <a:r>
              <a:rPr lang="en-IN" sz="1600" dirty="0"/>
              <a:t/>
            </a:r>
            <a:br>
              <a:rPr lang="en-IN" sz="1600" dirty="0"/>
            </a:b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2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6655" y="1557676"/>
          <a:ext cx="6250690" cy="4611012"/>
        </p:xfrm>
        <a:graphic>
          <a:graphicData uri="http://schemas.openxmlformats.org/drawingml/2006/table">
            <a:tbl>
              <a:tblPr/>
              <a:tblGrid>
                <a:gridCol w="3125345"/>
                <a:gridCol w="3125345"/>
              </a:tblGrid>
              <a:tr h="26623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Command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←</a:t>
                      </a:r>
                      <a:r>
                        <a:rPr lang="en-IN" sz="1400">
                          <a:effectLst/>
                        </a:rPr>
                        <a:t> or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Say Prior Character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→</a:t>
                      </a:r>
                      <a:r>
                        <a:rPr lang="en-IN" sz="1400">
                          <a:effectLst/>
                        </a:rPr>
                        <a:t> or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Say Next Character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Say Current Character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Say Word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5</a:t>
                      </a:r>
                      <a:r>
                        <a:rPr lang="en-IN" sz="1400">
                          <a:effectLst/>
                        </a:rPr>
                        <a:t> twice quickly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Spell Word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Ctrl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←</a:t>
                      </a:r>
                      <a:r>
                        <a:rPr lang="en-IN" sz="1400">
                          <a:effectLst/>
                        </a:rPr>
                        <a:t> or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Say Prior Word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Ctrl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→</a:t>
                      </a:r>
                      <a:r>
                        <a:rPr lang="en-IN" sz="1400">
                          <a:effectLst/>
                        </a:rPr>
                        <a:t> or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Say Next Word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↑</a:t>
                      </a:r>
                      <a:r>
                        <a:rPr lang="en-IN" sz="1400">
                          <a:effectLst/>
                        </a:rPr>
                        <a:t> or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Say Prior Line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↓</a:t>
                      </a:r>
                      <a:r>
                        <a:rPr lang="en-IN" sz="1400">
                          <a:effectLst/>
                        </a:rPr>
                        <a:t> or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9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Say Next Line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NVDA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↑</a:t>
                      </a:r>
                      <a:r>
                        <a:rPr lang="en-IN" sz="1400">
                          <a:effectLst/>
                        </a:rPr>
                        <a:t> or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8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Say Current Line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NVDA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↑</a:t>
                      </a:r>
                      <a:r>
                        <a:rPr lang="en-IN" sz="1400">
                          <a:effectLst/>
                        </a:rPr>
                        <a:t> twice quickly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Spell Current Line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NVDA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↓</a:t>
                      </a:r>
                      <a:r>
                        <a:rPr lang="en-IN" sz="1400">
                          <a:effectLst/>
                        </a:rPr>
                        <a:t> or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+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Read all starting at current position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Shift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Top line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Shift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9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Bottom Line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Shift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Start of Line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662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Shift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effectLst/>
                        </a:rPr>
                        <a:t>Numpad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IN" sz="1400">
                        <a:effectLst/>
                      </a:endParaRP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End of Line</a:t>
                      </a:r>
                    </a:p>
                  </a:txBody>
                  <a:tcPr marL="28938" marR="28938" marT="28938" marB="2893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1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Headings, Lists and Tables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41431"/>
              </p:ext>
            </p:extLst>
          </p:nvPr>
        </p:nvGraphicFramePr>
        <p:xfrm>
          <a:off x="609600" y="1447800"/>
          <a:ext cx="8229600" cy="1447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Command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H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Headings Quick 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1-6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Headings level 1-6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L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List Quick 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List Item Quick 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56767"/>
              </p:ext>
            </p:extLst>
          </p:nvPr>
        </p:nvGraphicFramePr>
        <p:xfrm>
          <a:off x="609600" y="3544360"/>
          <a:ext cx="8229600" cy="1798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5052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Command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T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Table Quick 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Ctrl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Alt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→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Cell to Right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Ctrl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Alt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←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Cell to Left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Ctrl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Alt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↓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Cell Below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Ctrl</a:t>
                      </a:r>
                      <a:r>
                        <a:rPr lang="en-IN" sz="1400" dirty="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Alt</a:t>
                      </a:r>
                      <a:r>
                        <a:rPr lang="en-IN" sz="1400" dirty="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↑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Cell Above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2535768"/>
            <a:ext cx="65" cy="100859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64625" y="1600199"/>
          <a:ext cx="6414750" cy="4525965"/>
        </p:xfrm>
        <a:graphic>
          <a:graphicData uri="http://schemas.openxmlformats.org/drawingml/2006/table">
            <a:tbl>
              <a:tblPr/>
              <a:tblGrid>
                <a:gridCol w="3207375"/>
                <a:gridCol w="3207375"/>
              </a:tblGrid>
              <a:tr h="27322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Command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Form Quick Key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Button Quick Key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87046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Enter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NVDA</a:t>
                      </a:r>
                      <a:r>
                        <a:rPr lang="en-US" sz="1400">
                          <a:effectLst/>
                        </a:rPr>
                        <a:t> + 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Space</a:t>
                      </a:r>
                      <a:r>
                        <a:rPr lang="en-US" sz="1400">
                          <a:effectLst/>
                        </a:rPr>
                        <a:t> (in a form element)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Enter Forms Mode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NVDA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Space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Exit Forms Mode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Tab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Next form Control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Shift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Tab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Previous Form Control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Spacebar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Select and Deselect Checkboxes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87046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Alt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↓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Open Combo Box/Jump Menu/Auto-complete Menu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↑</a:t>
                      </a:r>
                      <a:r>
                        <a:rPr lang="en-IN" sz="1400">
                          <a:effectLst/>
                        </a:rPr>
                        <a:t>/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↓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Select Radio Button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↑</a:t>
                      </a:r>
                      <a:r>
                        <a:rPr lang="en-IN" sz="1400">
                          <a:effectLst/>
                        </a:rPr>
                        <a:t>/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↓</a:t>
                      </a:r>
                      <a:r>
                        <a:rPr lang="en-IN" sz="1400">
                          <a:effectLst/>
                        </a:rPr>
                        <a:t> or the </a:t>
                      </a:r>
                      <a:r>
                        <a:rPr lang="en-IN" sz="1400" b="1">
                          <a:effectLst/>
                        </a:rPr>
                        <a:t>First letter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Element in Combo Box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Checkbox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Combo Box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Radio Button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Enter</a:t>
                      </a:r>
                      <a:r>
                        <a:rPr lang="en-IN" sz="1400">
                          <a:effectLst/>
                        </a:rPr>
                        <a:t> (in forms mode)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Submit Form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64625" y="1600199"/>
          <a:ext cx="6414750" cy="4525965"/>
        </p:xfrm>
        <a:graphic>
          <a:graphicData uri="http://schemas.openxmlformats.org/drawingml/2006/table">
            <a:tbl>
              <a:tblPr/>
              <a:tblGrid>
                <a:gridCol w="3207375"/>
                <a:gridCol w="3207375"/>
              </a:tblGrid>
              <a:tr h="27322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Command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F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Form Quick Key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Button Quick Key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87046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Enter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NVDA</a:t>
                      </a:r>
                      <a:r>
                        <a:rPr lang="en-US" sz="1400">
                          <a:effectLst/>
                        </a:rPr>
                        <a:t> + 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Space</a:t>
                      </a:r>
                      <a:r>
                        <a:rPr lang="en-US" sz="1400">
                          <a:effectLst/>
                        </a:rPr>
                        <a:t> (in a form element)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Enter Forms Mode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NVDA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Space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Exit Forms Mode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Tab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Next form Control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Shift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Tab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Previous Form Control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Spacebar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Select and Deselect Checkboxes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87046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Alt</a:t>
                      </a:r>
                      <a:r>
                        <a:rPr lang="en-IN" sz="1400">
                          <a:effectLst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↓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Open Combo Box/Jump Menu/Auto-complete Menu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↑</a:t>
                      </a:r>
                      <a:r>
                        <a:rPr lang="en-IN" sz="1400">
                          <a:effectLst/>
                        </a:rPr>
                        <a:t>/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↓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Select Radio Button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↑</a:t>
                      </a:r>
                      <a:r>
                        <a:rPr lang="en-IN" sz="1400">
                          <a:effectLst/>
                        </a:rPr>
                        <a:t>/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↓</a:t>
                      </a:r>
                      <a:r>
                        <a:rPr lang="en-IN" sz="1400">
                          <a:effectLst/>
                        </a:rPr>
                        <a:t> or the </a:t>
                      </a:r>
                      <a:r>
                        <a:rPr lang="en-IN" sz="1400" b="1">
                          <a:effectLst/>
                        </a:rPr>
                        <a:t>First letter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Element in Combo Box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Checkbox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C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Combo Box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R</a:t>
                      </a:r>
                      <a:endParaRPr lang="en-IN" sz="1400">
                        <a:effectLst/>
                      </a:endParaRP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Radio Button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3221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/>
                        </a:rPr>
                        <a:t>Enter</a:t>
                      </a:r>
                      <a:r>
                        <a:rPr lang="en-IN" sz="1400">
                          <a:effectLst/>
                        </a:rPr>
                        <a:t> (in forms mode)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Submit Form</a:t>
                      </a:r>
                    </a:p>
                  </a:txBody>
                  <a:tcPr marL="29698" marR="29698" marT="29698" marB="2969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57379"/>
              </p:ext>
            </p:extLst>
          </p:nvPr>
        </p:nvGraphicFramePr>
        <p:xfrm>
          <a:off x="381000" y="1447800"/>
          <a:ext cx="7086600" cy="2240280"/>
        </p:xfrm>
        <a:graphic>
          <a:graphicData uri="http://schemas.openxmlformats.org/drawingml/2006/table">
            <a:tbl>
              <a:tblPr/>
              <a:tblGrid>
                <a:gridCol w="3543300"/>
                <a:gridCol w="3543300"/>
              </a:tblGrid>
              <a:tr h="141514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Command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Tab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j-lt"/>
                        </a:rPr>
                        <a:t>Jump to next link/form element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K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Next link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Shift</a:t>
                      </a:r>
                      <a:r>
                        <a:rPr lang="en-IN" sz="1400" b="1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Tab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j-lt"/>
                        </a:rPr>
                        <a:t>Jump to previous link/form element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NVDA</a:t>
                      </a:r>
                      <a:r>
                        <a:rPr lang="en-IN" sz="1400" b="1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F7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lt"/>
                        </a:rPr>
                        <a:t>Elements List - lists page links, headings, and landmarks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U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Unvisited Link Quick 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41514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V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Visited Link Quick Key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8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8819"/>
              </p:ext>
            </p:extLst>
          </p:nvPr>
        </p:nvGraphicFramePr>
        <p:xfrm>
          <a:off x="868939" y="1600199"/>
          <a:ext cx="7406122" cy="4525965"/>
        </p:xfrm>
        <a:graphic>
          <a:graphicData uri="http://schemas.openxmlformats.org/drawingml/2006/table">
            <a:tbl>
              <a:tblPr/>
              <a:tblGrid>
                <a:gridCol w="3703061"/>
                <a:gridCol w="3703061"/>
              </a:tblGrid>
              <a:tr h="315446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Command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446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Ctrl</a:t>
                      </a:r>
                      <a:r>
                        <a:rPr lang="en-IN" sz="1400" b="1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F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j-lt"/>
                        </a:rPr>
                        <a:t>Search for a word or a phrase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446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NVDA</a:t>
                      </a:r>
                      <a:r>
                        <a:rPr lang="en-IN" sz="1400" dirty="0">
                          <a:effectLst/>
                          <a:latin typeface="+mj-lt"/>
                        </a:rPr>
                        <a:t>+ </a:t>
                      </a:r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Keyboard help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446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G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Next Image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446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Ctrl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↑</a:t>
                      </a:r>
                      <a:r>
                        <a:rPr lang="en-IN" sz="1400">
                          <a:effectLst/>
                          <a:latin typeface="+mj-lt"/>
                        </a:rPr>
                        <a:t>/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↓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Previous/Next Paragraph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446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Blockquote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62317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NVDA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F2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j-lt"/>
                        </a:rPr>
                        <a:t>Next key you hit ignores NVDA and is a normal Windows key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446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NVDA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Speaks characters typed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446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NVDA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Speaks words typed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62317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NVDA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B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j-lt"/>
                        </a:rPr>
                        <a:t>Reads the entire foreground window (useful for reading a dialog box)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62317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NVDA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T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j-lt"/>
                        </a:rPr>
                        <a:t>Announces the title of the current foreground window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15446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NVDA</a:t>
                      </a:r>
                      <a:r>
                        <a:rPr lang="en-IN" sz="1400">
                          <a:effectLst/>
                          <a:latin typeface="+mj-lt"/>
                        </a:rPr>
                        <a:t> + </a:t>
                      </a:r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en-IN" sz="1400">
                        <a:effectLst/>
                        <a:latin typeface="+mj-lt"/>
                      </a:endParaRP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Quit NVDA</a:t>
                      </a:r>
                    </a:p>
                  </a:txBody>
                  <a:tcPr marL="34288" marR="34288" marT="34288" marB="34288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Other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03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6600" dirty="0" smtClean="0"/>
              <a:t>Screen reader Commands - JAWS</a:t>
            </a:r>
            <a:r>
              <a:rPr lang="en-IN" sz="1600" dirty="0"/>
              <a:t/>
            </a:r>
            <a:br>
              <a:rPr lang="en-IN" sz="1600" dirty="0"/>
            </a:b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793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JAWS Commands: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dequeuniversity.com/assets/pdf/screenreaders/jaws.pdf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44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www.w3.org/standards/webdesign/accessibility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https://www.w3.org/WAI/standards-guidelines/wcag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https://www.marcozehe.de/web-accessibility-resources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933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Georgia" panose="02040502050405020303" pitchFamily="18" charset="0"/>
              </a:rPr>
              <a:t>Q&amp;A</a:t>
            </a:r>
            <a:endParaRPr lang="en-US" sz="6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2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887786"/>
              </p:ext>
            </p:extLst>
          </p:nvPr>
        </p:nvGraphicFramePr>
        <p:xfrm>
          <a:off x="304800" y="2286000"/>
          <a:ext cx="3733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WCAG Addresses following: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082579"/>
              </p:ext>
            </p:extLst>
          </p:nvPr>
        </p:nvGraphicFramePr>
        <p:xfrm>
          <a:off x="4856018" y="2286000"/>
          <a:ext cx="3733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User Scenario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9718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Visual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Motor/Mobility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Auditory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Seizures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Cognitive/Intellectual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971799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Blind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Partial Blind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Color Blind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Deaf/Hard of Hearing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Mobility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Old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Difficulty in understanding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1430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1828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819400" y="18288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53200" y="1828800"/>
            <a:ext cx="0" cy="41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1828800"/>
            <a:ext cx="0" cy="44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cs typeface="Arabic Typesetting" panose="03020402040406030203" pitchFamily="66" charset="-78"/>
              </a:rPr>
              <a:t>3 Level of compliance documented by WCAG</a:t>
            </a:r>
          </a:p>
          <a:p>
            <a:pPr marL="0" indent="0" algn="ctr">
              <a:buNone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5970" y="2743200"/>
            <a:ext cx="142494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0970" y="2743200"/>
            <a:ext cx="142494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AA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9770" y="2743200"/>
            <a:ext cx="142494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AAA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663440" y="3733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4839977"/>
            <a:ext cx="23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 Accessibility Goal</a:t>
            </a:r>
            <a:endParaRPr lang="en-US" b="1" dirty="0"/>
          </a:p>
        </p:txBody>
      </p:sp>
      <p:cxnSp>
        <p:nvCxnSpPr>
          <p:cNvPr id="14" name="Elbow Connector 13"/>
          <p:cNvCxnSpPr>
            <a:stCxn id="6" idx="2"/>
          </p:cNvCxnSpPr>
          <p:nvPr/>
        </p:nvCxnSpPr>
        <p:spPr>
          <a:xfrm rot="16200000" flipH="1">
            <a:off x="6027420" y="4198620"/>
            <a:ext cx="1828800" cy="899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9533" y="5562600"/>
            <a:ext cx="29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Highest Level of Accessibility</a:t>
            </a:r>
            <a:endParaRPr lang="en-US" b="1" dirty="0"/>
          </a:p>
        </p:txBody>
      </p:sp>
      <p:cxnSp>
        <p:nvCxnSpPr>
          <p:cNvPr id="17" name="Elbow Connector 16"/>
          <p:cNvCxnSpPr>
            <a:stCxn id="4" idx="2"/>
          </p:cNvCxnSpPr>
          <p:nvPr/>
        </p:nvCxnSpPr>
        <p:spPr>
          <a:xfrm rot="5400000">
            <a:off x="1112520" y="3916680"/>
            <a:ext cx="1828800" cy="14630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5562600"/>
            <a:ext cx="268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Basic Level of Accessibility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111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905000"/>
            <a:ext cx="19812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PERCIEVEABLE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9964" y="1905000"/>
            <a:ext cx="19812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1905000"/>
            <a:ext cx="22860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2800" y="1905000"/>
            <a:ext cx="18288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ROBUST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419600" y="1447800"/>
            <a:ext cx="391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8200" y="1447800"/>
            <a:ext cx="3622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00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30360" y="144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3124200"/>
            <a:ext cx="66814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Perceivable:  </a:t>
            </a:r>
            <a:r>
              <a:rPr lang="en-US" dirty="0" smtClean="0"/>
              <a:t>Available through Sight, Touch and Hearing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Operable:  </a:t>
            </a:r>
            <a:r>
              <a:rPr lang="en-US" dirty="0" smtClean="0"/>
              <a:t>Compatible with Mouse, Keyboard and device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Understandable:  </a:t>
            </a:r>
            <a:r>
              <a:rPr lang="en-US" dirty="0" smtClean="0"/>
              <a:t>Easy to comprehend and Navigate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Robust:  </a:t>
            </a:r>
            <a:r>
              <a:rPr lang="en-US" dirty="0" smtClean="0"/>
              <a:t>Works across browser, Assistive Technology, Mobile devices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6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Design Accessibility</a:t>
            </a:r>
            <a:endParaRPr lang="en-US" sz="6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5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Don’t use color as the only visual means of conveying information.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3325091" cy="477115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575088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1" y="23622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of only color to represent important information is not good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information to the user by using both color and text</a:t>
            </a:r>
          </a:p>
          <a:p>
            <a:endParaRPr lang="en-US" dirty="0" smtClean="0"/>
          </a:p>
          <a:p>
            <a:r>
              <a:rPr lang="en-US" b="1" dirty="0" smtClean="0"/>
              <a:t>Target audience: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People with cognitive issue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People with color blindness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6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Ensure sufficient contrast between text and its background.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C:\Users\nitika\Desktop\contrast-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98518"/>
            <a:ext cx="6661438" cy="274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752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6574" y="4953000"/>
            <a:ext cx="7738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erlin Sans FB" panose="020E0602020502020306" pitchFamily="34" charset="0"/>
                <a:hlinkClick r:id="rId3"/>
              </a:rPr>
              <a:t>WCAG 2.0</a:t>
            </a:r>
            <a:r>
              <a:rPr lang="en-US" sz="1600" dirty="0">
                <a:latin typeface="Berlin Sans FB" panose="020E0602020502020306" pitchFamily="34" charset="0"/>
              </a:rPr>
              <a:t> level AA requires a contrast ratio of 4.5:1 for normal text and 3:1 for large text. </a:t>
            </a:r>
            <a:endParaRPr lang="en-US" sz="1600" dirty="0" smtClean="0">
              <a:latin typeface="Berlin Sans FB" panose="020E0602020502020306" pitchFamily="34" charset="0"/>
            </a:endParaRPr>
          </a:p>
          <a:p>
            <a:r>
              <a:rPr lang="en-US" sz="1600" dirty="0" smtClean="0">
                <a:latin typeface="Berlin Sans FB" panose="020E0602020502020306" pitchFamily="34" charset="0"/>
              </a:rPr>
              <a:t>Level </a:t>
            </a:r>
            <a:r>
              <a:rPr lang="en-US" sz="1600" dirty="0">
                <a:latin typeface="Berlin Sans FB" panose="020E0602020502020306" pitchFamily="34" charset="0"/>
              </a:rPr>
              <a:t>AAA requires a contrast ratio of 7:1 for normal text and 4.5:1 for large text</a:t>
            </a:r>
            <a:r>
              <a:rPr lang="en-US" sz="1600" dirty="0" smtClean="0">
                <a:latin typeface="Berlin Sans FB" panose="020E0602020502020306" pitchFamily="34" charset="0"/>
              </a:rPr>
              <a:t>.</a:t>
            </a: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US" sz="1600" dirty="0">
                <a:latin typeface="Berlin Sans FB" panose="020E0602020502020306" pitchFamily="34" charset="0"/>
              </a:rPr>
              <a:t>Large text is defined as 14 point (typically 18.66px) and bold or larger, or 18 point </a:t>
            </a:r>
            <a:endParaRPr lang="en-US" sz="1600" dirty="0" smtClean="0">
              <a:latin typeface="Berlin Sans FB" panose="020E0602020502020306" pitchFamily="34" charset="0"/>
            </a:endParaRPr>
          </a:p>
          <a:p>
            <a:r>
              <a:rPr lang="en-US" sz="1600" dirty="0" smtClean="0">
                <a:latin typeface="Berlin Sans FB" panose="020E0602020502020306" pitchFamily="34" charset="0"/>
              </a:rPr>
              <a:t>(</a:t>
            </a:r>
            <a:r>
              <a:rPr lang="en-US" sz="1600" dirty="0">
                <a:latin typeface="Berlin Sans FB" panose="020E0602020502020306" pitchFamily="34" charset="0"/>
              </a:rPr>
              <a:t>typically 24px) or larger.</a:t>
            </a:r>
          </a:p>
        </p:txBody>
      </p:sp>
    </p:spTree>
    <p:extLst>
      <p:ext uri="{BB962C8B-B14F-4D97-AF65-F5344CB8AC3E}">
        <p14:creationId xmlns:p14="http://schemas.microsoft.com/office/powerpoint/2010/main" val="57147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Provide visual focus indication for keyboard focus.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50" name="Picture 2" descr="C:\Users\nitika\Desktop\focus-visi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62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752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7486" y="5181600"/>
            <a:ext cx="7459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rlin Sans FB" panose="020E0602020502020306" pitchFamily="34" charset="0"/>
              </a:rPr>
              <a:t>Provide visual indicator to the users, helps user navigate the web application knowing</a:t>
            </a:r>
          </a:p>
          <a:p>
            <a:r>
              <a:rPr lang="en-US" sz="1600" dirty="0" smtClean="0">
                <a:latin typeface="Berlin Sans FB" panose="020E0602020502020306" pitchFamily="34" charset="0"/>
              </a:rPr>
              <a:t>what part of the information the user is on.</a:t>
            </a:r>
          </a:p>
          <a:p>
            <a:endParaRPr lang="en-US" sz="1600" dirty="0">
              <a:latin typeface="Berlin Sans FB" panose="020E0602020502020306" pitchFamily="34" charset="0"/>
            </a:endParaRPr>
          </a:p>
          <a:p>
            <a:r>
              <a:rPr lang="en-US" sz="1600" dirty="0" smtClean="0">
                <a:latin typeface="Berlin Sans FB" panose="020E0602020502020306" pitchFamily="34" charset="0"/>
              </a:rPr>
              <a:t>Designers can choose to use the default browser focus or choose a different color or </a:t>
            </a:r>
          </a:p>
          <a:p>
            <a:r>
              <a:rPr lang="en-US" sz="1600" dirty="0" smtClean="0">
                <a:latin typeface="Berlin Sans FB" panose="020E0602020502020306" pitchFamily="34" charset="0"/>
              </a:rPr>
              <a:t>Background to represent this information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9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1145</Words>
  <Application>Microsoft Office PowerPoint</Application>
  <PresentationFormat>On-screen Show (4:3)</PresentationFormat>
  <Paragraphs>342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Web Accessibility Basics</vt:lpstr>
      <vt:lpstr>GOALS</vt:lpstr>
      <vt:lpstr>OVEVIEW</vt:lpstr>
      <vt:lpstr>SPECIFICATIONS</vt:lpstr>
      <vt:lpstr>PRINCIPLES</vt:lpstr>
      <vt:lpstr>Design Accessibility</vt:lpstr>
      <vt:lpstr> Don’t use color as the only visual means of conveying information. </vt:lpstr>
      <vt:lpstr> Ensure sufficient contrast between text and its background. </vt:lpstr>
      <vt:lpstr> Provide visual focus indication for keyboard focus. </vt:lpstr>
      <vt:lpstr> Don’t make people hover to find things. </vt:lpstr>
      <vt:lpstr>PowerPoint Presentation</vt:lpstr>
      <vt:lpstr>Level A Accessibility</vt:lpstr>
      <vt:lpstr>PowerPoint Presentation</vt:lpstr>
      <vt:lpstr>Level AA Accessibility</vt:lpstr>
      <vt:lpstr>PowerPoint Presentation</vt:lpstr>
      <vt:lpstr>Level AAA Accessibility</vt:lpstr>
      <vt:lpstr>PowerPoint Presentation</vt:lpstr>
      <vt:lpstr>Assistive Technology</vt:lpstr>
      <vt:lpstr>PowerPoint Presentation</vt:lpstr>
      <vt:lpstr>Screen reader Commands - NVDA </vt:lpstr>
      <vt:lpstr>Reading Text</vt:lpstr>
      <vt:lpstr>Headings, Lists and Tables</vt:lpstr>
      <vt:lpstr>Forms</vt:lpstr>
      <vt:lpstr>Links</vt:lpstr>
      <vt:lpstr>PowerPoint Presentation</vt:lpstr>
      <vt:lpstr>Screen reader Commands - JAWS </vt:lpstr>
      <vt:lpstr>Reference: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</dc:title>
  <dc:creator>Nitika Sharma</dc:creator>
  <cp:lastModifiedBy>Nitika Sharma</cp:lastModifiedBy>
  <cp:revision>49</cp:revision>
  <dcterms:created xsi:type="dcterms:W3CDTF">2017-11-20T08:31:38Z</dcterms:created>
  <dcterms:modified xsi:type="dcterms:W3CDTF">2018-06-15T12:29:01Z</dcterms:modified>
</cp:coreProperties>
</file>