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4"/>
  </p:notesMasterIdLst>
  <p:sldIdLst>
    <p:sldId id="256" r:id="rId2"/>
    <p:sldId id="257" r:id="rId3"/>
    <p:sldId id="258" r:id="rId4"/>
    <p:sldId id="308" r:id="rId5"/>
    <p:sldId id="309" r:id="rId6"/>
    <p:sldId id="259" r:id="rId7"/>
    <p:sldId id="260" r:id="rId8"/>
    <p:sldId id="265" r:id="rId9"/>
    <p:sldId id="267" r:id="rId10"/>
    <p:sldId id="300" r:id="rId11"/>
    <p:sldId id="301" r:id="rId12"/>
    <p:sldId id="261" r:id="rId13"/>
    <p:sldId id="271" r:id="rId14"/>
    <p:sldId id="272" r:id="rId15"/>
    <p:sldId id="273" r:id="rId16"/>
    <p:sldId id="274" r:id="rId17"/>
    <p:sldId id="275" r:id="rId18"/>
    <p:sldId id="276" r:id="rId19"/>
    <p:sldId id="302" r:id="rId20"/>
    <p:sldId id="262" r:id="rId21"/>
    <p:sldId id="277" r:id="rId22"/>
    <p:sldId id="278" r:id="rId23"/>
    <p:sldId id="296" r:id="rId24"/>
    <p:sldId id="297" r:id="rId25"/>
    <p:sldId id="304" r:id="rId26"/>
    <p:sldId id="281" r:id="rId27"/>
    <p:sldId id="282" r:id="rId28"/>
    <p:sldId id="284" r:id="rId29"/>
    <p:sldId id="305" r:id="rId30"/>
    <p:sldId id="306" r:id="rId31"/>
    <p:sldId id="288" r:id="rId32"/>
    <p:sldId id="294" r:id="rId33"/>
    <p:sldId id="289" r:id="rId34"/>
    <p:sldId id="290" r:id="rId35"/>
    <p:sldId id="291" r:id="rId36"/>
    <p:sldId id="292" r:id="rId37"/>
    <p:sldId id="293" r:id="rId38"/>
    <p:sldId id="295" r:id="rId39"/>
    <p:sldId id="285" r:id="rId40"/>
    <p:sldId id="307" r:id="rId41"/>
    <p:sldId id="286" r:id="rId42"/>
    <p:sldId id="28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740"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51D7F4-AB1B-4AEE-A49F-F643055C1081}" type="datetimeFigureOut">
              <a:rPr lang="en-US" smtClean="0"/>
              <a:pPr/>
              <a:t>9/25/2017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19CE90-2B68-4E8A-810D-447AA445F4D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GB" altLang="en-US" smtClean="0"/>
          </a:p>
        </p:txBody>
      </p:sp>
      <p:sp>
        <p:nvSpPr>
          <p:cNvPr id="30724" name="Slide Number Placeholder 3"/>
          <p:cNvSpPr>
            <a:spLocks noGrp="1"/>
          </p:cNvSpPr>
          <p:nvPr>
            <p:ph type="sldNum" sz="quarter" idx="5"/>
          </p:nvPr>
        </p:nvSpPr>
        <p:spPr>
          <a:noFill/>
        </p:spPr>
        <p:txBody>
          <a:bodyPr/>
          <a:lstStyle/>
          <a:p>
            <a:fld id="{3681DEBC-077A-47F4-A3A5-00B2B8D66C59}" type="slidenum">
              <a:rPr lang="en-US" altLang="en-US"/>
              <a:pPr/>
              <a:t>13</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GB" altLang="en-US" smtClean="0"/>
          </a:p>
        </p:txBody>
      </p:sp>
      <p:sp>
        <p:nvSpPr>
          <p:cNvPr id="33796" name="Slide Number Placeholder 3"/>
          <p:cNvSpPr>
            <a:spLocks noGrp="1"/>
          </p:cNvSpPr>
          <p:nvPr>
            <p:ph type="sldNum" sz="quarter" idx="5"/>
          </p:nvPr>
        </p:nvSpPr>
        <p:spPr>
          <a:noFill/>
        </p:spPr>
        <p:txBody>
          <a:bodyPr/>
          <a:lstStyle/>
          <a:p>
            <a:fld id="{C6976316-A46C-4E9B-B0F0-620A008D75D2}" type="slidenum">
              <a:rPr lang="en-US" altLang="en-US"/>
              <a:pPr/>
              <a:t>35</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GB" altLang="en-US" smtClean="0"/>
          </a:p>
        </p:txBody>
      </p:sp>
      <p:sp>
        <p:nvSpPr>
          <p:cNvPr id="34820" name="Slide Number Placeholder 3"/>
          <p:cNvSpPr>
            <a:spLocks noGrp="1"/>
          </p:cNvSpPr>
          <p:nvPr>
            <p:ph type="sldNum" sz="quarter" idx="5"/>
          </p:nvPr>
        </p:nvSpPr>
        <p:spPr>
          <a:noFill/>
        </p:spPr>
        <p:txBody>
          <a:bodyPr/>
          <a:lstStyle/>
          <a:p>
            <a:fld id="{4BBD03A2-1E70-474A-B252-36D46ED36B4C}" type="slidenum">
              <a:rPr lang="en-US" altLang="en-US"/>
              <a:pPr/>
              <a:t>36</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GB" altLang="en-US" smtClean="0"/>
          </a:p>
        </p:txBody>
      </p:sp>
      <p:sp>
        <p:nvSpPr>
          <p:cNvPr id="35844" name="Slide Number Placeholder 3"/>
          <p:cNvSpPr>
            <a:spLocks noGrp="1"/>
          </p:cNvSpPr>
          <p:nvPr>
            <p:ph type="sldNum" sz="quarter" idx="5"/>
          </p:nvPr>
        </p:nvSpPr>
        <p:spPr>
          <a:noFill/>
        </p:spPr>
        <p:txBody>
          <a:bodyPr/>
          <a:lstStyle/>
          <a:p>
            <a:fld id="{CF443BCD-C57D-44BB-AE81-795E8585DD6D}" type="slidenum">
              <a:rPr lang="en-US" altLang="en-US"/>
              <a:pPr/>
              <a:t>37</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GB" altLang="en-US" smtClean="0"/>
          </a:p>
        </p:txBody>
      </p:sp>
      <p:sp>
        <p:nvSpPr>
          <p:cNvPr id="31748" name="Slide Number Placeholder 3"/>
          <p:cNvSpPr>
            <a:spLocks noGrp="1"/>
          </p:cNvSpPr>
          <p:nvPr>
            <p:ph type="sldNum" sz="quarter" idx="5"/>
          </p:nvPr>
        </p:nvSpPr>
        <p:spPr>
          <a:noFill/>
        </p:spPr>
        <p:txBody>
          <a:bodyPr/>
          <a:lstStyle/>
          <a:p>
            <a:fld id="{06ECDD24-6A69-4284-AB0E-7CA30922BCB5}" type="slidenum">
              <a:rPr lang="en-US" altLang="en-US"/>
              <a:pPr/>
              <a:t>14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GB" altLang="en-US" smtClean="0"/>
          </a:p>
        </p:txBody>
      </p:sp>
      <p:sp>
        <p:nvSpPr>
          <p:cNvPr id="32772" name="Slide Number Placeholder 3"/>
          <p:cNvSpPr>
            <a:spLocks noGrp="1"/>
          </p:cNvSpPr>
          <p:nvPr>
            <p:ph type="sldNum" sz="quarter" idx="5"/>
          </p:nvPr>
        </p:nvSpPr>
        <p:spPr>
          <a:noFill/>
        </p:spPr>
        <p:txBody>
          <a:bodyPr/>
          <a:lstStyle/>
          <a:p>
            <a:fld id="{76C9F309-D99D-48C5-B48C-84DA789BE226}" type="slidenum">
              <a:rPr lang="en-US" altLang="en-US"/>
              <a:pPr/>
              <a:t>15</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GB" altLang="en-US" smtClean="0"/>
          </a:p>
        </p:txBody>
      </p:sp>
      <p:sp>
        <p:nvSpPr>
          <p:cNvPr id="33796" name="Slide Number Placeholder 3"/>
          <p:cNvSpPr>
            <a:spLocks noGrp="1"/>
          </p:cNvSpPr>
          <p:nvPr>
            <p:ph type="sldNum" sz="quarter" idx="5"/>
          </p:nvPr>
        </p:nvSpPr>
        <p:spPr>
          <a:noFill/>
        </p:spPr>
        <p:txBody>
          <a:bodyPr/>
          <a:lstStyle/>
          <a:p>
            <a:fld id="{C6976316-A46C-4E9B-B0F0-620A008D75D2}" type="slidenum">
              <a:rPr lang="en-US" altLang="en-US"/>
              <a:pPr/>
              <a:t>16</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GB" altLang="en-US" smtClean="0"/>
          </a:p>
        </p:txBody>
      </p:sp>
      <p:sp>
        <p:nvSpPr>
          <p:cNvPr id="34820" name="Slide Number Placeholder 3"/>
          <p:cNvSpPr>
            <a:spLocks noGrp="1"/>
          </p:cNvSpPr>
          <p:nvPr>
            <p:ph type="sldNum" sz="quarter" idx="5"/>
          </p:nvPr>
        </p:nvSpPr>
        <p:spPr>
          <a:noFill/>
        </p:spPr>
        <p:txBody>
          <a:bodyPr/>
          <a:lstStyle/>
          <a:p>
            <a:fld id="{4BBD03A2-1E70-474A-B252-36D46ED36B4C}" type="slidenum">
              <a:rPr lang="en-US" altLang="en-US"/>
              <a:pPr/>
              <a:t>17</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GB" altLang="en-US" smtClean="0"/>
          </a:p>
        </p:txBody>
      </p:sp>
      <p:sp>
        <p:nvSpPr>
          <p:cNvPr id="35844" name="Slide Number Placeholder 3"/>
          <p:cNvSpPr>
            <a:spLocks noGrp="1"/>
          </p:cNvSpPr>
          <p:nvPr>
            <p:ph type="sldNum" sz="quarter" idx="5"/>
          </p:nvPr>
        </p:nvSpPr>
        <p:spPr>
          <a:noFill/>
        </p:spPr>
        <p:txBody>
          <a:bodyPr/>
          <a:lstStyle/>
          <a:p>
            <a:fld id="{CF443BCD-C57D-44BB-AE81-795E8585DD6D}" type="slidenum">
              <a:rPr lang="en-US" altLang="en-US"/>
              <a:pPr/>
              <a:t>18</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GB" altLang="en-US" smtClean="0"/>
          </a:p>
        </p:txBody>
      </p:sp>
      <p:sp>
        <p:nvSpPr>
          <p:cNvPr id="30724" name="Slide Number Placeholder 3"/>
          <p:cNvSpPr>
            <a:spLocks noGrp="1"/>
          </p:cNvSpPr>
          <p:nvPr>
            <p:ph type="sldNum" sz="quarter" idx="5"/>
          </p:nvPr>
        </p:nvSpPr>
        <p:spPr>
          <a:noFill/>
        </p:spPr>
        <p:txBody>
          <a:bodyPr/>
          <a:lstStyle/>
          <a:p>
            <a:fld id="{3681DEBC-077A-47F4-A3A5-00B2B8D66C59}" type="slidenum">
              <a:rPr lang="en-US" altLang="en-US"/>
              <a:pPr/>
              <a:t>31</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GB" altLang="en-US" smtClean="0"/>
          </a:p>
        </p:txBody>
      </p:sp>
      <p:sp>
        <p:nvSpPr>
          <p:cNvPr id="31748" name="Slide Number Placeholder 3"/>
          <p:cNvSpPr>
            <a:spLocks noGrp="1"/>
          </p:cNvSpPr>
          <p:nvPr>
            <p:ph type="sldNum" sz="quarter" idx="5"/>
          </p:nvPr>
        </p:nvSpPr>
        <p:spPr>
          <a:noFill/>
        </p:spPr>
        <p:txBody>
          <a:bodyPr/>
          <a:lstStyle/>
          <a:p>
            <a:fld id="{06ECDD24-6A69-4284-AB0E-7CA30922BCB5}" type="slidenum">
              <a:rPr lang="en-US" altLang="en-US"/>
              <a:pPr/>
              <a:t>33</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GB" altLang="en-US" smtClean="0"/>
          </a:p>
        </p:txBody>
      </p:sp>
      <p:sp>
        <p:nvSpPr>
          <p:cNvPr id="32772" name="Slide Number Placeholder 3"/>
          <p:cNvSpPr>
            <a:spLocks noGrp="1"/>
          </p:cNvSpPr>
          <p:nvPr>
            <p:ph type="sldNum" sz="quarter" idx="5"/>
          </p:nvPr>
        </p:nvSpPr>
        <p:spPr>
          <a:noFill/>
        </p:spPr>
        <p:txBody>
          <a:bodyPr/>
          <a:lstStyle/>
          <a:p>
            <a:fld id="{76C9F309-D99D-48C5-B48C-84DA789BE226}" type="slidenum">
              <a:rPr lang="en-US" altLang="en-US"/>
              <a:pPr/>
              <a:t>34</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AE924AD-7317-46AF-8232-6AD15BFBF4E9}" type="datetimeFigureOut">
              <a:rPr lang="en-US" smtClean="0"/>
              <a:pPr/>
              <a:t>9/25/2017</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C4A1061-0398-4838-B80D-D2627821ACF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E924AD-7317-46AF-8232-6AD15BFBF4E9}" type="datetimeFigureOut">
              <a:rPr lang="en-US" smtClean="0"/>
              <a:pPr/>
              <a:t>9/25/2017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4A1061-0398-4838-B80D-D2627821ACF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E924AD-7317-46AF-8232-6AD15BFBF4E9}" type="datetimeFigureOut">
              <a:rPr lang="en-US" smtClean="0"/>
              <a:pPr/>
              <a:t>9/25/2017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4A1061-0398-4838-B80D-D2627821ACF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AE924AD-7317-46AF-8232-6AD15BFBF4E9}" type="datetimeFigureOut">
              <a:rPr lang="en-US" smtClean="0"/>
              <a:pPr/>
              <a:t>9/25/2017</a:t>
            </a:fld>
            <a:endParaRPr lang="en-IN"/>
          </a:p>
        </p:txBody>
      </p:sp>
      <p:sp>
        <p:nvSpPr>
          <p:cNvPr id="9" name="Slide Number Placeholder 8"/>
          <p:cNvSpPr>
            <a:spLocks noGrp="1"/>
          </p:cNvSpPr>
          <p:nvPr>
            <p:ph type="sldNum" sz="quarter" idx="15"/>
          </p:nvPr>
        </p:nvSpPr>
        <p:spPr/>
        <p:txBody>
          <a:bodyPr rtlCol="0"/>
          <a:lstStyle/>
          <a:p>
            <a:fld id="{4C4A1061-0398-4838-B80D-D2627821ACFC}"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AE924AD-7317-46AF-8232-6AD15BFBF4E9}" type="datetimeFigureOut">
              <a:rPr lang="en-US" smtClean="0"/>
              <a:pPr/>
              <a:t>9/25/2017</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C4A1061-0398-4838-B80D-D2627821ACFC}"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AE924AD-7317-46AF-8232-6AD15BFBF4E9}" type="datetimeFigureOut">
              <a:rPr lang="en-US" smtClean="0"/>
              <a:pPr/>
              <a:t>9/25/2017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4A1061-0398-4838-B80D-D2627821ACFC}"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AE924AD-7317-46AF-8232-6AD15BFBF4E9}" type="datetimeFigureOut">
              <a:rPr lang="en-US" smtClean="0"/>
              <a:pPr/>
              <a:t>9/25/2017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4A1061-0398-4838-B80D-D2627821ACFC}"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AE924AD-7317-46AF-8232-6AD15BFBF4E9}" type="datetimeFigureOut">
              <a:rPr lang="en-US" smtClean="0"/>
              <a:pPr/>
              <a:t>9/25/2017</a:t>
            </a:fld>
            <a:endParaRPr lang="en-IN"/>
          </a:p>
        </p:txBody>
      </p:sp>
      <p:sp>
        <p:nvSpPr>
          <p:cNvPr id="7" name="Slide Number Placeholder 6"/>
          <p:cNvSpPr>
            <a:spLocks noGrp="1"/>
          </p:cNvSpPr>
          <p:nvPr>
            <p:ph type="sldNum" sz="quarter" idx="11"/>
          </p:nvPr>
        </p:nvSpPr>
        <p:spPr/>
        <p:txBody>
          <a:bodyPr rtlCol="0"/>
          <a:lstStyle/>
          <a:p>
            <a:fld id="{4C4A1061-0398-4838-B80D-D2627821ACFC}"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924AD-7317-46AF-8232-6AD15BFBF4E9}" type="datetimeFigureOut">
              <a:rPr lang="en-US" smtClean="0"/>
              <a:pPr/>
              <a:t>9/25/2017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4A1061-0398-4838-B80D-D2627821ACF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AE924AD-7317-46AF-8232-6AD15BFBF4E9}" type="datetimeFigureOut">
              <a:rPr lang="en-US" smtClean="0"/>
              <a:pPr/>
              <a:t>9/25/2017</a:t>
            </a:fld>
            <a:endParaRPr lang="en-IN"/>
          </a:p>
        </p:txBody>
      </p:sp>
      <p:sp>
        <p:nvSpPr>
          <p:cNvPr id="22" name="Slide Number Placeholder 21"/>
          <p:cNvSpPr>
            <a:spLocks noGrp="1"/>
          </p:cNvSpPr>
          <p:nvPr>
            <p:ph type="sldNum" sz="quarter" idx="15"/>
          </p:nvPr>
        </p:nvSpPr>
        <p:spPr/>
        <p:txBody>
          <a:bodyPr rtlCol="0"/>
          <a:lstStyle/>
          <a:p>
            <a:fld id="{4C4A1061-0398-4838-B80D-D2627821ACFC}"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AE924AD-7317-46AF-8232-6AD15BFBF4E9}" type="datetimeFigureOut">
              <a:rPr lang="en-US" smtClean="0"/>
              <a:pPr/>
              <a:t>9/25/2017</a:t>
            </a:fld>
            <a:endParaRPr lang="en-IN"/>
          </a:p>
        </p:txBody>
      </p:sp>
      <p:sp>
        <p:nvSpPr>
          <p:cNvPr id="18" name="Slide Number Placeholder 17"/>
          <p:cNvSpPr>
            <a:spLocks noGrp="1"/>
          </p:cNvSpPr>
          <p:nvPr>
            <p:ph type="sldNum" sz="quarter" idx="11"/>
          </p:nvPr>
        </p:nvSpPr>
        <p:spPr/>
        <p:txBody>
          <a:bodyPr rtlCol="0"/>
          <a:lstStyle/>
          <a:p>
            <a:fld id="{4C4A1061-0398-4838-B80D-D2627821ACFC}"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AE924AD-7317-46AF-8232-6AD15BFBF4E9}" type="datetimeFigureOut">
              <a:rPr lang="en-US" smtClean="0"/>
              <a:pPr/>
              <a:t>9/25/2017</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C4A1061-0398-4838-B80D-D2627821ACF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rpubs.com/Nitika" TargetMode="External"/><Relationship Id="rId2" Type="http://schemas.openxmlformats.org/officeDocument/2006/relationships/hyperlink" Target="https://github.com/nitika1111/R-RStudio-BeginnersCompleteGuide/blob/master/README.md" TargetMode="External"/><Relationship Id="rId1" Type="http://schemas.openxmlformats.org/officeDocument/2006/relationships/slideLayout" Target="../slideLayouts/slideLayout2.xml"/><Relationship Id="rId6" Type="http://schemas.openxmlformats.org/officeDocument/2006/relationships/hyperlink" Target="https://www.kaggle.com/" TargetMode="External"/><Relationship Id="rId5" Type="http://schemas.openxmlformats.org/officeDocument/2006/relationships/hyperlink" Target="https://www.datacamp.com/tracks/data-scientist-with-r" TargetMode="External"/><Relationship Id="rId4" Type="http://schemas.openxmlformats.org/officeDocument/2006/relationships/hyperlink" Target="https://www.coursera.org/specializations/jhu-data-scienc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png"/><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7.bin"/><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8.bin"/><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1670" y="714356"/>
            <a:ext cx="6172200" cy="1894362"/>
          </a:xfrm>
        </p:spPr>
        <p:txBody>
          <a:bodyPr/>
          <a:lstStyle/>
          <a:p>
            <a:pPr algn="ctr"/>
            <a:r>
              <a:rPr lang="en-IN" dirty="0" smtClean="0"/>
              <a:t>Introduction to </a:t>
            </a:r>
            <a:br>
              <a:rPr lang="en-IN" dirty="0" smtClean="0"/>
            </a:br>
            <a:r>
              <a:rPr lang="en-IN" b="1" dirty="0" smtClean="0"/>
              <a:t>Machine Learning </a:t>
            </a:r>
            <a:endParaRPr lang="en-IN" b="1" dirty="0"/>
          </a:p>
        </p:txBody>
      </p:sp>
      <p:sp>
        <p:nvSpPr>
          <p:cNvPr id="3" name="Subtitle 2"/>
          <p:cNvSpPr>
            <a:spLocks noGrp="1"/>
          </p:cNvSpPr>
          <p:nvPr>
            <p:ph type="subTitle" idx="1"/>
          </p:nvPr>
        </p:nvSpPr>
        <p:spPr>
          <a:xfrm>
            <a:off x="2143108" y="5000636"/>
            <a:ext cx="6400800" cy="1752600"/>
          </a:xfrm>
        </p:spPr>
        <p:txBody>
          <a:bodyPr/>
          <a:lstStyle/>
          <a:p>
            <a:pPr algn="ctr"/>
            <a:r>
              <a:rPr lang="en-IN" dirty="0" err="1" smtClean="0">
                <a:solidFill>
                  <a:schemeClr val="accent1">
                    <a:lumMod val="75000"/>
                  </a:schemeClr>
                </a:solidFill>
              </a:rPr>
              <a:t>Nitika</a:t>
            </a:r>
            <a:r>
              <a:rPr lang="en-IN" dirty="0" smtClean="0">
                <a:solidFill>
                  <a:schemeClr val="accent1">
                    <a:lumMod val="75000"/>
                  </a:schemeClr>
                </a:solidFill>
              </a:rPr>
              <a:t> Sharma</a:t>
            </a:r>
          </a:p>
          <a:p>
            <a:pPr algn="ctr"/>
            <a:r>
              <a:rPr lang="en-IN" b="1" dirty="0" smtClean="0">
                <a:solidFill>
                  <a:schemeClr val="accent1">
                    <a:lumMod val="75000"/>
                  </a:schemeClr>
                </a:solidFill>
              </a:rPr>
              <a:t>nitika.11.11@gmail.com</a:t>
            </a:r>
            <a:endParaRPr lang="en-IN" b="1"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Linear Regression on Iris Dataset in R</a:t>
            </a:r>
            <a:endParaRPr lang="en-IN" dirty="0"/>
          </a:p>
        </p:txBody>
      </p:sp>
      <p:sp>
        <p:nvSpPr>
          <p:cNvPr id="3" name="Content Placeholder 2"/>
          <p:cNvSpPr>
            <a:spLocks noGrp="1"/>
          </p:cNvSpPr>
          <p:nvPr>
            <p:ph sz="quarter" idx="1"/>
          </p:nvPr>
        </p:nvSpPr>
        <p:spPr/>
        <p:txBody>
          <a:bodyPr/>
          <a:lstStyle/>
          <a:p>
            <a:r>
              <a:rPr lang="en-IN" dirty="0" smtClean="0"/>
              <a:t>Iris Dataset in R is a data frame with 150 cases (rows) and 5 variables (columns)</a:t>
            </a:r>
          </a:p>
          <a:p>
            <a:pPr lvl="1"/>
            <a:r>
              <a:rPr lang="en-IN" dirty="0" err="1" smtClean="0"/>
              <a:t>Sepal.Length</a:t>
            </a:r>
            <a:endParaRPr lang="en-IN" dirty="0" smtClean="0"/>
          </a:p>
          <a:p>
            <a:pPr lvl="1"/>
            <a:r>
              <a:rPr lang="en-IN" dirty="0" err="1" smtClean="0"/>
              <a:t>Sepal.Width</a:t>
            </a:r>
            <a:endParaRPr lang="en-IN" dirty="0" smtClean="0"/>
          </a:p>
          <a:p>
            <a:pPr lvl="1"/>
            <a:r>
              <a:rPr lang="en-IN" dirty="0" err="1" smtClean="0"/>
              <a:t>Petal.Length</a:t>
            </a:r>
            <a:endParaRPr lang="en-IN" dirty="0" smtClean="0"/>
          </a:p>
          <a:p>
            <a:pPr lvl="1"/>
            <a:r>
              <a:rPr lang="en-IN" dirty="0" err="1" smtClean="0"/>
              <a:t>Petal.Width</a:t>
            </a:r>
            <a:r>
              <a:rPr lang="en-IN" dirty="0" smtClean="0"/>
              <a:t>, and </a:t>
            </a:r>
          </a:p>
          <a:p>
            <a:pPr lvl="1"/>
            <a:r>
              <a:rPr lang="en-IN" dirty="0" smtClean="0"/>
              <a:t>Species</a:t>
            </a:r>
          </a:p>
          <a:p>
            <a:r>
              <a:rPr lang="en-IN" dirty="0" smtClean="0"/>
              <a:t>Dataset has 50 flowers from each of 3 species:</a:t>
            </a:r>
          </a:p>
          <a:p>
            <a:pPr lvl="1"/>
            <a:r>
              <a:rPr lang="en-IN" i="1" dirty="0" smtClean="0"/>
              <a:t>Iris </a:t>
            </a:r>
            <a:r>
              <a:rPr lang="en-IN" i="1" dirty="0" err="1" smtClean="0"/>
              <a:t>setosa</a:t>
            </a:r>
          </a:p>
          <a:p>
            <a:pPr lvl="1"/>
            <a:r>
              <a:rPr lang="en-IN" i="1" dirty="0" err="1" smtClean="0"/>
              <a:t>versicolor</a:t>
            </a:r>
            <a:r>
              <a:rPr lang="en-IN" dirty="0" smtClean="0"/>
              <a:t>, and </a:t>
            </a:r>
          </a:p>
          <a:p>
            <a:pPr lvl="1"/>
            <a:r>
              <a:rPr lang="en-IN" i="1" dirty="0" err="1" smtClean="0"/>
              <a:t>virginica</a:t>
            </a:r>
            <a:r>
              <a:rPr lang="en-IN"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Linear Regression on Iris Dataset in R</a:t>
            </a:r>
            <a:endParaRPr lang="en-IN" dirty="0"/>
          </a:p>
        </p:txBody>
      </p:sp>
      <p:sp>
        <p:nvSpPr>
          <p:cNvPr id="3" name="Content Placeholder 2"/>
          <p:cNvSpPr>
            <a:spLocks noGrp="1"/>
          </p:cNvSpPr>
          <p:nvPr>
            <p:ph sz="quarter" idx="1"/>
          </p:nvPr>
        </p:nvSpPr>
        <p:spPr>
          <a:xfrm>
            <a:off x="457200" y="1600200"/>
            <a:ext cx="7467600" cy="5257800"/>
          </a:xfrm>
        </p:spPr>
        <p:txBody>
          <a:bodyPr>
            <a:noAutofit/>
          </a:bodyPr>
          <a:lstStyle/>
          <a:p>
            <a:r>
              <a:rPr lang="en-IN" sz="2000" dirty="0" smtClean="0"/>
              <a:t>Steps to be performed</a:t>
            </a:r>
          </a:p>
          <a:p>
            <a:pPr marL="822960" lvl="1" indent="-457200">
              <a:buFont typeface="+mj-lt"/>
              <a:buAutoNum type="arabicPeriod"/>
            </a:pPr>
            <a:r>
              <a:rPr lang="en-IN" sz="2000" dirty="0" smtClean="0"/>
              <a:t>Loading and understanding Iris dataset</a:t>
            </a:r>
          </a:p>
          <a:p>
            <a:pPr marL="822960" lvl="1" indent="-457200">
              <a:buFont typeface="+mj-lt"/>
              <a:buAutoNum type="arabicPeriod"/>
            </a:pPr>
            <a:r>
              <a:rPr lang="en-IN" sz="2000" dirty="0" smtClean="0"/>
              <a:t>Pre-processing the data</a:t>
            </a:r>
          </a:p>
          <a:p>
            <a:pPr marL="1097280" lvl="2" indent="-457200">
              <a:buFont typeface="+mj-lt"/>
              <a:buAutoNum type="arabicPeriod"/>
            </a:pPr>
            <a:r>
              <a:rPr lang="en-IN" sz="2000" dirty="0" smtClean="0"/>
              <a:t>Select required data subset, we will find relationship between 2 sets of variables:</a:t>
            </a:r>
          </a:p>
          <a:p>
            <a:pPr marL="1371600" lvl="3" indent="-457200"/>
            <a:r>
              <a:rPr lang="en-IN" sz="2000" dirty="0" smtClean="0"/>
              <a:t>Sepal Length(Independent) and Sepal Width(Dependent)</a:t>
            </a:r>
          </a:p>
          <a:p>
            <a:pPr marL="1371600" lvl="3" indent="-457200"/>
            <a:r>
              <a:rPr lang="en-IN" sz="2000" dirty="0" smtClean="0"/>
              <a:t>Petal Length (Independent) and Petal Width(Dependent)</a:t>
            </a:r>
          </a:p>
          <a:p>
            <a:pPr marL="822960" lvl="1" indent="-457200">
              <a:buFont typeface="+mj-lt"/>
              <a:buAutoNum type="arabicPeriod"/>
            </a:pPr>
            <a:r>
              <a:rPr lang="en-IN" sz="2000" dirty="0" smtClean="0"/>
              <a:t>Apply Linear Model function “lm” to get Regression Line</a:t>
            </a:r>
          </a:p>
          <a:p>
            <a:pPr marL="822960" lvl="1" indent="-457200">
              <a:buFont typeface="+mj-lt"/>
              <a:buAutoNum type="arabicPeriod"/>
            </a:pPr>
            <a:r>
              <a:rPr lang="en-IN" sz="2000" dirty="0" smtClean="0"/>
              <a:t>Plot data points and Regression line </a:t>
            </a:r>
          </a:p>
          <a:p>
            <a:pPr marL="822960" lvl="1" indent="-457200">
              <a:buFont typeface="+mj-lt"/>
              <a:buAutoNum type="arabicPeriod"/>
            </a:pPr>
            <a:r>
              <a:rPr lang="en-IN" sz="2000" dirty="0" smtClean="0"/>
              <a:t>Perform Prediction to find value of Dependent variable for any given value of Independent Variable</a:t>
            </a:r>
          </a:p>
          <a:p>
            <a:pPr marL="822960" lvl="1" indent="-457200">
              <a:buFont typeface="+mj-lt"/>
              <a:buAutoNum type="arabicPeriod"/>
            </a:pPr>
            <a:endParaRPr lang="en-IN"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3.2. Clustering</a:t>
            </a:r>
            <a:endParaRPr lang="en-IN" dirty="0"/>
          </a:p>
        </p:txBody>
      </p:sp>
      <p:sp>
        <p:nvSpPr>
          <p:cNvPr id="3" name="Content Placeholder 2"/>
          <p:cNvSpPr>
            <a:spLocks noGrp="1"/>
          </p:cNvSpPr>
          <p:nvPr>
            <p:ph sz="quarter" idx="1"/>
          </p:nvPr>
        </p:nvSpPr>
        <p:spPr/>
        <p:txBody>
          <a:bodyPr/>
          <a:lstStyle/>
          <a:p>
            <a:pPr algn="just"/>
            <a:r>
              <a:rPr lang="en-IN" b="1" dirty="0" smtClean="0"/>
              <a:t>Clustering</a:t>
            </a:r>
            <a:r>
              <a:rPr lang="en-IN" dirty="0" smtClean="0"/>
              <a:t> is the task of grouping a set of objects in such a way that objects in the same group (called a </a:t>
            </a:r>
            <a:r>
              <a:rPr lang="en-IN" b="1" dirty="0" smtClean="0"/>
              <a:t>cluster</a:t>
            </a:r>
            <a:r>
              <a:rPr lang="en-IN" dirty="0" smtClean="0"/>
              <a:t>) are more similar </a:t>
            </a:r>
            <a:r>
              <a:rPr lang="en-IN" dirty="0" smtClean="0"/>
              <a:t>to </a:t>
            </a:r>
            <a:r>
              <a:rPr lang="en-IN" dirty="0" smtClean="0"/>
              <a:t>each other than to those in other groups (clusters)</a:t>
            </a:r>
          </a:p>
          <a:p>
            <a:pPr algn="just"/>
            <a:r>
              <a:rPr lang="en-IN" dirty="0" smtClean="0"/>
              <a:t>It’s an </a:t>
            </a:r>
            <a:r>
              <a:rPr lang="en-IN" b="1" dirty="0" smtClean="0"/>
              <a:t>Unsupervised</a:t>
            </a:r>
            <a:r>
              <a:rPr lang="en-IN" dirty="0" smtClean="0"/>
              <a:t> Learning technique</a:t>
            </a:r>
          </a:p>
          <a:p>
            <a:r>
              <a:rPr lang="en-IN" dirty="0" smtClean="0"/>
              <a:t>Example:</a:t>
            </a:r>
          </a:p>
          <a:p>
            <a:pPr lvl="1" algn="just"/>
            <a:r>
              <a:rPr lang="en-IN" dirty="0" smtClean="0"/>
              <a:t>Identification of areas of similar land use in an earth observation database</a:t>
            </a:r>
          </a:p>
          <a:p>
            <a:pPr lvl="1" algn="just"/>
            <a:r>
              <a:rPr lang="en-IN" dirty="0" smtClean="0"/>
              <a:t>Outlier detection applications such as detection of credit card fraud</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1522560" y="112309"/>
            <a:ext cx="6686307" cy="1143240"/>
          </a:xfrm>
          <a:prstGeom prst="rect">
            <a:avLst/>
          </a:prstGeom>
          <a:noFill/>
          <a:ln w="9525">
            <a:noFill/>
            <a:miter lim="800000"/>
            <a:headEnd/>
            <a:tailEnd/>
          </a:ln>
        </p:spPr>
        <p:txBody>
          <a:bodyPr lIns="79460" tIns="39730" rIns="79460" bIns="39730" anchor="ctr"/>
          <a:lstStyle/>
          <a:p>
            <a:pPr algn="ctr" defTabSz="794548"/>
            <a:r>
              <a:rPr lang="en-US" altLang="en-US" sz="3700" b="1" dirty="0">
                <a:solidFill>
                  <a:schemeClr val="tx2"/>
                </a:solidFill>
                <a:latin typeface="Tahoma" pitchFamily="34" charset="0"/>
              </a:rPr>
              <a:t>	</a:t>
            </a:r>
          </a:p>
        </p:txBody>
      </p:sp>
      <p:sp>
        <p:nvSpPr>
          <p:cNvPr id="7173" name="Text Box 6"/>
          <p:cNvSpPr txBox="1">
            <a:spLocks noChangeArrowheads="1"/>
          </p:cNvSpPr>
          <p:nvPr/>
        </p:nvSpPr>
        <p:spPr bwMode="auto">
          <a:xfrm>
            <a:off x="714349" y="1381099"/>
            <a:ext cx="7019394" cy="1055223"/>
          </a:xfrm>
          <a:prstGeom prst="rect">
            <a:avLst/>
          </a:prstGeom>
          <a:noFill/>
          <a:ln w="9525">
            <a:noFill/>
            <a:miter lim="800000"/>
            <a:headEnd/>
            <a:tailEnd/>
          </a:ln>
        </p:spPr>
        <p:txBody>
          <a:bodyPr wrap="square" lIns="69659" tIns="34829" rIns="69659" bIns="34829">
            <a:spAutoFit/>
          </a:bodyPr>
          <a:lstStyle/>
          <a:p>
            <a:pPr defTabSz="794548">
              <a:spcBef>
                <a:spcPct val="20000"/>
              </a:spcBef>
            </a:pPr>
            <a:r>
              <a:rPr lang="en-GB" altLang="en-US" sz="2000" b="1" dirty="0" smtClean="0">
                <a:latin typeface="+mj-lt"/>
              </a:rPr>
              <a:t>Problem</a:t>
            </a:r>
            <a:r>
              <a:rPr lang="en-GB" altLang="en-US" sz="2000" dirty="0" smtClean="0">
                <a:latin typeface="+mj-lt"/>
              </a:rPr>
              <a:t>: Suppose </a:t>
            </a:r>
            <a:r>
              <a:rPr lang="en-GB" altLang="en-US" sz="2000" dirty="0">
                <a:latin typeface="+mj-lt"/>
              </a:rPr>
              <a:t>we have </a:t>
            </a:r>
            <a:r>
              <a:rPr lang="en-GB" altLang="en-US" sz="2000" i="1" dirty="0">
                <a:latin typeface="+mj-lt"/>
              </a:rPr>
              <a:t>4 types of medicines </a:t>
            </a:r>
            <a:r>
              <a:rPr lang="en-GB" altLang="en-US" sz="2000" dirty="0">
                <a:latin typeface="+mj-lt"/>
              </a:rPr>
              <a:t>and each has </a:t>
            </a:r>
            <a:r>
              <a:rPr lang="en-GB" altLang="en-US" sz="2000" i="1" dirty="0">
                <a:latin typeface="+mj-lt"/>
              </a:rPr>
              <a:t>two attributes </a:t>
            </a:r>
            <a:r>
              <a:rPr lang="en-GB" altLang="en-US" sz="2000" dirty="0">
                <a:latin typeface="+mj-lt"/>
              </a:rPr>
              <a:t>(pH and </a:t>
            </a:r>
            <a:r>
              <a:rPr lang="en-GB" altLang="en-US" sz="2000" dirty="0" smtClean="0">
                <a:latin typeface="+mj-lt"/>
              </a:rPr>
              <a:t>weight </a:t>
            </a:r>
            <a:r>
              <a:rPr lang="en-GB" altLang="en-US" sz="2000" dirty="0">
                <a:latin typeface="+mj-lt"/>
              </a:rPr>
              <a:t>index). </a:t>
            </a:r>
            <a:endParaRPr lang="en-GB" altLang="en-US" sz="2000" dirty="0" smtClean="0">
              <a:latin typeface="+mj-lt"/>
            </a:endParaRPr>
          </a:p>
          <a:p>
            <a:pPr defTabSz="794548">
              <a:spcBef>
                <a:spcPct val="20000"/>
              </a:spcBef>
            </a:pPr>
            <a:r>
              <a:rPr lang="en-GB" altLang="en-US" sz="2000" b="1" dirty="0" smtClean="0">
                <a:latin typeface="+mj-lt"/>
              </a:rPr>
              <a:t>Goal:</a:t>
            </a:r>
            <a:r>
              <a:rPr lang="en-GB" altLang="en-US" sz="2000" dirty="0" smtClean="0">
                <a:latin typeface="+mj-lt"/>
              </a:rPr>
              <a:t> Group </a:t>
            </a:r>
            <a:r>
              <a:rPr lang="en-GB" altLang="en-US" sz="2000" dirty="0">
                <a:latin typeface="+mj-lt"/>
              </a:rPr>
              <a:t>these objects into </a:t>
            </a:r>
            <a:r>
              <a:rPr lang="en-GB" altLang="en-US" sz="2000" b="1" i="1" dirty="0">
                <a:latin typeface="+mj-lt"/>
              </a:rPr>
              <a:t>k</a:t>
            </a:r>
            <a:r>
              <a:rPr lang="en-GB" altLang="en-US" sz="2000" b="1" i="1" dirty="0" smtClean="0">
                <a:latin typeface="+mj-lt"/>
              </a:rPr>
              <a:t>=2</a:t>
            </a:r>
            <a:r>
              <a:rPr lang="en-GB" altLang="en-US" sz="2000" dirty="0" smtClean="0">
                <a:latin typeface="+mj-lt"/>
              </a:rPr>
              <a:t>  </a:t>
            </a:r>
            <a:r>
              <a:rPr lang="en-GB" altLang="en-US" sz="2000" dirty="0">
                <a:latin typeface="+mj-lt"/>
              </a:rPr>
              <a:t>group of medicine</a:t>
            </a:r>
            <a:r>
              <a:rPr lang="en-GB" altLang="en-US" sz="2000" dirty="0" smtClean="0">
                <a:latin typeface="+mj-lt"/>
              </a:rPr>
              <a:t>.</a:t>
            </a:r>
          </a:p>
        </p:txBody>
      </p:sp>
      <p:graphicFrame>
        <p:nvGraphicFramePr>
          <p:cNvPr id="549929" name="Group 41"/>
          <p:cNvGraphicFramePr>
            <a:graphicFrameLocks noGrp="1"/>
          </p:cNvGraphicFramePr>
          <p:nvPr/>
        </p:nvGraphicFramePr>
        <p:xfrm>
          <a:off x="1000100" y="3194387"/>
          <a:ext cx="3071834" cy="2848021"/>
        </p:xfrm>
        <a:graphic>
          <a:graphicData uri="http://schemas.openxmlformats.org/drawingml/2006/table">
            <a:tbl>
              <a:tblPr/>
              <a:tblGrid>
                <a:gridCol w="1214446">
                  <a:extLst>
                    <a:ext uri="{9D8B030D-6E8A-4147-A177-3AD203B41FA5}"/>
                  </a:extLst>
                </a:gridCol>
                <a:gridCol w="1000132">
                  <a:extLst>
                    <a:ext uri="{9D8B030D-6E8A-4147-A177-3AD203B41FA5}"/>
                  </a:extLst>
                </a:gridCol>
                <a:gridCol w="857256">
                  <a:extLst>
                    <a:ext uri="{9D8B030D-6E8A-4147-A177-3AD203B41FA5}"/>
                  </a:extLst>
                </a:gridCol>
              </a:tblGrid>
              <a:tr h="636413">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dirty="0">
                          <a:ln>
                            <a:noFill/>
                          </a:ln>
                          <a:solidFill>
                            <a:schemeClr val="tx1"/>
                          </a:solidFill>
                          <a:effectLst/>
                          <a:latin typeface="Tahoma" pitchFamily="34" charset="0"/>
                        </a:rPr>
                        <a:t>Medicine</a:t>
                      </a:r>
                    </a:p>
                  </a:txBody>
                  <a:tcPr marL="62198" marR="62198"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a:ln>
                            <a:noFill/>
                          </a:ln>
                          <a:solidFill>
                            <a:schemeClr val="tx1"/>
                          </a:solidFill>
                          <a:effectLst/>
                          <a:latin typeface="Tahoma" pitchFamily="34" charset="0"/>
                        </a:rPr>
                        <a:t>Weight</a:t>
                      </a:r>
                    </a:p>
                  </a:txBody>
                  <a:tcPr marL="62198" marR="62198" marT="41476" marB="414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dirty="0">
                          <a:ln>
                            <a:noFill/>
                          </a:ln>
                          <a:solidFill>
                            <a:schemeClr val="tx1"/>
                          </a:solidFill>
                          <a:effectLst/>
                          <a:latin typeface="Tahoma" pitchFamily="34" charset="0"/>
                        </a:rPr>
                        <a:t>pH-Index</a:t>
                      </a:r>
                    </a:p>
                  </a:txBody>
                  <a:tcPr marL="62198" marR="62198"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552902">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a:ln>
                            <a:noFill/>
                          </a:ln>
                          <a:solidFill>
                            <a:schemeClr val="tx1"/>
                          </a:solidFill>
                          <a:effectLst/>
                          <a:latin typeface="Tahoma" pitchFamily="34" charset="0"/>
                        </a:rPr>
                        <a:t>A</a:t>
                      </a:r>
                    </a:p>
                  </a:txBody>
                  <a:tcPr marL="62198" marR="62198"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1</a:t>
                      </a:r>
                    </a:p>
                  </a:txBody>
                  <a:tcPr marL="62198" marR="62198" marT="41476" marB="414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1</a:t>
                      </a:r>
                    </a:p>
                  </a:txBody>
                  <a:tcPr marL="62198" marR="62198"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552902">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a:ln>
                            <a:noFill/>
                          </a:ln>
                          <a:solidFill>
                            <a:schemeClr val="tx1"/>
                          </a:solidFill>
                          <a:effectLst/>
                          <a:latin typeface="Tahoma" pitchFamily="34" charset="0"/>
                        </a:rPr>
                        <a:t>B</a:t>
                      </a:r>
                    </a:p>
                  </a:txBody>
                  <a:tcPr marL="62198" marR="62198"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2</a:t>
                      </a:r>
                    </a:p>
                  </a:txBody>
                  <a:tcPr marL="62198" marR="62198" marT="41476" marB="414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1</a:t>
                      </a:r>
                    </a:p>
                  </a:txBody>
                  <a:tcPr marL="62198" marR="62198"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552902">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a:ln>
                            <a:noFill/>
                          </a:ln>
                          <a:solidFill>
                            <a:schemeClr val="tx1"/>
                          </a:solidFill>
                          <a:effectLst/>
                          <a:latin typeface="Tahoma" pitchFamily="34" charset="0"/>
                        </a:rPr>
                        <a:t>C</a:t>
                      </a:r>
                    </a:p>
                  </a:txBody>
                  <a:tcPr marL="62198" marR="62198"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4</a:t>
                      </a:r>
                    </a:p>
                  </a:txBody>
                  <a:tcPr marL="62198" marR="62198" marT="41476" marB="414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3</a:t>
                      </a:r>
                    </a:p>
                  </a:txBody>
                  <a:tcPr marL="62198" marR="62198"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552902">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a:ln>
                            <a:noFill/>
                          </a:ln>
                          <a:solidFill>
                            <a:schemeClr val="tx1"/>
                          </a:solidFill>
                          <a:effectLst/>
                          <a:latin typeface="Tahoma" pitchFamily="34" charset="0"/>
                        </a:rPr>
                        <a:t>D</a:t>
                      </a:r>
                    </a:p>
                  </a:txBody>
                  <a:tcPr marL="62198" marR="62198"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5</a:t>
                      </a:r>
                    </a:p>
                  </a:txBody>
                  <a:tcPr marL="62198" marR="62198" marT="41476" marB="414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a:ln>
                            <a:noFill/>
                          </a:ln>
                          <a:solidFill>
                            <a:schemeClr val="tx1"/>
                          </a:solidFill>
                          <a:effectLst/>
                          <a:latin typeface="Tahoma" pitchFamily="34" charset="0"/>
                        </a:rPr>
                        <a:t>4</a:t>
                      </a:r>
                    </a:p>
                  </a:txBody>
                  <a:tcPr marL="62198" marR="62198"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grpSp>
        <p:nvGrpSpPr>
          <p:cNvPr id="2" name="Group 42"/>
          <p:cNvGrpSpPr>
            <a:grpSpLocks/>
          </p:cNvGrpSpPr>
          <p:nvPr/>
        </p:nvGrpSpPr>
        <p:grpSpPr bwMode="auto">
          <a:xfrm>
            <a:off x="4357686" y="2636834"/>
            <a:ext cx="4227461" cy="3792562"/>
            <a:chOff x="3224" y="1614"/>
            <a:chExt cx="2982" cy="2634"/>
          </a:xfrm>
        </p:grpSpPr>
        <p:pic>
          <p:nvPicPr>
            <p:cNvPr id="7201" name="Picture 36"/>
            <p:cNvPicPr>
              <a:picLocks noChangeAspect="1" noChangeArrowheads="1"/>
            </p:cNvPicPr>
            <p:nvPr/>
          </p:nvPicPr>
          <p:blipFill>
            <a:blip r:embed="rId3"/>
            <a:srcRect/>
            <a:stretch>
              <a:fillRect/>
            </a:stretch>
          </p:blipFill>
          <p:spPr bwMode="auto">
            <a:xfrm>
              <a:off x="3224" y="1614"/>
              <a:ext cx="2982" cy="2634"/>
            </a:xfrm>
            <a:prstGeom prst="rect">
              <a:avLst/>
            </a:prstGeom>
            <a:noFill/>
            <a:ln w="9525">
              <a:noFill/>
              <a:miter lim="800000"/>
              <a:headEnd/>
              <a:tailEnd/>
            </a:ln>
          </p:spPr>
        </p:pic>
        <p:sp>
          <p:nvSpPr>
            <p:cNvPr id="7202" name="Text Box 37"/>
            <p:cNvSpPr txBox="1">
              <a:spLocks noChangeArrowheads="1"/>
            </p:cNvSpPr>
            <p:nvPr/>
          </p:nvSpPr>
          <p:spPr bwMode="auto">
            <a:xfrm>
              <a:off x="4040" y="2948"/>
              <a:ext cx="278" cy="224"/>
            </a:xfrm>
            <a:prstGeom prst="rect">
              <a:avLst/>
            </a:prstGeom>
            <a:noFill/>
            <a:ln w="9525">
              <a:noFill/>
              <a:miter lim="800000"/>
              <a:headEnd/>
              <a:tailEnd/>
            </a:ln>
          </p:spPr>
          <p:txBody>
            <a:bodyPr wrap="none">
              <a:spAutoFit/>
            </a:bodyPr>
            <a:lstStyle/>
            <a:p>
              <a:pPr defTabSz="794548"/>
              <a:r>
                <a:rPr lang="en-GB" altLang="en-US" sz="1500" dirty="0">
                  <a:latin typeface="Tahoma" pitchFamily="34" charset="0"/>
                </a:rPr>
                <a:t>A</a:t>
              </a:r>
            </a:p>
          </p:txBody>
        </p:sp>
        <p:sp>
          <p:nvSpPr>
            <p:cNvPr id="7203" name="Text Box 38"/>
            <p:cNvSpPr txBox="1">
              <a:spLocks noChangeArrowheads="1"/>
            </p:cNvSpPr>
            <p:nvPr/>
          </p:nvSpPr>
          <p:spPr bwMode="auto">
            <a:xfrm>
              <a:off x="4424" y="2948"/>
              <a:ext cx="276" cy="224"/>
            </a:xfrm>
            <a:prstGeom prst="rect">
              <a:avLst/>
            </a:prstGeom>
            <a:noFill/>
            <a:ln w="9525">
              <a:noFill/>
              <a:miter lim="800000"/>
              <a:headEnd/>
              <a:tailEnd/>
            </a:ln>
          </p:spPr>
          <p:txBody>
            <a:bodyPr wrap="none">
              <a:spAutoFit/>
            </a:bodyPr>
            <a:lstStyle/>
            <a:p>
              <a:pPr defTabSz="794548"/>
              <a:r>
                <a:rPr lang="en-GB" altLang="en-US" sz="1500" dirty="0">
                  <a:latin typeface="Tahoma" pitchFamily="34" charset="0"/>
                </a:rPr>
                <a:t>B</a:t>
              </a:r>
            </a:p>
          </p:txBody>
        </p:sp>
        <p:sp>
          <p:nvSpPr>
            <p:cNvPr id="7204" name="Text Box 39"/>
            <p:cNvSpPr txBox="1">
              <a:spLocks noChangeArrowheads="1"/>
            </p:cNvSpPr>
            <p:nvPr/>
          </p:nvSpPr>
          <p:spPr bwMode="auto">
            <a:xfrm>
              <a:off x="5192" y="2094"/>
              <a:ext cx="223" cy="224"/>
            </a:xfrm>
            <a:prstGeom prst="rect">
              <a:avLst/>
            </a:prstGeom>
            <a:noFill/>
            <a:ln w="9525">
              <a:noFill/>
              <a:miter lim="800000"/>
              <a:headEnd/>
              <a:tailEnd/>
            </a:ln>
          </p:spPr>
          <p:txBody>
            <a:bodyPr>
              <a:spAutoFit/>
            </a:bodyPr>
            <a:lstStyle/>
            <a:p>
              <a:pPr defTabSz="794548"/>
              <a:r>
                <a:rPr lang="en-GB" altLang="en-US" sz="1500" dirty="0">
                  <a:latin typeface="Tahoma" pitchFamily="34" charset="0"/>
                </a:rPr>
                <a:t>C</a:t>
              </a:r>
            </a:p>
          </p:txBody>
        </p:sp>
        <p:sp>
          <p:nvSpPr>
            <p:cNvPr id="7205" name="Text Box 40"/>
            <p:cNvSpPr txBox="1">
              <a:spLocks noChangeArrowheads="1"/>
            </p:cNvSpPr>
            <p:nvPr/>
          </p:nvSpPr>
          <p:spPr bwMode="auto">
            <a:xfrm>
              <a:off x="5576" y="1700"/>
              <a:ext cx="291" cy="224"/>
            </a:xfrm>
            <a:prstGeom prst="rect">
              <a:avLst/>
            </a:prstGeom>
            <a:noFill/>
            <a:ln w="9525">
              <a:noFill/>
              <a:miter lim="800000"/>
              <a:headEnd/>
              <a:tailEnd/>
            </a:ln>
          </p:spPr>
          <p:txBody>
            <a:bodyPr wrap="none">
              <a:spAutoFit/>
            </a:bodyPr>
            <a:lstStyle/>
            <a:p>
              <a:pPr defTabSz="794548"/>
              <a:r>
                <a:rPr lang="en-GB" altLang="en-US" sz="1500" dirty="0">
                  <a:latin typeface="Tahoma" pitchFamily="34" charset="0"/>
                </a:rPr>
                <a:t>D</a:t>
              </a:r>
            </a:p>
          </p:txBody>
        </p:sp>
      </p:grpSp>
      <p:sp>
        <p:nvSpPr>
          <p:cNvPr id="13" name="TextBox 12"/>
          <p:cNvSpPr txBox="1"/>
          <p:nvPr/>
        </p:nvSpPr>
        <p:spPr>
          <a:xfrm>
            <a:off x="2428860" y="6581025"/>
            <a:ext cx="7429552" cy="276999"/>
          </a:xfrm>
          <a:prstGeom prst="rect">
            <a:avLst/>
          </a:prstGeom>
          <a:noFill/>
        </p:spPr>
        <p:txBody>
          <a:bodyPr wrap="square" rtlCol="0">
            <a:spAutoFit/>
          </a:bodyPr>
          <a:lstStyle/>
          <a:p>
            <a:r>
              <a:rPr lang="en-IN" sz="1200" dirty="0" smtClean="0"/>
              <a:t>Source: University of Manchester, COMP24111  Machine Learning</a:t>
            </a:r>
            <a:endParaRPr lang="en-IN" sz="1200" dirty="0"/>
          </a:p>
        </p:txBody>
      </p:sp>
      <p:sp>
        <p:nvSpPr>
          <p:cNvPr id="14" name="Title 1"/>
          <p:cNvSpPr>
            <a:spLocks noGrp="1"/>
          </p:cNvSpPr>
          <p:nvPr>
            <p:ph type="title"/>
          </p:nvPr>
        </p:nvSpPr>
        <p:spPr>
          <a:xfrm>
            <a:off x="457200" y="714356"/>
            <a:ext cx="3686172" cy="642942"/>
          </a:xfrm>
        </p:spPr>
        <p:txBody>
          <a:bodyPr>
            <a:normAutofit/>
          </a:bodyPr>
          <a:lstStyle/>
          <a:p>
            <a:r>
              <a:rPr lang="en-US" altLang="en-US" sz="3200" dirty="0" smtClean="0">
                <a:latin typeface="Tahoma" pitchFamily="34" charset="0"/>
              </a:rPr>
              <a:t>K-means clustering</a:t>
            </a:r>
            <a:endParaRPr lang="en-IN"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sz="quarter" idx="1"/>
          </p:nvPr>
        </p:nvSpPr>
        <p:spPr>
          <a:xfrm>
            <a:off x="571472" y="745875"/>
            <a:ext cx="6797530" cy="5183455"/>
          </a:xfrm>
        </p:spPr>
        <p:txBody>
          <a:bodyPr/>
          <a:lstStyle/>
          <a:p>
            <a:pPr marL="406344" indent="-406344">
              <a:buNone/>
            </a:pPr>
            <a:r>
              <a:rPr lang="en-US" altLang="en-US" b="1" dirty="0" smtClean="0"/>
              <a:t>Step 1</a:t>
            </a:r>
            <a:r>
              <a:rPr lang="en-US" altLang="en-US" dirty="0" smtClean="0"/>
              <a:t>: Use initial random </a:t>
            </a:r>
            <a:r>
              <a:rPr lang="en-US" altLang="en-US" dirty="0" err="1" smtClean="0"/>
              <a:t>centroids</a:t>
            </a:r>
            <a:r>
              <a:rPr lang="en-US" altLang="en-US" dirty="0" smtClean="0"/>
              <a:t> (seed points) for partitioning </a:t>
            </a:r>
          </a:p>
          <a:p>
            <a:pPr marL="746174" lvl="1" indent="-348295">
              <a:buNone/>
            </a:pPr>
            <a:r>
              <a:rPr lang="en-US" altLang="en-US" dirty="0" smtClean="0"/>
              <a:t>  </a:t>
            </a:r>
          </a:p>
        </p:txBody>
      </p:sp>
      <p:grpSp>
        <p:nvGrpSpPr>
          <p:cNvPr id="2" name="Group 19"/>
          <p:cNvGrpSpPr>
            <a:grpSpLocks/>
          </p:cNvGrpSpPr>
          <p:nvPr/>
        </p:nvGrpSpPr>
        <p:grpSpPr bwMode="auto">
          <a:xfrm>
            <a:off x="571472" y="2214554"/>
            <a:ext cx="7656664" cy="4014298"/>
            <a:chOff x="488" y="1322"/>
            <a:chExt cx="6380" cy="2788"/>
          </a:xfrm>
        </p:grpSpPr>
        <p:graphicFrame>
          <p:nvGraphicFramePr>
            <p:cNvPr id="8203" name="Object 11"/>
            <p:cNvGraphicFramePr>
              <a:graphicFrameLocks noChangeAspect="1"/>
            </p:cNvGraphicFramePr>
            <p:nvPr/>
          </p:nvGraphicFramePr>
          <p:xfrm>
            <a:off x="4184" y="1322"/>
            <a:ext cx="1283" cy="292"/>
          </p:xfrm>
          <a:graphic>
            <a:graphicData uri="http://schemas.openxmlformats.org/presentationml/2006/ole">
              <p:oleObj spid="_x0000_s1026" name="Equation" r:id="rId4" imgW="723272" imgH="177646" progId="Equation.3">
                <p:embed/>
              </p:oleObj>
            </a:graphicData>
          </a:graphic>
        </p:graphicFrame>
        <p:graphicFrame>
          <p:nvGraphicFramePr>
            <p:cNvPr id="8204" name="Object 7"/>
            <p:cNvGraphicFramePr>
              <a:graphicFrameLocks noChangeAspect="1"/>
            </p:cNvGraphicFramePr>
            <p:nvPr/>
          </p:nvGraphicFramePr>
          <p:xfrm>
            <a:off x="3608" y="2688"/>
            <a:ext cx="2832" cy="702"/>
          </p:xfrm>
          <a:graphic>
            <a:graphicData uri="http://schemas.openxmlformats.org/presentationml/2006/ole">
              <p:oleObj spid="_x0000_s1027" name="Equation" r:id="rId5" imgW="1803400" imgH="482600" progId="Equation.3">
                <p:embed/>
              </p:oleObj>
            </a:graphicData>
          </a:graphic>
        </p:graphicFrame>
        <p:pic>
          <p:nvPicPr>
            <p:cNvPr id="8205" name="Picture 9"/>
            <p:cNvPicPr>
              <a:picLocks noChangeAspect="1" noChangeArrowheads="1"/>
            </p:cNvPicPr>
            <p:nvPr/>
          </p:nvPicPr>
          <p:blipFill>
            <a:blip r:embed="rId6"/>
            <a:srcRect/>
            <a:stretch>
              <a:fillRect/>
            </a:stretch>
          </p:blipFill>
          <p:spPr bwMode="auto">
            <a:xfrm>
              <a:off x="488" y="1369"/>
              <a:ext cx="3036" cy="2741"/>
            </a:xfrm>
            <a:prstGeom prst="rect">
              <a:avLst/>
            </a:prstGeom>
            <a:noFill/>
            <a:ln w="9525">
              <a:noFill/>
              <a:miter lim="800000"/>
              <a:headEnd/>
              <a:tailEnd/>
            </a:ln>
          </p:spPr>
        </p:pic>
        <p:pic>
          <p:nvPicPr>
            <p:cNvPr id="8206" name="Picture 10"/>
            <p:cNvPicPr>
              <a:picLocks noChangeAspect="1" noChangeArrowheads="1"/>
            </p:cNvPicPr>
            <p:nvPr/>
          </p:nvPicPr>
          <p:blipFill>
            <a:blip r:embed="rId7"/>
            <a:srcRect/>
            <a:stretch>
              <a:fillRect/>
            </a:stretch>
          </p:blipFill>
          <p:spPr bwMode="auto">
            <a:xfrm>
              <a:off x="3608" y="1614"/>
              <a:ext cx="2832" cy="1078"/>
            </a:xfrm>
            <a:prstGeom prst="rect">
              <a:avLst/>
            </a:prstGeom>
            <a:noFill/>
            <a:ln w="9525">
              <a:noFill/>
              <a:miter lim="800000"/>
              <a:headEnd/>
              <a:tailEnd/>
            </a:ln>
          </p:spPr>
        </p:pic>
        <p:sp>
          <p:nvSpPr>
            <p:cNvPr id="8207" name="Rectangle 12"/>
            <p:cNvSpPr>
              <a:spLocks noChangeArrowheads="1"/>
            </p:cNvSpPr>
            <p:nvPr/>
          </p:nvSpPr>
          <p:spPr bwMode="auto">
            <a:xfrm>
              <a:off x="4760" y="1614"/>
              <a:ext cx="288" cy="432"/>
            </a:xfrm>
            <a:prstGeom prst="rect">
              <a:avLst/>
            </a:prstGeom>
            <a:noFill/>
            <a:ln w="9525">
              <a:solidFill>
                <a:srgbClr val="FF0000"/>
              </a:solidFill>
              <a:miter lim="800000"/>
              <a:headEnd/>
              <a:tailEnd/>
            </a:ln>
          </p:spPr>
          <p:txBody>
            <a:bodyPr wrap="none" anchor="ctr"/>
            <a:lstStyle/>
            <a:p>
              <a:pPr eaLnBrk="1" hangingPunct="1"/>
              <a:endParaRPr lang="en-US" altLang="en-US"/>
            </a:p>
          </p:txBody>
        </p:sp>
        <p:sp>
          <p:nvSpPr>
            <p:cNvPr id="8208" name="Rectangle 14"/>
            <p:cNvSpPr>
              <a:spLocks noChangeArrowheads="1"/>
            </p:cNvSpPr>
            <p:nvPr/>
          </p:nvSpPr>
          <p:spPr bwMode="auto">
            <a:xfrm>
              <a:off x="3608" y="2718"/>
              <a:ext cx="2832" cy="720"/>
            </a:xfrm>
            <a:prstGeom prst="rect">
              <a:avLst/>
            </a:prstGeom>
            <a:noFill/>
            <a:ln w="9525">
              <a:solidFill>
                <a:srgbClr val="FF0000"/>
              </a:solidFill>
              <a:miter lim="800000"/>
              <a:headEnd/>
              <a:tailEnd/>
            </a:ln>
          </p:spPr>
          <p:txBody>
            <a:bodyPr wrap="none" anchor="ctr"/>
            <a:lstStyle/>
            <a:p>
              <a:pPr eaLnBrk="1" hangingPunct="1"/>
              <a:endParaRPr lang="en-US" altLang="en-US"/>
            </a:p>
          </p:txBody>
        </p:sp>
        <p:sp>
          <p:nvSpPr>
            <p:cNvPr id="8209" name="Rectangle 18"/>
            <p:cNvSpPr>
              <a:spLocks noChangeArrowheads="1"/>
            </p:cNvSpPr>
            <p:nvPr/>
          </p:nvSpPr>
          <p:spPr bwMode="auto">
            <a:xfrm>
              <a:off x="3560" y="3534"/>
              <a:ext cx="3308" cy="449"/>
            </a:xfrm>
            <a:prstGeom prst="rect">
              <a:avLst/>
            </a:prstGeom>
            <a:noFill/>
            <a:ln w="9525">
              <a:noFill/>
              <a:miter lim="800000"/>
              <a:headEnd/>
              <a:tailEnd/>
            </a:ln>
          </p:spPr>
          <p:txBody>
            <a:bodyPr wrap="none">
              <a:spAutoFit/>
            </a:bodyPr>
            <a:lstStyle/>
            <a:p>
              <a:pPr defTabSz="794548"/>
              <a:r>
                <a:rPr lang="en-GB" altLang="en-US" dirty="0">
                  <a:latin typeface="Tahoma" pitchFamily="34" charset="0"/>
                </a:rPr>
                <a:t>Assign each object to the cluster </a:t>
              </a:r>
            </a:p>
            <a:p>
              <a:pPr defTabSz="794548"/>
              <a:r>
                <a:rPr lang="en-GB" altLang="en-US" dirty="0">
                  <a:latin typeface="Tahoma" pitchFamily="34" charset="0"/>
                </a:rPr>
                <a:t>with the nearest seed point</a:t>
              </a:r>
            </a:p>
          </p:txBody>
        </p:sp>
      </p:grpSp>
      <p:sp>
        <p:nvSpPr>
          <p:cNvPr id="8198" name="Text Box 20"/>
          <p:cNvSpPr txBox="1">
            <a:spLocks noChangeArrowheads="1"/>
          </p:cNvSpPr>
          <p:nvPr/>
        </p:nvSpPr>
        <p:spPr bwMode="auto">
          <a:xfrm>
            <a:off x="6429388" y="3357562"/>
            <a:ext cx="1395959" cy="255004"/>
          </a:xfrm>
          <a:prstGeom prst="rect">
            <a:avLst/>
          </a:prstGeom>
          <a:noFill/>
          <a:ln w="9525">
            <a:solidFill>
              <a:srgbClr val="FF0000"/>
            </a:solidFill>
            <a:miter lim="800000"/>
            <a:headEnd/>
            <a:tailEnd/>
          </a:ln>
        </p:spPr>
        <p:txBody>
          <a:bodyPr wrap="none" lIns="69659" tIns="34829" rIns="69659" bIns="34829">
            <a:spAutoFit/>
          </a:bodyPr>
          <a:lstStyle/>
          <a:p>
            <a:pPr defTabSz="794548"/>
            <a:r>
              <a:rPr lang="en-GB" altLang="en-US" sz="1200" dirty="0">
                <a:latin typeface="Tahoma" pitchFamily="34" charset="0"/>
              </a:rPr>
              <a:t>Euclidean distance</a:t>
            </a:r>
          </a:p>
        </p:txBody>
      </p:sp>
      <p:sp>
        <p:nvSpPr>
          <p:cNvPr id="8199" name="Text Box 40"/>
          <p:cNvSpPr txBox="1">
            <a:spLocks noChangeArrowheads="1"/>
          </p:cNvSpPr>
          <p:nvPr/>
        </p:nvSpPr>
        <p:spPr bwMode="auto">
          <a:xfrm flipH="1">
            <a:off x="3253785" y="2929236"/>
            <a:ext cx="414655" cy="301171"/>
          </a:xfrm>
          <a:prstGeom prst="rect">
            <a:avLst/>
          </a:prstGeom>
          <a:noFill/>
          <a:ln w="9525">
            <a:noFill/>
            <a:miter lim="800000"/>
            <a:headEnd/>
            <a:tailEnd/>
          </a:ln>
        </p:spPr>
        <p:txBody>
          <a:bodyPr lIns="69659" tIns="34829" rIns="69659" bIns="34829">
            <a:spAutoFit/>
          </a:bodyPr>
          <a:lstStyle/>
          <a:p>
            <a:pPr defTabSz="794548"/>
            <a:r>
              <a:rPr lang="en-GB" altLang="en-US" sz="1500" dirty="0">
                <a:latin typeface="Tahoma" pitchFamily="34" charset="0"/>
              </a:rPr>
              <a:t>D</a:t>
            </a:r>
          </a:p>
        </p:txBody>
      </p:sp>
      <p:sp>
        <p:nvSpPr>
          <p:cNvPr id="8200" name="Text Box 39"/>
          <p:cNvSpPr txBox="1">
            <a:spLocks noChangeArrowheads="1"/>
          </p:cNvSpPr>
          <p:nvPr/>
        </p:nvSpPr>
        <p:spPr bwMode="auto">
          <a:xfrm>
            <a:off x="2786050" y="3485019"/>
            <a:ext cx="240802" cy="301171"/>
          </a:xfrm>
          <a:prstGeom prst="rect">
            <a:avLst/>
          </a:prstGeom>
          <a:noFill/>
          <a:ln w="9525">
            <a:noFill/>
            <a:miter lim="800000"/>
            <a:headEnd/>
            <a:tailEnd/>
          </a:ln>
        </p:spPr>
        <p:txBody>
          <a:bodyPr lIns="69659" tIns="34829" rIns="69659" bIns="34829">
            <a:spAutoFit/>
          </a:bodyPr>
          <a:lstStyle/>
          <a:p>
            <a:pPr defTabSz="794548"/>
            <a:r>
              <a:rPr lang="en-GB" altLang="en-US" sz="1500" dirty="0">
                <a:latin typeface="Tahoma" pitchFamily="34" charset="0"/>
              </a:rPr>
              <a:t>C</a:t>
            </a:r>
          </a:p>
        </p:txBody>
      </p:sp>
      <p:sp>
        <p:nvSpPr>
          <p:cNvPr id="8201" name="Text Box 37"/>
          <p:cNvSpPr txBox="1">
            <a:spLocks noChangeArrowheads="1"/>
          </p:cNvSpPr>
          <p:nvPr/>
        </p:nvSpPr>
        <p:spPr bwMode="auto">
          <a:xfrm>
            <a:off x="1571604" y="4500570"/>
            <a:ext cx="256095" cy="301171"/>
          </a:xfrm>
          <a:prstGeom prst="rect">
            <a:avLst/>
          </a:prstGeom>
          <a:noFill/>
          <a:ln w="9525">
            <a:noFill/>
            <a:miter lim="800000"/>
            <a:headEnd/>
            <a:tailEnd/>
          </a:ln>
        </p:spPr>
        <p:txBody>
          <a:bodyPr wrap="none" lIns="69659" tIns="34829" rIns="69659" bIns="34829">
            <a:spAutoFit/>
          </a:bodyPr>
          <a:lstStyle/>
          <a:p>
            <a:pPr defTabSz="794548"/>
            <a:r>
              <a:rPr lang="en-GB" altLang="en-US" sz="1500" dirty="0">
                <a:latin typeface="Tahoma" pitchFamily="34" charset="0"/>
              </a:rPr>
              <a:t>A</a:t>
            </a:r>
          </a:p>
        </p:txBody>
      </p:sp>
      <p:sp>
        <p:nvSpPr>
          <p:cNvPr id="8202" name="Text Box 38"/>
          <p:cNvSpPr txBox="1">
            <a:spLocks noChangeArrowheads="1"/>
          </p:cNvSpPr>
          <p:nvPr/>
        </p:nvSpPr>
        <p:spPr bwMode="auto">
          <a:xfrm>
            <a:off x="2102930" y="4500570"/>
            <a:ext cx="254492" cy="301171"/>
          </a:xfrm>
          <a:prstGeom prst="rect">
            <a:avLst/>
          </a:prstGeom>
          <a:noFill/>
          <a:ln w="9525">
            <a:noFill/>
            <a:miter lim="800000"/>
            <a:headEnd/>
            <a:tailEnd/>
          </a:ln>
        </p:spPr>
        <p:txBody>
          <a:bodyPr wrap="none" lIns="69659" tIns="34829" rIns="69659" bIns="34829">
            <a:spAutoFit/>
          </a:bodyPr>
          <a:lstStyle/>
          <a:p>
            <a:pPr defTabSz="794548"/>
            <a:r>
              <a:rPr lang="en-GB" altLang="en-US" sz="1500" dirty="0">
                <a:latin typeface="Tahoma" pitchFamily="34" charset="0"/>
              </a:rPr>
              <a:t>B</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sz="quarter" idx="1"/>
          </p:nvPr>
        </p:nvSpPr>
        <p:spPr>
          <a:xfrm>
            <a:off x="571472" y="714356"/>
            <a:ext cx="6797530" cy="5183455"/>
          </a:xfrm>
        </p:spPr>
        <p:txBody>
          <a:bodyPr/>
          <a:lstStyle/>
          <a:p>
            <a:pPr marL="406344" indent="-406344">
              <a:buNone/>
            </a:pPr>
            <a:r>
              <a:rPr lang="en-US" altLang="en-US" b="1" dirty="0" smtClean="0"/>
              <a:t>Step 2</a:t>
            </a:r>
            <a:r>
              <a:rPr lang="en-US" altLang="en-US" dirty="0" smtClean="0"/>
              <a:t>: </a:t>
            </a:r>
            <a:r>
              <a:rPr lang="en-GB" altLang="en-US" dirty="0" smtClean="0"/>
              <a:t>Compute new </a:t>
            </a:r>
            <a:r>
              <a:rPr lang="en-GB" altLang="en-US" dirty="0" err="1" smtClean="0"/>
              <a:t>centroids</a:t>
            </a:r>
            <a:r>
              <a:rPr lang="en-GB" altLang="en-US" dirty="0" smtClean="0"/>
              <a:t> of the current partition </a:t>
            </a:r>
            <a:endParaRPr lang="en-US" altLang="en-US" dirty="0" smtClean="0"/>
          </a:p>
          <a:p>
            <a:pPr marL="746174" lvl="1" indent="-348295">
              <a:buNone/>
            </a:pPr>
            <a:r>
              <a:rPr lang="en-US" altLang="en-US" dirty="0" smtClean="0"/>
              <a:t>  </a:t>
            </a:r>
          </a:p>
        </p:txBody>
      </p:sp>
      <p:pic>
        <p:nvPicPr>
          <p:cNvPr id="9221" name="Picture 11"/>
          <p:cNvPicPr>
            <a:picLocks noChangeAspect="1" noChangeArrowheads="1"/>
          </p:cNvPicPr>
          <p:nvPr/>
        </p:nvPicPr>
        <p:blipFill>
          <a:blip r:embed="rId4"/>
          <a:srcRect/>
          <a:stretch>
            <a:fillRect/>
          </a:stretch>
        </p:blipFill>
        <p:spPr bwMode="auto">
          <a:xfrm>
            <a:off x="714348" y="2391729"/>
            <a:ext cx="3909484" cy="3894791"/>
          </a:xfrm>
          <a:prstGeom prst="rect">
            <a:avLst/>
          </a:prstGeom>
          <a:noFill/>
          <a:ln w="9525">
            <a:noFill/>
            <a:miter lim="800000"/>
            <a:headEnd/>
            <a:tailEnd/>
          </a:ln>
        </p:spPr>
      </p:pic>
      <p:sp>
        <p:nvSpPr>
          <p:cNvPr id="9222" name="Text Box 12"/>
          <p:cNvSpPr txBox="1">
            <a:spLocks noChangeArrowheads="1"/>
          </p:cNvSpPr>
          <p:nvPr/>
        </p:nvSpPr>
        <p:spPr bwMode="auto">
          <a:xfrm>
            <a:off x="4727496" y="2261803"/>
            <a:ext cx="3377708" cy="1455333"/>
          </a:xfrm>
          <a:prstGeom prst="rect">
            <a:avLst/>
          </a:prstGeom>
          <a:noFill/>
          <a:ln w="9525">
            <a:noFill/>
            <a:miter lim="800000"/>
            <a:headEnd/>
            <a:tailEnd/>
          </a:ln>
        </p:spPr>
        <p:txBody>
          <a:bodyPr lIns="69659" tIns="34829" rIns="69659" bIns="34829">
            <a:spAutoFit/>
          </a:bodyPr>
          <a:lstStyle/>
          <a:p>
            <a:pPr defTabSz="794548"/>
            <a:r>
              <a:rPr lang="en-GB" altLang="en-US" dirty="0">
                <a:latin typeface="+mj-lt"/>
              </a:rPr>
              <a:t>Knowing the members of each </a:t>
            </a:r>
          </a:p>
          <a:p>
            <a:pPr defTabSz="794548"/>
            <a:r>
              <a:rPr lang="en-GB" altLang="en-US" dirty="0" smtClean="0">
                <a:latin typeface="+mj-lt"/>
              </a:rPr>
              <a:t>cluster</a:t>
            </a:r>
            <a:r>
              <a:rPr lang="en-GB" altLang="en-US" dirty="0">
                <a:latin typeface="+mj-lt"/>
              </a:rPr>
              <a:t>, now we compute the new </a:t>
            </a:r>
            <a:r>
              <a:rPr lang="en-GB" altLang="en-US" dirty="0" err="1" smtClean="0">
                <a:latin typeface="+mj-lt"/>
              </a:rPr>
              <a:t>centroid</a:t>
            </a:r>
            <a:r>
              <a:rPr lang="en-GB" altLang="en-US" dirty="0" smtClean="0">
                <a:latin typeface="+mj-lt"/>
              </a:rPr>
              <a:t> </a:t>
            </a:r>
            <a:r>
              <a:rPr lang="en-GB" altLang="en-US" dirty="0">
                <a:latin typeface="+mj-lt"/>
              </a:rPr>
              <a:t>of each group based on </a:t>
            </a:r>
            <a:r>
              <a:rPr lang="en-GB" altLang="en-US" dirty="0" smtClean="0">
                <a:latin typeface="+mj-lt"/>
              </a:rPr>
              <a:t>these </a:t>
            </a:r>
            <a:r>
              <a:rPr lang="en-GB" altLang="en-US" dirty="0">
                <a:latin typeface="+mj-lt"/>
              </a:rPr>
              <a:t>new memberships.</a:t>
            </a:r>
          </a:p>
        </p:txBody>
      </p:sp>
      <p:graphicFrame>
        <p:nvGraphicFramePr>
          <p:cNvPr id="9223" name="Object 14"/>
          <p:cNvGraphicFramePr>
            <a:graphicFrameLocks noChangeAspect="1"/>
          </p:cNvGraphicFramePr>
          <p:nvPr/>
        </p:nvGraphicFramePr>
        <p:xfrm>
          <a:off x="4934823" y="3933468"/>
          <a:ext cx="2954415" cy="3138870"/>
        </p:xfrm>
        <a:graphic>
          <a:graphicData uri="http://schemas.openxmlformats.org/presentationml/2006/ole">
            <p:oleObj spid="_x0000_s2050" name="Equation" r:id="rId5" imgW="1676400" imgH="1511300" progId="Equation.3">
              <p:embed/>
            </p:oleObj>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sz="quarter" idx="1"/>
          </p:nvPr>
        </p:nvSpPr>
        <p:spPr>
          <a:xfrm>
            <a:off x="571472" y="714356"/>
            <a:ext cx="6797530" cy="5183455"/>
          </a:xfrm>
        </p:spPr>
        <p:txBody>
          <a:bodyPr/>
          <a:lstStyle/>
          <a:p>
            <a:pPr marL="406344" indent="-406344">
              <a:buNone/>
            </a:pPr>
            <a:r>
              <a:rPr lang="en-US" altLang="en-US" b="1" dirty="0" smtClean="0"/>
              <a:t>Step 3</a:t>
            </a:r>
            <a:r>
              <a:rPr lang="en-US" altLang="en-US" dirty="0" smtClean="0"/>
              <a:t>: </a:t>
            </a:r>
            <a:r>
              <a:rPr lang="en-GB" altLang="en-US" dirty="0" smtClean="0"/>
              <a:t>Renew membership based on new </a:t>
            </a:r>
            <a:r>
              <a:rPr lang="en-GB" altLang="en-US" dirty="0" err="1" smtClean="0"/>
              <a:t>centroids</a:t>
            </a:r>
            <a:r>
              <a:rPr lang="en-GB" altLang="en-US" dirty="0" smtClean="0"/>
              <a:t> </a:t>
            </a:r>
            <a:endParaRPr lang="en-US" altLang="en-US" dirty="0" smtClean="0"/>
          </a:p>
          <a:p>
            <a:pPr marL="746174" lvl="1" indent="-348295">
              <a:buNone/>
            </a:pPr>
            <a:r>
              <a:rPr lang="en-US" altLang="en-US" dirty="0" smtClean="0"/>
              <a:t>  </a:t>
            </a:r>
          </a:p>
        </p:txBody>
      </p:sp>
      <p:sp>
        <p:nvSpPr>
          <p:cNvPr id="10245" name="Text Box 5"/>
          <p:cNvSpPr txBox="1">
            <a:spLocks noChangeArrowheads="1"/>
          </p:cNvSpPr>
          <p:nvPr/>
        </p:nvSpPr>
        <p:spPr bwMode="auto">
          <a:xfrm>
            <a:off x="4882991" y="2323916"/>
            <a:ext cx="2893944" cy="901335"/>
          </a:xfrm>
          <a:prstGeom prst="rect">
            <a:avLst/>
          </a:prstGeom>
          <a:noFill/>
          <a:ln w="9525">
            <a:noFill/>
            <a:miter lim="800000"/>
            <a:headEnd/>
            <a:tailEnd/>
          </a:ln>
        </p:spPr>
        <p:txBody>
          <a:bodyPr lIns="69659" tIns="34829" rIns="69659" bIns="34829">
            <a:spAutoFit/>
          </a:bodyPr>
          <a:lstStyle/>
          <a:p>
            <a:pPr defTabSz="794548"/>
            <a:r>
              <a:rPr lang="en-GB" altLang="en-US" dirty="0">
                <a:latin typeface="+mj-lt"/>
              </a:rPr>
              <a:t>Compute the distance of all objects to the new </a:t>
            </a:r>
            <a:r>
              <a:rPr lang="en-GB" altLang="en-US" dirty="0" err="1">
                <a:latin typeface="+mj-lt"/>
              </a:rPr>
              <a:t>centroids</a:t>
            </a:r>
            <a:endParaRPr lang="en-GB" altLang="en-US" dirty="0">
              <a:latin typeface="+mj-lt"/>
            </a:endParaRPr>
          </a:p>
        </p:txBody>
      </p:sp>
      <p:pic>
        <p:nvPicPr>
          <p:cNvPr id="10246" name="Picture 7"/>
          <p:cNvPicPr>
            <a:picLocks noChangeAspect="1" noChangeArrowheads="1"/>
          </p:cNvPicPr>
          <p:nvPr/>
        </p:nvPicPr>
        <p:blipFill>
          <a:blip r:embed="rId3"/>
          <a:srcRect/>
          <a:stretch>
            <a:fillRect/>
          </a:stretch>
        </p:blipFill>
        <p:spPr bwMode="auto">
          <a:xfrm>
            <a:off x="642910" y="2253503"/>
            <a:ext cx="4091065" cy="4033017"/>
          </a:xfrm>
          <a:prstGeom prst="rect">
            <a:avLst/>
          </a:prstGeom>
          <a:noFill/>
          <a:ln w="9525">
            <a:noFill/>
            <a:miter lim="800000"/>
            <a:headEnd/>
            <a:tailEnd/>
          </a:ln>
        </p:spPr>
      </p:pic>
      <p:pic>
        <p:nvPicPr>
          <p:cNvPr id="10247" name="Picture 8"/>
          <p:cNvPicPr>
            <a:picLocks noChangeAspect="1" noChangeArrowheads="1"/>
          </p:cNvPicPr>
          <p:nvPr/>
        </p:nvPicPr>
        <p:blipFill>
          <a:blip r:embed="rId4"/>
          <a:srcRect/>
          <a:stretch>
            <a:fillRect/>
          </a:stretch>
        </p:blipFill>
        <p:spPr bwMode="auto">
          <a:xfrm>
            <a:off x="4882991" y="3355774"/>
            <a:ext cx="3332347" cy="1902474"/>
          </a:xfrm>
          <a:prstGeom prst="rect">
            <a:avLst/>
          </a:prstGeom>
          <a:noFill/>
          <a:ln w="9525">
            <a:noFill/>
            <a:miter lim="800000"/>
            <a:headEnd/>
            <a:tailEnd/>
          </a:ln>
        </p:spPr>
      </p:pic>
      <p:sp>
        <p:nvSpPr>
          <p:cNvPr id="10248" name="Rectangle 10"/>
          <p:cNvSpPr>
            <a:spLocks noChangeArrowheads="1"/>
          </p:cNvSpPr>
          <p:nvPr/>
        </p:nvSpPr>
        <p:spPr bwMode="auto">
          <a:xfrm>
            <a:off x="4779328" y="5581993"/>
            <a:ext cx="3720185" cy="347337"/>
          </a:xfrm>
          <a:prstGeom prst="rect">
            <a:avLst/>
          </a:prstGeom>
          <a:noFill/>
          <a:ln w="9525">
            <a:noFill/>
            <a:miter lim="800000"/>
            <a:headEnd/>
            <a:tailEnd/>
          </a:ln>
        </p:spPr>
        <p:txBody>
          <a:bodyPr wrap="none" lIns="69659" tIns="34829" rIns="69659" bIns="34829">
            <a:spAutoFit/>
          </a:bodyPr>
          <a:lstStyle/>
          <a:p>
            <a:pPr defTabSz="794548"/>
            <a:r>
              <a:rPr lang="en-GB" altLang="en-US" dirty="0">
                <a:latin typeface="+mj-lt"/>
              </a:rPr>
              <a:t>Assign the membership to objects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sz="quarter" idx="1"/>
          </p:nvPr>
        </p:nvSpPr>
        <p:spPr>
          <a:xfrm>
            <a:off x="571472" y="714356"/>
            <a:ext cx="6797530" cy="5183455"/>
          </a:xfrm>
        </p:spPr>
        <p:txBody>
          <a:bodyPr/>
          <a:lstStyle/>
          <a:p>
            <a:pPr marL="406344" indent="-406344">
              <a:buNone/>
            </a:pPr>
            <a:r>
              <a:rPr lang="en-US" altLang="en-US" b="1" dirty="0" smtClean="0"/>
              <a:t>Step 4</a:t>
            </a:r>
            <a:r>
              <a:rPr lang="en-US" altLang="en-US" dirty="0" smtClean="0"/>
              <a:t>: </a:t>
            </a:r>
            <a:r>
              <a:rPr lang="en-GB" altLang="en-US" dirty="0" smtClean="0"/>
              <a:t>Repeat the first two steps until its convergence </a:t>
            </a:r>
            <a:endParaRPr lang="en-US" altLang="en-US" dirty="0" smtClean="0"/>
          </a:p>
          <a:p>
            <a:pPr marL="746174" lvl="1" indent="-348295">
              <a:buNone/>
            </a:pPr>
            <a:r>
              <a:rPr lang="en-US" altLang="en-US" dirty="0" smtClean="0"/>
              <a:t>  </a:t>
            </a:r>
          </a:p>
        </p:txBody>
      </p:sp>
      <p:pic>
        <p:nvPicPr>
          <p:cNvPr id="11269" name="Picture 7"/>
          <p:cNvPicPr>
            <a:picLocks noChangeAspect="1" noChangeArrowheads="1"/>
          </p:cNvPicPr>
          <p:nvPr/>
        </p:nvPicPr>
        <p:blipFill>
          <a:blip r:embed="rId4"/>
          <a:srcRect/>
          <a:stretch>
            <a:fillRect/>
          </a:stretch>
        </p:blipFill>
        <p:spPr bwMode="auto">
          <a:xfrm>
            <a:off x="724631" y="2214554"/>
            <a:ext cx="3898065" cy="4200370"/>
          </a:xfrm>
          <a:prstGeom prst="rect">
            <a:avLst/>
          </a:prstGeom>
          <a:noFill/>
          <a:ln w="9525">
            <a:noFill/>
            <a:miter lim="800000"/>
            <a:headEnd/>
            <a:tailEnd/>
          </a:ln>
        </p:spPr>
      </p:pic>
      <p:sp>
        <p:nvSpPr>
          <p:cNvPr id="11270" name="Text Box 8"/>
          <p:cNvSpPr txBox="1">
            <a:spLocks noChangeArrowheads="1"/>
          </p:cNvSpPr>
          <p:nvPr/>
        </p:nvSpPr>
        <p:spPr bwMode="auto">
          <a:xfrm>
            <a:off x="4727496" y="2228886"/>
            <a:ext cx="3377708" cy="1732332"/>
          </a:xfrm>
          <a:prstGeom prst="rect">
            <a:avLst/>
          </a:prstGeom>
          <a:noFill/>
          <a:ln w="9525">
            <a:noFill/>
            <a:miter lim="800000"/>
            <a:headEnd/>
            <a:tailEnd/>
          </a:ln>
        </p:spPr>
        <p:txBody>
          <a:bodyPr lIns="69659" tIns="34829" rIns="69659" bIns="34829">
            <a:spAutoFit/>
          </a:bodyPr>
          <a:lstStyle/>
          <a:p>
            <a:pPr defTabSz="794548"/>
            <a:r>
              <a:rPr lang="en-GB" altLang="en-US" dirty="0">
                <a:latin typeface="Tahoma" pitchFamily="34" charset="0"/>
              </a:rPr>
              <a:t>Knowing the members of each </a:t>
            </a:r>
          </a:p>
          <a:p>
            <a:pPr defTabSz="794548"/>
            <a:r>
              <a:rPr lang="en-GB" altLang="en-US" dirty="0">
                <a:latin typeface="Tahoma" pitchFamily="34" charset="0"/>
              </a:rPr>
              <a:t>cluster, now we compute the new </a:t>
            </a:r>
          </a:p>
          <a:p>
            <a:pPr defTabSz="794548"/>
            <a:r>
              <a:rPr lang="en-GB" altLang="en-US" dirty="0" err="1">
                <a:latin typeface="Tahoma" pitchFamily="34" charset="0"/>
              </a:rPr>
              <a:t>centroid</a:t>
            </a:r>
            <a:r>
              <a:rPr lang="en-GB" altLang="en-US" dirty="0">
                <a:latin typeface="Tahoma" pitchFamily="34" charset="0"/>
              </a:rPr>
              <a:t> of each group based on </a:t>
            </a:r>
          </a:p>
          <a:p>
            <a:pPr defTabSz="794548"/>
            <a:r>
              <a:rPr lang="en-GB" altLang="en-US" dirty="0">
                <a:latin typeface="Tahoma" pitchFamily="34" charset="0"/>
              </a:rPr>
              <a:t>these new memberships.</a:t>
            </a:r>
            <a:endParaRPr lang="en-GB" altLang="en-US" dirty="0"/>
          </a:p>
        </p:txBody>
      </p:sp>
      <p:graphicFrame>
        <p:nvGraphicFramePr>
          <p:cNvPr id="11271" name="Object 9"/>
          <p:cNvGraphicFramePr>
            <a:graphicFrameLocks noChangeAspect="1"/>
          </p:cNvGraphicFramePr>
          <p:nvPr/>
        </p:nvGraphicFramePr>
        <p:xfrm>
          <a:off x="4851677" y="3844397"/>
          <a:ext cx="3357191" cy="1686063"/>
        </p:xfrm>
        <a:graphic>
          <a:graphicData uri="http://schemas.openxmlformats.org/presentationml/2006/ole">
            <p:oleObj spid="_x0000_s3074" name="Equation" r:id="rId5" imgW="1727200" imgH="698500" progId="Equation.3">
              <p:embed/>
            </p:oleObj>
          </a:graphicData>
        </a:graphic>
      </p:graphicFrame>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sz="quarter" idx="1"/>
          </p:nvPr>
        </p:nvSpPr>
        <p:spPr>
          <a:xfrm>
            <a:off x="571472" y="714356"/>
            <a:ext cx="6797530" cy="5183455"/>
          </a:xfrm>
        </p:spPr>
        <p:txBody>
          <a:bodyPr/>
          <a:lstStyle/>
          <a:p>
            <a:pPr marL="406344" indent="-406344">
              <a:buNone/>
            </a:pPr>
            <a:r>
              <a:rPr lang="en-US" altLang="en-US" b="1" dirty="0" smtClean="0"/>
              <a:t>Step 4(</a:t>
            </a:r>
            <a:r>
              <a:rPr lang="en-US" altLang="en-US" b="1" dirty="0" err="1" smtClean="0"/>
              <a:t>conti</a:t>
            </a:r>
            <a:r>
              <a:rPr lang="en-US" altLang="en-US" b="1" dirty="0" smtClean="0"/>
              <a:t>..)</a:t>
            </a:r>
            <a:r>
              <a:rPr lang="en-US" altLang="en-US" dirty="0" smtClean="0"/>
              <a:t>: </a:t>
            </a:r>
            <a:r>
              <a:rPr lang="en-GB" altLang="en-US" dirty="0" smtClean="0"/>
              <a:t>Repeat the first two steps until its convergence </a:t>
            </a:r>
            <a:endParaRPr lang="en-US" altLang="en-US" dirty="0" smtClean="0"/>
          </a:p>
          <a:p>
            <a:pPr marL="746174" lvl="1" indent="-348295">
              <a:buNone/>
            </a:pPr>
            <a:r>
              <a:rPr lang="en-US" altLang="en-US" dirty="0" smtClean="0"/>
              <a:t>  </a:t>
            </a:r>
          </a:p>
        </p:txBody>
      </p:sp>
      <p:pic>
        <p:nvPicPr>
          <p:cNvPr id="12293" name="Picture 4"/>
          <p:cNvPicPr>
            <a:picLocks noChangeAspect="1" noChangeArrowheads="1"/>
          </p:cNvPicPr>
          <p:nvPr/>
        </p:nvPicPr>
        <p:blipFill>
          <a:blip r:embed="rId3"/>
          <a:srcRect/>
          <a:stretch>
            <a:fillRect/>
          </a:stretch>
        </p:blipFill>
        <p:spPr bwMode="auto">
          <a:xfrm>
            <a:off x="857224" y="2301904"/>
            <a:ext cx="3818440" cy="4056054"/>
          </a:xfrm>
          <a:prstGeom prst="rect">
            <a:avLst/>
          </a:prstGeom>
          <a:noFill/>
          <a:ln w="9525">
            <a:noFill/>
            <a:miter lim="800000"/>
            <a:headEnd/>
            <a:tailEnd/>
          </a:ln>
        </p:spPr>
      </p:pic>
      <p:sp>
        <p:nvSpPr>
          <p:cNvPr id="12294" name="Text Box 5"/>
          <p:cNvSpPr txBox="1">
            <a:spLocks noChangeArrowheads="1"/>
          </p:cNvSpPr>
          <p:nvPr/>
        </p:nvSpPr>
        <p:spPr bwMode="auto">
          <a:xfrm>
            <a:off x="4727496" y="2130977"/>
            <a:ext cx="3377708" cy="624336"/>
          </a:xfrm>
          <a:prstGeom prst="rect">
            <a:avLst/>
          </a:prstGeom>
          <a:noFill/>
          <a:ln w="9525">
            <a:noFill/>
            <a:miter lim="800000"/>
            <a:headEnd/>
            <a:tailEnd/>
          </a:ln>
        </p:spPr>
        <p:txBody>
          <a:bodyPr lIns="69659" tIns="34829" rIns="69659" bIns="34829">
            <a:spAutoFit/>
          </a:bodyPr>
          <a:lstStyle/>
          <a:p>
            <a:pPr defTabSz="794548"/>
            <a:r>
              <a:rPr lang="en-GB" altLang="en-US" dirty="0">
                <a:latin typeface="Tahoma" pitchFamily="34" charset="0"/>
              </a:rPr>
              <a:t>Compute the distance of all objects to the new </a:t>
            </a:r>
            <a:r>
              <a:rPr lang="en-GB" altLang="en-US" dirty="0" err="1">
                <a:latin typeface="Tahoma" pitchFamily="34" charset="0"/>
              </a:rPr>
              <a:t>centroids</a:t>
            </a:r>
            <a:endParaRPr lang="en-GB" altLang="en-US" dirty="0">
              <a:latin typeface="Tahoma" pitchFamily="34" charset="0"/>
            </a:endParaRPr>
          </a:p>
        </p:txBody>
      </p:sp>
      <p:pic>
        <p:nvPicPr>
          <p:cNvPr id="12295" name="Picture 7"/>
          <p:cNvPicPr>
            <a:picLocks noChangeAspect="1" noChangeArrowheads="1"/>
          </p:cNvPicPr>
          <p:nvPr/>
        </p:nvPicPr>
        <p:blipFill>
          <a:blip r:embed="rId4"/>
          <a:srcRect/>
          <a:stretch>
            <a:fillRect/>
          </a:stretch>
        </p:blipFill>
        <p:spPr bwMode="auto">
          <a:xfrm>
            <a:off x="4779327" y="3013604"/>
            <a:ext cx="3161742" cy="1589593"/>
          </a:xfrm>
          <a:prstGeom prst="rect">
            <a:avLst/>
          </a:prstGeom>
          <a:noFill/>
          <a:ln w="9525">
            <a:noFill/>
            <a:miter lim="800000"/>
            <a:headEnd/>
            <a:tailEnd/>
          </a:ln>
        </p:spPr>
      </p:pic>
      <p:sp>
        <p:nvSpPr>
          <p:cNvPr id="12296" name="Text Box 8"/>
          <p:cNvSpPr txBox="1">
            <a:spLocks noChangeArrowheads="1"/>
          </p:cNvSpPr>
          <p:nvPr/>
        </p:nvSpPr>
        <p:spPr bwMode="auto">
          <a:xfrm>
            <a:off x="4831159" y="4881087"/>
            <a:ext cx="3377708" cy="901335"/>
          </a:xfrm>
          <a:prstGeom prst="rect">
            <a:avLst/>
          </a:prstGeom>
          <a:noFill/>
          <a:ln w="9525">
            <a:noFill/>
            <a:miter lim="800000"/>
            <a:headEnd/>
            <a:tailEnd/>
          </a:ln>
        </p:spPr>
        <p:txBody>
          <a:bodyPr lIns="69659" tIns="34829" rIns="69659" bIns="34829">
            <a:spAutoFit/>
          </a:bodyPr>
          <a:lstStyle/>
          <a:p>
            <a:pPr defTabSz="794548"/>
            <a:r>
              <a:rPr lang="en-GB" altLang="en-US" dirty="0">
                <a:latin typeface="Tahoma" pitchFamily="34" charset="0"/>
              </a:rPr>
              <a:t>Stop due to no new assignment </a:t>
            </a:r>
          </a:p>
          <a:p>
            <a:pPr defTabSz="794548"/>
            <a:r>
              <a:rPr lang="en-GB" altLang="en-US" dirty="0">
                <a:latin typeface="Tahoma" pitchFamily="34" charset="0"/>
              </a:rPr>
              <a:t>Membership in each cluster no longer change</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K-means Clustering on Iris Dataset in R</a:t>
            </a:r>
            <a:endParaRPr lang="en-IN" dirty="0"/>
          </a:p>
        </p:txBody>
      </p:sp>
      <p:sp>
        <p:nvSpPr>
          <p:cNvPr id="3" name="Content Placeholder 2"/>
          <p:cNvSpPr>
            <a:spLocks noGrp="1"/>
          </p:cNvSpPr>
          <p:nvPr>
            <p:ph sz="quarter" idx="1"/>
          </p:nvPr>
        </p:nvSpPr>
        <p:spPr/>
        <p:txBody>
          <a:bodyPr>
            <a:normAutofit/>
          </a:bodyPr>
          <a:lstStyle/>
          <a:p>
            <a:r>
              <a:rPr lang="en-IN" sz="2000" dirty="0" smtClean="0"/>
              <a:t>Steps to be performed</a:t>
            </a:r>
          </a:p>
          <a:p>
            <a:pPr marL="822960" lvl="1" indent="-457200">
              <a:buFont typeface="+mj-lt"/>
              <a:buAutoNum type="arabicPeriod"/>
            </a:pPr>
            <a:r>
              <a:rPr lang="en-IN" sz="2000" dirty="0" smtClean="0"/>
              <a:t>Loading and understanding Iris dataset</a:t>
            </a:r>
          </a:p>
          <a:p>
            <a:pPr marL="822960" lvl="1" indent="-457200">
              <a:buFont typeface="+mj-lt"/>
              <a:buAutoNum type="arabicPeriod"/>
            </a:pPr>
            <a:r>
              <a:rPr lang="en-IN" sz="2000" dirty="0" smtClean="0"/>
              <a:t>Pre-processing the data</a:t>
            </a:r>
          </a:p>
          <a:p>
            <a:pPr marL="1097280" lvl="2" indent="-457200">
              <a:buFont typeface="+mj-lt"/>
              <a:buAutoNum type="arabicPeriod"/>
            </a:pPr>
            <a:r>
              <a:rPr lang="en-IN" sz="2000" dirty="0" smtClean="0"/>
              <a:t>Separate class attribute "Species" and store it in another variable </a:t>
            </a:r>
          </a:p>
          <a:p>
            <a:pPr marL="1097280" lvl="2" indent="-457200">
              <a:buFont typeface="+mj-lt"/>
              <a:buAutoNum type="arabicPeriod"/>
            </a:pPr>
            <a:r>
              <a:rPr lang="en-IN" sz="2000" dirty="0" smtClean="0"/>
              <a:t>Normalize the value of attributes between 0 and 1</a:t>
            </a:r>
          </a:p>
          <a:p>
            <a:pPr marL="822960" lvl="1" indent="-457200">
              <a:buFont typeface="+mj-lt"/>
              <a:buAutoNum type="arabicPeriod"/>
            </a:pPr>
            <a:r>
              <a:rPr lang="en-IN" sz="2000" dirty="0" smtClean="0"/>
              <a:t>Apply k-means clustering algorithm </a:t>
            </a:r>
          </a:p>
          <a:p>
            <a:pPr marL="822960" lvl="1" indent="-457200">
              <a:buFont typeface="+mj-lt"/>
              <a:buAutoNum type="arabicPeriod"/>
            </a:pPr>
            <a:r>
              <a:rPr lang="en-IN" sz="2000" dirty="0" smtClean="0"/>
              <a:t>Verify clusters formed by comparing them to “Species” class attribute</a:t>
            </a:r>
          </a:p>
          <a:p>
            <a:pPr marL="822960" lvl="1" indent="-457200">
              <a:buFont typeface="+mj-lt"/>
              <a:buAutoNum type="arabicPeriod"/>
            </a:pPr>
            <a:endParaRPr lang="en-IN"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Are you confused?</a:t>
            </a:r>
            <a:endParaRPr lang="en-IN" dirty="0"/>
          </a:p>
        </p:txBody>
      </p:sp>
      <p:pic>
        <p:nvPicPr>
          <p:cNvPr id="1027" name="Picture 3" descr="C:\Users\niti\AppData\Local\Microsoft\Windows\INetCache\IE\9IA960K2\Man-With-Question-04[1].png"/>
          <p:cNvPicPr>
            <a:picLocks noChangeAspect="1" noChangeArrowheads="1"/>
          </p:cNvPicPr>
          <p:nvPr/>
        </p:nvPicPr>
        <p:blipFill>
          <a:blip r:embed="rId2" cstate="print"/>
          <a:srcRect/>
          <a:stretch>
            <a:fillRect/>
          </a:stretch>
        </p:blipFill>
        <p:spPr bwMode="auto">
          <a:xfrm>
            <a:off x="3214678" y="2500306"/>
            <a:ext cx="2643206" cy="2643206"/>
          </a:xfrm>
          <a:prstGeom prst="rect">
            <a:avLst/>
          </a:prstGeom>
          <a:noFill/>
        </p:spPr>
      </p:pic>
      <p:sp>
        <p:nvSpPr>
          <p:cNvPr id="8" name="Rounded Rectangle 7"/>
          <p:cNvSpPr/>
          <p:nvPr/>
        </p:nvSpPr>
        <p:spPr>
          <a:xfrm>
            <a:off x="2143108" y="1428736"/>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Machine Learning</a:t>
            </a:r>
            <a:endParaRPr lang="en-IN" b="1" dirty="0"/>
          </a:p>
        </p:txBody>
      </p:sp>
      <p:sp>
        <p:nvSpPr>
          <p:cNvPr id="9" name="Rounded Rectangle 8"/>
          <p:cNvSpPr/>
          <p:nvPr/>
        </p:nvSpPr>
        <p:spPr>
          <a:xfrm>
            <a:off x="428596" y="2786058"/>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 Mining</a:t>
            </a:r>
            <a:endParaRPr lang="en-IN" b="1" dirty="0"/>
          </a:p>
        </p:txBody>
      </p:sp>
      <p:sp>
        <p:nvSpPr>
          <p:cNvPr id="10" name="Rounded Rectangle 9"/>
          <p:cNvSpPr/>
          <p:nvPr/>
        </p:nvSpPr>
        <p:spPr>
          <a:xfrm>
            <a:off x="3000364" y="5643578"/>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Big Data</a:t>
            </a:r>
            <a:endParaRPr lang="en-IN" b="1" dirty="0"/>
          </a:p>
        </p:txBody>
      </p:sp>
      <p:sp>
        <p:nvSpPr>
          <p:cNvPr id="11" name="Rounded Rectangle 10"/>
          <p:cNvSpPr/>
          <p:nvPr/>
        </p:nvSpPr>
        <p:spPr>
          <a:xfrm>
            <a:off x="6072198" y="5000636"/>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Databases</a:t>
            </a:r>
            <a:endParaRPr lang="en-IN" b="1" dirty="0"/>
          </a:p>
        </p:txBody>
      </p:sp>
      <p:sp>
        <p:nvSpPr>
          <p:cNvPr id="12" name="Rounded Rectangle 11"/>
          <p:cNvSpPr/>
          <p:nvPr/>
        </p:nvSpPr>
        <p:spPr>
          <a:xfrm>
            <a:off x="6500826" y="3143248"/>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 Analytics</a:t>
            </a:r>
            <a:endParaRPr lang="en-IN" b="1" dirty="0"/>
          </a:p>
        </p:txBody>
      </p:sp>
      <p:sp>
        <p:nvSpPr>
          <p:cNvPr id="13" name="Rounded Rectangle 12"/>
          <p:cNvSpPr/>
          <p:nvPr/>
        </p:nvSpPr>
        <p:spPr>
          <a:xfrm>
            <a:off x="5000628" y="1500174"/>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 Warehouse</a:t>
            </a:r>
            <a:endParaRPr lang="en-IN" b="1" dirty="0"/>
          </a:p>
        </p:txBody>
      </p:sp>
      <p:sp>
        <p:nvSpPr>
          <p:cNvPr id="14" name="Rounded Rectangle 13"/>
          <p:cNvSpPr/>
          <p:nvPr/>
        </p:nvSpPr>
        <p:spPr>
          <a:xfrm>
            <a:off x="714348" y="4429132"/>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 Science</a:t>
            </a:r>
            <a:endParaRPr lang="en-IN"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3.3. Classification</a:t>
            </a:r>
            <a:endParaRPr lang="en-IN" dirty="0"/>
          </a:p>
        </p:txBody>
      </p:sp>
      <p:sp>
        <p:nvSpPr>
          <p:cNvPr id="3" name="Content Placeholder 2"/>
          <p:cNvSpPr>
            <a:spLocks noGrp="1"/>
          </p:cNvSpPr>
          <p:nvPr>
            <p:ph sz="quarter" idx="1"/>
          </p:nvPr>
        </p:nvSpPr>
        <p:spPr/>
        <p:txBody>
          <a:bodyPr>
            <a:normAutofit/>
          </a:bodyPr>
          <a:lstStyle/>
          <a:p>
            <a:pPr algn="just"/>
            <a:r>
              <a:rPr lang="en-IN" b="1" dirty="0" smtClean="0"/>
              <a:t>Classification</a:t>
            </a:r>
            <a:r>
              <a:rPr lang="en-IN" dirty="0" smtClean="0"/>
              <a:t> is the problem of identifying to which of a set of categories a new observation belongs, on the basis of a training set of data containing observations (or instances) whose category membership is known.</a:t>
            </a:r>
          </a:p>
          <a:p>
            <a:pPr algn="just"/>
            <a:r>
              <a:rPr lang="en-IN" dirty="0" smtClean="0"/>
              <a:t>It’s a </a:t>
            </a:r>
            <a:r>
              <a:rPr lang="en-IN" b="1" dirty="0" smtClean="0"/>
              <a:t>Supervised</a:t>
            </a:r>
            <a:r>
              <a:rPr lang="en-IN" dirty="0" smtClean="0"/>
              <a:t> Learning technique </a:t>
            </a:r>
          </a:p>
          <a:p>
            <a:pPr algn="just"/>
            <a:r>
              <a:rPr lang="en-IN" dirty="0" smtClean="0"/>
              <a:t>Example: </a:t>
            </a:r>
          </a:p>
          <a:p>
            <a:pPr lvl="1" algn="just"/>
            <a:r>
              <a:rPr lang="en-IN" dirty="0" smtClean="0"/>
              <a:t>assigning a given email into "spam" or "non-spam" classes</a:t>
            </a:r>
          </a:p>
          <a:p>
            <a:pPr lvl="1" algn="just"/>
            <a:r>
              <a:rPr lang="en-IN" dirty="0" smtClean="0"/>
              <a:t>assigning a diagnosis to a given patient as described by observed characteristics of the patient (gender, blood pressure, presence or absence of certain symptoms, etc.). </a:t>
            </a:r>
          </a:p>
          <a:p>
            <a:pPr>
              <a:buNone/>
            </a:pP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flipV="1">
            <a:off x="2572530" y="5927742"/>
            <a:ext cx="378621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1178695" y="4535495"/>
            <a:ext cx="278687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Plus 10"/>
          <p:cNvSpPr/>
          <p:nvPr/>
        </p:nvSpPr>
        <p:spPr>
          <a:xfrm>
            <a:off x="3429786" y="3571082"/>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12" name="Plus 11"/>
          <p:cNvSpPr/>
          <p:nvPr/>
        </p:nvSpPr>
        <p:spPr>
          <a:xfrm>
            <a:off x="4000496" y="4499776"/>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13" name="Plus 12"/>
          <p:cNvSpPr/>
          <p:nvPr/>
        </p:nvSpPr>
        <p:spPr>
          <a:xfrm>
            <a:off x="3500430" y="4642652"/>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14" name="Plus 13"/>
          <p:cNvSpPr/>
          <p:nvPr/>
        </p:nvSpPr>
        <p:spPr>
          <a:xfrm>
            <a:off x="4643438" y="4714090"/>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15" name="Plus 14"/>
          <p:cNvSpPr/>
          <p:nvPr/>
        </p:nvSpPr>
        <p:spPr>
          <a:xfrm>
            <a:off x="3857620" y="4856966"/>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16" name="Plus 15"/>
          <p:cNvSpPr/>
          <p:nvPr/>
        </p:nvSpPr>
        <p:spPr>
          <a:xfrm>
            <a:off x="4001290" y="4285462"/>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17" name="Plus 16"/>
          <p:cNvSpPr/>
          <p:nvPr/>
        </p:nvSpPr>
        <p:spPr>
          <a:xfrm>
            <a:off x="4357686" y="4214024"/>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18" name="Plus 17"/>
          <p:cNvSpPr/>
          <p:nvPr/>
        </p:nvSpPr>
        <p:spPr>
          <a:xfrm>
            <a:off x="3786182" y="4642652"/>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20" name="Minus 19"/>
          <p:cNvSpPr/>
          <p:nvPr/>
        </p:nvSpPr>
        <p:spPr>
          <a:xfrm>
            <a:off x="5501488" y="3571082"/>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21" name="Minus 20"/>
          <p:cNvSpPr/>
          <p:nvPr/>
        </p:nvSpPr>
        <p:spPr>
          <a:xfrm>
            <a:off x="4644232" y="3499644"/>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22" name="Minus 21"/>
          <p:cNvSpPr/>
          <p:nvPr/>
        </p:nvSpPr>
        <p:spPr>
          <a:xfrm>
            <a:off x="5144298" y="3928272"/>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23" name="Minus 22"/>
          <p:cNvSpPr/>
          <p:nvPr/>
        </p:nvSpPr>
        <p:spPr>
          <a:xfrm>
            <a:off x="5072860" y="4356900"/>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24" name="Minus 23"/>
          <p:cNvSpPr/>
          <p:nvPr/>
        </p:nvSpPr>
        <p:spPr>
          <a:xfrm>
            <a:off x="5572926" y="4071148"/>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25" name="Minus 24"/>
          <p:cNvSpPr/>
          <p:nvPr/>
        </p:nvSpPr>
        <p:spPr>
          <a:xfrm>
            <a:off x="4643438" y="3999710"/>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26" name="Minus 25"/>
          <p:cNvSpPr/>
          <p:nvPr/>
        </p:nvSpPr>
        <p:spPr>
          <a:xfrm>
            <a:off x="5072860" y="3428206"/>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27" name="Multiply 26"/>
          <p:cNvSpPr/>
          <p:nvPr/>
        </p:nvSpPr>
        <p:spPr>
          <a:xfrm>
            <a:off x="4787108" y="5071280"/>
            <a:ext cx="285752" cy="285752"/>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28" name="Multiply 27"/>
          <p:cNvSpPr/>
          <p:nvPr/>
        </p:nvSpPr>
        <p:spPr>
          <a:xfrm>
            <a:off x="4429918" y="5142718"/>
            <a:ext cx="285752" cy="285752"/>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29" name="Multiply 28"/>
          <p:cNvSpPr/>
          <p:nvPr/>
        </p:nvSpPr>
        <p:spPr>
          <a:xfrm>
            <a:off x="4644232" y="5428470"/>
            <a:ext cx="285752" cy="285752"/>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30" name="Multiply 29"/>
          <p:cNvSpPr/>
          <p:nvPr/>
        </p:nvSpPr>
        <p:spPr>
          <a:xfrm>
            <a:off x="5072860" y="5142718"/>
            <a:ext cx="285752" cy="285752"/>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35" name="Smiley Face 34"/>
          <p:cNvSpPr/>
          <p:nvPr/>
        </p:nvSpPr>
        <p:spPr>
          <a:xfrm>
            <a:off x="4500562" y="4856966"/>
            <a:ext cx="214314" cy="214314"/>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36" name="TextBox 35"/>
          <p:cNvSpPr txBox="1"/>
          <p:nvPr/>
        </p:nvSpPr>
        <p:spPr>
          <a:xfrm>
            <a:off x="571472" y="1719852"/>
            <a:ext cx="8001056" cy="923330"/>
          </a:xfrm>
          <a:prstGeom prst="rect">
            <a:avLst/>
          </a:prstGeom>
          <a:noFill/>
        </p:spPr>
        <p:txBody>
          <a:bodyPr wrap="square" rtlCol="0">
            <a:spAutoFit/>
          </a:bodyPr>
          <a:lstStyle/>
          <a:p>
            <a:r>
              <a:rPr lang="en-IN" dirty="0" smtClean="0"/>
              <a:t>Problem: Which of the three categories does the </a:t>
            </a:r>
            <a:r>
              <a:rPr lang="en-IN" b="1" dirty="0" smtClean="0"/>
              <a:t>Smiley Face</a:t>
            </a:r>
            <a:r>
              <a:rPr lang="en-IN" dirty="0" smtClean="0"/>
              <a:t> fall in?</a:t>
            </a:r>
          </a:p>
          <a:p>
            <a:endParaRPr lang="en-IN" dirty="0" smtClean="0"/>
          </a:p>
          <a:p>
            <a:r>
              <a:rPr lang="en-IN" dirty="0" smtClean="0"/>
              <a:t>Classify </a:t>
            </a:r>
            <a:r>
              <a:rPr lang="en-IN" b="1" dirty="0" smtClean="0"/>
              <a:t>Smiley Face </a:t>
            </a:r>
            <a:r>
              <a:rPr lang="en-IN" dirty="0" smtClean="0"/>
              <a:t>using </a:t>
            </a:r>
            <a:r>
              <a:rPr lang="en-IN" dirty="0" err="1" smtClean="0"/>
              <a:t>knn</a:t>
            </a:r>
            <a:r>
              <a:rPr lang="en-IN" dirty="0" smtClean="0"/>
              <a:t> with k=1, 5, 11</a:t>
            </a:r>
            <a:endParaRPr lang="en-IN" dirty="0"/>
          </a:p>
        </p:txBody>
      </p:sp>
      <p:sp>
        <p:nvSpPr>
          <p:cNvPr id="37" name="Plus 36"/>
          <p:cNvSpPr/>
          <p:nvPr/>
        </p:nvSpPr>
        <p:spPr>
          <a:xfrm>
            <a:off x="3357554" y="3999710"/>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38" name="Plus 37"/>
          <p:cNvSpPr/>
          <p:nvPr/>
        </p:nvSpPr>
        <p:spPr>
          <a:xfrm>
            <a:off x="3071008" y="4571214"/>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39" name="Plus 38"/>
          <p:cNvSpPr/>
          <p:nvPr/>
        </p:nvSpPr>
        <p:spPr>
          <a:xfrm>
            <a:off x="3285322" y="4356900"/>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31" name="Title 1"/>
          <p:cNvSpPr txBox="1">
            <a:spLocks/>
          </p:cNvSpPr>
          <p:nvPr/>
        </p:nvSpPr>
        <p:spPr>
          <a:xfrm>
            <a:off x="457200" y="714356"/>
            <a:ext cx="5972188" cy="642942"/>
          </a:xfrm>
          <a:prstGeom prst="rect">
            <a:avLst/>
          </a:prstGeom>
        </p:spPr>
        <p:txBody>
          <a:bodyPr vert="horz" anchor="b">
            <a:normAutofit fontScale="85000" lnSpcReduction="10000"/>
          </a:bodyPr>
          <a:lstStyle/>
          <a:p>
            <a:pPr lvl="0">
              <a:spcBef>
                <a:spcPct val="0"/>
              </a:spcBef>
            </a:pPr>
            <a:r>
              <a:rPr lang="en-IN" sz="3200" dirty="0" smtClean="0"/>
              <a:t>K-NN Algorithm for classification</a:t>
            </a:r>
            <a:endParaRPr kumimoji="0" lang="en-IN" sz="30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p:cNvSpPr/>
          <p:nvPr/>
        </p:nvSpPr>
        <p:spPr>
          <a:xfrm>
            <a:off x="4428330" y="4572008"/>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p:cNvCxnSpPr/>
          <p:nvPr/>
        </p:nvCxnSpPr>
        <p:spPr>
          <a:xfrm flipV="1">
            <a:off x="2571736" y="5857098"/>
            <a:ext cx="378621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1177901" y="4464851"/>
            <a:ext cx="278687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Plus 10"/>
          <p:cNvSpPr/>
          <p:nvPr/>
        </p:nvSpPr>
        <p:spPr>
          <a:xfrm>
            <a:off x="3428992" y="3500438"/>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12" name="Plus 11"/>
          <p:cNvSpPr/>
          <p:nvPr/>
        </p:nvSpPr>
        <p:spPr>
          <a:xfrm>
            <a:off x="3999702" y="4429132"/>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13" name="Plus 12"/>
          <p:cNvSpPr/>
          <p:nvPr/>
        </p:nvSpPr>
        <p:spPr>
          <a:xfrm>
            <a:off x="3499636" y="4572008"/>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14" name="Plus 13"/>
          <p:cNvSpPr/>
          <p:nvPr/>
        </p:nvSpPr>
        <p:spPr>
          <a:xfrm>
            <a:off x="4714876" y="4643446"/>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15" name="Plus 14"/>
          <p:cNvSpPr/>
          <p:nvPr/>
        </p:nvSpPr>
        <p:spPr>
          <a:xfrm>
            <a:off x="3856826" y="4786322"/>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16" name="Plus 15"/>
          <p:cNvSpPr/>
          <p:nvPr/>
        </p:nvSpPr>
        <p:spPr>
          <a:xfrm>
            <a:off x="4000496" y="4214818"/>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17" name="Plus 16"/>
          <p:cNvSpPr/>
          <p:nvPr/>
        </p:nvSpPr>
        <p:spPr>
          <a:xfrm>
            <a:off x="4356892" y="4143380"/>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18" name="Plus 17"/>
          <p:cNvSpPr/>
          <p:nvPr/>
        </p:nvSpPr>
        <p:spPr>
          <a:xfrm>
            <a:off x="3785388" y="4572008"/>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20" name="Minus 19"/>
          <p:cNvSpPr/>
          <p:nvPr/>
        </p:nvSpPr>
        <p:spPr>
          <a:xfrm>
            <a:off x="5500694" y="3500438"/>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21" name="Minus 20"/>
          <p:cNvSpPr/>
          <p:nvPr/>
        </p:nvSpPr>
        <p:spPr>
          <a:xfrm>
            <a:off x="4643438" y="3429000"/>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22" name="Minus 21"/>
          <p:cNvSpPr/>
          <p:nvPr/>
        </p:nvSpPr>
        <p:spPr>
          <a:xfrm>
            <a:off x="5143504" y="3857628"/>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23" name="Minus 22"/>
          <p:cNvSpPr/>
          <p:nvPr/>
        </p:nvSpPr>
        <p:spPr>
          <a:xfrm>
            <a:off x="5072066" y="4286256"/>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24" name="Minus 23"/>
          <p:cNvSpPr/>
          <p:nvPr/>
        </p:nvSpPr>
        <p:spPr>
          <a:xfrm>
            <a:off x="5572132" y="4000504"/>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25" name="Minus 24"/>
          <p:cNvSpPr/>
          <p:nvPr/>
        </p:nvSpPr>
        <p:spPr>
          <a:xfrm>
            <a:off x="4642644" y="3929066"/>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26" name="Minus 25"/>
          <p:cNvSpPr/>
          <p:nvPr/>
        </p:nvSpPr>
        <p:spPr>
          <a:xfrm>
            <a:off x="5072066" y="3357562"/>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27" name="Multiply 26"/>
          <p:cNvSpPr/>
          <p:nvPr/>
        </p:nvSpPr>
        <p:spPr>
          <a:xfrm>
            <a:off x="4786314" y="5000636"/>
            <a:ext cx="285752" cy="285752"/>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28" name="Multiply 27"/>
          <p:cNvSpPr/>
          <p:nvPr/>
        </p:nvSpPr>
        <p:spPr>
          <a:xfrm>
            <a:off x="4429124" y="5072074"/>
            <a:ext cx="285752" cy="285752"/>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29" name="Multiply 28"/>
          <p:cNvSpPr/>
          <p:nvPr/>
        </p:nvSpPr>
        <p:spPr>
          <a:xfrm>
            <a:off x="4643438" y="5357826"/>
            <a:ext cx="285752" cy="285752"/>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30" name="Multiply 29"/>
          <p:cNvSpPr/>
          <p:nvPr/>
        </p:nvSpPr>
        <p:spPr>
          <a:xfrm>
            <a:off x="5072066" y="5072074"/>
            <a:ext cx="285752" cy="285752"/>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35" name="Smiley Face 34"/>
          <p:cNvSpPr/>
          <p:nvPr/>
        </p:nvSpPr>
        <p:spPr>
          <a:xfrm>
            <a:off x="4571206" y="4714884"/>
            <a:ext cx="214314" cy="214314"/>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36" name="TextBox 35"/>
          <p:cNvSpPr txBox="1"/>
          <p:nvPr/>
        </p:nvSpPr>
        <p:spPr>
          <a:xfrm>
            <a:off x="571472" y="1714488"/>
            <a:ext cx="8001056" cy="1231106"/>
          </a:xfrm>
          <a:prstGeom prst="rect">
            <a:avLst/>
          </a:prstGeom>
          <a:noFill/>
        </p:spPr>
        <p:txBody>
          <a:bodyPr wrap="square" rtlCol="0">
            <a:spAutoFit/>
          </a:bodyPr>
          <a:lstStyle/>
          <a:p>
            <a:r>
              <a:rPr lang="en-IN" sz="2000" b="1" dirty="0" smtClean="0"/>
              <a:t>1-Nearest Neighbour (1NN)</a:t>
            </a:r>
          </a:p>
          <a:p>
            <a:endParaRPr lang="en-IN" dirty="0" smtClean="0"/>
          </a:p>
          <a:p>
            <a:r>
              <a:rPr lang="en-IN" dirty="0" smtClean="0"/>
              <a:t>The closest neighbour is PLUS</a:t>
            </a:r>
            <a:r>
              <a:rPr lang="en-IN" b="1" dirty="0" smtClean="0"/>
              <a:t>, </a:t>
            </a:r>
            <a:r>
              <a:rPr lang="en-IN" dirty="0" smtClean="0"/>
              <a:t>therefore,  SMILEY will be classified as PLUS.</a:t>
            </a:r>
            <a:endParaRPr lang="en-IN" b="1" dirty="0"/>
          </a:p>
        </p:txBody>
      </p:sp>
      <p:sp>
        <p:nvSpPr>
          <p:cNvPr id="37" name="Plus 36"/>
          <p:cNvSpPr/>
          <p:nvPr/>
        </p:nvSpPr>
        <p:spPr>
          <a:xfrm>
            <a:off x="3356760" y="3929066"/>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38" name="Plus 37"/>
          <p:cNvSpPr/>
          <p:nvPr/>
        </p:nvSpPr>
        <p:spPr>
          <a:xfrm>
            <a:off x="3070214" y="4500570"/>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39" name="Plus 38"/>
          <p:cNvSpPr/>
          <p:nvPr/>
        </p:nvSpPr>
        <p:spPr>
          <a:xfrm>
            <a:off x="3284528" y="4286256"/>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31" name="Title 1"/>
          <p:cNvSpPr txBox="1">
            <a:spLocks/>
          </p:cNvSpPr>
          <p:nvPr/>
        </p:nvSpPr>
        <p:spPr>
          <a:xfrm>
            <a:off x="457200" y="714356"/>
            <a:ext cx="3686172" cy="642942"/>
          </a:xfrm>
          <a:prstGeom prst="rect">
            <a:avLst/>
          </a:prstGeom>
        </p:spPr>
        <p:txBody>
          <a:bodyPr vert="horz" anchor="b">
            <a:normAutofit/>
          </a:bodyPr>
          <a:lstStyle/>
          <a:p>
            <a:pPr lvl="0">
              <a:spcBef>
                <a:spcPct val="0"/>
              </a:spcBef>
            </a:pPr>
            <a:r>
              <a:rPr lang="en-IN" sz="3200" dirty="0" smtClean="0"/>
              <a:t>K-NN Example</a:t>
            </a:r>
            <a:endParaRPr kumimoji="0" lang="en-IN" sz="30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571472" y="1714488"/>
            <a:ext cx="8001056" cy="1446550"/>
          </a:xfrm>
          <a:prstGeom prst="rect">
            <a:avLst/>
          </a:prstGeom>
          <a:noFill/>
        </p:spPr>
        <p:txBody>
          <a:bodyPr wrap="square" rtlCol="0">
            <a:spAutoFit/>
          </a:bodyPr>
          <a:lstStyle/>
          <a:p>
            <a:r>
              <a:rPr lang="en-IN" sz="2400" b="1" dirty="0" smtClean="0"/>
              <a:t>5-Nearest Neighbour</a:t>
            </a:r>
          </a:p>
          <a:p>
            <a:endParaRPr lang="en-IN" sz="2400" b="1" dirty="0" smtClean="0"/>
          </a:p>
          <a:p>
            <a:r>
              <a:rPr lang="en-IN" sz="2000" dirty="0" smtClean="0"/>
              <a:t>Amongst the 5 closest neighbours, MULTIPY wins by majority voting</a:t>
            </a:r>
            <a:r>
              <a:rPr lang="en-IN" sz="2000" b="1" dirty="0" smtClean="0"/>
              <a:t>, </a:t>
            </a:r>
            <a:r>
              <a:rPr lang="en-IN" sz="2000" dirty="0" smtClean="0"/>
              <a:t>therefore,  </a:t>
            </a:r>
            <a:r>
              <a:rPr lang="en-IN" sz="2000" b="1" dirty="0" smtClean="0"/>
              <a:t>SMILEY will be classified as MULTIPLY</a:t>
            </a:r>
            <a:r>
              <a:rPr lang="en-IN" sz="2000" dirty="0" smtClean="0"/>
              <a:t>.</a:t>
            </a:r>
            <a:endParaRPr lang="en-IN" sz="2000" b="1" dirty="0" smtClean="0"/>
          </a:p>
        </p:txBody>
      </p:sp>
      <p:sp>
        <p:nvSpPr>
          <p:cNvPr id="31" name="Oval 30"/>
          <p:cNvSpPr/>
          <p:nvPr/>
        </p:nvSpPr>
        <p:spPr>
          <a:xfrm>
            <a:off x="3928264" y="4429132"/>
            <a:ext cx="1357322" cy="1214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 name="Straight Arrow Connector 31"/>
          <p:cNvCxnSpPr/>
          <p:nvPr/>
        </p:nvCxnSpPr>
        <p:spPr>
          <a:xfrm flipV="1">
            <a:off x="2571736" y="5999974"/>
            <a:ext cx="378621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1177901" y="4607727"/>
            <a:ext cx="278687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Plus 39"/>
          <p:cNvSpPr/>
          <p:nvPr/>
        </p:nvSpPr>
        <p:spPr>
          <a:xfrm>
            <a:off x="3428992" y="3643314"/>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41" name="Plus 40"/>
          <p:cNvSpPr/>
          <p:nvPr/>
        </p:nvSpPr>
        <p:spPr>
          <a:xfrm>
            <a:off x="3856826" y="4572008"/>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42" name="Plus 41"/>
          <p:cNvSpPr/>
          <p:nvPr/>
        </p:nvSpPr>
        <p:spPr>
          <a:xfrm>
            <a:off x="3499636" y="4714884"/>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43" name="Plus 42"/>
          <p:cNvSpPr/>
          <p:nvPr/>
        </p:nvSpPr>
        <p:spPr>
          <a:xfrm>
            <a:off x="4642644" y="4786322"/>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44" name="Plus 43"/>
          <p:cNvSpPr/>
          <p:nvPr/>
        </p:nvSpPr>
        <p:spPr>
          <a:xfrm>
            <a:off x="3713950" y="4929198"/>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45" name="Plus 44"/>
          <p:cNvSpPr/>
          <p:nvPr/>
        </p:nvSpPr>
        <p:spPr>
          <a:xfrm>
            <a:off x="4000496" y="4357694"/>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46" name="Plus 45"/>
          <p:cNvSpPr/>
          <p:nvPr/>
        </p:nvSpPr>
        <p:spPr>
          <a:xfrm>
            <a:off x="4356892" y="4286256"/>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47" name="Plus 46"/>
          <p:cNvSpPr/>
          <p:nvPr/>
        </p:nvSpPr>
        <p:spPr>
          <a:xfrm>
            <a:off x="3713950" y="4643446"/>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48" name="Minus 47"/>
          <p:cNvSpPr/>
          <p:nvPr/>
        </p:nvSpPr>
        <p:spPr>
          <a:xfrm>
            <a:off x="5500694" y="3643314"/>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49" name="Minus 48"/>
          <p:cNvSpPr/>
          <p:nvPr/>
        </p:nvSpPr>
        <p:spPr>
          <a:xfrm>
            <a:off x="4643438" y="3571876"/>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50" name="Minus 49"/>
          <p:cNvSpPr/>
          <p:nvPr/>
        </p:nvSpPr>
        <p:spPr>
          <a:xfrm>
            <a:off x="5143504" y="4000504"/>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51" name="Minus 50"/>
          <p:cNvSpPr/>
          <p:nvPr/>
        </p:nvSpPr>
        <p:spPr>
          <a:xfrm>
            <a:off x="5072066" y="4429132"/>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52" name="Minus 51"/>
          <p:cNvSpPr/>
          <p:nvPr/>
        </p:nvSpPr>
        <p:spPr>
          <a:xfrm>
            <a:off x="5572132" y="4143380"/>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53" name="Minus 52"/>
          <p:cNvSpPr/>
          <p:nvPr/>
        </p:nvSpPr>
        <p:spPr>
          <a:xfrm>
            <a:off x="4642644" y="4071942"/>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54" name="Minus 53"/>
          <p:cNvSpPr/>
          <p:nvPr/>
        </p:nvSpPr>
        <p:spPr>
          <a:xfrm>
            <a:off x="5072066" y="3500438"/>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55" name="Multiply 54"/>
          <p:cNvSpPr/>
          <p:nvPr/>
        </p:nvSpPr>
        <p:spPr>
          <a:xfrm>
            <a:off x="4999834" y="4929198"/>
            <a:ext cx="285752" cy="285752"/>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56" name="Multiply 55"/>
          <p:cNvSpPr/>
          <p:nvPr/>
        </p:nvSpPr>
        <p:spPr>
          <a:xfrm>
            <a:off x="4429124" y="5214950"/>
            <a:ext cx="285752" cy="285752"/>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57" name="Multiply 56"/>
          <p:cNvSpPr/>
          <p:nvPr/>
        </p:nvSpPr>
        <p:spPr>
          <a:xfrm>
            <a:off x="4214016" y="5214950"/>
            <a:ext cx="285752" cy="285752"/>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58" name="Multiply 57"/>
          <p:cNvSpPr/>
          <p:nvPr/>
        </p:nvSpPr>
        <p:spPr>
          <a:xfrm>
            <a:off x="4642644" y="5286388"/>
            <a:ext cx="285752" cy="285752"/>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59" name="Smiley Face 58"/>
          <p:cNvSpPr/>
          <p:nvPr/>
        </p:nvSpPr>
        <p:spPr>
          <a:xfrm>
            <a:off x="4499768" y="4929198"/>
            <a:ext cx="214314" cy="214314"/>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60" name="Plus 59"/>
          <p:cNvSpPr/>
          <p:nvPr/>
        </p:nvSpPr>
        <p:spPr>
          <a:xfrm>
            <a:off x="3356760" y="4071942"/>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61" name="Plus 60"/>
          <p:cNvSpPr/>
          <p:nvPr/>
        </p:nvSpPr>
        <p:spPr>
          <a:xfrm>
            <a:off x="3070214" y="4643446"/>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62" name="Plus 61"/>
          <p:cNvSpPr/>
          <p:nvPr/>
        </p:nvSpPr>
        <p:spPr>
          <a:xfrm>
            <a:off x="3284528" y="4429132"/>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63" name="Title 1"/>
          <p:cNvSpPr txBox="1">
            <a:spLocks/>
          </p:cNvSpPr>
          <p:nvPr/>
        </p:nvSpPr>
        <p:spPr>
          <a:xfrm>
            <a:off x="457200" y="714356"/>
            <a:ext cx="3686172" cy="642942"/>
          </a:xfrm>
          <a:prstGeom prst="rect">
            <a:avLst/>
          </a:prstGeom>
        </p:spPr>
        <p:txBody>
          <a:bodyPr vert="horz" anchor="b">
            <a:normAutofit/>
          </a:bodyPr>
          <a:lstStyle/>
          <a:p>
            <a:pPr lvl="0">
              <a:spcBef>
                <a:spcPct val="0"/>
              </a:spcBef>
            </a:pPr>
            <a:r>
              <a:rPr lang="en-IN" sz="3200" dirty="0" smtClean="0"/>
              <a:t>K-NN Example</a:t>
            </a:r>
            <a:endParaRPr kumimoji="0" lang="en-IN" sz="30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571472" y="1714488"/>
            <a:ext cx="8001056" cy="1446550"/>
          </a:xfrm>
          <a:prstGeom prst="rect">
            <a:avLst/>
          </a:prstGeom>
          <a:noFill/>
        </p:spPr>
        <p:txBody>
          <a:bodyPr wrap="square" rtlCol="0">
            <a:spAutoFit/>
          </a:bodyPr>
          <a:lstStyle/>
          <a:p>
            <a:r>
              <a:rPr lang="en-IN" sz="2400" b="1" dirty="0" smtClean="0"/>
              <a:t>11-Nearest Neighbour</a:t>
            </a:r>
          </a:p>
          <a:p>
            <a:endParaRPr lang="en-IN" sz="2400" b="1" dirty="0" smtClean="0"/>
          </a:p>
          <a:p>
            <a:r>
              <a:rPr lang="en-IN" sz="2000" dirty="0" smtClean="0"/>
              <a:t>Amongst the 11 closest neighbours, PLUS wins by majority voting</a:t>
            </a:r>
            <a:r>
              <a:rPr lang="en-IN" sz="2000" b="1" dirty="0" smtClean="0"/>
              <a:t>, </a:t>
            </a:r>
            <a:r>
              <a:rPr lang="en-IN" sz="2000" dirty="0" smtClean="0"/>
              <a:t>therefore,  </a:t>
            </a:r>
            <a:r>
              <a:rPr lang="en-IN" sz="2000" b="1" dirty="0" smtClean="0"/>
              <a:t>SMILEY will be classified as PLUS!!!</a:t>
            </a:r>
            <a:endParaRPr lang="en-IN" sz="2000" b="1" dirty="0"/>
          </a:p>
        </p:txBody>
      </p:sp>
      <p:sp>
        <p:nvSpPr>
          <p:cNvPr id="31" name="Oval 30"/>
          <p:cNvSpPr/>
          <p:nvPr/>
        </p:nvSpPr>
        <p:spPr>
          <a:xfrm>
            <a:off x="1571604" y="4286256"/>
            <a:ext cx="1785950" cy="1643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 name="Straight Arrow Connector 31"/>
          <p:cNvCxnSpPr/>
          <p:nvPr/>
        </p:nvCxnSpPr>
        <p:spPr>
          <a:xfrm flipV="1">
            <a:off x="429390" y="6142850"/>
            <a:ext cx="378621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964445" y="4750603"/>
            <a:ext cx="278687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Plus 39"/>
          <p:cNvSpPr/>
          <p:nvPr/>
        </p:nvSpPr>
        <p:spPr>
          <a:xfrm>
            <a:off x="1286646" y="3786190"/>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41" name="Plus 40"/>
          <p:cNvSpPr/>
          <p:nvPr/>
        </p:nvSpPr>
        <p:spPr>
          <a:xfrm>
            <a:off x="1714480" y="4714884"/>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42" name="Plus 41"/>
          <p:cNvSpPr/>
          <p:nvPr/>
        </p:nvSpPr>
        <p:spPr>
          <a:xfrm>
            <a:off x="1357290" y="4857760"/>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43" name="Plus 42"/>
          <p:cNvSpPr/>
          <p:nvPr/>
        </p:nvSpPr>
        <p:spPr>
          <a:xfrm>
            <a:off x="2500298" y="4929198"/>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44" name="Plus 43"/>
          <p:cNvSpPr/>
          <p:nvPr/>
        </p:nvSpPr>
        <p:spPr>
          <a:xfrm>
            <a:off x="1357290" y="5072074"/>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45" name="Plus 44"/>
          <p:cNvSpPr/>
          <p:nvPr/>
        </p:nvSpPr>
        <p:spPr>
          <a:xfrm>
            <a:off x="1858150" y="4500570"/>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46" name="Plus 45"/>
          <p:cNvSpPr/>
          <p:nvPr/>
        </p:nvSpPr>
        <p:spPr>
          <a:xfrm>
            <a:off x="2214546" y="4429132"/>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47" name="Plus 46"/>
          <p:cNvSpPr/>
          <p:nvPr/>
        </p:nvSpPr>
        <p:spPr>
          <a:xfrm>
            <a:off x="1571604" y="4786322"/>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48" name="Minus 47"/>
          <p:cNvSpPr/>
          <p:nvPr/>
        </p:nvSpPr>
        <p:spPr>
          <a:xfrm>
            <a:off x="3358348" y="3786190"/>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49" name="Minus 48"/>
          <p:cNvSpPr/>
          <p:nvPr/>
        </p:nvSpPr>
        <p:spPr>
          <a:xfrm>
            <a:off x="2501092" y="3714752"/>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50" name="Minus 49"/>
          <p:cNvSpPr/>
          <p:nvPr/>
        </p:nvSpPr>
        <p:spPr>
          <a:xfrm>
            <a:off x="3001158" y="4143380"/>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51" name="Minus 50"/>
          <p:cNvSpPr/>
          <p:nvPr/>
        </p:nvSpPr>
        <p:spPr>
          <a:xfrm>
            <a:off x="2929720" y="4572008"/>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52" name="Minus 51"/>
          <p:cNvSpPr/>
          <p:nvPr/>
        </p:nvSpPr>
        <p:spPr>
          <a:xfrm>
            <a:off x="3429786" y="4286256"/>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53" name="Minus 52"/>
          <p:cNvSpPr/>
          <p:nvPr/>
        </p:nvSpPr>
        <p:spPr>
          <a:xfrm>
            <a:off x="2500298" y="4214818"/>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54" name="Minus 53"/>
          <p:cNvSpPr/>
          <p:nvPr/>
        </p:nvSpPr>
        <p:spPr>
          <a:xfrm>
            <a:off x="2929720" y="3643314"/>
            <a:ext cx="285752" cy="285752"/>
          </a:xfrm>
          <a:prstGeom prst="mathMin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55" name="Multiply 54"/>
          <p:cNvSpPr/>
          <p:nvPr/>
        </p:nvSpPr>
        <p:spPr>
          <a:xfrm>
            <a:off x="2857488" y="5072074"/>
            <a:ext cx="285752" cy="285752"/>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56" name="Multiply 55"/>
          <p:cNvSpPr/>
          <p:nvPr/>
        </p:nvSpPr>
        <p:spPr>
          <a:xfrm>
            <a:off x="2286778" y="5357826"/>
            <a:ext cx="285752" cy="285752"/>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57" name="Multiply 56"/>
          <p:cNvSpPr/>
          <p:nvPr/>
        </p:nvSpPr>
        <p:spPr>
          <a:xfrm>
            <a:off x="2071670" y="5357826"/>
            <a:ext cx="285752" cy="285752"/>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58" name="Multiply 57"/>
          <p:cNvSpPr/>
          <p:nvPr/>
        </p:nvSpPr>
        <p:spPr>
          <a:xfrm>
            <a:off x="2500298" y="5429264"/>
            <a:ext cx="285752" cy="285752"/>
          </a:xfrm>
          <a:prstGeom prst="mathMultiply">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59" name="Smiley Face 58"/>
          <p:cNvSpPr/>
          <p:nvPr/>
        </p:nvSpPr>
        <p:spPr>
          <a:xfrm>
            <a:off x="2357422" y="5072074"/>
            <a:ext cx="214314" cy="214314"/>
          </a:xfrm>
          <a:prstGeom prst="smileyFac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60" name="Plus 59"/>
          <p:cNvSpPr/>
          <p:nvPr/>
        </p:nvSpPr>
        <p:spPr>
          <a:xfrm>
            <a:off x="1214414" y="4214818"/>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61" name="Plus 60"/>
          <p:cNvSpPr/>
          <p:nvPr/>
        </p:nvSpPr>
        <p:spPr>
          <a:xfrm>
            <a:off x="927868" y="4786322"/>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62" name="Plus 61"/>
          <p:cNvSpPr/>
          <p:nvPr/>
        </p:nvSpPr>
        <p:spPr>
          <a:xfrm>
            <a:off x="1142182" y="4572008"/>
            <a:ext cx="214314" cy="214314"/>
          </a:xfrm>
          <a:prstGeom prst="mathPlu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600"/>
          </a:p>
        </p:txBody>
      </p:sp>
      <p:sp>
        <p:nvSpPr>
          <p:cNvPr id="63" name="TextBox 62"/>
          <p:cNvSpPr txBox="1"/>
          <p:nvPr/>
        </p:nvSpPr>
        <p:spPr>
          <a:xfrm>
            <a:off x="4214810" y="3214686"/>
            <a:ext cx="4214842" cy="3139321"/>
          </a:xfrm>
          <a:prstGeom prst="rect">
            <a:avLst/>
          </a:prstGeom>
          <a:noFill/>
        </p:spPr>
        <p:txBody>
          <a:bodyPr wrap="square" rtlCol="0">
            <a:spAutoFit/>
          </a:bodyPr>
          <a:lstStyle/>
          <a:p>
            <a:pPr algn="just">
              <a:buFont typeface="Arial" pitchFamily="34" charset="0"/>
              <a:buChar char="•"/>
            </a:pPr>
            <a:r>
              <a:rPr lang="en-IN" sz="2200" dirty="0" smtClean="0"/>
              <a:t> The chosen value of “k” shouldn’t be too large to include noise but also not too small so that it avoids bias.</a:t>
            </a:r>
          </a:p>
          <a:p>
            <a:pPr algn="just"/>
            <a:endParaRPr lang="en-IN" sz="2200" dirty="0" smtClean="0"/>
          </a:p>
          <a:p>
            <a:pPr algn="just">
              <a:buFont typeface="Arial" pitchFamily="34" charset="0"/>
              <a:buChar char="•"/>
            </a:pPr>
            <a:r>
              <a:rPr lang="en-IN" sz="2200" dirty="0" smtClean="0"/>
              <a:t>Generally, the value of “k” is chosen as square root of total number of instances in dataset.</a:t>
            </a:r>
            <a:endParaRPr lang="en-IN" sz="2200" dirty="0"/>
          </a:p>
        </p:txBody>
      </p:sp>
      <p:sp>
        <p:nvSpPr>
          <p:cNvPr id="64" name="Title 1"/>
          <p:cNvSpPr txBox="1">
            <a:spLocks/>
          </p:cNvSpPr>
          <p:nvPr/>
        </p:nvSpPr>
        <p:spPr>
          <a:xfrm>
            <a:off x="457200" y="714356"/>
            <a:ext cx="3686172" cy="642942"/>
          </a:xfrm>
          <a:prstGeom prst="rect">
            <a:avLst/>
          </a:prstGeom>
        </p:spPr>
        <p:txBody>
          <a:bodyPr vert="horz" anchor="b">
            <a:normAutofit/>
          </a:bodyPr>
          <a:lstStyle/>
          <a:p>
            <a:pPr lvl="0">
              <a:spcBef>
                <a:spcPct val="0"/>
              </a:spcBef>
            </a:pPr>
            <a:r>
              <a:rPr lang="en-IN" sz="3200" dirty="0" smtClean="0"/>
              <a:t>K-NN Example</a:t>
            </a:r>
            <a:endParaRPr kumimoji="0" lang="en-IN" sz="30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K-NN classification on Iris Dataset in R</a:t>
            </a:r>
            <a:endParaRPr lang="en-IN" dirty="0"/>
          </a:p>
        </p:txBody>
      </p:sp>
      <p:sp>
        <p:nvSpPr>
          <p:cNvPr id="3" name="Content Placeholder 2"/>
          <p:cNvSpPr>
            <a:spLocks noGrp="1"/>
          </p:cNvSpPr>
          <p:nvPr>
            <p:ph sz="quarter" idx="1"/>
          </p:nvPr>
        </p:nvSpPr>
        <p:spPr/>
        <p:txBody>
          <a:bodyPr>
            <a:normAutofit/>
          </a:bodyPr>
          <a:lstStyle/>
          <a:p>
            <a:r>
              <a:rPr lang="en-IN" sz="2000" dirty="0" smtClean="0"/>
              <a:t>Steps to be performed</a:t>
            </a:r>
          </a:p>
          <a:p>
            <a:pPr marL="822960" lvl="1" indent="-457200">
              <a:buFont typeface="+mj-lt"/>
              <a:buAutoNum type="arabicPeriod"/>
            </a:pPr>
            <a:r>
              <a:rPr lang="en-IN" sz="2000" dirty="0" smtClean="0"/>
              <a:t>Loading and understanding Iris dataset</a:t>
            </a:r>
          </a:p>
          <a:p>
            <a:pPr marL="822960" lvl="1" indent="-457200">
              <a:buFont typeface="+mj-lt"/>
              <a:buAutoNum type="arabicPeriod"/>
            </a:pPr>
            <a:r>
              <a:rPr lang="en-IN" sz="2000" dirty="0" smtClean="0"/>
              <a:t>Pre-processing the data</a:t>
            </a:r>
          </a:p>
          <a:p>
            <a:pPr marL="1097280" lvl="2" indent="-457200">
              <a:buFont typeface="+mj-lt"/>
              <a:buAutoNum type="arabicPeriod"/>
            </a:pPr>
            <a:r>
              <a:rPr lang="en-IN" sz="2000" dirty="0" smtClean="0"/>
              <a:t>Randomize the dataset since dataset is ordered by "Species" by default</a:t>
            </a:r>
          </a:p>
          <a:p>
            <a:pPr marL="1097280" lvl="2" indent="-457200">
              <a:buFont typeface="+mj-lt"/>
              <a:buAutoNum type="arabicPeriod"/>
            </a:pPr>
            <a:r>
              <a:rPr lang="en-IN" sz="2000" dirty="0" smtClean="0"/>
              <a:t>Normalize the value of attributes between 0 and 1</a:t>
            </a:r>
          </a:p>
          <a:p>
            <a:pPr marL="1097280" lvl="2" indent="-457200">
              <a:buFont typeface="+mj-lt"/>
              <a:buAutoNum type="arabicPeriod"/>
            </a:pPr>
            <a:r>
              <a:rPr lang="en-IN" sz="2000" dirty="0" smtClean="0"/>
              <a:t>Divide the dataset into two subsets for Training and Testing</a:t>
            </a:r>
          </a:p>
          <a:p>
            <a:pPr marL="822960" lvl="1" indent="-457200">
              <a:buFont typeface="+mj-lt"/>
              <a:buAutoNum type="arabicPeriod"/>
            </a:pPr>
            <a:r>
              <a:rPr lang="en-IN" sz="2000" dirty="0" smtClean="0"/>
              <a:t>Apply k-NN classification algorithm</a:t>
            </a:r>
          </a:p>
          <a:p>
            <a:pPr marL="822960" lvl="1" indent="-457200">
              <a:buFont typeface="+mj-lt"/>
              <a:buAutoNum type="arabicPeriod"/>
            </a:pPr>
            <a:r>
              <a:rPr lang="en-IN" sz="2000" dirty="0" smtClean="0"/>
              <a:t>Verify classification results</a:t>
            </a:r>
          </a:p>
          <a:p>
            <a:pPr marL="822960" lvl="1" indent="-457200">
              <a:buFont typeface="+mj-lt"/>
              <a:buAutoNum type="arabicPeriod"/>
            </a:pPr>
            <a:endParaRPr lang="en-IN"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IN" dirty="0"/>
          </a:p>
        </p:txBody>
      </p:sp>
      <p:sp>
        <p:nvSpPr>
          <p:cNvPr id="3" name="Content Placeholder 2"/>
          <p:cNvSpPr>
            <a:spLocks noGrp="1"/>
          </p:cNvSpPr>
          <p:nvPr>
            <p:ph sz="quarter" idx="1"/>
          </p:nvPr>
        </p:nvSpPr>
        <p:spPr>
          <a:xfrm>
            <a:off x="457200" y="1428736"/>
            <a:ext cx="8543956" cy="4525963"/>
          </a:xfrm>
        </p:spPr>
        <p:txBody>
          <a:bodyPr>
            <a:noAutofit/>
          </a:bodyPr>
          <a:lstStyle/>
          <a:p>
            <a:r>
              <a:rPr lang="en-IN" sz="2400" dirty="0" smtClean="0"/>
              <a:t>Beginners guide for R and R Studio: </a:t>
            </a:r>
            <a:r>
              <a:rPr lang="en-IN" sz="2400" dirty="0" smtClean="0">
                <a:hlinkClick r:id="rId2"/>
              </a:rPr>
              <a:t>https://github.com/nitika1111/R-RStudio-BeginnersCompleteGuide/blob/master/README.md</a:t>
            </a:r>
            <a:endParaRPr lang="en-IN" sz="2400" dirty="0" smtClean="0"/>
          </a:p>
          <a:p>
            <a:r>
              <a:rPr lang="en-IN" sz="2400" dirty="0" smtClean="0"/>
              <a:t>Practical Machine learning examples in R: </a:t>
            </a:r>
            <a:r>
              <a:rPr lang="en-IN" sz="2400" dirty="0" smtClean="0">
                <a:hlinkClick r:id="rId3"/>
              </a:rPr>
              <a:t>http://rpubs.com/Nitika</a:t>
            </a:r>
            <a:endParaRPr lang="en-IN" sz="2400" dirty="0" smtClean="0"/>
          </a:p>
          <a:p>
            <a:r>
              <a:rPr lang="en-IN" sz="2400" dirty="0" smtClean="0"/>
              <a:t>Online Courses:</a:t>
            </a:r>
          </a:p>
          <a:p>
            <a:pPr lvl="1"/>
            <a:r>
              <a:rPr lang="en-IN" sz="2400" dirty="0" err="1" smtClean="0"/>
              <a:t>Coursera</a:t>
            </a:r>
            <a:r>
              <a:rPr lang="en-IN" sz="2400" dirty="0" smtClean="0"/>
              <a:t>: </a:t>
            </a:r>
            <a:r>
              <a:rPr lang="en-IN" sz="2400" dirty="0" smtClean="0">
                <a:hlinkClick r:id="rId4"/>
              </a:rPr>
              <a:t>https://www.coursera.org/specializations/jhu-data-science</a:t>
            </a:r>
            <a:endParaRPr lang="en-IN" sz="2400" dirty="0" smtClean="0"/>
          </a:p>
          <a:p>
            <a:pPr lvl="1"/>
            <a:r>
              <a:rPr lang="en-IN" sz="2400" dirty="0" err="1" smtClean="0"/>
              <a:t>Datacamp</a:t>
            </a:r>
            <a:r>
              <a:rPr lang="en-IN" sz="2400" dirty="0" smtClean="0"/>
              <a:t>: </a:t>
            </a:r>
            <a:r>
              <a:rPr lang="en-IN" sz="2400" dirty="0" smtClean="0">
                <a:hlinkClick r:id="rId5"/>
              </a:rPr>
              <a:t>https://www.datacamp.com/tracks/data-scientist-with-r</a:t>
            </a:r>
            <a:endParaRPr lang="en-IN" sz="2400" dirty="0" smtClean="0"/>
          </a:p>
          <a:p>
            <a:r>
              <a:rPr lang="en-IN" sz="2400" dirty="0" smtClean="0"/>
              <a:t>Online Competitions:</a:t>
            </a:r>
          </a:p>
          <a:p>
            <a:pPr lvl="1"/>
            <a:r>
              <a:rPr lang="en-IN" sz="2400" dirty="0" err="1" smtClean="0"/>
              <a:t>Kaggle</a:t>
            </a:r>
            <a:r>
              <a:rPr lang="en-IN" sz="2400" dirty="0" smtClean="0"/>
              <a:t>: </a:t>
            </a:r>
            <a:r>
              <a:rPr lang="en-IN" sz="2400" dirty="0" smtClean="0">
                <a:hlinkClick r:id="rId6"/>
              </a:rPr>
              <a:t>https://www.kaggle.com/</a:t>
            </a:r>
            <a:endParaRPr lang="en-IN" sz="2400" dirty="0" smtClean="0"/>
          </a:p>
          <a:p>
            <a:pPr lvl="1">
              <a:buNone/>
            </a:pPr>
            <a:endParaRPr lang="en-IN" sz="2400" dirty="0" smtClean="0"/>
          </a:p>
          <a:p>
            <a:endParaRPr lang="en-IN"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64" y="1643050"/>
            <a:ext cx="2257412" cy="1143000"/>
          </a:xfrm>
        </p:spPr>
        <p:txBody>
          <a:bodyPr/>
          <a:lstStyle/>
          <a:p>
            <a:r>
              <a:rPr lang="en-IN" dirty="0" smtClean="0"/>
              <a:t>Thank You</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Let’s sort out!</a:t>
            </a:r>
            <a:endParaRPr lang="en-IN" dirty="0"/>
          </a:p>
        </p:txBody>
      </p:sp>
      <p:sp>
        <p:nvSpPr>
          <p:cNvPr id="7" name="Rounded Rectangle 6"/>
          <p:cNvSpPr/>
          <p:nvPr/>
        </p:nvSpPr>
        <p:spPr>
          <a:xfrm>
            <a:off x="857224" y="5000636"/>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Big Data</a:t>
            </a:r>
            <a:endParaRPr lang="en-IN" b="1" dirty="0"/>
          </a:p>
        </p:txBody>
      </p:sp>
      <p:sp>
        <p:nvSpPr>
          <p:cNvPr id="8" name="Rounded Rectangle 7"/>
          <p:cNvSpPr/>
          <p:nvPr/>
        </p:nvSpPr>
        <p:spPr>
          <a:xfrm>
            <a:off x="857224" y="2071678"/>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Databases</a:t>
            </a:r>
            <a:endParaRPr lang="en-IN" b="1" dirty="0"/>
          </a:p>
        </p:txBody>
      </p:sp>
      <p:sp>
        <p:nvSpPr>
          <p:cNvPr id="10" name="Rounded Rectangle 9"/>
          <p:cNvSpPr/>
          <p:nvPr/>
        </p:nvSpPr>
        <p:spPr>
          <a:xfrm>
            <a:off x="857224" y="3571876"/>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 Warehouse</a:t>
            </a:r>
            <a:endParaRPr lang="en-IN" b="1" dirty="0"/>
          </a:p>
        </p:txBody>
      </p:sp>
      <p:cxnSp>
        <p:nvCxnSpPr>
          <p:cNvPr id="15" name="Straight Connector 14"/>
          <p:cNvCxnSpPr/>
          <p:nvPr/>
        </p:nvCxnSpPr>
        <p:spPr>
          <a:xfrm rot="16200000" flipH="1">
            <a:off x="1214414" y="3929066"/>
            <a:ext cx="4929222" cy="7143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43504" y="1345156"/>
            <a:ext cx="1714512" cy="646331"/>
          </a:xfrm>
          <a:prstGeom prst="rect">
            <a:avLst/>
          </a:prstGeom>
          <a:noFill/>
        </p:spPr>
        <p:txBody>
          <a:bodyPr wrap="square" rtlCol="0">
            <a:spAutoFit/>
          </a:bodyPr>
          <a:lstStyle/>
          <a:p>
            <a:pPr algn="ctr"/>
            <a:r>
              <a:rPr lang="en-IN" b="1" dirty="0" smtClean="0"/>
              <a:t>Data Processing</a:t>
            </a:r>
            <a:endParaRPr lang="en-IN" b="1" dirty="0"/>
          </a:p>
        </p:txBody>
      </p:sp>
      <p:sp>
        <p:nvSpPr>
          <p:cNvPr id="17" name="TextBox 16"/>
          <p:cNvSpPr txBox="1"/>
          <p:nvPr/>
        </p:nvSpPr>
        <p:spPr>
          <a:xfrm>
            <a:off x="1071538" y="1357298"/>
            <a:ext cx="2000264" cy="646331"/>
          </a:xfrm>
          <a:prstGeom prst="rect">
            <a:avLst/>
          </a:prstGeom>
          <a:noFill/>
        </p:spPr>
        <p:txBody>
          <a:bodyPr wrap="square" rtlCol="0">
            <a:spAutoFit/>
          </a:bodyPr>
          <a:lstStyle/>
          <a:p>
            <a:pPr algn="ctr"/>
            <a:r>
              <a:rPr lang="en-IN" b="1" dirty="0" smtClean="0"/>
              <a:t>Data Storage &amp; Management</a:t>
            </a:r>
            <a:endParaRPr lang="en-IN" b="1" dirty="0"/>
          </a:p>
        </p:txBody>
      </p:sp>
      <p:sp>
        <p:nvSpPr>
          <p:cNvPr id="19" name="Rounded Rectangle 18"/>
          <p:cNvSpPr/>
          <p:nvPr/>
        </p:nvSpPr>
        <p:spPr>
          <a:xfrm>
            <a:off x="6143636" y="5357826"/>
            <a:ext cx="1857388"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Machine Learning</a:t>
            </a:r>
            <a:endParaRPr lang="en-IN" b="1" dirty="0"/>
          </a:p>
        </p:txBody>
      </p:sp>
      <p:sp>
        <p:nvSpPr>
          <p:cNvPr id="22" name="Rounded Rectangle 21"/>
          <p:cNvSpPr/>
          <p:nvPr/>
        </p:nvSpPr>
        <p:spPr>
          <a:xfrm>
            <a:off x="5143504" y="3714752"/>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 Mining</a:t>
            </a:r>
            <a:endParaRPr lang="en-IN" b="1" dirty="0"/>
          </a:p>
        </p:txBody>
      </p:sp>
      <p:sp>
        <p:nvSpPr>
          <p:cNvPr id="23" name="Rounded Rectangle 22"/>
          <p:cNvSpPr/>
          <p:nvPr/>
        </p:nvSpPr>
        <p:spPr>
          <a:xfrm>
            <a:off x="4214810" y="5357826"/>
            <a:ext cx="1857388"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 Analytics</a:t>
            </a:r>
            <a:endParaRPr lang="en-IN" b="1" dirty="0"/>
          </a:p>
        </p:txBody>
      </p:sp>
      <p:sp>
        <p:nvSpPr>
          <p:cNvPr id="24" name="Rounded Rectangle 23"/>
          <p:cNvSpPr/>
          <p:nvPr/>
        </p:nvSpPr>
        <p:spPr>
          <a:xfrm>
            <a:off x="5357818" y="2214554"/>
            <a:ext cx="128588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 Science</a:t>
            </a:r>
            <a:endParaRPr lang="en-IN" b="1" dirty="0"/>
          </a:p>
        </p:txBody>
      </p:sp>
      <p:cxnSp>
        <p:nvCxnSpPr>
          <p:cNvPr id="25" name="Straight Arrow Connector 24"/>
          <p:cNvCxnSpPr>
            <a:stCxn id="22" idx="2"/>
            <a:endCxn id="23" idx="0"/>
          </p:cNvCxnSpPr>
          <p:nvPr/>
        </p:nvCxnSpPr>
        <p:spPr>
          <a:xfrm rot="5400000">
            <a:off x="5214942" y="4500570"/>
            <a:ext cx="785818"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2" idx="2"/>
            <a:endCxn id="19" idx="0"/>
          </p:cNvCxnSpPr>
          <p:nvPr/>
        </p:nvCxnSpPr>
        <p:spPr>
          <a:xfrm rot="16200000" flipH="1">
            <a:off x="6179355" y="4464851"/>
            <a:ext cx="785818" cy="1000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5214942" y="4500571"/>
            <a:ext cx="785818"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9" idx="0"/>
          </p:cNvCxnSpPr>
          <p:nvPr/>
        </p:nvCxnSpPr>
        <p:spPr>
          <a:xfrm rot="16200000" flipV="1">
            <a:off x="6179356" y="4464852"/>
            <a:ext cx="785817" cy="1000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5"/>
          </p:nvPr>
        </p:nvSpPr>
        <p:spPr>
          <a:noFill/>
        </p:spPr>
        <p:txBody>
          <a:bodyPr/>
          <a:lstStyle/>
          <a:p>
            <a:pPr defTabSz="794548"/>
            <a:fld id="{150AECB1-58F6-44CE-AB16-C85718B47C50}" type="slidenum">
              <a:rPr lang="en-GB" altLang="en-US"/>
              <a:pPr defTabSz="794548"/>
              <a:t>31</a:t>
            </a:fld>
            <a:endParaRPr lang="en-GB" altLang="en-US" dirty="0"/>
          </a:p>
        </p:txBody>
      </p:sp>
      <p:sp>
        <p:nvSpPr>
          <p:cNvPr id="7172" name="Rectangle 4"/>
          <p:cNvSpPr>
            <a:spLocks noChangeArrowheads="1"/>
          </p:cNvSpPr>
          <p:nvPr/>
        </p:nvSpPr>
        <p:spPr bwMode="auto">
          <a:xfrm>
            <a:off x="1522560" y="112309"/>
            <a:ext cx="6686307" cy="1143240"/>
          </a:xfrm>
          <a:prstGeom prst="rect">
            <a:avLst/>
          </a:prstGeom>
          <a:noFill/>
          <a:ln w="9525">
            <a:noFill/>
            <a:miter lim="800000"/>
            <a:headEnd/>
            <a:tailEnd/>
          </a:ln>
        </p:spPr>
        <p:txBody>
          <a:bodyPr lIns="79460" tIns="39730" rIns="79460" bIns="39730" anchor="ctr"/>
          <a:lstStyle/>
          <a:p>
            <a:pPr algn="ctr" defTabSz="794548"/>
            <a:r>
              <a:rPr lang="en-US" altLang="en-US" sz="3700" dirty="0">
                <a:solidFill>
                  <a:schemeClr val="tx2"/>
                </a:solidFill>
                <a:latin typeface="Tahoma" pitchFamily="34" charset="0"/>
              </a:rPr>
              <a:t>Example</a:t>
            </a:r>
            <a:r>
              <a:rPr lang="en-US" altLang="en-US" sz="3700" b="1" dirty="0">
                <a:solidFill>
                  <a:schemeClr val="tx2"/>
                </a:solidFill>
                <a:latin typeface="Tahoma" pitchFamily="34" charset="0"/>
              </a:rPr>
              <a:t>	</a:t>
            </a:r>
          </a:p>
        </p:txBody>
      </p:sp>
      <p:sp>
        <p:nvSpPr>
          <p:cNvPr id="7173" name="Text Box 6"/>
          <p:cNvSpPr txBox="1">
            <a:spLocks noChangeArrowheads="1"/>
          </p:cNvSpPr>
          <p:nvPr/>
        </p:nvSpPr>
        <p:spPr bwMode="auto">
          <a:xfrm>
            <a:off x="1565753" y="1389034"/>
            <a:ext cx="6167989" cy="1039834"/>
          </a:xfrm>
          <a:prstGeom prst="rect">
            <a:avLst/>
          </a:prstGeom>
          <a:noFill/>
          <a:ln w="9525">
            <a:noFill/>
            <a:miter lim="800000"/>
            <a:headEnd/>
            <a:tailEnd/>
          </a:ln>
        </p:spPr>
        <p:txBody>
          <a:bodyPr lIns="69659" tIns="34829" rIns="69659" bIns="34829">
            <a:spAutoFit/>
          </a:bodyPr>
          <a:lstStyle/>
          <a:p>
            <a:pPr defTabSz="794548">
              <a:spcBef>
                <a:spcPct val="20000"/>
              </a:spcBef>
            </a:pPr>
            <a:r>
              <a:rPr lang="en-GB" altLang="en-US" sz="1500" dirty="0" smtClean="0">
                <a:latin typeface="Tahoma" pitchFamily="34" charset="0"/>
              </a:rPr>
              <a:t>Problem: Suppose </a:t>
            </a:r>
            <a:r>
              <a:rPr lang="en-GB" altLang="en-US" sz="1500" dirty="0">
                <a:latin typeface="Tahoma" pitchFamily="34" charset="0"/>
              </a:rPr>
              <a:t>we have 4 types of medicines and each has two attributes (pH and </a:t>
            </a:r>
            <a:r>
              <a:rPr lang="en-GB" altLang="en-US" sz="1500" dirty="0" smtClean="0">
                <a:latin typeface="Tahoma" pitchFamily="34" charset="0"/>
              </a:rPr>
              <a:t>weight </a:t>
            </a:r>
            <a:r>
              <a:rPr lang="en-GB" altLang="en-US" sz="1500" dirty="0">
                <a:latin typeface="Tahoma" pitchFamily="34" charset="0"/>
              </a:rPr>
              <a:t>index). Our goal is to group these objects into </a:t>
            </a:r>
            <a:r>
              <a:rPr lang="en-GB" altLang="en-US" sz="1500" i="1" dirty="0">
                <a:latin typeface="Tahoma" pitchFamily="34" charset="0"/>
              </a:rPr>
              <a:t>K=2</a:t>
            </a:r>
            <a:r>
              <a:rPr lang="en-GB" altLang="en-US" sz="1500" dirty="0">
                <a:latin typeface="Tahoma" pitchFamily="34" charset="0"/>
              </a:rPr>
              <a:t>  group of medicine.</a:t>
            </a:r>
            <a:endParaRPr lang="en-US" altLang="en-US" sz="1500" dirty="0">
              <a:latin typeface="Tahoma" pitchFamily="34" charset="0"/>
            </a:endParaRPr>
          </a:p>
          <a:p>
            <a:pPr defTabSz="794548"/>
            <a:endParaRPr lang="en-GB" altLang="en-US" dirty="0"/>
          </a:p>
        </p:txBody>
      </p:sp>
      <p:graphicFrame>
        <p:nvGraphicFramePr>
          <p:cNvPr id="549929" name="Group 41"/>
          <p:cNvGraphicFramePr>
            <a:graphicFrameLocks noGrp="1"/>
          </p:cNvGraphicFramePr>
          <p:nvPr/>
        </p:nvGraphicFramePr>
        <p:xfrm>
          <a:off x="1565753" y="2738593"/>
          <a:ext cx="2735210" cy="2848021"/>
        </p:xfrm>
        <a:graphic>
          <a:graphicData uri="http://schemas.openxmlformats.org/drawingml/2006/table">
            <a:tbl>
              <a:tblPr/>
              <a:tblGrid>
                <a:gridCol w="912457">
                  <a:extLst>
                    <a:ext uri="{9D8B030D-6E8A-4147-A177-3AD203B41FA5}"/>
                  </a:extLst>
                </a:gridCol>
                <a:gridCol w="910296">
                  <a:extLst>
                    <a:ext uri="{9D8B030D-6E8A-4147-A177-3AD203B41FA5}"/>
                  </a:extLst>
                </a:gridCol>
                <a:gridCol w="912457">
                  <a:extLst>
                    <a:ext uri="{9D8B030D-6E8A-4147-A177-3AD203B41FA5}"/>
                  </a:extLst>
                </a:gridCol>
              </a:tblGrid>
              <a:tr h="636413">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dirty="0">
                          <a:ln>
                            <a:noFill/>
                          </a:ln>
                          <a:solidFill>
                            <a:schemeClr val="tx1"/>
                          </a:solidFill>
                          <a:effectLst/>
                          <a:latin typeface="Tahoma" pitchFamily="34" charset="0"/>
                        </a:rPr>
                        <a:t>Medicine</a:t>
                      </a:r>
                    </a:p>
                  </a:txBody>
                  <a:tcPr marL="62198" marR="62198"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a:ln>
                            <a:noFill/>
                          </a:ln>
                          <a:solidFill>
                            <a:schemeClr val="tx1"/>
                          </a:solidFill>
                          <a:effectLst/>
                          <a:latin typeface="Tahoma" pitchFamily="34" charset="0"/>
                        </a:rPr>
                        <a:t>Weight</a:t>
                      </a:r>
                    </a:p>
                  </a:txBody>
                  <a:tcPr marL="62198" marR="62198" marT="41476" marB="414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1" i="0" u="none" strike="noStrike" cap="none" normalizeH="0" baseline="0">
                          <a:ln>
                            <a:noFill/>
                          </a:ln>
                          <a:solidFill>
                            <a:schemeClr val="tx1"/>
                          </a:solidFill>
                          <a:effectLst/>
                          <a:latin typeface="Tahoma" pitchFamily="34" charset="0"/>
                        </a:rPr>
                        <a:t>pH-Index</a:t>
                      </a:r>
                    </a:p>
                  </a:txBody>
                  <a:tcPr marL="62198" marR="62198"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552902">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a:ln>
                            <a:noFill/>
                          </a:ln>
                          <a:solidFill>
                            <a:schemeClr val="tx1"/>
                          </a:solidFill>
                          <a:effectLst/>
                          <a:latin typeface="Tahoma" pitchFamily="34" charset="0"/>
                        </a:rPr>
                        <a:t>A</a:t>
                      </a:r>
                    </a:p>
                  </a:txBody>
                  <a:tcPr marL="62198" marR="62198"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1</a:t>
                      </a:r>
                    </a:p>
                  </a:txBody>
                  <a:tcPr marL="62198" marR="62198" marT="41476" marB="414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1</a:t>
                      </a:r>
                    </a:p>
                  </a:txBody>
                  <a:tcPr marL="62198" marR="62198"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552902">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a:ln>
                            <a:noFill/>
                          </a:ln>
                          <a:solidFill>
                            <a:schemeClr val="tx1"/>
                          </a:solidFill>
                          <a:effectLst/>
                          <a:latin typeface="Tahoma" pitchFamily="34" charset="0"/>
                        </a:rPr>
                        <a:t>B</a:t>
                      </a:r>
                    </a:p>
                  </a:txBody>
                  <a:tcPr marL="62198" marR="62198"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2</a:t>
                      </a:r>
                    </a:p>
                  </a:txBody>
                  <a:tcPr marL="62198" marR="62198" marT="41476" marB="414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1</a:t>
                      </a:r>
                    </a:p>
                  </a:txBody>
                  <a:tcPr marL="62198" marR="62198"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552902">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a:ln>
                            <a:noFill/>
                          </a:ln>
                          <a:solidFill>
                            <a:schemeClr val="tx1"/>
                          </a:solidFill>
                          <a:effectLst/>
                          <a:latin typeface="Tahoma" pitchFamily="34" charset="0"/>
                        </a:rPr>
                        <a:t>C</a:t>
                      </a:r>
                    </a:p>
                  </a:txBody>
                  <a:tcPr marL="62198" marR="62198"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4</a:t>
                      </a:r>
                    </a:p>
                  </a:txBody>
                  <a:tcPr marL="62198" marR="62198" marT="41476" marB="414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3</a:t>
                      </a:r>
                    </a:p>
                  </a:txBody>
                  <a:tcPr marL="62198" marR="62198"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552902">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a:ln>
                            <a:noFill/>
                          </a:ln>
                          <a:solidFill>
                            <a:schemeClr val="tx1"/>
                          </a:solidFill>
                          <a:effectLst/>
                          <a:latin typeface="Tahoma" pitchFamily="34" charset="0"/>
                        </a:rPr>
                        <a:t>D</a:t>
                      </a:r>
                    </a:p>
                  </a:txBody>
                  <a:tcPr marL="62198" marR="62198" marT="41476" marB="4147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a:ln>
                            <a:noFill/>
                          </a:ln>
                          <a:solidFill>
                            <a:schemeClr val="tx1"/>
                          </a:solidFill>
                          <a:effectLst/>
                          <a:latin typeface="Tahoma" pitchFamily="34" charset="0"/>
                        </a:rPr>
                        <a:t>5</a:t>
                      </a:r>
                    </a:p>
                  </a:txBody>
                  <a:tcPr marL="62198" marR="62198" marT="41476" marB="4147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042988" eaLnBrk="0" hangingPunct="0">
                        <a:spcBef>
                          <a:spcPct val="20000"/>
                        </a:spcBef>
                        <a:defRPr sz="2400">
                          <a:solidFill>
                            <a:schemeClr val="tx1"/>
                          </a:solidFill>
                          <a:latin typeface="Tahoma" pitchFamily="34" charset="0"/>
                        </a:defRPr>
                      </a:lvl1pPr>
                      <a:lvl2pPr marL="742950" indent="-285750" defTabSz="1042988" eaLnBrk="0" hangingPunct="0">
                        <a:spcBef>
                          <a:spcPct val="20000"/>
                        </a:spcBef>
                        <a:defRPr sz="2000">
                          <a:solidFill>
                            <a:schemeClr val="tx1"/>
                          </a:solidFill>
                          <a:latin typeface="Tahoma" pitchFamily="34" charset="0"/>
                        </a:defRPr>
                      </a:lvl2pPr>
                      <a:lvl3pPr marL="1143000" indent="-228600" defTabSz="1042988" eaLnBrk="0" hangingPunct="0">
                        <a:spcBef>
                          <a:spcPct val="20000"/>
                        </a:spcBef>
                        <a:defRPr>
                          <a:solidFill>
                            <a:schemeClr val="tx1"/>
                          </a:solidFill>
                          <a:latin typeface="Tahoma" pitchFamily="34" charset="0"/>
                        </a:defRPr>
                      </a:lvl3pPr>
                      <a:lvl4pPr marL="1600200" indent="-228600" defTabSz="1042988" eaLnBrk="0" hangingPunct="0">
                        <a:spcBef>
                          <a:spcPct val="20000"/>
                        </a:spcBef>
                        <a:defRPr sz="1600">
                          <a:solidFill>
                            <a:schemeClr val="tx1"/>
                          </a:solidFill>
                          <a:latin typeface="Tahoma" pitchFamily="34" charset="0"/>
                        </a:defRPr>
                      </a:lvl4pPr>
                      <a:lvl5pPr marL="2057400" indent="-228600" defTabSz="1042988" eaLnBrk="0" hangingPunct="0">
                        <a:spcBef>
                          <a:spcPct val="20000"/>
                        </a:spcBef>
                        <a:defRPr sz="1400">
                          <a:solidFill>
                            <a:schemeClr val="tx1"/>
                          </a:solidFill>
                          <a:latin typeface="Tahoma" pitchFamily="34" charset="0"/>
                        </a:defRPr>
                      </a:lvl5pPr>
                      <a:lvl6pPr marL="2514600" indent="-228600" defTabSz="1042988" eaLnBrk="0" fontAlgn="base" hangingPunct="0">
                        <a:spcBef>
                          <a:spcPct val="20000"/>
                        </a:spcBef>
                        <a:spcAft>
                          <a:spcPct val="0"/>
                        </a:spcAft>
                        <a:defRPr sz="1400">
                          <a:solidFill>
                            <a:schemeClr val="tx1"/>
                          </a:solidFill>
                          <a:latin typeface="Tahoma" pitchFamily="34" charset="0"/>
                        </a:defRPr>
                      </a:lvl6pPr>
                      <a:lvl7pPr marL="2971800" indent="-228600" defTabSz="1042988" eaLnBrk="0" fontAlgn="base" hangingPunct="0">
                        <a:spcBef>
                          <a:spcPct val="20000"/>
                        </a:spcBef>
                        <a:spcAft>
                          <a:spcPct val="0"/>
                        </a:spcAft>
                        <a:defRPr sz="1400">
                          <a:solidFill>
                            <a:schemeClr val="tx1"/>
                          </a:solidFill>
                          <a:latin typeface="Tahoma" pitchFamily="34" charset="0"/>
                        </a:defRPr>
                      </a:lvl7pPr>
                      <a:lvl8pPr marL="3429000" indent="-228600" defTabSz="1042988" eaLnBrk="0" fontAlgn="base" hangingPunct="0">
                        <a:spcBef>
                          <a:spcPct val="20000"/>
                        </a:spcBef>
                        <a:spcAft>
                          <a:spcPct val="0"/>
                        </a:spcAft>
                        <a:defRPr sz="1400">
                          <a:solidFill>
                            <a:schemeClr val="tx1"/>
                          </a:solidFill>
                          <a:latin typeface="Tahoma" pitchFamily="34" charset="0"/>
                        </a:defRPr>
                      </a:lvl8pPr>
                      <a:lvl9pPr marL="3886200" indent="-228600" defTabSz="1042988" eaLnBrk="0" fontAlgn="base" hangingPunct="0">
                        <a:spcBef>
                          <a:spcPct val="20000"/>
                        </a:spcBef>
                        <a:spcAft>
                          <a:spcPct val="0"/>
                        </a:spcAft>
                        <a:defRPr sz="1400">
                          <a:solidFill>
                            <a:schemeClr val="tx1"/>
                          </a:solidFill>
                          <a:latin typeface="Tahoma" pitchFamily="34" charset="0"/>
                        </a:defRPr>
                      </a:lvl9p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altLang="en-US" sz="1800" b="0" i="0" u="none" strike="noStrike" cap="none" normalizeH="0" baseline="0" dirty="0">
                          <a:ln>
                            <a:noFill/>
                          </a:ln>
                          <a:solidFill>
                            <a:schemeClr val="tx1"/>
                          </a:solidFill>
                          <a:effectLst/>
                          <a:latin typeface="Tahoma" pitchFamily="34" charset="0"/>
                        </a:rPr>
                        <a:t>4</a:t>
                      </a:r>
                    </a:p>
                  </a:txBody>
                  <a:tcPr marL="62198" marR="62198" marT="41476" marB="4147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grpSp>
        <p:nvGrpSpPr>
          <p:cNvPr id="2" name="Group 42"/>
          <p:cNvGrpSpPr>
            <a:grpSpLocks/>
          </p:cNvGrpSpPr>
          <p:nvPr/>
        </p:nvGrpSpPr>
        <p:grpSpPr bwMode="auto">
          <a:xfrm>
            <a:off x="4416505" y="2323916"/>
            <a:ext cx="4227461" cy="3792562"/>
            <a:chOff x="3224" y="1614"/>
            <a:chExt cx="2982" cy="2634"/>
          </a:xfrm>
        </p:grpSpPr>
        <p:pic>
          <p:nvPicPr>
            <p:cNvPr id="7201" name="Picture 36"/>
            <p:cNvPicPr>
              <a:picLocks noChangeAspect="1" noChangeArrowheads="1"/>
            </p:cNvPicPr>
            <p:nvPr/>
          </p:nvPicPr>
          <p:blipFill>
            <a:blip r:embed="rId3"/>
            <a:srcRect/>
            <a:stretch>
              <a:fillRect/>
            </a:stretch>
          </p:blipFill>
          <p:spPr bwMode="auto">
            <a:xfrm>
              <a:off x="3224" y="1614"/>
              <a:ext cx="2982" cy="2634"/>
            </a:xfrm>
            <a:prstGeom prst="rect">
              <a:avLst/>
            </a:prstGeom>
            <a:noFill/>
            <a:ln w="9525">
              <a:noFill/>
              <a:miter lim="800000"/>
              <a:headEnd/>
              <a:tailEnd/>
            </a:ln>
          </p:spPr>
        </p:pic>
        <p:sp>
          <p:nvSpPr>
            <p:cNvPr id="7202" name="Text Box 37"/>
            <p:cNvSpPr txBox="1">
              <a:spLocks noChangeArrowheads="1"/>
            </p:cNvSpPr>
            <p:nvPr/>
          </p:nvSpPr>
          <p:spPr bwMode="auto">
            <a:xfrm>
              <a:off x="4040" y="2948"/>
              <a:ext cx="278" cy="224"/>
            </a:xfrm>
            <a:prstGeom prst="rect">
              <a:avLst/>
            </a:prstGeom>
            <a:noFill/>
            <a:ln w="9525">
              <a:noFill/>
              <a:miter lim="800000"/>
              <a:headEnd/>
              <a:tailEnd/>
            </a:ln>
          </p:spPr>
          <p:txBody>
            <a:bodyPr wrap="none">
              <a:spAutoFit/>
            </a:bodyPr>
            <a:lstStyle/>
            <a:p>
              <a:pPr defTabSz="794548"/>
              <a:r>
                <a:rPr lang="en-GB" altLang="en-US" sz="1500" dirty="0">
                  <a:latin typeface="Tahoma" pitchFamily="34" charset="0"/>
                </a:rPr>
                <a:t>A</a:t>
              </a:r>
            </a:p>
          </p:txBody>
        </p:sp>
        <p:sp>
          <p:nvSpPr>
            <p:cNvPr id="7203" name="Text Box 38"/>
            <p:cNvSpPr txBox="1">
              <a:spLocks noChangeArrowheads="1"/>
            </p:cNvSpPr>
            <p:nvPr/>
          </p:nvSpPr>
          <p:spPr bwMode="auto">
            <a:xfrm>
              <a:off x="4424" y="2948"/>
              <a:ext cx="276" cy="224"/>
            </a:xfrm>
            <a:prstGeom prst="rect">
              <a:avLst/>
            </a:prstGeom>
            <a:noFill/>
            <a:ln w="9525">
              <a:noFill/>
              <a:miter lim="800000"/>
              <a:headEnd/>
              <a:tailEnd/>
            </a:ln>
          </p:spPr>
          <p:txBody>
            <a:bodyPr wrap="none">
              <a:spAutoFit/>
            </a:bodyPr>
            <a:lstStyle/>
            <a:p>
              <a:pPr defTabSz="794548"/>
              <a:r>
                <a:rPr lang="en-GB" altLang="en-US" sz="1500" dirty="0">
                  <a:latin typeface="Tahoma" pitchFamily="34" charset="0"/>
                </a:rPr>
                <a:t>B</a:t>
              </a:r>
            </a:p>
          </p:txBody>
        </p:sp>
        <p:sp>
          <p:nvSpPr>
            <p:cNvPr id="7204" name="Text Box 39"/>
            <p:cNvSpPr txBox="1">
              <a:spLocks noChangeArrowheads="1"/>
            </p:cNvSpPr>
            <p:nvPr/>
          </p:nvSpPr>
          <p:spPr bwMode="auto">
            <a:xfrm>
              <a:off x="5192" y="2094"/>
              <a:ext cx="223" cy="224"/>
            </a:xfrm>
            <a:prstGeom prst="rect">
              <a:avLst/>
            </a:prstGeom>
            <a:noFill/>
            <a:ln w="9525">
              <a:noFill/>
              <a:miter lim="800000"/>
              <a:headEnd/>
              <a:tailEnd/>
            </a:ln>
          </p:spPr>
          <p:txBody>
            <a:bodyPr>
              <a:spAutoFit/>
            </a:bodyPr>
            <a:lstStyle/>
            <a:p>
              <a:pPr defTabSz="794548"/>
              <a:r>
                <a:rPr lang="en-GB" altLang="en-US" sz="1500" dirty="0">
                  <a:latin typeface="Tahoma" pitchFamily="34" charset="0"/>
                </a:rPr>
                <a:t>C</a:t>
              </a:r>
            </a:p>
          </p:txBody>
        </p:sp>
        <p:sp>
          <p:nvSpPr>
            <p:cNvPr id="7205" name="Text Box 40"/>
            <p:cNvSpPr txBox="1">
              <a:spLocks noChangeArrowheads="1"/>
            </p:cNvSpPr>
            <p:nvPr/>
          </p:nvSpPr>
          <p:spPr bwMode="auto">
            <a:xfrm>
              <a:off x="5576" y="1700"/>
              <a:ext cx="291" cy="224"/>
            </a:xfrm>
            <a:prstGeom prst="rect">
              <a:avLst/>
            </a:prstGeom>
            <a:noFill/>
            <a:ln w="9525">
              <a:noFill/>
              <a:miter lim="800000"/>
              <a:headEnd/>
              <a:tailEnd/>
            </a:ln>
          </p:spPr>
          <p:txBody>
            <a:bodyPr wrap="none">
              <a:spAutoFit/>
            </a:bodyPr>
            <a:lstStyle/>
            <a:p>
              <a:pPr defTabSz="794548"/>
              <a:r>
                <a:rPr lang="en-GB" altLang="en-US" sz="1500" dirty="0">
                  <a:latin typeface="Tahoma" pitchFamily="34" charset="0"/>
                </a:rPr>
                <a:t>D</a:t>
              </a:r>
            </a:p>
          </p:txBody>
        </p:sp>
      </p:grpSp>
      <p:sp>
        <p:nvSpPr>
          <p:cNvPr id="13" name="TextBox 12"/>
          <p:cNvSpPr txBox="1"/>
          <p:nvPr/>
        </p:nvSpPr>
        <p:spPr>
          <a:xfrm>
            <a:off x="2428860" y="6581025"/>
            <a:ext cx="7429552" cy="276999"/>
          </a:xfrm>
          <a:prstGeom prst="rect">
            <a:avLst/>
          </a:prstGeom>
          <a:noFill/>
        </p:spPr>
        <p:txBody>
          <a:bodyPr wrap="square" rtlCol="0">
            <a:spAutoFit/>
          </a:bodyPr>
          <a:lstStyle/>
          <a:p>
            <a:r>
              <a:rPr lang="en-IN" sz="1200" dirty="0" smtClean="0"/>
              <a:t>Source: University of Manchester, COMP24111  Machine Learning</a:t>
            </a:r>
            <a:endParaRPr lang="en-IN" sz="1200"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K-means Algorithm</a:t>
            </a:r>
            <a:endParaRPr lang="en-IN" dirty="0"/>
          </a:p>
        </p:txBody>
      </p:sp>
      <p:sp>
        <p:nvSpPr>
          <p:cNvPr id="3" name="Content Placeholder 2"/>
          <p:cNvSpPr>
            <a:spLocks noGrp="1"/>
          </p:cNvSpPr>
          <p:nvPr>
            <p:ph sz="quarter" idx="1"/>
          </p:nvPr>
        </p:nvSpPr>
        <p:spPr/>
        <p:txBody>
          <a:bodyPr>
            <a:normAutofit fontScale="85000" lnSpcReduction="20000"/>
          </a:bodyPr>
          <a:lstStyle/>
          <a:p>
            <a:r>
              <a:rPr lang="en-US" altLang="en-US" sz="2600" dirty="0" smtClean="0">
                <a:latin typeface="+mj-lt"/>
              </a:rPr>
              <a:t>Given the cluster number </a:t>
            </a:r>
            <a:r>
              <a:rPr lang="en-US" altLang="en-US" sz="2600" i="1" dirty="0" smtClean="0">
                <a:latin typeface="+mj-lt"/>
              </a:rPr>
              <a:t>K</a:t>
            </a:r>
            <a:r>
              <a:rPr lang="en-US" altLang="en-US" sz="2600" dirty="0" smtClean="0">
                <a:latin typeface="+mj-lt"/>
              </a:rPr>
              <a:t>, the </a:t>
            </a:r>
            <a:r>
              <a:rPr lang="en-US" altLang="en-US" sz="2600" i="1" dirty="0" smtClean="0">
                <a:latin typeface="+mj-lt"/>
              </a:rPr>
              <a:t>K-means  </a:t>
            </a:r>
            <a:r>
              <a:rPr lang="en-US" altLang="en-US" sz="2600" dirty="0" smtClean="0">
                <a:latin typeface="+mj-lt"/>
              </a:rPr>
              <a:t>algorithm is carried out in three steps after </a:t>
            </a:r>
            <a:r>
              <a:rPr lang="en-US" altLang="en-US" sz="2600" dirty="0" err="1" smtClean="0">
                <a:latin typeface="+mj-lt"/>
              </a:rPr>
              <a:t>initialisation</a:t>
            </a:r>
            <a:r>
              <a:rPr lang="en-US" altLang="en-US" sz="2600" dirty="0" smtClean="0">
                <a:latin typeface="+mj-lt"/>
              </a:rPr>
              <a:t>:</a:t>
            </a:r>
          </a:p>
          <a:p>
            <a:pPr algn="just" defTabSz="1042988">
              <a:lnSpc>
                <a:spcPct val="150000"/>
              </a:lnSpc>
              <a:buNone/>
            </a:pPr>
            <a:r>
              <a:rPr lang="en-GB" sz="2600" dirty="0" smtClean="0">
                <a:latin typeface="+mj-lt"/>
              </a:rPr>
              <a:t>    Initialisation: set seed points (randomly)</a:t>
            </a:r>
          </a:p>
          <a:p>
            <a:pPr algn="just" defTabSz="1042988">
              <a:lnSpc>
                <a:spcPct val="120000"/>
              </a:lnSpc>
              <a:buFont typeface="Tahoma" pitchFamily="34" charset="0"/>
              <a:buAutoNum type="arabicParenR"/>
            </a:pPr>
            <a:r>
              <a:rPr lang="en-GB" sz="2600" dirty="0" smtClean="0">
                <a:latin typeface="+mj-lt"/>
              </a:rPr>
              <a:t>Assign each object to the cluster of the nearest seed point measured with a specific distance metric</a:t>
            </a:r>
          </a:p>
          <a:p>
            <a:pPr algn="just" defTabSz="1042988">
              <a:lnSpc>
                <a:spcPct val="120000"/>
              </a:lnSpc>
              <a:buFont typeface="Tahoma" pitchFamily="34" charset="0"/>
              <a:buAutoNum type="arabicParenR"/>
            </a:pPr>
            <a:r>
              <a:rPr lang="en-GB" sz="2600" dirty="0" smtClean="0">
                <a:latin typeface="+mj-lt"/>
              </a:rPr>
              <a:t>Compute new seed points as the </a:t>
            </a:r>
            <a:r>
              <a:rPr lang="en-GB" sz="2600" dirty="0" err="1" smtClean="0">
                <a:latin typeface="+mj-lt"/>
              </a:rPr>
              <a:t>centroids</a:t>
            </a:r>
            <a:r>
              <a:rPr lang="en-GB" sz="2600" dirty="0" smtClean="0">
                <a:latin typeface="+mj-lt"/>
              </a:rPr>
              <a:t> of the clusters of the current partition (the </a:t>
            </a:r>
            <a:r>
              <a:rPr lang="en-GB" sz="2600" dirty="0" err="1" smtClean="0">
                <a:latin typeface="+mj-lt"/>
              </a:rPr>
              <a:t>centroid</a:t>
            </a:r>
            <a:r>
              <a:rPr lang="en-GB" sz="2600" dirty="0" smtClean="0">
                <a:latin typeface="+mj-lt"/>
              </a:rPr>
              <a:t> is the centre, i.e., </a:t>
            </a:r>
            <a:r>
              <a:rPr lang="en-GB" sz="2600" i="1" dirty="0" smtClean="0">
                <a:solidFill>
                  <a:srgbClr val="FF0000"/>
                </a:solidFill>
                <a:latin typeface="+mj-lt"/>
              </a:rPr>
              <a:t>mean point</a:t>
            </a:r>
            <a:r>
              <a:rPr lang="en-GB" sz="2600" dirty="0" smtClean="0">
                <a:latin typeface="+mj-lt"/>
              </a:rPr>
              <a:t>, of the cluster)</a:t>
            </a:r>
          </a:p>
          <a:p>
            <a:pPr algn="just" defTabSz="1042988">
              <a:lnSpc>
                <a:spcPct val="120000"/>
              </a:lnSpc>
              <a:buFont typeface="Tahoma" pitchFamily="34" charset="0"/>
              <a:buAutoNum type="arabicParenR"/>
            </a:pPr>
            <a:r>
              <a:rPr lang="en-GB" sz="2600" dirty="0" smtClean="0">
                <a:latin typeface="+mj-lt"/>
              </a:rPr>
              <a:t>Renew membership of each point based on new </a:t>
            </a:r>
            <a:r>
              <a:rPr lang="en-GB" sz="2600" dirty="0" err="1" smtClean="0">
                <a:latin typeface="+mj-lt"/>
              </a:rPr>
              <a:t>centroids</a:t>
            </a:r>
            <a:endParaRPr lang="en-GB" sz="2600" dirty="0" smtClean="0">
              <a:latin typeface="+mj-lt"/>
            </a:endParaRPr>
          </a:p>
          <a:p>
            <a:pPr algn="just" defTabSz="1042988">
              <a:lnSpc>
                <a:spcPct val="120000"/>
              </a:lnSpc>
              <a:buFont typeface="Tahoma" pitchFamily="34" charset="0"/>
              <a:buAutoNum type="arabicParenR"/>
            </a:pPr>
            <a:r>
              <a:rPr lang="en-GB" sz="2600" dirty="0" smtClean="0">
                <a:latin typeface="+mj-lt"/>
              </a:rPr>
              <a:t>Go back to Step 1), stop when no more new assignment (i.e., membership in each cluster no longer changes)</a:t>
            </a:r>
          </a:p>
          <a:p>
            <a:pPr lvl="1"/>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1202931" y="0"/>
            <a:ext cx="6738139" cy="1143240"/>
          </a:xfrm>
        </p:spPr>
        <p:txBody>
          <a:bodyPr/>
          <a:lstStyle/>
          <a:p>
            <a:pPr eaLnBrk="1" hangingPunct="1"/>
            <a:r>
              <a:rPr lang="en-US" altLang="en-US" b="0" smtClean="0"/>
              <a:t>Example</a:t>
            </a:r>
          </a:p>
        </p:txBody>
      </p:sp>
      <p:sp>
        <p:nvSpPr>
          <p:cNvPr id="8196" name="Rectangle 3"/>
          <p:cNvSpPr>
            <a:spLocks noGrp="1" noChangeArrowheads="1"/>
          </p:cNvSpPr>
          <p:nvPr>
            <p:ph sz="quarter" idx="1"/>
          </p:nvPr>
        </p:nvSpPr>
        <p:spPr>
          <a:xfrm>
            <a:off x="1202931" y="1218112"/>
            <a:ext cx="6797530" cy="5183455"/>
          </a:xfrm>
        </p:spPr>
        <p:txBody>
          <a:bodyPr/>
          <a:lstStyle/>
          <a:p>
            <a:pPr marL="406344" indent="-406344">
              <a:buNone/>
            </a:pPr>
            <a:r>
              <a:rPr lang="en-US" altLang="en-US" dirty="0" smtClean="0"/>
              <a:t>Step 1: Use initial seed points for partitioning </a:t>
            </a:r>
          </a:p>
          <a:p>
            <a:pPr marL="746174" lvl="1" indent="-348295">
              <a:buNone/>
            </a:pPr>
            <a:r>
              <a:rPr lang="en-US" altLang="en-US" dirty="0" smtClean="0"/>
              <a:t>  </a:t>
            </a:r>
          </a:p>
        </p:txBody>
      </p:sp>
      <p:sp>
        <p:nvSpPr>
          <p:cNvPr id="8194" name="Slide Number Placeholder 4"/>
          <p:cNvSpPr>
            <a:spLocks noGrp="1"/>
          </p:cNvSpPr>
          <p:nvPr>
            <p:ph type="sldNum" sz="quarter" idx="15"/>
          </p:nvPr>
        </p:nvSpPr>
        <p:spPr>
          <a:noFill/>
        </p:spPr>
        <p:txBody>
          <a:bodyPr/>
          <a:lstStyle/>
          <a:p>
            <a:pPr defTabSz="794548"/>
            <a:fld id="{C78C63A0-4D9D-455D-9E67-8582C6B4FB58}" type="slidenum">
              <a:rPr lang="en-GB" altLang="en-US"/>
              <a:pPr defTabSz="794548"/>
              <a:t>33</a:t>
            </a:fld>
            <a:endParaRPr lang="en-GB" altLang="en-US" dirty="0"/>
          </a:p>
        </p:txBody>
      </p:sp>
      <p:grpSp>
        <p:nvGrpSpPr>
          <p:cNvPr id="2" name="Group 19"/>
          <p:cNvGrpSpPr>
            <a:grpSpLocks/>
          </p:cNvGrpSpPr>
          <p:nvPr/>
        </p:nvGrpSpPr>
        <p:grpSpPr bwMode="auto">
          <a:xfrm>
            <a:off x="1410258" y="2357430"/>
            <a:ext cx="6889316" cy="4014298"/>
            <a:chOff x="488" y="1322"/>
            <a:chExt cx="6380" cy="2788"/>
          </a:xfrm>
        </p:grpSpPr>
        <p:graphicFrame>
          <p:nvGraphicFramePr>
            <p:cNvPr id="8203" name="Object 11"/>
            <p:cNvGraphicFramePr>
              <a:graphicFrameLocks noChangeAspect="1"/>
            </p:cNvGraphicFramePr>
            <p:nvPr/>
          </p:nvGraphicFramePr>
          <p:xfrm>
            <a:off x="4184" y="1322"/>
            <a:ext cx="1283" cy="292"/>
          </p:xfrm>
          <a:graphic>
            <a:graphicData uri="http://schemas.openxmlformats.org/presentationml/2006/ole">
              <p:oleObj spid="_x0000_s32770" name="Equation" r:id="rId4" imgW="723272" imgH="177646" progId="Equation.3">
                <p:embed/>
              </p:oleObj>
            </a:graphicData>
          </a:graphic>
        </p:graphicFrame>
        <p:graphicFrame>
          <p:nvGraphicFramePr>
            <p:cNvPr id="8204" name="Object 7"/>
            <p:cNvGraphicFramePr>
              <a:graphicFrameLocks noChangeAspect="1"/>
            </p:cNvGraphicFramePr>
            <p:nvPr/>
          </p:nvGraphicFramePr>
          <p:xfrm>
            <a:off x="3608" y="2688"/>
            <a:ext cx="2832" cy="702"/>
          </p:xfrm>
          <a:graphic>
            <a:graphicData uri="http://schemas.openxmlformats.org/presentationml/2006/ole">
              <p:oleObj spid="_x0000_s32771" name="Equation" r:id="rId5" imgW="1803400" imgH="482600" progId="Equation.3">
                <p:embed/>
              </p:oleObj>
            </a:graphicData>
          </a:graphic>
        </p:graphicFrame>
        <p:pic>
          <p:nvPicPr>
            <p:cNvPr id="8205" name="Picture 9"/>
            <p:cNvPicPr>
              <a:picLocks noChangeAspect="1" noChangeArrowheads="1"/>
            </p:cNvPicPr>
            <p:nvPr/>
          </p:nvPicPr>
          <p:blipFill>
            <a:blip r:embed="rId6"/>
            <a:srcRect/>
            <a:stretch>
              <a:fillRect/>
            </a:stretch>
          </p:blipFill>
          <p:spPr bwMode="auto">
            <a:xfrm>
              <a:off x="488" y="1369"/>
              <a:ext cx="2928" cy="2741"/>
            </a:xfrm>
            <a:prstGeom prst="rect">
              <a:avLst/>
            </a:prstGeom>
            <a:noFill/>
            <a:ln w="9525">
              <a:noFill/>
              <a:miter lim="800000"/>
              <a:headEnd/>
              <a:tailEnd/>
            </a:ln>
          </p:spPr>
        </p:pic>
        <p:pic>
          <p:nvPicPr>
            <p:cNvPr id="8206" name="Picture 10"/>
            <p:cNvPicPr>
              <a:picLocks noChangeAspect="1" noChangeArrowheads="1"/>
            </p:cNvPicPr>
            <p:nvPr/>
          </p:nvPicPr>
          <p:blipFill>
            <a:blip r:embed="rId7"/>
            <a:srcRect/>
            <a:stretch>
              <a:fillRect/>
            </a:stretch>
          </p:blipFill>
          <p:spPr bwMode="auto">
            <a:xfrm>
              <a:off x="3608" y="1614"/>
              <a:ext cx="2832" cy="1078"/>
            </a:xfrm>
            <a:prstGeom prst="rect">
              <a:avLst/>
            </a:prstGeom>
            <a:noFill/>
            <a:ln w="9525">
              <a:noFill/>
              <a:miter lim="800000"/>
              <a:headEnd/>
              <a:tailEnd/>
            </a:ln>
          </p:spPr>
        </p:pic>
        <p:sp>
          <p:nvSpPr>
            <p:cNvPr id="8207" name="Rectangle 12"/>
            <p:cNvSpPr>
              <a:spLocks noChangeArrowheads="1"/>
            </p:cNvSpPr>
            <p:nvPr/>
          </p:nvSpPr>
          <p:spPr bwMode="auto">
            <a:xfrm>
              <a:off x="4760" y="1614"/>
              <a:ext cx="288" cy="432"/>
            </a:xfrm>
            <a:prstGeom prst="rect">
              <a:avLst/>
            </a:prstGeom>
            <a:noFill/>
            <a:ln w="9525">
              <a:solidFill>
                <a:srgbClr val="FF0000"/>
              </a:solidFill>
              <a:miter lim="800000"/>
              <a:headEnd/>
              <a:tailEnd/>
            </a:ln>
          </p:spPr>
          <p:txBody>
            <a:bodyPr wrap="none" anchor="ctr"/>
            <a:lstStyle/>
            <a:p>
              <a:pPr eaLnBrk="1" hangingPunct="1"/>
              <a:endParaRPr lang="en-US" altLang="en-US"/>
            </a:p>
          </p:txBody>
        </p:sp>
        <p:sp>
          <p:nvSpPr>
            <p:cNvPr id="8208" name="Rectangle 14"/>
            <p:cNvSpPr>
              <a:spLocks noChangeArrowheads="1"/>
            </p:cNvSpPr>
            <p:nvPr/>
          </p:nvSpPr>
          <p:spPr bwMode="auto">
            <a:xfrm>
              <a:off x="3608" y="2718"/>
              <a:ext cx="2832" cy="720"/>
            </a:xfrm>
            <a:prstGeom prst="rect">
              <a:avLst/>
            </a:prstGeom>
            <a:noFill/>
            <a:ln w="9525">
              <a:solidFill>
                <a:srgbClr val="FF0000"/>
              </a:solidFill>
              <a:miter lim="800000"/>
              <a:headEnd/>
              <a:tailEnd/>
            </a:ln>
          </p:spPr>
          <p:txBody>
            <a:bodyPr wrap="none" anchor="ctr"/>
            <a:lstStyle/>
            <a:p>
              <a:pPr eaLnBrk="1" hangingPunct="1"/>
              <a:endParaRPr lang="en-US" altLang="en-US"/>
            </a:p>
          </p:txBody>
        </p:sp>
        <p:sp>
          <p:nvSpPr>
            <p:cNvPr id="8209" name="Rectangle 18"/>
            <p:cNvSpPr>
              <a:spLocks noChangeArrowheads="1"/>
            </p:cNvSpPr>
            <p:nvPr/>
          </p:nvSpPr>
          <p:spPr bwMode="auto">
            <a:xfrm>
              <a:off x="3560" y="3534"/>
              <a:ext cx="3308" cy="449"/>
            </a:xfrm>
            <a:prstGeom prst="rect">
              <a:avLst/>
            </a:prstGeom>
            <a:noFill/>
            <a:ln w="9525">
              <a:noFill/>
              <a:miter lim="800000"/>
              <a:headEnd/>
              <a:tailEnd/>
            </a:ln>
          </p:spPr>
          <p:txBody>
            <a:bodyPr wrap="none">
              <a:spAutoFit/>
            </a:bodyPr>
            <a:lstStyle/>
            <a:p>
              <a:pPr defTabSz="794548"/>
              <a:r>
                <a:rPr lang="en-GB" altLang="en-US" dirty="0">
                  <a:latin typeface="Tahoma" pitchFamily="34" charset="0"/>
                </a:rPr>
                <a:t>Assign each object to the cluster </a:t>
              </a:r>
            </a:p>
            <a:p>
              <a:pPr defTabSz="794548"/>
              <a:r>
                <a:rPr lang="en-GB" altLang="en-US" dirty="0">
                  <a:latin typeface="Tahoma" pitchFamily="34" charset="0"/>
                </a:rPr>
                <a:t>with the nearest seed point</a:t>
              </a:r>
            </a:p>
          </p:txBody>
        </p:sp>
      </p:grpSp>
      <p:sp>
        <p:nvSpPr>
          <p:cNvPr id="8198" name="Text Box 20"/>
          <p:cNvSpPr txBox="1">
            <a:spLocks noChangeArrowheads="1"/>
          </p:cNvSpPr>
          <p:nvPr/>
        </p:nvSpPr>
        <p:spPr bwMode="auto">
          <a:xfrm>
            <a:off x="6429388" y="3357562"/>
            <a:ext cx="1395959" cy="255004"/>
          </a:xfrm>
          <a:prstGeom prst="rect">
            <a:avLst/>
          </a:prstGeom>
          <a:noFill/>
          <a:ln w="9525">
            <a:solidFill>
              <a:srgbClr val="FF0000"/>
            </a:solidFill>
            <a:miter lim="800000"/>
            <a:headEnd/>
            <a:tailEnd/>
          </a:ln>
        </p:spPr>
        <p:txBody>
          <a:bodyPr wrap="none" lIns="69659" tIns="34829" rIns="69659" bIns="34829">
            <a:spAutoFit/>
          </a:bodyPr>
          <a:lstStyle/>
          <a:p>
            <a:pPr defTabSz="794548"/>
            <a:r>
              <a:rPr lang="en-GB" altLang="en-US" sz="1200" dirty="0">
                <a:latin typeface="Tahoma" pitchFamily="34" charset="0"/>
              </a:rPr>
              <a:t>Euclidean distance</a:t>
            </a:r>
          </a:p>
        </p:txBody>
      </p:sp>
      <p:sp>
        <p:nvSpPr>
          <p:cNvPr id="8199" name="Text Box 40"/>
          <p:cNvSpPr txBox="1">
            <a:spLocks noChangeArrowheads="1"/>
          </p:cNvSpPr>
          <p:nvPr/>
        </p:nvSpPr>
        <p:spPr bwMode="auto">
          <a:xfrm flipH="1">
            <a:off x="3898186" y="2512536"/>
            <a:ext cx="414655" cy="301171"/>
          </a:xfrm>
          <a:prstGeom prst="rect">
            <a:avLst/>
          </a:prstGeom>
          <a:noFill/>
          <a:ln w="9525">
            <a:noFill/>
            <a:miter lim="800000"/>
            <a:headEnd/>
            <a:tailEnd/>
          </a:ln>
        </p:spPr>
        <p:txBody>
          <a:bodyPr lIns="69659" tIns="34829" rIns="69659" bIns="34829">
            <a:spAutoFit/>
          </a:bodyPr>
          <a:lstStyle/>
          <a:p>
            <a:pPr defTabSz="794548"/>
            <a:r>
              <a:rPr lang="en-GB" altLang="en-US" sz="1500" dirty="0">
                <a:latin typeface="Tahoma" pitchFamily="34" charset="0"/>
              </a:rPr>
              <a:t>D</a:t>
            </a:r>
          </a:p>
        </p:txBody>
      </p:sp>
      <p:sp>
        <p:nvSpPr>
          <p:cNvPr id="8200" name="Text Box 39"/>
          <p:cNvSpPr txBox="1">
            <a:spLocks noChangeArrowheads="1"/>
          </p:cNvSpPr>
          <p:nvPr/>
        </p:nvSpPr>
        <p:spPr bwMode="auto">
          <a:xfrm>
            <a:off x="3501889" y="3068319"/>
            <a:ext cx="240802" cy="301171"/>
          </a:xfrm>
          <a:prstGeom prst="rect">
            <a:avLst/>
          </a:prstGeom>
          <a:noFill/>
          <a:ln w="9525">
            <a:noFill/>
            <a:miter lim="800000"/>
            <a:headEnd/>
            <a:tailEnd/>
          </a:ln>
        </p:spPr>
        <p:txBody>
          <a:bodyPr lIns="69659" tIns="34829" rIns="69659" bIns="34829">
            <a:spAutoFit/>
          </a:bodyPr>
          <a:lstStyle/>
          <a:p>
            <a:pPr defTabSz="794548"/>
            <a:r>
              <a:rPr lang="en-GB" altLang="en-US" sz="1500" dirty="0">
                <a:latin typeface="Tahoma" pitchFamily="34" charset="0"/>
              </a:rPr>
              <a:t>C</a:t>
            </a:r>
          </a:p>
        </p:txBody>
      </p:sp>
      <p:sp>
        <p:nvSpPr>
          <p:cNvPr id="8201" name="Text Box 37"/>
          <p:cNvSpPr txBox="1">
            <a:spLocks noChangeArrowheads="1"/>
          </p:cNvSpPr>
          <p:nvPr/>
        </p:nvSpPr>
        <p:spPr bwMode="auto">
          <a:xfrm>
            <a:off x="2291399" y="4119408"/>
            <a:ext cx="256095" cy="301171"/>
          </a:xfrm>
          <a:prstGeom prst="rect">
            <a:avLst/>
          </a:prstGeom>
          <a:noFill/>
          <a:ln w="9525">
            <a:noFill/>
            <a:miter lim="800000"/>
            <a:headEnd/>
            <a:tailEnd/>
          </a:ln>
        </p:spPr>
        <p:txBody>
          <a:bodyPr wrap="none" lIns="69659" tIns="34829" rIns="69659" bIns="34829">
            <a:spAutoFit/>
          </a:bodyPr>
          <a:lstStyle/>
          <a:p>
            <a:pPr defTabSz="794548"/>
            <a:r>
              <a:rPr lang="en-GB" altLang="en-US" sz="1500" dirty="0">
                <a:latin typeface="Tahoma" pitchFamily="34" charset="0"/>
              </a:rPr>
              <a:t>A</a:t>
            </a:r>
          </a:p>
        </p:txBody>
      </p:sp>
      <p:sp>
        <p:nvSpPr>
          <p:cNvPr id="8202" name="Text Box 38"/>
          <p:cNvSpPr txBox="1">
            <a:spLocks noChangeArrowheads="1"/>
          </p:cNvSpPr>
          <p:nvPr/>
        </p:nvSpPr>
        <p:spPr bwMode="auto">
          <a:xfrm>
            <a:off x="2686617" y="4105010"/>
            <a:ext cx="254492" cy="301171"/>
          </a:xfrm>
          <a:prstGeom prst="rect">
            <a:avLst/>
          </a:prstGeom>
          <a:noFill/>
          <a:ln w="9525">
            <a:noFill/>
            <a:miter lim="800000"/>
            <a:headEnd/>
            <a:tailEnd/>
          </a:ln>
        </p:spPr>
        <p:txBody>
          <a:bodyPr wrap="none" lIns="69659" tIns="34829" rIns="69659" bIns="34829">
            <a:spAutoFit/>
          </a:bodyPr>
          <a:lstStyle/>
          <a:p>
            <a:pPr defTabSz="794548"/>
            <a:r>
              <a:rPr lang="en-GB" altLang="en-US" sz="1500" dirty="0">
                <a:latin typeface="Tahoma" pitchFamily="34" charset="0"/>
              </a:rPr>
              <a:t>B</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202931" y="0"/>
            <a:ext cx="6738139" cy="1143240"/>
          </a:xfrm>
        </p:spPr>
        <p:txBody>
          <a:bodyPr/>
          <a:lstStyle/>
          <a:p>
            <a:pPr eaLnBrk="1" hangingPunct="1"/>
            <a:r>
              <a:rPr lang="en-US" altLang="en-US" b="0" smtClean="0"/>
              <a:t>Example</a:t>
            </a:r>
          </a:p>
        </p:txBody>
      </p:sp>
      <p:sp>
        <p:nvSpPr>
          <p:cNvPr id="9220" name="Rectangle 3"/>
          <p:cNvSpPr>
            <a:spLocks noGrp="1" noChangeArrowheads="1"/>
          </p:cNvSpPr>
          <p:nvPr>
            <p:ph sz="quarter" idx="1"/>
          </p:nvPr>
        </p:nvSpPr>
        <p:spPr>
          <a:xfrm>
            <a:off x="1202931" y="1218112"/>
            <a:ext cx="6797530" cy="5183455"/>
          </a:xfrm>
        </p:spPr>
        <p:txBody>
          <a:bodyPr/>
          <a:lstStyle/>
          <a:p>
            <a:pPr marL="406344" indent="-406344">
              <a:buNone/>
            </a:pPr>
            <a:r>
              <a:rPr lang="en-US" altLang="en-US" dirty="0" smtClean="0"/>
              <a:t>Step 2: </a:t>
            </a:r>
            <a:r>
              <a:rPr lang="en-GB" altLang="en-US" dirty="0" smtClean="0"/>
              <a:t>Compute new </a:t>
            </a:r>
            <a:r>
              <a:rPr lang="en-GB" altLang="en-US" dirty="0" err="1" smtClean="0"/>
              <a:t>centroids</a:t>
            </a:r>
            <a:r>
              <a:rPr lang="en-GB" altLang="en-US" dirty="0" smtClean="0"/>
              <a:t> of the current partition </a:t>
            </a:r>
            <a:endParaRPr lang="en-US" altLang="en-US" dirty="0" smtClean="0"/>
          </a:p>
          <a:p>
            <a:pPr marL="746174" lvl="1" indent="-348295">
              <a:buNone/>
            </a:pPr>
            <a:r>
              <a:rPr lang="en-US" altLang="en-US" dirty="0" smtClean="0"/>
              <a:t>  </a:t>
            </a:r>
          </a:p>
        </p:txBody>
      </p:sp>
      <p:sp>
        <p:nvSpPr>
          <p:cNvPr id="9218" name="Slide Number Placeholder 4"/>
          <p:cNvSpPr>
            <a:spLocks noGrp="1"/>
          </p:cNvSpPr>
          <p:nvPr>
            <p:ph type="sldNum" sz="quarter" idx="15"/>
          </p:nvPr>
        </p:nvSpPr>
        <p:spPr>
          <a:noFill/>
        </p:spPr>
        <p:txBody>
          <a:bodyPr/>
          <a:lstStyle/>
          <a:p>
            <a:pPr defTabSz="794548"/>
            <a:fld id="{81EFF0EA-481A-49B8-BE7E-CF5A73DAFE6C}" type="slidenum">
              <a:rPr lang="en-GB" altLang="en-US"/>
              <a:pPr defTabSz="794548"/>
              <a:t>34</a:t>
            </a:fld>
            <a:endParaRPr lang="en-GB" altLang="en-US" dirty="0"/>
          </a:p>
        </p:txBody>
      </p:sp>
      <p:pic>
        <p:nvPicPr>
          <p:cNvPr id="9221" name="Picture 11"/>
          <p:cNvPicPr>
            <a:picLocks noChangeAspect="1" noChangeArrowheads="1"/>
          </p:cNvPicPr>
          <p:nvPr/>
        </p:nvPicPr>
        <p:blipFill>
          <a:blip r:embed="rId4"/>
          <a:srcRect/>
          <a:stretch>
            <a:fillRect/>
          </a:stretch>
        </p:blipFill>
        <p:spPr bwMode="auto">
          <a:xfrm>
            <a:off x="1513922" y="2391729"/>
            <a:ext cx="3109910" cy="3894791"/>
          </a:xfrm>
          <a:prstGeom prst="rect">
            <a:avLst/>
          </a:prstGeom>
          <a:noFill/>
          <a:ln w="9525">
            <a:noFill/>
            <a:miter lim="800000"/>
            <a:headEnd/>
            <a:tailEnd/>
          </a:ln>
        </p:spPr>
      </p:pic>
      <p:sp>
        <p:nvSpPr>
          <p:cNvPr id="9222" name="Text Box 12"/>
          <p:cNvSpPr txBox="1">
            <a:spLocks noChangeArrowheads="1"/>
          </p:cNvSpPr>
          <p:nvPr/>
        </p:nvSpPr>
        <p:spPr bwMode="auto">
          <a:xfrm>
            <a:off x="4727496" y="2261803"/>
            <a:ext cx="3377708" cy="1732332"/>
          </a:xfrm>
          <a:prstGeom prst="rect">
            <a:avLst/>
          </a:prstGeom>
          <a:noFill/>
          <a:ln w="9525">
            <a:noFill/>
            <a:miter lim="800000"/>
            <a:headEnd/>
            <a:tailEnd/>
          </a:ln>
        </p:spPr>
        <p:txBody>
          <a:bodyPr lIns="69659" tIns="34829" rIns="69659" bIns="34829">
            <a:spAutoFit/>
          </a:bodyPr>
          <a:lstStyle/>
          <a:p>
            <a:pPr defTabSz="794548"/>
            <a:r>
              <a:rPr lang="en-GB" altLang="en-US" dirty="0">
                <a:latin typeface="Tahoma" pitchFamily="34" charset="0"/>
              </a:rPr>
              <a:t>Knowing the members of each </a:t>
            </a:r>
          </a:p>
          <a:p>
            <a:pPr defTabSz="794548"/>
            <a:r>
              <a:rPr lang="en-GB" altLang="en-US" dirty="0">
                <a:latin typeface="Tahoma" pitchFamily="34" charset="0"/>
              </a:rPr>
              <a:t>cluster, now we compute the new </a:t>
            </a:r>
          </a:p>
          <a:p>
            <a:pPr defTabSz="794548"/>
            <a:r>
              <a:rPr lang="en-GB" altLang="en-US" dirty="0" err="1">
                <a:latin typeface="Tahoma" pitchFamily="34" charset="0"/>
              </a:rPr>
              <a:t>centroid</a:t>
            </a:r>
            <a:r>
              <a:rPr lang="en-GB" altLang="en-US" dirty="0">
                <a:latin typeface="Tahoma" pitchFamily="34" charset="0"/>
              </a:rPr>
              <a:t> of each group based on </a:t>
            </a:r>
          </a:p>
          <a:p>
            <a:pPr defTabSz="794548"/>
            <a:r>
              <a:rPr lang="en-GB" altLang="en-US" dirty="0">
                <a:latin typeface="Tahoma" pitchFamily="34" charset="0"/>
              </a:rPr>
              <a:t>these new memberships.</a:t>
            </a:r>
            <a:endParaRPr lang="en-GB" altLang="en-US" dirty="0"/>
          </a:p>
        </p:txBody>
      </p:sp>
      <p:graphicFrame>
        <p:nvGraphicFramePr>
          <p:cNvPr id="9223" name="Object 14"/>
          <p:cNvGraphicFramePr>
            <a:graphicFrameLocks noChangeAspect="1"/>
          </p:cNvGraphicFramePr>
          <p:nvPr/>
        </p:nvGraphicFramePr>
        <p:xfrm>
          <a:off x="4934823" y="3933468"/>
          <a:ext cx="2954415" cy="3138870"/>
        </p:xfrm>
        <a:graphic>
          <a:graphicData uri="http://schemas.openxmlformats.org/presentationml/2006/ole">
            <p:oleObj spid="_x0000_s33794" name="Equation" r:id="rId5" imgW="1676400" imgH="1511300" progId="Equation.3">
              <p:embed/>
            </p:oleObj>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202931" y="0"/>
            <a:ext cx="6738139" cy="1143240"/>
          </a:xfrm>
        </p:spPr>
        <p:txBody>
          <a:bodyPr/>
          <a:lstStyle/>
          <a:p>
            <a:pPr eaLnBrk="1" hangingPunct="1"/>
            <a:r>
              <a:rPr lang="en-US" altLang="en-US" b="0" smtClean="0"/>
              <a:t>Example</a:t>
            </a:r>
          </a:p>
        </p:txBody>
      </p:sp>
      <p:sp>
        <p:nvSpPr>
          <p:cNvPr id="10244" name="Rectangle 3"/>
          <p:cNvSpPr>
            <a:spLocks noGrp="1" noChangeArrowheads="1"/>
          </p:cNvSpPr>
          <p:nvPr>
            <p:ph sz="quarter" idx="1"/>
          </p:nvPr>
        </p:nvSpPr>
        <p:spPr>
          <a:xfrm>
            <a:off x="1202931" y="1218112"/>
            <a:ext cx="6797530" cy="5183455"/>
          </a:xfrm>
        </p:spPr>
        <p:txBody>
          <a:bodyPr/>
          <a:lstStyle/>
          <a:p>
            <a:pPr marL="406344" indent="-406344">
              <a:buNone/>
            </a:pPr>
            <a:r>
              <a:rPr lang="en-US" altLang="en-US" dirty="0" smtClean="0"/>
              <a:t>Step 3: </a:t>
            </a:r>
            <a:r>
              <a:rPr lang="en-GB" altLang="en-US" dirty="0" smtClean="0"/>
              <a:t>Renew membership based on new </a:t>
            </a:r>
            <a:r>
              <a:rPr lang="en-GB" altLang="en-US" dirty="0" err="1" smtClean="0"/>
              <a:t>centroids</a:t>
            </a:r>
            <a:r>
              <a:rPr lang="en-GB" altLang="en-US" dirty="0" smtClean="0"/>
              <a:t> </a:t>
            </a:r>
            <a:endParaRPr lang="en-US" altLang="en-US" dirty="0" smtClean="0"/>
          </a:p>
          <a:p>
            <a:pPr marL="746174" lvl="1" indent="-348295">
              <a:buNone/>
            </a:pPr>
            <a:r>
              <a:rPr lang="en-US" altLang="en-US" dirty="0" smtClean="0"/>
              <a:t>  </a:t>
            </a:r>
          </a:p>
        </p:txBody>
      </p:sp>
      <p:sp>
        <p:nvSpPr>
          <p:cNvPr id="10242" name="Slide Number Placeholder 4"/>
          <p:cNvSpPr>
            <a:spLocks noGrp="1"/>
          </p:cNvSpPr>
          <p:nvPr>
            <p:ph type="sldNum" sz="quarter" idx="15"/>
          </p:nvPr>
        </p:nvSpPr>
        <p:spPr>
          <a:noFill/>
        </p:spPr>
        <p:txBody>
          <a:bodyPr/>
          <a:lstStyle/>
          <a:p>
            <a:pPr defTabSz="794548"/>
            <a:fld id="{E503669C-D0ED-4000-8127-DFB83120CCBF}" type="slidenum">
              <a:rPr lang="en-GB" altLang="en-US"/>
              <a:pPr defTabSz="794548"/>
              <a:t>35</a:t>
            </a:fld>
            <a:endParaRPr lang="en-GB" altLang="en-US" dirty="0"/>
          </a:p>
        </p:txBody>
      </p:sp>
      <p:sp>
        <p:nvSpPr>
          <p:cNvPr id="10245" name="Text Box 5"/>
          <p:cNvSpPr txBox="1">
            <a:spLocks noChangeArrowheads="1"/>
          </p:cNvSpPr>
          <p:nvPr/>
        </p:nvSpPr>
        <p:spPr bwMode="auto">
          <a:xfrm>
            <a:off x="4882991" y="2323916"/>
            <a:ext cx="2893944" cy="901335"/>
          </a:xfrm>
          <a:prstGeom prst="rect">
            <a:avLst/>
          </a:prstGeom>
          <a:noFill/>
          <a:ln w="9525">
            <a:noFill/>
            <a:miter lim="800000"/>
            <a:headEnd/>
            <a:tailEnd/>
          </a:ln>
        </p:spPr>
        <p:txBody>
          <a:bodyPr lIns="69659" tIns="34829" rIns="69659" bIns="34829">
            <a:spAutoFit/>
          </a:bodyPr>
          <a:lstStyle/>
          <a:p>
            <a:pPr defTabSz="794548"/>
            <a:r>
              <a:rPr lang="en-GB" altLang="en-US" dirty="0">
                <a:latin typeface="Tahoma" pitchFamily="34" charset="0"/>
              </a:rPr>
              <a:t>Compute the distance of all objects to the new </a:t>
            </a:r>
            <a:r>
              <a:rPr lang="en-GB" altLang="en-US" dirty="0" err="1">
                <a:latin typeface="Tahoma" pitchFamily="34" charset="0"/>
              </a:rPr>
              <a:t>centroids</a:t>
            </a:r>
            <a:endParaRPr lang="en-GB" altLang="en-US" dirty="0">
              <a:latin typeface="Tahoma" pitchFamily="34" charset="0"/>
            </a:endParaRPr>
          </a:p>
        </p:txBody>
      </p:sp>
      <p:pic>
        <p:nvPicPr>
          <p:cNvPr id="10246" name="Picture 7"/>
          <p:cNvPicPr>
            <a:picLocks noChangeAspect="1" noChangeArrowheads="1"/>
          </p:cNvPicPr>
          <p:nvPr/>
        </p:nvPicPr>
        <p:blipFill>
          <a:blip r:embed="rId3"/>
          <a:srcRect/>
          <a:stretch>
            <a:fillRect/>
          </a:stretch>
        </p:blipFill>
        <p:spPr bwMode="auto">
          <a:xfrm>
            <a:off x="1513922" y="2253503"/>
            <a:ext cx="3220053" cy="4033017"/>
          </a:xfrm>
          <a:prstGeom prst="rect">
            <a:avLst/>
          </a:prstGeom>
          <a:noFill/>
          <a:ln w="9525">
            <a:noFill/>
            <a:miter lim="800000"/>
            <a:headEnd/>
            <a:tailEnd/>
          </a:ln>
        </p:spPr>
      </p:pic>
      <p:pic>
        <p:nvPicPr>
          <p:cNvPr id="10247" name="Picture 8"/>
          <p:cNvPicPr>
            <a:picLocks noChangeAspect="1" noChangeArrowheads="1"/>
          </p:cNvPicPr>
          <p:nvPr/>
        </p:nvPicPr>
        <p:blipFill>
          <a:blip r:embed="rId4"/>
          <a:srcRect/>
          <a:stretch>
            <a:fillRect/>
          </a:stretch>
        </p:blipFill>
        <p:spPr bwMode="auto">
          <a:xfrm>
            <a:off x="4882991" y="3355774"/>
            <a:ext cx="3006247" cy="1716300"/>
          </a:xfrm>
          <a:prstGeom prst="rect">
            <a:avLst/>
          </a:prstGeom>
          <a:noFill/>
          <a:ln w="9525">
            <a:noFill/>
            <a:miter lim="800000"/>
            <a:headEnd/>
            <a:tailEnd/>
          </a:ln>
        </p:spPr>
      </p:pic>
      <p:sp>
        <p:nvSpPr>
          <p:cNvPr id="10248" name="Rectangle 10"/>
          <p:cNvSpPr>
            <a:spLocks noChangeArrowheads="1"/>
          </p:cNvSpPr>
          <p:nvPr/>
        </p:nvSpPr>
        <p:spPr bwMode="auto">
          <a:xfrm>
            <a:off x="4779328" y="5226651"/>
            <a:ext cx="3591944" cy="347337"/>
          </a:xfrm>
          <a:prstGeom prst="rect">
            <a:avLst/>
          </a:prstGeom>
          <a:noFill/>
          <a:ln w="9525">
            <a:noFill/>
            <a:miter lim="800000"/>
            <a:headEnd/>
            <a:tailEnd/>
          </a:ln>
        </p:spPr>
        <p:txBody>
          <a:bodyPr wrap="none" lIns="69659" tIns="34829" rIns="69659" bIns="34829">
            <a:spAutoFit/>
          </a:bodyPr>
          <a:lstStyle/>
          <a:p>
            <a:pPr defTabSz="794548"/>
            <a:r>
              <a:rPr lang="en-GB" altLang="en-US" dirty="0">
                <a:latin typeface="Tahoma" pitchFamily="34" charset="0"/>
              </a:rPr>
              <a:t>Assign the membership to objects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202931" y="0"/>
            <a:ext cx="6738139" cy="1143240"/>
          </a:xfrm>
        </p:spPr>
        <p:txBody>
          <a:bodyPr/>
          <a:lstStyle/>
          <a:p>
            <a:pPr eaLnBrk="1" hangingPunct="1"/>
            <a:r>
              <a:rPr lang="en-US" altLang="en-US" b="0" smtClean="0"/>
              <a:t>Example</a:t>
            </a:r>
          </a:p>
        </p:txBody>
      </p:sp>
      <p:sp>
        <p:nvSpPr>
          <p:cNvPr id="11268" name="Rectangle 3"/>
          <p:cNvSpPr>
            <a:spLocks noGrp="1" noChangeArrowheads="1"/>
          </p:cNvSpPr>
          <p:nvPr>
            <p:ph sz="quarter" idx="1"/>
          </p:nvPr>
        </p:nvSpPr>
        <p:spPr>
          <a:xfrm>
            <a:off x="1202931" y="1218112"/>
            <a:ext cx="6797530" cy="5183455"/>
          </a:xfrm>
        </p:spPr>
        <p:txBody>
          <a:bodyPr/>
          <a:lstStyle/>
          <a:p>
            <a:pPr marL="406344" indent="-406344">
              <a:buNone/>
            </a:pPr>
            <a:r>
              <a:rPr lang="en-US" altLang="en-US" dirty="0" smtClean="0"/>
              <a:t>Step 4: </a:t>
            </a:r>
            <a:r>
              <a:rPr lang="en-GB" altLang="en-US" dirty="0" smtClean="0"/>
              <a:t>Repeat the first two steps until its convergence </a:t>
            </a:r>
            <a:endParaRPr lang="en-US" altLang="en-US" dirty="0" smtClean="0"/>
          </a:p>
          <a:p>
            <a:pPr marL="746174" lvl="1" indent="-348295">
              <a:buNone/>
            </a:pPr>
            <a:r>
              <a:rPr lang="en-US" altLang="en-US" dirty="0" smtClean="0"/>
              <a:t>  </a:t>
            </a:r>
          </a:p>
        </p:txBody>
      </p:sp>
      <p:sp>
        <p:nvSpPr>
          <p:cNvPr id="11266" name="Slide Number Placeholder 4"/>
          <p:cNvSpPr>
            <a:spLocks noGrp="1"/>
          </p:cNvSpPr>
          <p:nvPr>
            <p:ph type="sldNum" sz="quarter" idx="15"/>
          </p:nvPr>
        </p:nvSpPr>
        <p:spPr>
          <a:noFill/>
        </p:spPr>
        <p:txBody>
          <a:bodyPr/>
          <a:lstStyle/>
          <a:p>
            <a:pPr defTabSz="794548"/>
            <a:fld id="{5080345B-77F6-45BF-9E24-CA7260339DB9}" type="slidenum">
              <a:rPr lang="en-GB" altLang="en-US"/>
              <a:pPr defTabSz="794548"/>
              <a:t>36</a:t>
            </a:fld>
            <a:endParaRPr lang="en-GB" altLang="en-US" dirty="0"/>
          </a:p>
        </p:txBody>
      </p:sp>
      <p:pic>
        <p:nvPicPr>
          <p:cNvPr id="11269" name="Picture 7"/>
          <p:cNvPicPr>
            <a:picLocks noChangeAspect="1" noChangeArrowheads="1"/>
          </p:cNvPicPr>
          <p:nvPr/>
        </p:nvPicPr>
        <p:blipFill>
          <a:blip r:embed="rId4"/>
          <a:srcRect/>
          <a:stretch>
            <a:fillRect/>
          </a:stretch>
        </p:blipFill>
        <p:spPr bwMode="auto">
          <a:xfrm>
            <a:off x="1357290" y="2357430"/>
            <a:ext cx="3265406" cy="4057494"/>
          </a:xfrm>
          <a:prstGeom prst="rect">
            <a:avLst/>
          </a:prstGeom>
          <a:noFill/>
          <a:ln w="9525">
            <a:noFill/>
            <a:miter lim="800000"/>
            <a:headEnd/>
            <a:tailEnd/>
          </a:ln>
        </p:spPr>
      </p:pic>
      <p:sp>
        <p:nvSpPr>
          <p:cNvPr id="11270" name="Text Box 8"/>
          <p:cNvSpPr txBox="1">
            <a:spLocks noChangeArrowheads="1"/>
          </p:cNvSpPr>
          <p:nvPr/>
        </p:nvSpPr>
        <p:spPr bwMode="auto">
          <a:xfrm>
            <a:off x="4727496" y="2228886"/>
            <a:ext cx="3377708" cy="1732332"/>
          </a:xfrm>
          <a:prstGeom prst="rect">
            <a:avLst/>
          </a:prstGeom>
          <a:noFill/>
          <a:ln w="9525">
            <a:noFill/>
            <a:miter lim="800000"/>
            <a:headEnd/>
            <a:tailEnd/>
          </a:ln>
        </p:spPr>
        <p:txBody>
          <a:bodyPr lIns="69659" tIns="34829" rIns="69659" bIns="34829">
            <a:spAutoFit/>
          </a:bodyPr>
          <a:lstStyle/>
          <a:p>
            <a:pPr defTabSz="794548"/>
            <a:r>
              <a:rPr lang="en-GB" altLang="en-US" dirty="0">
                <a:latin typeface="Tahoma" pitchFamily="34" charset="0"/>
              </a:rPr>
              <a:t>Knowing the members of each </a:t>
            </a:r>
          </a:p>
          <a:p>
            <a:pPr defTabSz="794548"/>
            <a:r>
              <a:rPr lang="en-GB" altLang="en-US" dirty="0">
                <a:latin typeface="Tahoma" pitchFamily="34" charset="0"/>
              </a:rPr>
              <a:t>cluster, now we compute the new </a:t>
            </a:r>
          </a:p>
          <a:p>
            <a:pPr defTabSz="794548"/>
            <a:r>
              <a:rPr lang="en-GB" altLang="en-US" dirty="0" err="1">
                <a:latin typeface="Tahoma" pitchFamily="34" charset="0"/>
              </a:rPr>
              <a:t>centroid</a:t>
            </a:r>
            <a:r>
              <a:rPr lang="en-GB" altLang="en-US" dirty="0">
                <a:latin typeface="Tahoma" pitchFamily="34" charset="0"/>
              </a:rPr>
              <a:t> of each group based on </a:t>
            </a:r>
          </a:p>
          <a:p>
            <a:pPr defTabSz="794548"/>
            <a:r>
              <a:rPr lang="en-GB" altLang="en-US" dirty="0">
                <a:latin typeface="Tahoma" pitchFamily="34" charset="0"/>
              </a:rPr>
              <a:t>these new memberships.</a:t>
            </a:r>
            <a:endParaRPr lang="en-GB" altLang="en-US" dirty="0"/>
          </a:p>
        </p:txBody>
      </p:sp>
      <p:graphicFrame>
        <p:nvGraphicFramePr>
          <p:cNvPr id="11271" name="Object 9"/>
          <p:cNvGraphicFramePr>
            <a:graphicFrameLocks noChangeAspect="1"/>
          </p:cNvGraphicFramePr>
          <p:nvPr/>
        </p:nvGraphicFramePr>
        <p:xfrm>
          <a:off x="4851677" y="3844397"/>
          <a:ext cx="3357191" cy="1686063"/>
        </p:xfrm>
        <a:graphic>
          <a:graphicData uri="http://schemas.openxmlformats.org/presentationml/2006/ole">
            <p:oleObj spid="_x0000_s34818" name="Equation" r:id="rId5" imgW="1727200" imgH="698500" progId="Equation.3">
              <p:embed/>
            </p:oleObj>
          </a:graphicData>
        </a:graphic>
      </p:graphicFrame>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1202931" y="0"/>
            <a:ext cx="6738139" cy="1143240"/>
          </a:xfrm>
        </p:spPr>
        <p:txBody>
          <a:bodyPr/>
          <a:lstStyle/>
          <a:p>
            <a:pPr eaLnBrk="1" hangingPunct="1"/>
            <a:r>
              <a:rPr lang="en-US" altLang="en-US" b="0" smtClean="0"/>
              <a:t>Example</a:t>
            </a:r>
          </a:p>
        </p:txBody>
      </p:sp>
      <p:sp>
        <p:nvSpPr>
          <p:cNvPr id="12292" name="Rectangle 3"/>
          <p:cNvSpPr>
            <a:spLocks noGrp="1" noChangeArrowheads="1"/>
          </p:cNvSpPr>
          <p:nvPr>
            <p:ph sz="quarter" idx="1"/>
          </p:nvPr>
        </p:nvSpPr>
        <p:spPr>
          <a:xfrm>
            <a:off x="1202931" y="1218112"/>
            <a:ext cx="6797530" cy="5183455"/>
          </a:xfrm>
        </p:spPr>
        <p:txBody>
          <a:bodyPr/>
          <a:lstStyle/>
          <a:p>
            <a:pPr marL="406344" indent="-406344">
              <a:buNone/>
            </a:pPr>
            <a:r>
              <a:rPr lang="en-US" altLang="en-US" dirty="0" smtClean="0"/>
              <a:t>Step 4: </a:t>
            </a:r>
            <a:r>
              <a:rPr lang="en-GB" altLang="en-US" dirty="0" smtClean="0"/>
              <a:t>Repeat the first two steps until its convergence </a:t>
            </a:r>
            <a:endParaRPr lang="en-US" altLang="en-US" dirty="0" smtClean="0"/>
          </a:p>
          <a:p>
            <a:pPr marL="746174" lvl="1" indent="-348295">
              <a:buNone/>
            </a:pPr>
            <a:r>
              <a:rPr lang="en-US" altLang="en-US" dirty="0" smtClean="0"/>
              <a:t>  </a:t>
            </a:r>
          </a:p>
        </p:txBody>
      </p:sp>
      <p:sp>
        <p:nvSpPr>
          <p:cNvPr id="12290" name="Slide Number Placeholder 4"/>
          <p:cNvSpPr>
            <a:spLocks noGrp="1"/>
          </p:cNvSpPr>
          <p:nvPr>
            <p:ph type="sldNum" sz="quarter" idx="15"/>
          </p:nvPr>
        </p:nvSpPr>
        <p:spPr>
          <a:noFill/>
        </p:spPr>
        <p:txBody>
          <a:bodyPr/>
          <a:lstStyle/>
          <a:p>
            <a:pPr defTabSz="794548"/>
            <a:fld id="{F1E3EE55-4972-4744-ABDF-2F09B8990867}" type="slidenum">
              <a:rPr lang="en-GB" altLang="en-US"/>
              <a:pPr defTabSz="794548"/>
              <a:t>37</a:t>
            </a:fld>
            <a:endParaRPr lang="en-GB" altLang="en-US" dirty="0"/>
          </a:p>
        </p:txBody>
      </p:sp>
      <p:pic>
        <p:nvPicPr>
          <p:cNvPr id="12293" name="Picture 4"/>
          <p:cNvPicPr>
            <a:picLocks noChangeAspect="1" noChangeArrowheads="1"/>
          </p:cNvPicPr>
          <p:nvPr/>
        </p:nvPicPr>
        <p:blipFill>
          <a:blip r:embed="rId3"/>
          <a:srcRect/>
          <a:stretch>
            <a:fillRect/>
          </a:stretch>
        </p:blipFill>
        <p:spPr bwMode="auto">
          <a:xfrm>
            <a:off x="1410258" y="2301904"/>
            <a:ext cx="3265406" cy="4056054"/>
          </a:xfrm>
          <a:prstGeom prst="rect">
            <a:avLst/>
          </a:prstGeom>
          <a:noFill/>
          <a:ln w="9525">
            <a:noFill/>
            <a:miter lim="800000"/>
            <a:headEnd/>
            <a:tailEnd/>
          </a:ln>
        </p:spPr>
      </p:pic>
      <p:sp>
        <p:nvSpPr>
          <p:cNvPr id="12294" name="Text Box 5"/>
          <p:cNvSpPr txBox="1">
            <a:spLocks noChangeArrowheads="1"/>
          </p:cNvSpPr>
          <p:nvPr/>
        </p:nvSpPr>
        <p:spPr bwMode="auto">
          <a:xfrm>
            <a:off x="4727496" y="2130977"/>
            <a:ext cx="3377708" cy="624336"/>
          </a:xfrm>
          <a:prstGeom prst="rect">
            <a:avLst/>
          </a:prstGeom>
          <a:noFill/>
          <a:ln w="9525">
            <a:noFill/>
            <a:miter lim="800000"/>
            <a:headEnd/>
            <a:tailEnd/>
          </a:ln>
        </p:spPr>
        <p:txBody>
          <a:bodyPr lIns="69659" tIns="34829" rIns="69659" bIns="34829">
            <a:spAutoFit/>
          </a:bodyPr>
          <a:lstStyle/>
          <a:p>
            <a:pPr defTabSz="794548"/>
            <a:r>
              <a:rPr lang="en-GB" altLang="en-US" dirty="0">
                <a:latin typeface="Tahoma" pitchFamily="34" charset="0"/>
              </a:rPr>
              <a:t>Compute the distance of all objects to the new </a:t>
            </a:r>
            <a:r>
              <a:rPr lang="en-GB" altLang="en-US" dirty="0" err="1">
                <a:latin typeface="Tahoma" pitchFamily="34" charset="0"/>
              </a:rPr>
              <a:t>centroids</a:t>
            </a:r>
            <a:endParaRPr lang="en-GB" altLang="en-US" dirty="0">
              <a:latin typeface="Tahoma" pitchFamily="34" charset="0"/>
            </a:endParaRPr>
          </a:p>
        </p:txBody>
      </p:sp>
      <p:pic>
        <p:nvPicPr>
          <p:cNvPr id="12295" name="Picture 7"/>
          <p:cNvPicPr>
            <a:picLocks noChangeAspect="1" noChangeArrowheads="1"/>
          </p:cNvPicPr>
          <p:nvPr/>
        </p:nvPicPr>
        <p:blipFill>
          <a:blip r:embed="rId4"/>
          <a:srcRect/>
          <a:stretch>
            <a:fillRect/>
          </a:stretch>
        </p:blipFill>
        <p:spPr bwMode="auto">
          <a:xfrm>
            <a:off x="4779327" y="3013604"/>
            <a:ext cx="3161742" cy="1589593"/>
          </a:xfrm>
          <a:prstGeom prst="rect">
            <a:avLst/>
          </a:prstGeom>
          <a:noFill/>
          <a:ln w="9525">
            <a:noFill/>
            <a:miter lim="800000"/>
            <a:headEnd/>
            <a:tailEnd/>
          </a:ln>
        </p:spPr>
      </p:pic>
      <p:sp>
        <p:nvSpPr>
          <p:cNvPr id="12296" name="Text Box 8"/>
          <p:cNvSpPr txBox="1">
            <a:spLocks noChangeArrowheads="1"/>
          </p:cNvSpPr>
          <p:nvPr/>
        </p:nvSpPr>
        <p:spPr bwMode="auto">
          <a:xfrm>
            <a:off x="4831159" y="4881087"/>
            <a:ext cx="3377708" cy="901335"/>
          </a:xfrm>
          <a:prstGeom prst="rect">
            <a:avLst/>
          </a:prstGeom>
          <a:noFill/>
          <a:ln w="9525">
            <a:noFill/>
            <a:miter lim="800000"/>
            <a:headEnd/>
            <a:tailEnd/>
          </a:ln>
        </p:spPr>
        <p:txBody>
          <a:bodyPr lIns="69659" tIns="34829" rIns="69659" bIns="34829">
            <a:spAutoFit/>
          </a:bodyPr>
          <a:lstStyle/>
          <a:p>
            <a:pPr defTabSz="794548"/>
            <a:r>
              <a:rPr lang="en-GB" altLang="en-US" dirty="0">
                <a:latin typeface="Tahoma" pitchFamily="34" charset="0"/>
              </a:rPr>
              <a:t>Stop due to no new assignment </a:t>
            </a:r>
          </a:p>
          <a:p>
            <a:pPr defTabSz="794548"/>
            <a:r>
              <a:rPr lang="en-GB" altLang="en-US" dirty="0">
                <a:latin typeface="Tahoma" pitchFamily="34" charset="0"/>
              </a:rPr>
              <a:t>Membership in each cluster no longer change</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K-nearest neighbours </a:t>
            </a:r>
            <a:r>
              <a:rPr lang="en-GB" dirty="0" smtClean="0"/>
              <a:t>algorithm</a:t>
            </a:r>
            <a:endParaRPr lang="en-IN" dirty="0"/>
          </a:p>
        </p:txBody>
      </p:sp>
      <p:sp>
        <p:nvSpPr>
          <p:cNvPr id="3" name="Content Placeholder 2"/>
          <p:cNvSpPr>
            <a:spLocks noGrp="1"/>
          </p:cNvSpPr>
          <p:nvPr>
            <p:ph sz="quarter" idx="1"/>
          </p:nvPr>
        </p:nvSpPr>
        <p:spPr/>
        <p:txBody>
          <a:bodyPr>
            <a:normAutofit/>
          </a:bodyPr>
          <a:lstStyle/>
          <a:p>
            <a:pPr algn="just"/>
            <a:r>
              <a:rPr lang="en-GB" dirty="0" smtClean="0"/>
              <a:t>Given a training set, we can use </a:t>
            </a:r>
            <a:r>
              <a:rPr lang="en-GB" dirty="0" err="1" smtClean="0"/>
              <a:t>kNN</a:t>
            </a:r>
            <a:r>
              <a:rPr lang="en-GB" dirty="0" smtClean="0"/>
              <a:t> to predict the class of a previously unseen instance by comparing it to other points in the space.</a:t>
            </a:r>
          </a:p>
          <a:p>
            <a:pPr algn="just"/>
            <a:r>
              <a:rPr lang="en-GB" dirty="0" smtClean="0"/>
              <a:t>The classification of the unknown instance is done by finding the distance or similarity between itself and already known points in the training set. We then classify the instance based on the k closest training examples. </a:t>
            </a:r>
          </a:p>
          <a:p>
            <a:pPr algn="just"/>
            <a:r>
              <a:rPr lang="en-GB" dirty="0" smtClean="0"/>
              <a:t>The idea behind the algorithm is that two points which are close together or similar are more likely to belong to the same class than those which are further apart.</a:t>
            </a:r>
          </a:p>
          <a:p>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428992" y="1714488"/>
            <a:ext cx="5286412" cy="45005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IN" sz="2400" dirty="0" smtClean="0"/>
              <a:t>Used for Online Transactional Processing (OLTP</a:t>
            </a:r>
            <a:r>
              <a:rPr lang="en-IN" sz="2400" dirty="0" smtClean="0"/>
              <a:t>)</a:t>
            </a:r>
          </a:p>
          <a:p>
            <a:pPr>
              <a:buFont typeface="Arial" pitchFamily="34" charset="0"/>
              <a:buChar char="•"/>
            </a:pPr>
            <a:endParaRPr lang="en-IN" sz="2400" dirty="0" smtClean="0"/>
          </a:p>
          <a:p>
            <a:pPr>
              <a:buFont typeface="Arial" pitchFamily="34" charset="0"/>
              <a:buChar char="•"/>
            </a:pPr>
            <a:r>
              <a:rPr lang="en-IN" sz="2400" dirty="0" smtClean="0"/>
              <a:t>Data is </a:t>
            </a:r>
            <a:r>
              <a:rPr lang="en-IN" sz="2400" dirty="0" smtClean="0"/>
              <a:t>Normalized</a:t>
            </a:r>
          </a:p>
          <a:p>
            <a:pPr>
              <a:buFont typeface="Arial" pitchFamily="34" charset="0"/>
              <a:buChar char="•"/>
            </a:pPr>
            <a:endParaRPr lang="en-IN" sz="2400" dirty="0" smtClean="0"/>
          </a:p>
          <a:p>
            <a:pPr>
              <a:buFont typeface="Arial" pitchFamily="34" charset="0"/>
              <a:buChar char="•"/>
            </a:pPr>
            <a:r>
              <a:rPr lang="en-IN" sz="2400" dirty="0" smtClean="0"/>
              <a:t>Optimized for </a:t>
            </a:r>
            <a:r>
              <a:rPr lang="en-IN" sz="2400" b="1" dirty="0" smtClean="0"/>
              <a:t>write </a:t>
            </a:r>
            <a:r>
              <a:rPr lang="en-IN" sz="2400" b="1" dirty="0" smtClean="0"/>
              <a:t>operation</a:t>
            </a:r>
          </a:p>
          <a:p>
            <a:pPr>
              <a:buFont typeface="Arial" pitchFamily="34" charset="0"/>
              <a:buChar char="•"/>
            </a:pPr>
            <a:endParaRPr lang="en-IN" sz="2400" b="1" dirty="0" smtClean="0"/>
          </a:p>
          <a:p>
            <a:pPr>
              <a:buFont typeface="Arial" pitchFamily="34" charset="0"/>
              <a:buChar char="•"/>
            </a:pPr>
            <a:r>
              <a:rPr lang="en-IN" sz="2400" dirty="0" smtClean="0"/>
              <a:t>Performance is low for analysis </a:t>
            </a:r>
            <a:r>
              <a:rPr lang="en-IN" sz="2400" dirty="0" smtClean="0"/>
              <a:t>queries</a:t>
            </a:r>
          </a:p>
          <a:p>
            <a:pPr>
              <a:buFont typeface="Arial" pitchFamily="34" charset="0"/>
              <a:buChar char="•"/>
            </a:pPr>
            <a:endParaRPr lang="en-IN" sz="2400" dirty="0" smtClean="0"/>
          </a:p>
          <a:p>
            <a:pPr>
              <a:buFont typeface="Arial" pitchFamily="34" charset="0"/>
              <a:buChar char="•"/>
            </a:pPr>
            <a:r>
              <a:rPr lang="en-IN" sz="2400" dirty="0" smtClean="0"/>
              <a:t>Example: Banking, e-commerce</a:t>
            </a:r>
            <a:endParaRPr lang="en-IN" sz="2400" dirty="0" smtClean="0"/>
          </a:p>
        </p:txBody>
      </p:sp>
      <p:sp>
        <p:nvSpPr>
          <p:cNvPr id="9" name="Rounded Rectangle 8"/>
          <p:cNvSpPr/>
          <p:nvPr/>
        </p:nvSpPr>
        <p:spPr>
          <a:xfrm>
            <a:off x="3286116" y="1285860"/>
            <a:ext cx="5214974" cy="49292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r>
              <a:rPr lang="en-IN" sz="2000" dirty="0" smtClean="0"/>
              <a:t> Special </a:t>
            </a:r>
            <a:r>
              <a:rPr lang="en-IN" sz="2000" dirty="0" smtClean="0"/>
              <a:t>type of </a:t>
            </a:r>
            <a:r>
              <a:rPr lang="en-IN" sz="2000" dirty="0" smtClean="0"/>
              <a:t>database</a:t>
            </a:r>
          </a:p>
          <a:p>
            <a:pPr algn="just"/>
            <a:endParaRPr lang="en-IN" sz="2000" dirty="0" smtClean="0"/>
          </a:p>
          <a:p>
            <a:pPr algn="just">
              <a:buFont typeface="Arial" pitchFamily="34" charset="0"/>
              <a:buChar char="•"/>
            </a:pPr>
            <a:r>
              <a:rPr lang="en-IN" sz="2000" dirty="0" smtClean="0"/>
              <a:t> Used </a:t>
            </a:r>
            <a:r>
              <a:rPr lang="en-IN" sz="2000" dirty="0" smtClean="0"/>
              <a:t>for Online Analytical Processing (OLAP). This reads the historical data for the Users for business decisions</a:t>
            </a:r>
          </a:p>
          <a:p>
            <a:pPr algn="just">
              <a:buFont typeface="Arial" pitchFamily="34" charset="0"/>
              <a:buChar char="•"/>
            </a:pPr>
            <a:endParaRPr lang="en-IN" sz="2000" b="1" dirty="0" smtClean="0"/>
          </a:p>
          <a:p>
            <a:pPr algn="just">
              <a:buFont typeface="Arial" pitchFamily="34" charset="0"/>
              <a:buChar char="•"/>
            </a:pPr>
            <a:r>
              <a:rPr lang="en-IN" sz="2000" dirty="0" smtClean="0"/>
              <a:t> The </a:t>
            </a:r>
            <a:r>
              <a:rPr lang="en-IN" sz="2000" dirty="0" smtClean="0"/>
              <a:t>Tables and joins are simple since </a:t>
            </a:r>
            <a:r>
              <a:rPr lang="en-IN" sz="2000" dirty="0" smtClean="0"/>
              <a:t>they </a:t>
            </a:r>
            <a:r>
              <a:rPr lang="en-IN" sz="2000" dirty="0" smtClean="0"/>
              <a:t>are </a:t>
            </a:r>
            <a:r>
              <a:rPr lang="en-IN" sz="2000" dirty="0" smtClean="0"/>
              <a:t>de-normalized</a:t>
            </a:r>
          </a:p>
          <a:p>
            <a:pPr algn="just">
              <a:buFont typeface="Arial" pitchFamily="34" charset="0"/>
              <a:buChar char="•"/>
            </a:pPr>
            <a:endParaRPr lang="en-IN" sz="2000" dirty="0" smtClean="0"/>
          </a:p>
          <a:p>
            <a:pPr algn="just">
              <a:buFont typeface="Arial" pitchFamily="34" charset="0"/>
              <a:buChar char="•"/>
            </a:pPr>
            <a:r>
              <a:rPr lang="en-IN" sz="2000" dirty="0" smtClean="0"/>
              <a:t> Optimized </a:t>
            </a:r>
            <a:r>
              <a:rPr lang="en-IN" sz="2000" dirty="0" smtClean="0"/>
              <a:t>for read </a:t>
            </a:r>
            <a:r>
              <a:rPr lang="en-IN" sz="2000" dirty="0" smtClean="0"/>
              <a:t>operations</a:t>
            </a:r>
          </a:p>
          <a:p>
            <a:pPr algn="just">
              <a:buFont typeface="Arial" pitchFamily="34" charset="0"/>
              <a:buChar char="•"/>
            </a:pPr>
            <a:endParaRPr lang="en-IN" sz="2000" dirty="0" smtClean="0"/>
          </a:p>
          <a:p>
            <a:pPr algn="just">
              <a:buFont typeface="Arial" pitchFamily="34" charset="0"/>
              <a:buChar char="•"/>
            </a:pPr>
            <a:r>
              <a:rPr lang="en-IN" sz="2000" dirty="0" smtClean="0"/>
              <a:t> High </a:t>
            </a:r>
            <a:r>
              <a:rPr lang="en-IN" sz="2000" dirty="0" smtClean="0"/>
              <a:t>performance for analytical queries</a:t>
            </a:r>
            <a:endParaRPr lang="en-IN" sz="2000" b="1" dirty="0"/>
          </a:p>
        </p:txBody>
      </p:sp>
      <p:sp>
        <p:nvSpPr>
          <p:cNvPr id="11" name="Rounded Rectangle 10"/>
          <p:cNvSpPr/>
          <p:nvPr/>
        </p:nvSpPr>
        <p:spPr>
          <a:xfrm>
            <a:off x="3571868" y="1071546"/>
            <a:ext cx="5214974" cy="5572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IN" sz="2000" dirty="0" smtClean="0"/>
              <a:t> </a:t>
            </a:r>
            <a:r>
              <a:rPr lang="en-IN" sz="2000" dirty="0" smtClean="0"/>
              <a:t>Handles large and complex data</a:t>
            </a:r>
          </a:p>
          <a:p>
            <a:pPr>
              <a:buFont typeface="Arial" pitchFamily="34" charset="0"/>
              <a:buChar char="•"/>
            </a:pPr>
            <a:endParaRPr lang="en-IN" sz="2000" dirty="0" smtClean="0"/>
          </a:p>
          <a:p>
            <a:pPr>
              <a:buFont typeface="Arial" pitchFamily="34" charset="0"/>
              <a:buChar char="•"/>
            </a:pPr>
            <a:r>
              <a:rPr lang="en-IN" sz="2000" dirty="0" smtClean="0"/>
              <a:t> Big </a:t>
            </a:r>
            <a:r>
              <a:rPr lang="en-IN" sz="2000" dirty="0" smtClean="0"/>
              <a:t>data is usually unstructured, or semi-structured </a:t>
            </a:r>
            <a:r>
              <a:rPr lang="en-IN" sz="2000" dirty="0" smtClean="0"/>
              <a:t>data</a:t>
            </a:r>
          </a:p>
          <a:p>
            <a:r>
              <a:rPr lang="en-IN" sz="2000" dirty="0" smtClean="0"/>
              <a:t> </a:t>
            </a:r>
          </a:p>
          <a:p>
            <a:pPr>
              <a:buFont typeface="Arial" pitchFamily="34" charset="0"/>
              <a:buChar char="•"/>
            </a:pPr>
            <a:r>
              <a:rPr lang="en-IN" sz="2000" dirty="0" smtClean="0"/>
              <a:t> 3 Characteristics of Big Data</a:t>
            </a:r>
          </a:p>
          <a:p>
            <a:pPr lvl="1">
              <a:buFont typeface="Arial" pitchFamily="34" charset="0"/>
              <a:buChar char="•"/>
            </a:pPr>
            <a:r>
              <a:rPr lang="en-IN" sz="2000" dirty="0" smtClean="0"/>
              <a:t> Volume</a:t>
            </a:r>
          </a:p>
          <a:p>
            <a:pPr lvl="1">
              <a:buFont typeface="Arial" pitchFamily="34" charset="0"/>
              <a:buChar char="•"/>
            </a:pPr>
            <a:r>
              <a:rPr lang="en-IN" sz="2000" dirty="0" smtClean="0"/>
              <a:t> Velocity </a:t>
            </a:r>
          </a:p>
          <a:p>
            <a:pPr lvl="1">
              <a:buFont typeface="Arial" pitchFamily="34" charset="0"/>
              <a:buChar char="•"/>
            </a:pPr>
            <a:r>
              <a:rPr lang="en-IN" sz="2000" dirty="0" smtClean="0"/>
              <a:t> Variety</a:t>
            </a:r>
          </a:p>
          <a:p>
            <a:pPr lvl="1">
              <a:buFont typeface="Arial" pitchFamily="34" charset="0"/>
              <a:buChar char="•"/>
            </a:pPr>
            <a:endParaRPr lang="en-IN" sz="2000" dirty="0" smtClean="0"/>
          </a:p>
          <a:p>
            <a:pPr>
              <a:buFont typeface="Arial" pitchFamily="34" charset="0"/>
              <a:buChar char="•"/>
            </a:pPr>
            <a:r>
              <a:rPr lang="en-IN" sz="2000" dirty="0" smtClean="0"/>
              <a:t> Big data challenges include capturing data, data storage, data </a:t>
            </a:r>
            <a:r>
              <a:rPr lang="en-IN" sz="2000" dirty="0" err="1" smtClean="0"/>
              <a:t>analysis,search</a:t>
            </a:r>
            <a:r>
              <a:rPr lang="en-IN" sz="2000" dirty="0" smtClean="0"/>
              <a:t>, </a:t>
            </a:r>
            <a:r>
              <a:rPr lang="en-IN" sz="2000" dirty="0" smtClean="0"/>
              <a:t>sharing</a:t>
            </a:r>
            <a:r>
              <a:rPr lang="en-IN" sz="2000" dirty="0" smtClean="0"/>
              <a:t>, transfer, </a:t>
            </a:r>
            <a:r>
              <a:rPr lang="en-IN" sz="2000" dirty="0" smtClean="0"/>
              <a:t>     visualization</a:t>
            </a:r>
            <a:r>
              <a:rPr lang="en-IN" sz="2000" dirty="0" smtClean="0"/>
              <a:t>, querying, updating and information privacy</a:t>
            </a:r>
            <a:endParaRPr lang="en-IN" sz="2000" b="1" dirty="0"/>
          </a:p>
        </p:txBody>
      </p:sp>
      <p:sp>
        <p:nvSpPr>
          <p:cNvPr id="2" name="Title 1"/>
          <p:cNvSpPr>
            <a:spLocks noGrp="1"/>
          </p:cNvSpPr>
          <p:nvPr>
            <p:ph type="title"/>
          </p:nvPr>
        </p:nvSpPr>
        <p:spPr/>
        <p:txBody>
          <a:bodyPr/>
          <a:lstStyle/>
          <a:p>
            <a:r>
              <a:rPr lang="en-IN" dirty="0" smtClean="0"/>
              <a:t>2. Let’s sort out!</a:t>
            </a:r>
            <a:endParaRPr lang="en-IN" dirty="0"/>
          </a:p>
        </p:txBody>
      </p:sp>
      <p:sp>
        <p:nvSpPr>
          <p:cNvPr id="7" name="Rounded Rectangle 6"/>
          <p:cNvSpPr/>
          <p:nvPr/>
        </p:nvSpPr>
        <p:spPr>
          <a:xfrm>
            <a:off x="857224" y="5000636"/>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Big Data</a:t>
            </a:r>
            <a:endParaRPr lang="en-IN" b="1" dirty="0"/>
          </a:p>
        </p:txBody>
      </p:sp>
      <p:sp>
        <p:nvSpPr>
          <p:cNvPr id="8" name="Rounded Rectangle 7"/>
          <p:cNvSpPr/>
          <p:nvPr/>
        </p:nvSpPr>
        <p:spPr>
          <a:xfrm>
            <a:off x="857224" y="2071678"/>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Database</a:t>
            </a:r>
            <a:endParaRPr lang="en-IN" b="1" dirty="0"/>
          </a:p>
        </p:txBody>
      </p:sp>
      <p:sp>
        <p:nvSpPr>
          <p:cNvPr id="10" name="Rounded Rectangle 9"/>
          <p:cNvSpPr/>
          <p:nvPr/>
        </p:nvSpPr>
        <p:spPr>
          <a:xfrm>
            <a:off x="857224" y="3571876"/>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 Warehouse</a:t>
            </a:r>
            <a:endParaRPr lang="en-IN" b="1" dirty="0"/>
          </a:p>
        </p:txBody>
      </p:sp>
      <p:sp>
        <p:nvSpPr>
          <p:cNvPr id="19" name="TextBox 18"/>
          <p:cNvSpPr txBox="1"/>
          <p:nvPr/>
        </p:nvSpPr>
        <p:spPr>
          <a:xfrm>
            <a:off x="1071538" y="1357298"/>
            <a:ext cx="2000264" cy="646331"/>
          </a:xfrm>
          <a:prstGeom prst="rect">
            <a:avLst/>
          </a:prstGeom>
          <a:noFill/>
        </p:spPr>
        <p:txBody>
          <a:bodyPr wrap="square" rtlCol="0">
            <a:spAutoFit/>
          </a:bodyPr>
          <a:lstStyle/>
          <a:p>
            <a:pPr algn="ctr"/>
            <a:r>
              <a:rPr lang="en-IN" b="1" dirty="0" smtClean="0"/>
              <a:t>Data Storage &amp; Management</a:t>
            </a:r>
            <a:endParaRPr lang="en-IN" b="1" dirty="0"/>
          </a:p>
        </p:txBody>
      </p:sp>
      <p:cxnSp>
        <p:nvCxnSpPr>
          <p:cNvPr id="22" name="Straight Arrow Connector 21"/>
          <p:cNvCxnSpPr>
            <a:stCxn id="8" idx="3"/>
            <a:endCxn id="6" idx="1"/>
          </p:cNvCxnSpPr>
          <p:nvPr/>
        </p:nvCxnSpPr>
        <p:spPr>
          <a:xfrm>
            <a:off x="2714612" y="2500306"/>
            <a:ext cx="714380" cy="14644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3"/>
            <a:endCxn id="9" idx="1"/>
          </p:cNvCxnSpPr>
          <p:nvPr/>
        </p:nvCxnSpPr>
        <p:spPr>
          <a:xfrm flipV="1">
            <a:off x="2714612" y="3750471"/>
            <a:ext cx="571504" cy="2500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3"/>
            <a:endCxn id="11" idx="1"/>
          </p:cNvCxnSpPr>
          <p:nvPr/>
        </p:nvCxnSpPr>
        <p:spPr>
          <a:xfrm flipV="1">
            <a:off x="2714612" y="3857628"/>
            <a:ext cx="857256" cy="15716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Let’s sort out!</a:t>
            </a:r>
            <a:endParaRPr lang="en-IN" dirty="0"/>
          </a:p>
        </p:txBody>
      </p:sp>
      <p:sp>
        <p:nvSpPr>
          <p:cNvPr id="5" name="Rounded Rectangle 4"/>
          <p:cNvSpPr/>
          <p:nvPr/>
        </p:nvSpPr>
        <p:spPr>
          <a:xfrm>
            <a:off x="6786578" y="3500438"/>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Machine Learning</a:t>
            </a:r>
            <a:endParaRPr lang="en-IN" b="1" dirty="0"/>
          </a:p>
        </p:txBody>
      </p:sp>
      <p:sp>
        <p:nvSpPr>
          <p:cNvPr id="6" name="Rounded Rectangle 5"/>
          <p:cNvSpPr/>
          <p:nvPr/>
        </p:nvSpPr>
        <p:spPr>
          <a:xfrm>
            <a:off x="5357818" y="2071678"/>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 Mining</a:t>
            </a:r>
            <a:endParaRPr lang="en-IN" b="1" dirty="0"/>
          </a:p>
        </p:txBody>
      </p:sp>
      <p:sp>
        <p:nvSpPr>
          <p:cNvPr id="7" name="Rounded Rectangle 6"/>
          <p:cNvSpPr/>
          <p:nvPr/>
        </p:nvSpPr>
        <p:spPr>
          <a:xfrm>
            <a:off x="857224" y="5000636"/>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Big Data</a:t>
            </a:r>
            <a:endParaRPr lang="en-IN" b="1" dirty="0"/>
          </a:p>
        </p:txBody>
      </p:sp>
      <p:sp>
        <p:nvSpPr>
          <p:cNvPr id="8" name="Rounded Rectangle 7"/>
          <p:cNvSpPr/>
          <p:nvPr/>
        </p:nvSpPr>
        <p:spPr>
          <a:xfrm>
            <a:off x="857224" y="2071678"/>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Databases</a:t>
            </a:r>
            <a:endParaRPr lang="en-IN" b="1" dirty="0"/>
          </a:p>
        </p:txBody>
      </p:sp>
      <p:sp>
        <p:nvSpPr>
          <p:cNvPr id="9" name="Rounded Rectangle 8"/>
          <p:cNvSpPr/>
          <p:nvPr/>
        </p:nvSpPr>
        <p:spPr>
          <a:xfrm>
            <a:off x="4000496" y="3500438"/>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 Analytics</a:t>
            </a:r>
            <a:endParaRPr lang="en-IN" b="1" dirty="0"/>
          </a:p>
        </p:txBody>
      </p:sp>
      <p:sp>
        <p:nvSpPr>
          <p:cNvPr id="10" name="Rounded Rectangle 9"/>
          <p:cNvSpPr/>
          <p:nvPr/>
        </p:nvSpPr>
        <p:spPr>
          <a:xfrm>
            <a:off x="857224" y="3571876"/>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 Warehouse</a:t>
            </a:r>
            <a:endParaRPr lang="en-IN" b="1" dirty="0"/>
          </a:p>
        </p:txBody>
      </p:sp>
      <p:sp>
        <p:nvSpPr>
          <p:cNvPr id="11" name="Rounded Rectangle 10"/>
          <p:cNvSpPr/>
          <p:nvPr/>
        </p:nvSpPr>
        <p:spPr>
          <a:xfrm>
            <a:off x="5572132" y="5429264"/>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 Science</a:t>
            </a:r>
            <a:endParaRPr lang="en-IN" b="1" dirty="0"/>
          </a:p>
        </p:txBody>
      </p:sp>
      <p:cxnSp>
        <p:nvCxnSpPr>
          <p:cNvPr id="13" name="Straight Arrow Connector 12"/>
          <p:cNvCxnSpPr/>
          <p:nvPr/>
        </p:nvCxnSpPr>
        <p:spPr>
          <a:xfrm rot="10800000" flipV="1">
            <a:off x="4786314" y="2928934"/>
            <a:ext cx="642942"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143768" y="2928934"/>
            <a:ext cx="642942"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072066" y="4357694"/>
            <a:ext cx="1285884" cy="1000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2"/>
          </p:cNvCxnSpPr>
          <p:nvPr/>
        </p:nvCxnSpPr>
        <p:spPr>
          <a:xfrm rot="5400000">
            <a:off x="6643718" y="4286272"/>
            <a:ext cx="1000132" cy="1142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1214414" y="3929066"/>
            <a:ext cx="4929222" cy="7143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71538" y="1357298"/>
            <a:ext cx="1500198" cy="646331"/>
          </a:xfrm>
          <a:prstGeom prst="rect">
            <a:avLst/>
          </a:prstGeom>
          <a:noFill/>
        </p:spPr>
        <p:txBody>
          <a:bodyPr wrap="square" rtlCol="0">
            <a:spAutoFit/>
          </a:bodyPr>
          <a:lstStyle/>
          <a:p>
            <a:pPr algn="ctr"/>
            <a:r>
              <a:rPr lang="en-IN" b="1" dirty="0" smtClean="0"/>
              <a:t>Data Storage</a:t>
            </a:r>
            <a:endParaRPr lang="en-IN" b="1" dirty="0"/>
          </a:p>
        </p:txBody>
      </p:sp>
      <p:sp>
        <p:nvSpPr>
          <p:cNvPr id="21" name="TextBox 20"/>
          <p:cNvSpPr txBox="1"/>
          <p:nvPr/>
        </p:nvSpPr>
        <p:spPr>
          <a:xfrm>
            <a:off x="5572132" y="1345156"/>
            <a:ext cx="1714512" cy="646331"/>
          </a:xfrm>
          <a:prstGeom prst="rect">
            <a:avLst/>
          </a:prstGeom>
          <a:noFill/>
        </p:spPr>
        <p:txBody>
          <a:bodyPr wrap="square" rtlCol="0">
            <a:spAutoFit/>
          </a:bodyPr>
          <a:lstStyle/>
          <a:p>
            <a:pPr algn="ctr"/>
            <a:r>
              <a:rPr lang="en-IN" b="1" dirty="0" smtClean="0"/>
              <a:t>Data Processing</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42844" y="1571612"/>
            <a:ext cx="4572032" cy="50720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IN" dirty="0" smtClean="0"/>
              <a:t> </a:t>
            </a:r>
            <a:r>
              <a:rPr lang="en-IN" b="1" dirty="0" smtClean="0"/>
              <a:t>Machine Learning</a:t>
            </a:r>
            <a:r>
              <a:rPr lang="en-IN" dirty="0" smtClean="0"/>
              <a:t> focuses on designing algorithms that can learn from and make predictions on the </a:t>
            </a:r>
            <a:r>
              <a:rPr lang="en-IN" dirty="0" smtClean="0"/>
              <a:t>data</a:t>
            </a:r>
            <a:endParaRPr lang="en-IN" b="1" dirty="0" smtClean="0"/>
          </a:p>
          <a:p>
            <a:pPr>
              <a:buFont typeface="Arial" pitchFamily="34" charset="0"/>
              <a:buChar char="•"/>
            </a:pPr>
            <a:endParaRPr lang="en-IN" b="1" dirty="0" smtClean="0"/>
          </a:p>
          <a:p>
            <a:pPr>
              <a:buFont typeface="Arial" pitchFamily="34" charset="0"/>
              <a:buChar char="•"/>
            </a:pPr>
            <a:r>
              <a:rPr lang="en-IN" b="1" dirty="0" smtClean="0"/>
              <a:t> Data Analytics </a:t>
            </a:r>
            <a:r>
              <a:rPr lang="en-IN" dirty="0" smtClean="0"/>
              <a:t>is focussed on </a:t>
            </a:r>
            <a:r>
              <a:rPr lang="en-IN" dirty="0" smtClean="0"/>
              <a:t>unlocking the right information required for business growth. </a:t>
            </a:r>
            <a:r>
              <a:rPr lang="en-IN" dirty="0" smtClean="0"/>
              <a:t>It can </a:t>
            </a:r>
            <a:r>
              <a:rPr lang="en-IN" dirty="0" smtClean="0"/>
              <a:t>also deploy </a:t>
            </a:r>
            <a:r>
              <a:rPr lang="en-IN" b="1" dirty="0" smtClean="0"/>
              <a:t>data mining tools </a:t>
            </a:r>
            <a:r>
              <a:rPr lang="en-IN" dirty="0" smtClean="0"/>
              <a:t>and techniques to find hidden patterns in the data-set. </a:t>
            </a:r>
            <a:endParaRPr lang="en-IN" dirty="0" smtClean="0"/>
          </a:p>
        </p:txBody>
      </p:sp>
      <p:sp>
        <p:nvSpPr>
          <p:cNvPr id="8" name="Rounded Rectangle 7"/>
          <p:cNvSpPr/>
          <p:nvPr/>
        </p:nvSpPr>
        <p:spPr>
          <a:xfrm>
            <a:off x="142844" y="1571612"/>
            <a:ext cx="4572032" cy="50720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IN" dirty="0" smtClean="0"/>
              <a:t> </a:t>
            </a:r>
            <a:r>
              <a:rPr lang="en-IN" dirty="0" smtClean="0"/>
              <a:t>No clear distinction between terms!</a:t>
            </a:r>
          </a:p>
          <a:p>
            <a:endParaRPr lang="en-IN" dirty="0" smtClean="0"/>
          </a:p>
          <a:p>
            <a:pPr>
              <a:buFont typeface="Arial" pitchFamily="34" charset="0"/>
              <a:buChar char="•"/>
            </a:pPr>
            <a:r>
              <a:rPr lang="en-IN" b="1" dirty="0" smtClean="0"/>
              <a:t> </a:t>
            </a:r>
            <a:r>
              <a:rPr lang="en-IN" b="1" dirty="0" smtClean="0"/>
              <a:t>Data </a:t>
            </a:r>
            <a:r>
              <a:rPr lang="en-IN" b="1" dirty="0" smtClean="0"/>
              <a:t>science</a:t>
            </a:r>
            <a:r>
              <a:rPr lang="en-IN" dirty="0" smtClean="0"/>
              <a:t> </a:t>
            </a:r>
            <a:r>
              <a:rPr lang="en-IN" dirty="0" smtClean="0"/>
              <a:t>is an </a:t>
            </a:r>
            <a:r>
              <a:rPr lang="en-IN" dirty="0" smtClean="0"/>
              <a:t>interdisciplinary </a:t>
            </a:r>
            <a:r>
              <a:rPr lang="en-IN" dirty="0" smtClean="0"/>
              <a:t>field about </a:t>
            </a:r>
            <a:r>
              <a:rPr lang="en-IN" b="1" dirty="0" smtClean="0"/>
              <a:t>scientific</a:t>
            </a:r>
            <a:r>
              <a:rPr lang="en-IN" dirty="0" smtClean="0"/>
              <a:t> methods, processes, and systems to extract knowledge or insights from </a:t>
            </a:r>
            <a:r>
              <a:rPr lang="en-IN" b="1" dirty="0" smtClean="0"/>
              <a:t>data</a:t>
            </a:r>
            <a:r>
              <a:rPr lang="en-IN" dirty="0" smtClean="0"/>
              <a:t> in various forms, either structured or </a:t>
            </a:r>
            <a:r>
              <a:rPr lang="en-IN" dirty="0" smtClean="0"/>
              <a:t>unstructured</a:t>
            </a:r>
          </a:p>
          <a:p>
            <a:pPr>
              <a:buFont typeface="Arial" pitchFamily="34" charset="0"/>
              <a:buChar char="•"/>
            </a:pPr>
            <a:endParaRPr lang="en-IN" b="1" dirty="0" smtClean="0"/>
          </a:p>
          <a:p>
            <a:pPr>
              <a:buFont typeface="Arial" pitchFamily="34" charset="0"/>
              <a:buChar char="•"/>
            </a:pPr>
            <a:r>
              <a:rPr lang="en-IN" b="1" dirty="0" smtClean="0"/>
              <a:t>Data Mining </a:t>
            </a:r>
            <a:r>
              <a:rPr lang="en-IN" dirty="0" smtClean="0"/>
              <a:t>is the science that uses </a:t>
            </a:r>
            <a:r>
              <a:rPr lang="en-IN" b="1" dirty="0" smtClean="0"/>
              <a:t>machine learning</a:t>
            </a:r>
            <a:r>
              <a:rPr lang="en-IN" dirty="0" smtClean="0"/>
              <a:t> </a:t>
            </a:r>
            <a:r>
              <a:rPr lang="en-IN" dirty="0" smtClean="0"/>
              <a:t>algorithms in </a:t>
            </a:r>
            <a:r>
              <a:rPr lang="en-IN" dirty="0" smtClean="0"/>
              <a:t>order to extract hidden, useful and important patterns from </a:t>
            </a:r>
            <a:r>
              <a:rPr lang="en-IN" b="1" dirty="0" smtClean="0"/>
              <a:t>data </a:t>
            </a:r>
            <a:r>
              <a:rPr lang="en-IN" dirty="0" smtClean="0"/>
              <a:t/>
            </a:r>
            <a:br>
              <a:rPr lang="en-IN" dirty="0" smtClean="0"/>
            </a:br>
            <a:endParaRPr lang="en-IN" b="1" dirty="0"/>
          </a:p>
        </p:txBody>
      </p:sp>
      <p:sp>
        <p:nvSpPr>
          <p:cNvPr id="2" name="Title 1"/>
          <p:cNvSpPr>
            <a:spLocks noGrp="1"/>
          </p:cNvSpPr>
          <p:nvPr>
            <p:ph type="title"/>
          </p:nvPr>
        </p:nvSpPr>
        <p:spPr/>
        <p:txBody>
          <a:bodyPr/>
          <a:lstStyle/>
          <a:p>
            <a:r>
              <a:rPr lang="en-IN" dirty="0" smtClean="0"/>
              <a:t>2. Let’s sort out!</a:t>
            </a:r>
            <a:endParaRPr lang="en-IN" dirty="0"/>
          </a:p>
        </p:txBody>
      </p:sp>
      <p:sp>
        <p:nvSpPr>
          <p:cNvPr id="5" name="Rounded Rectangle 4"/>
          <p:cNvSpPr/>
          <p:nvPr/>
        </p:nvSpPr>
        <p:spPr>
          <a:xfrm>
            <a:off x="6858016" y="5357826"/>
            <a:ext cx="1857388"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Machine Learning</a:t>
            </a:r>
            <a:endParaRPr lang="en-IN" b="1" dirty="0"/>
          </a:p>
        </p:txBody>
      </p:sp>
      <p:sp>
        <p:nvSpPr>
          <p:cNvPr id="6" name="Rounded Rectangle 5"/>
          <p:cNvSpPr/>
          <p:nvPr/>
        </p:nvSpPr>
        <p:spPr>
          <a:xfrm>
            <a:off x="5715008" y="3714752"/>
            <a:ext cx="1857388"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 Mining</a:t>
            </a:r>
            <a:endParaRPr lang="en-IN" b="1" dirty="0"/>
          </a:p>
        </p:txBody>
      </p:sp>
      <p:sp>
        <p:nvSpPr>
          <p:cNvPr id="9" name="Rounded Rectangle 8"/>
          <p:cNvSpPr/>
          <p:nvPr/>
        </p:nvSpPr>
        <p:spPr>
          <a:xfrm>
            <a:off x="4786314" y="5357826"/>
            <a:ext cx="1857388" cy="9286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 Analytics</a:t>
            </a:r>
            <a:endParaRPr lang="en-IN" b="1" dirty="0"/>
          </a:p>
        </p:txBody>
      </p:sp>
      <p:sp>
        <p:nvSpPr>
          <p:cNvPr id="11" name="Rounded Rectangle 10"/>
          <p:cNvSpPr/>
          <p:nvPr/>
        </p:nvSpPr>
        <p:spPr>
          <a:xfrm>
            <a:off x="5929322" y="2214554"/>
            <a:ext cx="1285884" cy="857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 Science</a:t>
            </a:r>
            <a:endParaRPr lang="en-IN" b="1" dirty="0"/>
          </a:p>
        </p:txBody>
      </p:sp>
      <p:cxnSp>
        <p:nvCxnSpPr>
          <p:cNvPr id="13" name="Straight Arrow Connector 12"/>
          <p:cNvCxnSpPr>
            <a:stCxn id="6" idx="2"/>
            <a:endCxn id="9" idx="0"/>
          </p:cNvCxnSpPr>
          <p:nvPr/>
        </p:nvCxnSpPr>
        <p:spPr>
          <a:xfrm rot="5400000">
            <a:off x="5786446" y="4500570"/>
            <a:ext cx="785818"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5" idx="0"/>
          </p:cNvCxnSpPr>
          <p:nvPr/>
        </p:nvCxnSpPr>
        <p:spPr>
          <a:xfrm rot="16200000" flipH="1">
            <a:off x="6822297" y="4393413"/>
            <a:ext cx="785818" cy="1143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572132" y="1345156"/>
            <a:ext cx="1714512" cy="646331"/>
          </a:xfrm>
          <a:prstGeom prst="rect">
            <a:avLst/>
          </a:prstGeom>
          <a:noFill/>
        </p:spPr>
        <p:txBody>
          <a:bodyPr wrap="square" rtlCol="0">
            <a:spAutoFit/>
          </a:bodyPr>
          <a:lstStyle/>
          <a:p>
            <a:pPr algn="ctr"/>
            <a:r>
              <a:rPr lang="en-IN" b="1" dirty="0" smtClean="0"/>
              <a:t>Data Processing</a:t>
            </a:r>
            <a:endParaRPr lang="en-IN" b="1" dirty="0"/>
          </a:p>
        </p:txBody>
      </p:sp>
      <p:cxnSp>
        <p:nvCxnSpPr>
          <p:cNvPr id="71" name="Straight Arrow Connector 70"/>
          <p:cNvCxnSpPr/>
          <p:nvPr/>
        </p:nvCxnSpPr>
        <p:spPr>
          <a:xfrm rot="5400000" flipH="1" flipV="1">
            <a:off x="5786446" y="4500571"/>
            <a:ext cx="785818" cy="928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16200000" flipV="1">
            <a:off x="6822297" y="4393414"/>
            <a:ext cx="785818" cy="1143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3. Common Machine Learning Tasks</a:t>
            </a:r>
            <a:endParaRPr lang="en-IN" dirty="0"/>
          </a:p>
        </p:txBody>
      </p:sp>
      <p:sp>
        <p:nvSpPr>
          <p:cNvPr id="3" name="Content Placeholder 2"/>
          <p:cNvSpPr>
            <a:spLocks noGrp="1"/>
          </p:cNvSpPr>
          <p:nvPr>
            <p:ph sz="quarter" idx="1"/>
          </p:nvPr>
        </p:nvSpPr>
        <p:spPr>
          <a:xfrm>
            <a:off x="457200" y="1600200"/>
            <a:ext cx="8258204" cy="4900634"/>
          </a:xfrm>
        </p:spPr>
        <p:txBody>
          <a:bodyPr>
            <a:normAutofit/>
          </a:bodyPr>
          <a:lstStyle/>
          <a:p>
            <a:r>
              <a:rPr lang="en-IN" dirty="0" smtClean="0"/>
              <a:t>Regression</a:t>
            </a:r>
          </a:p>
          <a:p>
            <a:pPr lvl="1"/>
            <a:r>
              <a:rPr lang="en-IN" dirty="0" smtClean="0"/>
              <a:t>Linear Regression</a:t>
            </a:r>
          </a:p>
          <a:p>
            <a:pPr lvl="1"/>
            <a:r>
              <a:rPr lang="en-IN" dirty="0" smtClean="0"/>
              <a:t>Logistic Regression</a:t>
            </a:r>
          </a:p>
          <a:p>
            <a:r>
              <a:rPr lang="en-IN" dirty="0" smtClean="0"/>
              <a:t>Clustering</a:t>
            </a:r>
          </a:p>
          <a:p>
            <a:pPr lvl="1"/>
            <a:r>
              <a:rPr lang="en-IN" dirty="0" smtClean="0"/>
              <a:t>K-means algorithm</a:t>
            </a:r>
          </a:p>
          <a:p>
            <a:pPr lvl="1"/>
            <a:r>
              <a:rPr lang="en-IN" dirty="0" smtClean="0"/>
              <a:t>Agglomerative/ Hierarchical clustering</a:t>
            </a:r>
          </a:p>
          <a:p>
            <a:r>
              <a:rPr lang="en-IN" dirty="0" smtClean="0"/>
              <a:t>Classification</a:t>
            </a:r>
          </a:p>
          <a:p>
            <a:pPr lvl="1"/>
            <a:r>
              <a:rPr lang="en-IN" dirty="0" smtClean="0"/>
              <a:t>k-Nearest Neighbours(k-NN)</a:t>
            </a:r>
          </a:p>
          <a:p>
            <a:pPr lvl="1"/>
            <a:r>
              <a:rPr lang="en-IN" dirty="0" smtClean="0"/>
              <a:t>Decision Tree</a:t>
            </a:r>
          </a:p>
          <a:p>
            <a:pPr lvl="1"/>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3.1. Linear Regression</a:t>
            </a:r>
            <a:endParaRPr lang="en-IN" dirty="0"/>
          </a:p>
        </p:txBody>
      </p:sp>
      <p:sp>
        <p:nvSpPr>
          <p:cNvPr id="3" name="Content Placeholder 2"/>
          <p:cNvSpPr>
            <a:spLocks noGrp="1"/>
          </p:cNvSpPr>
          <p:nvPr>
            <p:ph sz="quarter" idx="1"/>
          </p:nvPr>
        </p:nvSpPr>
        <p:spPr/>
        <p:txBody>
          <a:bodyPr>
            <a:normAutofit/>
          </a:bodyPr>
          <a:lstStyle/>
          <a:p>
            <a:pPr algn="just"/>
            <a:r>
              <a:rPr lang="en-IN" sz="2000" dirty="0" smtClean="0"/>
              <a:t>Linear Regression establishes a relationship between </a:t>
            </a:r>
            <a:r>
              <a:rPr lang="en-IN" sz="2000" b="1" dirty="0" smtClean="0"/>
              <a:t>dependent variable (Y)</a:t>
            </a:r>
            <a:r>
              <a:rPr lang="en-IN" sz="2000" dirty="0" smtClean="0"/>
              <a:t> and one or more </a:t>
            </a:r>
            <a:r>
              <a:rPr lang="en-IN" sz="2000" b="1" dirty="0" smtClean="0"/>
              <a:t>independent variables (X)</a:t>
            </a:r>
            <a:r>
              <a:rPr lang="en-IN" sz="2000" dirty="0" smtClean="0"/>
              <a:t> using a </a:t>
            </a:r>
            <a:r>
              <a:rPr lang="en-IN" sz="2000" b="1" dirty="0" smtClean="0"/>
              <a:t>best fit straight line</a:t>
            </a:r>
            <a:r>
              <a:rPr lang="en-IN" sz="2000" dirty="0" smtClean="0"/>
              <a:t> (also known as regression line).</a:t>
            </a:r>
          </a:p>
          <a:p>
            <a:pPr algn="just"/>
            <a:endParaRPr lang="en-IN" sz="2000" dirty="0" smtClean="0"/>
          </a:p>
          <a:p>
            <a:pPr algn="just"/>
            <a:r>
              <a:rPr lang="en-IN" sz="2000" dirty="0" smtClean="0"/>
              <a:t>Regression Line is represented by an equation </a:t>
            </a:r>
          </a:p>
          <a:p>
            <a:pPr algn="just">
              <a:buNone/>
            </a:pPr>
            <a:r>
              <a:rPr lang="en-IN" sz="2000" b="1" dirty="0" smtClean="0"/>
              <a:t>                Y = a + b*X </a:t>
            </a:r>
            <a:r>
              <a:rPr lang="en-IN" sz="2000" dirty="0" smtClean="0"/>
              <a:t>, where </a:t>
            </a:r>
            <a:r>
              <a:rPr lang="en-IN" sz="2000" b="1" dirty="0" smtClean="0"/>
              <a:t>a</a:t>
            </a:r>
            <a:r>
              <a:rPr lang="en-IN" sz="2000" dirty="0" smtClean="0"/>
              <a:t> is y-intercept, </a:t>
            </a:r>
          </a:p>
          <a:p>
            <a:pPr algn="just">
              <a:buNone/>
            </a:pPr>
            <a:r>
              <a:rPr lang="en-IN" sz="2000" dirty="0" smtClean="0"/>
              <a:t>                                                    </a:t>
            </a:r>
            <a:r>
              <a:rPr lang="en-IN" sz="2000" b="1" dirty="0" smtClean="0"/>
              <a:t>b</a:t>
            </a:r>
            <a:r>
              <a:rPr lang="en-IN" sz="2000" dirty="0" smtClean="0"/>
              <a:t> is slope of the line </a:t>
            </a:r>
          </a:p>
          <a:p>
            <a:pPr algn="just">
              <a:buNone/>
            </a:pPr>
            <a:r>
              <a:rPr lang="en-IN" sz="2000" dirty="0" smtClean="0"/>
              <a:t>      This equation can be used to predict the value of target variable based on given predictor variable(s).</a:t>
            </a:r>
          </a:p>
          <a:p>
            <a:pPr algn="just"/>
            <a:r>
              <a:rPr lang="en-IN" sz="2000" dirty="0" smtClean="0"/>
              <a:t>Example: Linear analysis on the sales data with monthly sales can help the company to forecast sales in future months.</a:t>
            </a:r>
            <a:endParaRPr lang="en-I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analyticsvidhya.com/wp-content/uploads/2015/08/Linear_Regression1.png"/>
          <p:cNvPicPr>
            <a:picLocks noChangeAspect="1" noChangeArrowheads="1"/>
          </p:cNvPicPr>
          <p:nvPr/>
        </p:nvPicPr>
        <p:blipFill>
          <a:blip r:embed="rId2"/>
          <a:srcRect/>
          <a:stretch>
            <a:fillRect/>
          </a:stretch>
        </p:blipFill>
        <p:spPr bwMode="auto">
          <a:xfrm>
            <a:off x="1000100" y="1785926"/>
            <a:ext cx="6128015" cy="3643338"/>
          </a:xfrm>
          <a:prstGeom prst="rect">
            <a:avLst/>
          </a:prstGeom>
          <a:noFill/>
        </p:spPr>
      </p:pic>
      <p:sp>
        <p:nvSpPr>
          <p:cNvPr id="5" name="Title 1"/>
          <p:cNvSpPr>
            <a:spLocks noGrp="1"/>
          </p:cNvSpPr>
          <p:nvPr>
            <p:ph type="title"/>
          </p:nvPr>
        </p:nvSpPr>
        <p:spPr>
          <a:xfrm>
            <a:off x="457200" y="714356"/>
            <a:ext cx="2043098" cy="642942"/>
          </a:xfrm>
        </p:spPr>
        <p:txBody>
          <a:bodyPr>
            <a:normAutofit/>
          </a:bodyPr>
          <a:lstStyle/>
          <a:p>
            <a:r>
              <a:rPr lang="en-IN" dirty="0" smtClean="0"/>
              <a:t>Example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4" descr="https://www.analyticsvidhya.com/wp-content/uploads/2015/08/reg_error.gif"/>
          <p:cNvPicPr>
            <a:picLocks noChangeAspect="1" noChangeArrowheads="1"/>
          </p:cNvPicPr>
          <p:nvPr/>
        </p:nvPicPr>
        <p:blipFill>
          <a:blip r:embed="rId2"/>
          <a:srcRect/>
          <a:stretch>
            <a:fillRect/>
          </a:stretch>
        </p:blipFill>
        <p:spPr bwMode="auto">
          <a:xfrm>
            <a:off x="2500298" y="3048000"/>
            <a:ext cx="3552825" cy="3810000"/>
          </a:xfrm>
          <a:prstGeom prst="rect">
            <a:avLst/>
          </a:prstGeom>
          <a:noFill/>
        </p:spPr>
      </p:pic>
      <p:sp>
        <p:nvSpPr>
          <p:cNvPr id="6" name="Title 1"/>
          <p:cNvSpPr>
            <a:spLocks noGrp="1"/>
          </p:cNvSpPr>
          <p:nvPr>
            <p:ph type="title"/>
          </p:nvPr>
        </p:nvSpPr>
        <p:spPr>
          <a:xfrm>
            <a:off x="457200" y="-71462"/>
            <a:ext cx="8229600" cy="1428760"/>
          </a:xfrm>
        </p:spPr>
        <p:txBody>
          <a:bodyPr>
            <a:normAutofit/>
          </a:bodyPr>
          <a:lstStyle/>
          <a:p>
            <a:r>
              <a:rPr lang="en-IN" dirty="0" smtClean="0"/>
              <a:t>How to obtain best fit line?</a:t>
            </a:r>
            <a:endParaRPr lang="en-IN" dirty="0"/>
          </a:p>
        </p:txBody>
      </p:sp>
      <p:sp>
        <p:nvSpPr>
          <p:cNvPr id="5" name="Content Placeholder 2"/>
          <p:cNvSpPr>
            <a:spLocks noGrp="1"/>
          </p:cNvSpPr>
          <p:nvPr>
            <p:ph sz="quarter" idx="1"/>
          </p:nvPr>
        </p:nvSpPr>
        <p:spPr>
          <a:xfrm>
            <a:off x="457200" y="1643050"/>
            <a:ext cx="7467600" cy="1285884"/>
          </a:xfrm>
        </p:spPr>
        <p:txBody>
          <a:bodyPr/>
          <a:lstStyle/>
          <a:p>
            <a:r>
              <a:rPr lang="en-IN" dirty="0" smtClean="0"/>
              <a:t>Least Square Method</a:t>
            </a:r>
          </a:p>
          <a:p>
            <a:pPr lvl="1"/>
            <a:r>
              <a:rPr lang="en-IN" sz="2000" dirty="0" smtClean="0"/>
              <a:t>Minimizes the sum of the squares of the vertical deviations from each data point to the line.</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5301</TotalTime>
  <Words>1348</Words>
  <Application>Microsoft Office PowerPoint</Application>
  <PresentationFormat>On-screen Show (4:3)</PresentationFormat>
  <Paragraphs>316</Paragraphs>
  <Slides>42</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Oriel</vt:lpstr>
      <vt:lpstr>Equation</vt:lpstr>
      <vt:lpstr>Introduction to  Machine Learning </vt:lpstr>
      <vt:lpstr>1. Are you confused?</vt:lpstr>
      <vt:lpstr>2. Let’s sort out!</vt:lpstr>
      <vt:lpstr>2. Let’s sort out!</vt:lpstr>
      <vt:lpstr>2. Let’s sort out!</vt:lpstr>
      <vt:lpstr>3. Common Machine Learning Tasks</vt:lpstr>
      <vt:lpstr>3.1. Linear Regression</vt:lpstr>
      <vt:lpstr>Example</vt:lpstr>
      <vt:lpstr>How to obtain best fit line?</vt:lpstr>
      <vt:lpstr>Simple Linear Regression on Iris Dataset in R</vt:lpstr>
      <vt:lpstr>Simple Linear Regression on Iris Dataset in R</vt:lpstr>
      <vt:lpstr>3.2. Clustering</vt:lpstr>
      <vt:lpstr>K-means clustering</vt:lpstr>
      <vt:lpstr>Slide 14</vt:lpstr>
      <vt:lpstr>Slide 15</vt:lpstr>
      <vt:lpstr>Slide 16</vt:lpstr>
      <vt:lpstr>Slide 17</vt:lpstr>
      <vt:lpstr>Slide 18</vt:lpstr>
      <vt:lpstr>K-means Clustering on Iris Dataset in R</vt:lpstr>
      <vt:lpstr>3.3. Classification</vt:lpstr>
      <vt:lpstr>Slide 21</vt:lpstr>
      <vt:lpstr>Slide 22</vt:lpstr>
      <vt:lpstr>Slide 23</vt:lpstr>
      <vt:lpstr>Slide 24</vt:lpstr>
      <vt:lpstr>K-NN classification on Iris Dataset in R</vt:lpstr>
      <vt:lpstr>Useful Links</vt:lpstr>
      <vt:lpstr>Thank You</vt:lpstr>
      <vt:lpstr>Slide 28</vt:lpstr>
      <vt:lpstr>Slide 29</vt:lpstr>
      <vt:lpstr>Slide 30</vt:lpstr>
      <vt:lpstr>Slide 31</vt:lpstr>
      <vt:lpstr>K-means Algorithm</vt:lpstr>
      <vt:lpstr>Example</vt:lpstr>
      <vt:lpstr>Example</vt:lpstr>
      <vt:lpstr>Example</vt:lpstr>
      <vt:lpstr>Example</vt:lpstr>
      <vt:lpstr>Example</vt:lpstr>
      <vt:lpstr>K-nearest neighbours algorithm</vt:lpstr>
      <vt:lpstr>Slide 39</vt:lpstr>
      <vt:lpstr>2. Let’s sort out!</vt:lpstr>
      <vt:lpstr>Slide 41</vt:lpstr>
      <vt:lpstr>Slide 42</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dc:title>
  <dc:creator>niti</dc:creator>
  <cp:lastModifiedBy>niti</cp:lastModifiedBy>
  <cp:revision>77</cp:revision>
  <dcterms:created xsi:type="dcterms:W3CDTF">2017-08-30T14:56:14Z</dcterms:created>
  <dcterms:modified xsi:type="dcterms:W3CDTF">2017-09-25T20:09:57Z</dcterms:modified>
</cp:coreProperties>
</file>