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58" r:id="rId3"/>
    <p:sldId id="257" r:id="rId4"/>
    <p:sldId id="260" r:id="rId5"/>
    <p:sldId id="261" r:id="rId6"/>
    <p:sldId id="269" r:id="rId7"/>
    <p:sldId id="262" r:id="rId8"/>
    <p:sldId id="275" r:id="rId9"/>
    <p:sldId id="271" r:id="rId10"/>
    <p:sldId id="272" r:id="rId11"/>
    <p:sldId id="273" r:id="rId12"/>
    <p:sldId id="274" r:id="rId13"/>
    <p:sldId id="276" r:id="rId14"/>
    <p:sldId id="277" r:id="rId15"/>
    <p:sldId id="278" r:id="rId16"/>
    <p:sldId id="279" r:id="rId17"/>
    <p:sldId id="280" r:id="rId18"/>
    <p:sldId id="282" r:id="rId19"/>
    <p:sldId id="281" r:id="rId20"/>
    <p:sldId id="283" r:id="rId21"/>
    <p:sldId id="284" r:id="rId22"/>
    <p:sldId id="285" r:id="rId23"/>
    <p:sldId id="266" r:id="rId24"/>
    <p:sldId id="267" r:id="rId25"/>
    <p:sldId id="268"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64"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0905BC-A6AF-4E7E-8EDA-964A0998BB75}" type="doc">
      <dgm:prSet loTypeId="urn:microsoft.com/office/officeart/2005/8/layout/vList3" loCatId="list" qsTypeId="urn:microsoft.com/office/officeart/2005/8/quickstyle/simple4" qsCatId="simple" csTypeId="urn:microsoft.com/office/officeart/2005/8/colors/accent1_2" csCatId="accent1" phldr="1"/>
      <dgm:spPr/>
    </dgm:pt>
    <dgm:pt modelId="{27CB012A-F667-4033-AE0D-636D78135B13}">
      <dgm:prSet phldrT="[Text]" custT="1"/>
      <dgm:spPr/>
      <dgm:t>
        <a:bodyPr/>
        <a:lstStyle/>
        <a:p>
          <a:r>
            <a:rPr lang="en-US" sz="2300" dirty="0" smtClean="0">
              <a:latin typeface="+mn-lt"/>
              <a:cs typeface="Times New Roman" panose="02020603050405020304" pitchFamily="18" charset="0"/>
            </a:rPr>
            <a:t>Introduction to the area</a:t>
          </a:r>
          <a:endParaRPr lang="en-US" sz="2300" dirty="0">
            <a:latin typeface="+mn-lt"/>
            <a:cs typeface="Times New Roman" panose="02020603050405020304" pitchFamily="18" charset="0"/>
          </a:endParaRPr>
        </a:p>
      </dgm:t>
    </dgm:pt>
    <dgm:pt modelId="{ED2B5EB9-E7CC-46D6-9511-4B34806EB139}" type="parTrans" cxnId="{00C346E9-E802-4D06-91BC-6AAB6F187078}">
      <dgm:prSet/>
      <dgm:spPr/>
      <dgm:t>
        <a:bodyPr/>
        <a:lstStyle/>
        <a:p>
          <a:endParaRPr lang="en-US"/>
        </a:p>
      </dgm:t>
    </dgm:pt>
    <dgm:pt modelId="{C8E63E73-E852-4FA6-8A5F-5E35D0011516}" type="sibTrans" cxnId="{00C346E9-E802-4D06-91BC-6AAB6F187078}">
      <dgm:prSet/>
      <dgm:spPr/>
      <dgm:t>
        <a:bodyPr/>
        <a:lstStyle/>
        <a:p>
          <a:endParaRPr lang="en-US"/>
        </a:p>
      </dgm:t>
    </dgm:pt>
    <dgm:pt modelId="{DF58D436-CDE8-472C-BE2D-3C46D91564F2}">
      <dgm:prSet phldrT="[Text]"/>
      <dgm:spPr/>
      <dgm:t>
        <a:bodyPr/>
        <a:lstStyle/>
        <a:p>
          <a:r>
            <a:rPr lang="en-US" dirty="0" smtClean="0"/>
            <a:t>Evaluation</a:t>
          </a:r>
          <a:endParaRPr lang="en-US" dirty="0"/>
        </a:p>
      </dgm:t>
    </dgm:pt>
    <dgm:pt modelId="{51E75C74-7858-4383-A2F3-86A9A53A30B3}" type="parTrans" cxnId="{5B42D9CD-B03D-4488-BFCB-EC5C04E22DFF}">
      <dgm:prSet/>
      <dgm:spPr/>
      <dgm:t>
        <a:bodyPr/>
        <a:lstStyle/>
        <a:p>
          <a:endParaRPr lang="en-US"/>
        </a:p>
      </dgm:t>
    </dgm:pt>
    <dgm:pt modelId="{3FC61426-339D-4130-9379-D1A4C839665D}" type="sibTrans" cxnId="{5B42D9CD-B03D-4488-BFCB-EC5C04E22DFF}">
      <dgm:prSet/>
      <dgm:spPr/>
      <dgm:t>
        <a:bodyPr/>
        <a:lstStyle/>
        <a:p>
          <a:endParaRPr lang="en-US"/>
        </a:p>
      </dgm:t>
    </dgm:pt>
    <dgm:pt modelId="{9472BBCB-A660-49DB-9D4C-BC9E5392FDE8}">
      <dgm:prSet/>
      <dgm:spPr/>
      <dgm:t>
        <a:bodyPr/>
        <a:lstStyle/>
        <a:p>
          <a:r>
            <a:rPr lang="en-US" dirty="0" smtClean="0"/>
            <a:t>Literature review</a:t>
          </a:r>
          <a:endParaRPr lang="en-US" dirty="0"/>
        </a:p>
      </dgm:t>
    </dgm:pt>
    <dgm:pt modelId="{D5FF2B44-911D-4C3F-83DD-7B0F56A0F03F}" type="parTrans" cxnId="{6549FD8D-7B5D-4FD5-8BF7-30959B486CF0}">
      <dgm:prSet/>
      <dgm:spPr/>
      <dgm:t>
        <a:bodyPr/>
        <a:lstStyle/>
        <a:p>
          <a:endParaRPr lang="en-US"/>
        </a:p>
      </dgm:t>
    </dgm:pt>
    <dgm:pt modelId="{AC97C557-C6CA-4578-86D8-53D5A0464F2A}" type="sibTrans" cxnId="{6549FD8D-7B5D-4FD5-8BF7-30959B486CF0}">
      <dgm:prSet/>
      <dgm:spPr/>
      <dgm:t>
        <a:bodyPr/>
        <a:lstStyle/>
        <a:p>
          <a:endParaRPr lang="en-US"/>
        </a:p>
      </dgm:t>
    </dgm:pt>
    <dgm:pt modelId="{33E9CDDA-F76F-41F0-8699-77B75A5F610F}">
      <dgm:prSet/>
      <dgm:spPr/>
      <dgm:t>
        <a:bodyPr/>
        <a:lstStyle/>
        <a:p>
          <a:r>
            <a:rPr lang="en-US" dirty="0" smtClean="0"/>
            <a:t>Comparative analysis</a:t>
          </a:r>
          <a:endParaRPr lang="en-US" dirty="0"/>
        </a:p>
      </dgm:t>
    </dgm:pt>
    <dgm:pt modelId="{E825A7E8-8C1A-403E-8D72-3DB2D4971037}" type="parTrans" cxnId="{082ABAB9-CE01-4CC9-80F7-D2610D43525D}">
      <dgm:prSet/>
      <dgm:spPr/>
      <dgm:t>
        <a:bodyPr/>
        <a:lstStyle/>
        <a:p>
          <a:endParaRPr lang="en-US"/>
        </a:p>
      </dgm:t>
    </dgm:pt>
    <dgm:pt modelId="{C04CC1AC-244E-451A-BB3F-4F22F2743211}" type="sibTrans" cxnId="{082ABAB9-CE01-4CC9-80F7-D2610D43525D}">
      <dgm:prSet/>
      <dgm:spPr/>
      <dgm:t>
        <a:bodyPr/>
        <a:lstStyle/>
        <a:p>
          <a:endParaRPr lang="en-US"/>
        </a:p>
      </dgm:t>
    </dgm:pt>
    <dgm:pt modelId="{63D35D72-D576-45D0-B19E-CD3A3FBEDC27}">
      <dgm:prSet/>
      <dgm:spPr/>
      <dgm:t>
        <a:bodyPr/>
        <a:lstStyle/>
        <a:p>
          <a:r>
            <a:rPr lang="en-US" dirty="0" smtClean="0"/>
            <a:t>Problem Statement</a:t>
          </a:r>
          <a:endParaRPr lang="en-US" dirty="0"/>
        </a:p>
      </dgm:t>
    </dgm:pt>
    <dgm:pt modelId="{D2364D6B-9689-40DF-8429-40B1B8FE3DE0}" type="parTrans" cxnId="{DEA5D50F-881B-4B06-9E2E-A0DED41F5E4B}">
      <dgm:prSet/>
      <dgm:spPr/>
      <dgm:t>
        <a:bodyPr/>
        <a:lstStyle/>
        <a:p>
          <a:endParaRPr lang="en-US"/>
        </a:p>
      </dgm:t>
    </dgm:pt>
    <dgm:pt modelId="{A76EAC42-2C11-41ED-99EA-EA7D7ED2661A}" type="sibTrans" cxnId="{DEA5D50F-881B-4B06-9E2E-A0DED41F5E4B}">
      <dgm:prSet/>
      <dgm:spPr/>
      <dgm:t>
        <a:bodyPr/>
        <a:lstStyle/>
        <a:p>
          <a:endParaRPr lang="en-US"/>
        </a:p>
      </dgm:t>
    </dgm:pt>
    <dgm:pt modelId="{DF3C5A9D-8854-418C-B9BC-4565A9CE1418}">
      <dgm:prSet/>
      <dgm:spPr/>
      <dgm:t>
        <a:bodyPr/>
        <a:lstStyle/>
        <a:p>
          <a:r>
            <a:rPr lang="en-US" dirty="0" smtClean="0"/>
            <a:t>Proposed Solution</a:t>
          </a:r>
          <a:endParaRPr lang="en-US" dirty="0"/>
        </a:p>
      </dgm:t>
    </dgm:pt>
    <dgm:pt modelId="{0916DC5A-687C-41D9-9851-7757CDC54577}" type="parTrans" cxnId="{6CB418FD-FA71-4404-AE08-FD40323752CA}">
      <dgm:prSet/>
      <dgm:spPr/>
      <dgm:t>
        <a:bodyPr/>
        <a:lstStyle/>
        <a:p>
          <a:endParaRPr lang="en-US"/>
        </a:p>
      </dgm:t>
    </dgm:pt>
    <dgm:pt modelId="{28047F92-7357-4DA3-B1E3-8052B9ACCB80}" type="sibTrans" cxnId="{6CB418FD-FA71-4404-AE08-FD40323752CA}">
      <dgm:prSet/>
      <dgm:spPr/>
      <dgm:t>
        <a:bodyPr/>
        <a:lstStyle/>
        <a:p>
          <a:endParaRPr lang="en-US"/>
        </a:p>
      </dgm:t>
    </dgm:pt>
    <dgm:pt modelId="{8665B706-3737-4945-AE53-31D8B6C3E4D0}">
      <dgm:prSet/>
      <dgm:spPr/>
      <dgm:t>
        <a:bodyPr/>
        <a:lstStyle/>
        <a:p>
          <a:r>
            <a:rPr lang="en-US" dirty="0" smtClean="0"/>
            <a:t>Novelty</a:t>
          </a:r>
          <a:endParaRPr lang="en-US" dirty="0"/>
        </a:p>
      </dgm:t>
    </dgm:pt>
    <dgm:pt modelId="{2C4E7BD5-DEC1-493A-9AA6-70D7E4684297}" type="parTrans" cxnId="{41FB1219-332B-4787-9DFE-C2D38830A67F}">
      <dgm:prSet/>
      <dgm:spPr/>
      <dgm:t>
        <a:bodyPr/>
        <a:lstStyle/>
        <a:p>
          <a:endParaRPr lang="en-US"/>
        </a:p>
      </dgm:t>
    </dgm:pt>
    <dgm:pt modelId="{69A609EB-80D3-4ACD-8716-9E2FBFC617AF}" type="sibTrans" cxnId="{41FB1219-332B-4787-9DFE-C2D38830A67F}">
      <dgm:prSet/>
      <dgm:spPr/>
      <dgm:t>
        <a:bodyPr/>
        <a:lstStyle/>
        <a:p>
          <a:endParaRPr lang="en-US"/>
        </a:p>
      </dgm:t>
    </dgm:pt>
    <dgm:pt modelId="{4B6EB299-F494-4743-8C0E-44F7416EC7B9}">
      <dgm:prSet/>
      <dgm:spPr/>
      <dgm:t>
        <a:bodyPr/>
        <a:lstStyle/>
        <a:p>
          <a:r>
            <a:rPr lang="en-US" dirty="0" smtClean="0"/>
            <a:t>More to add</a:t>
          </a:r>
          <a:endParaRPr lang="en-US" dirty="0"/>
        </a:p>
      </dgm:t>
    </dgm:pt>
    <dgm:pt modelId="{44A5048B-40CC-4DB0-BDDE-F9BC495E022C}" type="parTrans" cxnId="{7449172B-7B9F-42C4-8678-5226881CD46E}">
      <dgm:prSet/>
      <dgm:spPr/>
      <dgm:t>
        <a:bodyPr/>
        <a:lstStyle/>
        <a:p>
          <a:endParaRPr lang="en-US"/>
        </a:p>
      </dgm:t>
    </dgm:pt>
    <dgm:pt modelId="{3BA08386-4A75-4228-A8A6-99779821D380}" type="sibTrans" cxnId="{7449172B-7B9F-42C4-8678-5226881CD46E}">
      <dgm:prSet/>
      <dgm:spPr/>
      <dgm:t>
        <a:bodyPr/>
        <a:lstStyle/>
        <a:p>
          <a:endParaRPr lang="en-US"/>
        </a:p>
      </dgm:t>
    </dgm:pt>
    <dgm:pt modelId="{F0557D92-5BD3-43CA-9EA6-584D525E5E31}">
      <dgm:prSet/>
      <dgm:spPr/>
      <dgm:t>
        <a:bodyPr/>
        <a:lstStyle/>
        <a:p>
          <a:r>
            <a:rPr lang="en-US" dirty="0" smtClean="0"/>
            <a:t>Research operation analysis</a:t>
          </a:r>
          <a:endParaRPr lang="en-US" dirty="0"/>
        </a:p>
      </dgm:t>
    </dgm:pt>
    <dgm:pt modelId="{7E91236D-2D5C-4DD5-A0CA-7E79E4DB1FC1}" type="parTrans" cxnId="{EFAE38F4-447B-4C58-875D-95877BF0E821}">
      <dgm:prSet/>
      <dgm:spPr/>
      <dgm:t>
        <a:bodyPr/>
        <a:lstStyle/>
        <a:p>
          <a:endParaRPr lang="en-US"/>
        </a:p>
      </dgm:t>
    </dgm:pt>
    <dgm:pt modelId="{90C6A671-E92D-4C58-9E70-8832CEFECCA8}" type="sibTrans" cxnId="{EFAE38F4-447B-4C58-875D-95877BF0E821}">
      <dgm:prSet/>
      <dgm:spPr/>
      <dgm:t>
        <a:bodyPr/>
        <a:lstStyle/>
        <a:p>
          <a:endParaRPr lang="en-US"/>
        </a:p>
      </dgm:t>
    </dgm:pt>
    <dgm:pt modelId="{887D41D1-46D0-489D-946B-3621A540F52E}">
      <dgm:prSet/>
      <dgm:spPr/>
      <dgm:t>
        <a:bodyPr/>
        <a:lstStyle/>
        <a:p>
          <a:r>
            <a:rPr lang="en-US" dirty="0" smtClean="0"/>
            <a:t>Related work comparison </a:t>
          </a:r>
          <a:endParaRPr lang="en-US" dirty="0"/>
        </a:p>
      </dgm:t>
    </dgm:pt>
    <dgm:pt modelId="{27A6D450-87E9-4F30-A775-6DC3378D23C4}" type="sibTrans" cxnId="{73C9343F-9A0F-46EC-A6C1-FA58E6E21AE7}">
      <dgm:prSet/>
      <dgm:spPr/>
      <dgm:t>
        <a:bodyPr/>
        <a:lstStyle/>
        <a:p>
          <a:endParaRPr lang="en-US"/>
        </a:p>
      </dgm:t>
    </dgm:pt>
    <dgm:pt modelId="{6CAF80D0-8EB1-413D-806C-A03800840271}" type="parTrans" cxnId="{73C9343F-9A0F-46EC-A6C1-FA58E6E21AE7}">
      <dgm:prSet/>
      <dgm:spPr/>
      <dgm:t>
        <a:bodyPr/>
        <a:lstStyle/>
        <a:p>
          <a:endParaRPr lang="en-US"/>
        </a:p>
      </dgm:t>
    </dgm:pt>
    <dgm:pt modelId="{7BC16518-DE33-47C5-BFED-1AF88EA359C6}" type="pres">
      <dgm:prSet presAssocID="{440905BC-A6AF-4E7E-8EDA-964A0998BB75}" presName="linearFlow" presStyleCnt="0">
        <dgm:presLayoutVars>
          <dgm:dir/>
          <dgm:resizeHandles val="exact"/>
        </dgm:presLayoutVars>
      </dgm:prSet>
      <dgm:spPr/>
    </dgm:pt>
    <dgm:pt modelId="{4DF2B862-17DB-4908-9C89-06DC62F9ACD1}" type="pres">
      <dgm:prSet presAssocID="{27CB012A-F667-4033-AE0D-636D78135B13}" presName="composite" presStyleCnt="0"/>
      <dgm:spPr/>
    </dgm:pt>
    <dgm:pt modelId="{B6455521-4147-4971-8592-28146FB6C0A9}" type="pres">
      <dgm:prSet presAssocID="{27CB012A-F667-4033-AE0D-636D78135B13}" presName="imgShp" presStyleLbl="fgImgPlace1" presStyleIdx="0" presStyleCnt="10" custScaleY="129138" custLinFactNeighborY="5945"/>
      <dgm:spPr>
        <a:blipFill rotWithShape="1">
          <a:blip xmlns:r="http://schemas.openxmlformats.org/officeDocument/2006/relationships" r:embed="rId1"/>
          <a:stretch>
            <a:fillRect/>
          </a:stretch>
        </a:blipFill>
      </dgm:spPr>
    </dgm:pt>
    <dgm:pt modelId="{602CDD19-AB9B-4D92-8FCD-1DC8ED322F29}" type="pres">
      <dgm:prSet presAssocID="{27CB012A-F667-4033-AE0D-636D78135B13}" presName="txShp" presStyleLbl="node1" presStyleIdx="0" presStyleCnt="10">
        <dgm:presLayoutVars>
          <dgm:bulletEnabled val="1"/>
        </dgm:presLayoutVars>
      </dgm:prSet>
      <dgm:spPr/>
      <dgm:t>
        <a:bodyPr/>
        <a:lstStyle/>
        <a:p>
          <a:endParaRPr lang="en-US"/>
        </a:p>
      </dgm:t>
    </dgm:pt>
    <dgm:pt modelId="{911115EE-1F7C-4D64-8DCB-5A054AC1474E}" type="pres">
      <dgm:prSet presAssocID="{C8E63E73-E852-4FA6-8A5F-5E35D0011516}" presName="spacing" presStyleCnt="0"/>
      <dgm:spPr/>
    </dgm:pt>
    <dgm:pt modelId="{6A8CFB73-827F-4966-82E2-7F56B1D6C9A1}" type="pres">
      <dgm:prSet presAssocID="{9472BBCB-A660-49DB-9D4C-BC9E5392FDE8}" presName="composite" presStyleCnt="0"/>
      <dgm:spPr/>
    </dgm:pt>
    <dgm:pt modelId="{0EF0D3C4-A75C-4777-BCB3-815A94CDCB08}" type="pres">
      <dgm:prSet presAssocID="{9472BBCB-A660-49DB-9D4C-BC9E5392FDE8}" presName="imgShp" presStyleLbl="fgImgPlace1" presStyleIdx="1" presStyleCnt="10"/>
      <dgm:spPr>
        <a:blipFill rotWithShape="1">
          <a:blip xmlns:r="http://schemas.openxmlformats.org/officeDocument/2006/relationships" r:embed="rId2"/>
          <a:stretch>
            <a:fillRect/>
          </a:stretch>
        </a:blipFill>
      </dgm:spPr>
      <dgm:t>
        <a:bodyPr/>
        <a:lstStyle/>
        <a:p>
          <a:endParaRPr lang="en-US"/>
        </a:p>
      </dgm:t>
    </dgm:pt>
    <dgm:pt modelId="{1920FDC4-D884-4B7C-BD9D-19BCABA20AAC}" type="pres">
      <dgm:prSet presAssocID="{9472BBCB-A660-49DB-9D4C-BC9E5392FDE8}" presName="txShp" presStyleLbl="node1" presStyleIdx="1" presStyleCnt="10">
        <dgm:presLayoutVars>
          <dgm:bulletEnabled val="1"/>
        </dgm:presLayoutVars>
      </dgm:prSet>
      <dgm:spPr/>
      <dgm:t>
        <a:bodyPr/>
        <a:lstStyle/>
        <a:p>
          <a:endParaRPr lang="en-US"/>
        </a:p>
      </dgm:t>
    </dgm:pt>
    <dgm:pt modelId="{2BADF26B-5F73-47DC-808A-36359F0F63D4}" type="pres">
      <dgm:prSet presAssocID="{AC97C557-C6CA-4578-86D8-53D5A0464F2A}" presName="spacing" presStyleCnt="0"/>
      <dgm:spPr/>
    </dgm:pt>
    <dgm:pt modelId="{AB94267D-53AF-4540-A518-BA93BFCBC4E2}" type="pres">
      <dgm:prSet presAssocID="{33E9CDDA-F76F-41F0-8699-77B75A5F610F}" presName="composite" presStyleCnt="0"/>
      <dgm:spPr/>
    </dgm:pt>
    <dgm:pt modelId="{56C7A05D-63B3-40AD-94F9-867E5029AFA9}" type="pres">
      <dgm:prSet presAssocID="{33E9CDDA-F76F-41F0-8699-77B75A5F610F}" presName="imgShp" presStyleLbl="fgImgPlace1" presStyleIdx="2" presStyleCnt="10"/>
      <dgm:spPr>
        <a:blipFill rotWithShape="1">
          <a:blip xmlns:r="http://schemas.openxmlformats.org/officeDocument/2006/relationships" r:embed="rId1"/>
          <a:stretch>
            <a:fillRect/>
          </a:stretch>
        </a:blipFill>
      </dgm:spPr>
    </dgm:pt>
    <dgm:pt modelId="{7A973C51-F679-4540-AFDD-6AEE4588B0EA}" type="pres">
      <dgm:prSet presAssocID="{33E9CDDA-F76F-41F0-8699-77B75A5F610F}" presName="txShp" presStyleLbl="node1" presStyleIdx="2" presStyleCnt="10">
        <dgm:presLayoutVars>
          <dgm:bulletEnabled val="1"/>
        </dgm:presLayoutVars>
      </dgm:prSet>
      <dgm:spPr/>
      <dgm:t>
        <a:bodyPr/>
        <a:lstStyle/>
        <a:p>
          <a:endParaRPr lang="en-US"/>
        </a:p>
      </dgm:t>
    </dgm:pt>
    <dgm:pt modelId="{A799FA1B-617C-490B-8003-76C21221D1E8}" type="pres">
      <dgm:prSet presAssocID="{C04CC1AC-244E-451A-BB3F-4F22F2743211}" presName="spacing" presStyleCnt="0"/>
      <dgm:spPr/>
    </dgm:pt>
    <dgm:pt modelId="{F667D937-EC36-4176-A5B1-383DC4B5462E}" type="pres">
      <dgm:prSet presAssocID="{63D35D72-D576-45D0-B19E-CD3A3FBEDC27}" presName="composite" presStyleCnt="0"/>
      <dgm:spPr/>
    </dgm:pt>
    <dgm:pt modelId="{6F2A2426-FA5E-42E7-AD5C-3136A9E1F685}" type="pres">
      <dgm:prSet presAssocID="{63D35D72-D576-45D0-B19E-CD3A3FBEDC27}" presName="imgShp" presStyleLbl="fgImgPlace1" presStyleIdx="3" presStyleCnt="10"/>
      <dgm:spPr>
        <a:blipFill rotWithShape="1">
          <a:blip xmlns:r="http://schemas.openxmlformats.org/officeDocument/2006/relationships" r:embed="rId1"/>
          <a:stretch>
            <a:fillRect/>
          </a:stretch>
        </a:blipFill>
      </dgm:spPr>
    </dgm:pt>
    <dgm:pt modelId="{8BA8D30D-4A1A-4249-BDC0-CA19DA22F8FB}" type="pres">
      <dgm:prSet presAssocID="{63D35D72-D576-45D0-B19E-CD3A3FBEDC27}" presName="txShp" presStyleLbl="node1" presStyleIdx="3" presStyleCnt="10">
        <dgm:presLayoutVars>
          <dgm:bulletEnabled val="1"/>
        </dgm:presLayoutVars>
      </dgm:prSet>
      <dgm:spPr/>
      <dgm:t>
        <a:bodyPr/>
        <a:lstStyle/>
        <a:p>
          <a:endParaRPr lang="en-US"/>
        </a:p>
      </dgm:t>
    </dgm:pt>
    <dgm:pt modelId="{476E4A6E-0239-4C56-9C0C-2B4769587192}" type="pres">
      <dgm:prSet presAssocID="{A76EAC42-2C11-41ED-99EA-EA7D7ED2661A}" presName="spacing" presStyleCnt="0"/>
      <dgm:spPr/>
    </dgm:pt>
    <dgm:pt modelId="{F01E9A04-40DB-4F95-B4B2-04E5EB8EE842}" type="pres">
      <dgm:prSet presAssocID="{DF3C5A9D-8854-418C-B9BC-4565A9CE1418}" presName="composite" presStyleCnt="0"/>
      <dgm:spPr/>
    </dgm:pt>
    <dgm:pt modelId="{FA759CE5-ACCD-45C1-8B47-8CE2BAC97C16}" type="pres">
      <dgm:prSet presAssocID="{DF3C5A9D-8854-418C-B9BC-4565A9CE1418}" presName="imgShp" presStyleLbl="fgImgPlace1" presStyleIdx="4" presStyleCnt="10"/>
      <dgm:spPr>
        <a:blipFill rotWithShape="1">
          <a:blip xmlns:r="http://schemas.openxmlformats.org/officeDocument/2006/relationships" r:embed="rId1"/>
          <a:stretch>
            <a:fillRect/>
          </a:stretch>
        </a:blipFill>
      </dgm:spPr>
      <dgm:t>
        <a:bodyPr/>
        <a:lstStyle/>
        <a:p>
          <a:endParaRPr lang="en-US"/>
        </a:p>
      </dgm:t>
    </dgm:pt>
    <dgm:pt modelId="{EC223FD8-99D1-4D18-9A1B-339957F83BDD}" type="pres">
      <dgm:prSet presAssocID="{DF3C5A9D-8854-418C-B9BC-4565A9CE1418}" presName="txShp" presStyleLbl="node1" presStyleIdx="4" presStyleCnt="10">
        <dgm:presLayoutVars>
          <dgm:bulletEnabled val="1"/>
        </dgm:presLayoutVars>
      </dgm:prSet>
      <dgm:spPr/>
      <dgm:t>
        <a:bodyPr/>
        <a:lstStyle/>
        <a:p>
          <a:endParaRPr lang="en-US"/>
        </a:p>
      </dgm:t>
    </dgm:pt>
    <dgm:pt modelId="{EF822C0D-1DD9-47BB-B3F7-561B2A54ED98}" type="pres">
      <dgm:prSet presAssocID="{28047F92-7357-4DA3-B1E3-8052B9ACCB80}" presName="spacing" presStyleCnt="0"/>
      <dgm:spPr/>
    </dgm:pt>
    <dgm:pt modelId="{DE67C8BD-3A21-43F9-A8A1-838D4641F85D}" type="pres">
      <dgm:prSet presAssocID="{4B6EB299-F494-4743-8C0E-44F7416EC7B9}" presName="composite" presStyleCnt="0"/>
      <dgm:spPr/>
    </dgm:pt>
    <dgm:pt modelId="{56FD7043-7E2B-4751-8D73-FDDCFB2FC1C6}" type="pres">
      <dgm:prSet presAssocID="{4B6EB299-F494-4743-8C0E-44F7416EC7B9}" presName="imgShp" presStyleLbl="fgImgPlace1" presStyleIdx="5" presStyleCnt="10"/>
      <dgm:spPr>
        <a:blipFill rotWithShape="1">
          <a:blip xmlns:r="http://schemas.openxmlformats.org/officeDocument/2006/relationships" r:embed="rId3"/>
          <a:stretch>
            <a:fillRect/>
          </a:stretch>
        </a:blipFill>
      </dgm:spPr>
    </dgm:pt>
    <dgm:pt modelId="{65CF3E57-4F45-47B0-8B01-DD9D7A27F35A}" type="pres">
      <dgm:prSet presAssocID="{4B6EB299-F494-4743-8C0E-44F7416EC7B9}" presName="txShp" presStyleLbl="node1" presStyleIdx="5" presStyleCnt="10">
        <dgm:presLayoutVars>
          <dgm:bulletEnabled val="1"/>
        </dgm:presLayoutVars>
      </dgm:prSet>
      <dgm:spPr/>
      <dgm:t>
        <a:bodyPr/>
        <a:lstStyle/>
        <a:p>
          <a:endParaRPr lang="en-US"/>
        </a:p>
      </dgm:t>
    </dgm:pt>
    <dgm:pt modelId="{6BDBEFAF-1CD1-40AE-9F1B-4D90362D0381}" type="pres">
      <dgm:prSet presAssocID="{3BA08386-4A75-4228-A8A6-99779821D380}" presName="spacing" presStyleCnt="0"/>
      <dgm:spPr/>
    </dgm:pt>
    <dgm:pt modelId="{D519F777-C10B-4E0A-B1CB-7DF1D49C6263}" type="pres">
      <dgm:prSet presAssocID="{8665B706-3737-4945-AE53-31D8B6C3E4D0}" presName="composite" presStyleCnt="0"/>
      <dgm:spPr/>
    </dgm:pt>
    <dgm:pt modelId="{310EADEC-276C-465F-9D15-217F077B2AA1}" type="pres">
      <dgm:prSet presAssocID="{8665B706-3737-4945-AE53-31D8B6C3E4D0}" presName="imgShp" presStyleLbl="fgImgPlace1" presStyleIdx="6" presStyleCnt="10"/>
      <dgm:spPr>
        <a:blipFill rotWithShape="1">
          <a:blip xmlns:r="http://schemas.openxmlformats.org/officeDocument/2006/relationships" r:embed="rId3"/>
          <a:stretch>
            <a:fillRect/>
          </a:stretch>
        </a:blipFill>
      </dgm:spPr>
    </dgm:pt>
    <dgm:pt modelId="{1720B715-6984-4116-8D0F-E3D6CF66AF44}" type="pres">
      <dgm:prSet presAssocID="{8665B706-3737-4945-AE53-31D8B6C3E4D0}" presName="txShp" presStyleLbl="node1" presStyleIdx="6" presStyleCnt="10">
        <dgm:presLayoutVars>
          <dgm:bulletEnabled val="1"/>
        </dgm:presLayoutVars>
      </dgm:prSet>
      <dgm:spPr/>
      <dgm:t>
        <a:bodyPr/>
        <a:lstStyle/>
        <a:p>
          <a:endParaRPr lang="en-US"/>
        </a:p>
      </dgm:t>
    </dgm:pt>
    <dgm:pt modelId="{5790C2E3-C2F0-4AB1-8B66-5D4B0A94249B}" type="pres">
      <dgm:prSet presAssocID="{69A609EB-80D3-4ACD-8716-9E2FBFC617AF}" presName="spacing" presStyleCnt="0"/>
      <dgm:spPr/>
    </dgm:pt>
    <dgm:pt modelId="{B7EAA910-1272-4D86-BE32-B6056C1C51A8}" type="pres">
      <dgm:prSet presAssocID="{DF58D436-CDE8-472C-BE2D-3C46D91564F2}" presName="composite" presStyleCnt="0"/>
      <dgm:spPr/>
    </dgm:pt>
    <dgm:pt modelId="{3A57E59A-42E6-4670-815D-4DC8DFFB2989}" type="pres">
      <dgm:prSet presAssocID="{DF58D436-CDE8-472C-BE2D-3C46D91564F2}" presName="imgShp" presStyleLbl="fgImgPlace1" presStyleIdx="7" presStyleCnt="10"/>
      <dgm:spPr>
        <a:blipFill rotWithShape="1">
          <a:blip xmlns:r="http://schemas.openxmlformats.org/officeDocument/2006/relationships" r:embed="rId1"/>
          <a:stretch>
            <a:fillRect/>
          </a:stretch>
        </a:blipFill>
      </dgm:spPr>
      <dgm:t>
        <a:bodyPr/>
        <a:lstStyle/>
        <a:p>
          <a:endParaRPr lang="en-US"/>
        </a:p>
      </dgm:t>
    </dgm:pt>
    <dgm:pt modelId="{DCBD52B3-4EF6-436B-9B24-17A8C1FF19E9}" type="pres">
      <dgm:prSet presAssocID="{DF58D436-CDE8-472C-BE2D-3C46D91564F2}" presName="txShp" presStyleLbl="node1" presStyleIdx="7" presStyleCnt="10">
        <dgm:presLayoutVars>
          <dgm:bulletEnabled val="1"/>
        </dgm:presLayoutVars>
      </dgm:prSet>
      <dgm:spPr/>
      <dgm:t>
        <a:bodyPr/>
        <a:lstStyle/>
        <a:p>
          <a:endParaRPr lang="en-US"/>
        </a:p>
      </dgm:t>
    </dgm:pt>
    <dgm:pt modelId="{F186F1C2-84F9-463A-A682-F4DE3F4BAC49}" type="pres">
      <dgm:prSet presAssocID="{3FC61426-339D-4130-9379-D1A4C839665D}" presName="spacing" presStyleCnt="0"/>
      <dgm:spPr/>
    </dgm:pt>
    <dgm:pt modelId="{1E62FFBC-BE62-4C1D-B33D-3C139ECE189A}" type="pres">
      <dgm:prSet presAssocID="{F0557D92-5BD3-43CA-9EA6-584D525E5E31}" presName="composite" presStyleCnt="0"/>
      <dgm:spPr/>
    </dgm:pt>
    <dgm:pt modelId="{447777C9-5EDA-4776-86C2-1427621725EC}" type="pres">
      <dgm:prSet presAssocID="{F0557D92-5BD3-43CA-9EA6-584D525E5E31}" presName="imgShp" presStyleLbl="fgImgPlace1" presStyleIdx="8" presStyleCnt="10"/>
      <dgm:spPr>
        <a:blipFill rotWithShape="1">
          <a:blip xmlns:r="http://schemas.openxmlformats.org/officeDocument/2006/relationships" r:embed="rId4"/>
          <a:stretch>
            <a:fillRect/>
          </a:stretch>
        </a:blipFill>
      </dgm:spPr>
      <dgm:t>
        <a:bodyPr/>
        <a:lstStyle/>
        <a:p>
          <a:endParaRPr lang="en-US"/>
        </a:p>
      </dgm:t>
    </dgm:pt>
    <dgm:pt modelId="{5D6D46B2-480B-4AB3-A662-115272208E3D}" type="pres">
      <dgm:prSet presAssocID="{F0557D92-5BD3-43CA-9EA6-584D525E5E31}" presName="txShp" presStyleLbl="node1" presStyleIdx="8" presStyleCnt="10">
        <dgm:presLayoutVars>
          <dgm:bulletEnabled val="1"/>
        </dgm:presLayoutVars>
      </dgm:prSet>
      <dgm:spPr/>
      <dgm:t>
        <a:bodyPr/>
        <a:lstStyle/>
        <a:p>
          <a:endParaRPr lang="en-US"/>
        </a:p>
      </dgm:t>
    </dgm:pt>
    <dgm:pt modelId="{E2F63C9F-6F7C-4A4D-993A-71AE2F60CF1A}" type="pres">
      <dgm:prSet presAssocID="{90C6A671-E92D-4C58-9E70-8832CEFECCA8}" presName="spacing" presStyleCnt="0"/>
      <dgm:spPr/>
    </dgm:pt>
    <dgm:pt modelId="{10A2F647-D35C-414F-99C2-DF57F687E8FF}" type="pres">
      <dgm:prSet presAssocID="{887D41D1-46D0-489D-946B-3621A540F52E}" presName="composite" presStyleCnt="0"/>
      <dgm:spPr/>
    </dgm:pt>
    <dgm:pt modelId="{EF37B199-9E3F-4DE4-9617-2849D07F5021}" type="pres">
      <dgm:prSet presAssocID="{887D41D1-46D0-489D-946B-3621A540F52E}" presName="imgShp" presStyleLbl="fgImgPlace1" presStyleIdx="9" presStyleCnt="10"/>
      <dgm:spPr>
        <a:blipFill rotWithShape="1">
          <a:blip xmlns:r="http://schemas.openxmlformats.org/officeDocument/2006/relationships" r:embed="rId5"/>
          <a:stretch>
            <a:fillRect/>
          </a:stretch>
        </a:blipFill>
      </dgm:spPr>
    </dgm:pt>
    <dgm:pt modelId="{27EEBB59-F61E-427A-99E1-BAFF1F0939F6}" type="pres">
      <dgm:prSet presAssocID="{887D41D1-46D0-489D-946B-3621A540F52E}" presName="txShp" presStyleLbl="node1" presStyleIdx="9" presStyleCnt="10">
        <dgm:presLayoutVars>
          <dgm:bulletEnabled val="1"/>
        </dgm:presLayoutVars>
      </dgm:prSet>
      <dgm:spPr/>
      <dgm:t>
        <a:bodyPr/>
        <a:lstStyle/>
        <a:p>
          <a:endParaRPr lang="en-US"/>
        </a:p>
      </dgm:t>
    </dgm:pt>
  </dgm:ptLst>
  <dgm:cxnLst>
    <dgm:cxn modelId="{B4587ED6-CEA0-48E5-9EF3-B23D4B1C6974}" type="presOf" srcId="{8665B706-3737-4945-AE53-31D8B6C3E4D0}" destId="{1720B715-6984-4116-8D0F-E3D6CF66AF44}" srcOrd="0" destOrd="0" presId="urn:microsoft.com/office/officeart/2005/8/layout/vList3"/>
    <dgm:cxn modelId="{D75003F6-374F-4CF5-B0A2-66D8E9F75B6E}" type="presOf" srcId="{9472BBCB-A660-49DB-9D4C-BC9E5392FDE8}" destId="{1920FDC4-D884-4B7C-BD9D-19BCABA20AAC}" srcOrd="0" destOrd="0" presId="urn:microsoft.com/office/officeart/2005/8/layout/vList3"/>
    <dgm:cxn modelId="{3B0CB737-F07C-4B80-AA3F-F7D5FA79A4DF}" type="presOf" srcId="{887D41D1-46D0-489D-946B-3621A540F52E}" destId="{27EEBB59-F61E-427A-99E1-BAFF1F0939F6}" srcOrd="0" destOrd="0" presId="urn:microsoft.com/office/officeart/2005/8/layout/vList3"/>
    <dgm:cxn modelId="{F940C6A6-58F2-4179-80E9-321F57300E6C}" type="presOf" srcId="{DF3C5A9D-8854-418C-B9BC-4565A9CE1418}" destId="{EC223FD8-99D1-4D18-9A1B-339957F83BDD}" srcOrd="0" destOrd="0" presId="urn:microsoft.com/office/officeart/2005/8/layout/vList3"/>
    <dgm:cxn modelId="{7449172B-7B9F-42C4-8678-5226881CD46E}" srcId="{440905BC-A6AF-4E7E-8EDA-964A0998BB75}" destId="{4B6EB299-F494-4743-8C0E-44F7416EC7B9}" srcOrd="5" destOrd="0" parTransId="{44A5048B-40CC-4DB0-BDDE-F9BC495E022C}" sibTransId="{3BA08386-4A75-4228-A8A6-99779821D380}"/>
    <dgm:cxn modelId="{597D4191-22BF-4251-BD72-B06BA3929A3B}" type="presOf" srcId="{DF58D436-CDE8-472C-BE2D-3C46D91564F2}" destId="{DCBD52B3-4EF6-436B-9B24-17A8C1FF19E9}" srcOrd="0" destOrd="0" presId="urn:microsoft.com/office/officeart/2005/8/layout/vList3"/>
    <dgm:cxn modelId="{5B42D9CD-B03D-4488-BFCB-EC5C04E22DFF}" srcId="{440905BC-A6AF-4E7E-8EDA-964A0998BB75}" destId="{DF58D436-CDE8-472C-BE2D-3C46D91564F2}" srcOrd="7" destOrd="0" parTransId="{51E75C74-7858-4383-A2F3-86A9A53A30B3}" sibTransId="{3FC61426-339D-4130-9379-D1A4C839665D}"/>
    <dgm:cxn modelId="{C04C01C7-D701-462E-B155-CC77D20D4D5F}" type="presOf" srcId="{27CB012A-F667-4033-AE0D-636D78135B13}" destId="{602CDD19-AB9B-4D92-8FCD-1DC8ED322F29}" srcOrd="0" destOrd="0" presId="urn:microsoft.com/office/officeart/2005/8/layout/vList3"/>
    <dgm:cxn modelId="{D16F549D-EDED-4B79-BFCA-D8E26C94401C}" type="presOf" srcId="{F0557D92-5BD3-43CA-9EA6-584D525E5E31}" destId="{5D6D46B2-480B-4AB3-A662-115272208E3D}" srcOrd="0" destOrd="0" presId="urn:microsoft.com/office/officeart/2005/8/layout/vList3"/>
    <dgm:cxn modelId="{DEA5D50F-881B-4B06-9E2E-A0DED41F5E4B}" srcId="{440905BC-A6AF-4E7E-8EDA-964A0998BB75}" destId="{63D35D72-D576-45D0-B19E-CD3A3FBEDC27}" srcOrd="3" destOrd="0" parTransId="{D2364D6B-9689-40DF-8429-40B1B8FE3DE0}" sibTransId="{A76EAC42-2C11-41ED-99EA-EA7D7ED2661A}"/>
    <dgm:cxn modelId="{082ABAB9-CE01-4CC9-80F7-D2610D43525D}" srcId="{440905BC-A6AF-4E7E-8EDA-964A0998BB75}" destId="{33E9CDDA-F76F-41F0-8699-77B75A5F610F}" srcOrd="2" destOrd="0" parTransId="{E825A7E8-8C1A-403E-8D72-3DB2D4971037}" sibTransId="{C04CC1AC-244E-451A-BB3F-4F22F2743211}"/>
    <dgm:cxn modelId="{F0AC8225-84E6-459F-808A-016628C3465E}" type="presOf" srcId="{4B6EB299-F494-4743-8C0E-44F7416EC7B9}" destId="{65CF3E57-4F45-47B0-8B01-DD9D7A27F35A}" srcOrd="0" destOrd="0" presId="urn:microsoft.com/office/officeart/2005/8/layout/vList3"/>
    <dgm:cxn modelId="{D08AFFAE-BEF6-4215-9001-B84920B33FC0}" type="presOf" srcId="{63D35D72-D576-45D0-B19E-CD3A3FBEDC27}" destId="{8BA8D30D-4A1A-4249-BDC0-CA19DA22F8FB}" srcOrd="0" destOrd="0" presId="urn:microsoft.com/office/officeart/2005/8/layout/vList3"/>
    <dgm:cxn modelId="{37636063-52F6-428D-A533-7FE6C47DFF13}" type="presOf" srcId="{440905BC-A6AF-4E7E-8EDA-964A0998BB75}" destId="{7BC16518-DE33-47C5-BFED-1AF88EA359C6}" srcOrd="0" destOrd="0" presId="urn:microsoft.com/office/officeart/2005/8/layout/vList3"/>
    <dgm:cxn modelId="{AF0CFDDC-003F-45C1-A071-2C0724523744}" type="presOf" srcId="{33E9CDDA-F76F-41F0-8699-77B75A5F610F}" destId="{7A973C51-F679-4540-AFDD-6AEE4588B0EA}" srcOrd="0" destOrd="0" presId="urn:microsoft.com/office/officeart/2005/8/layout/vList3"/>
    <dgm:cxn modelId="{6549FD8D-7B5D-4FD5-8BF7-30959B486CF0}" srcId="{440905BC-A6AF-4E7E-8EDA-964A0998BB75}" destId="{9472BBCB-A660-49DB-9D4C-BC9E5392FDE8}" srcOrd="1" destOrd="0" parTransId="{D5FF2B44-911D-4C3F-83DD-7B0F56A0F03F}" sibTransId="{AC97C557-C6CA-4578-86D8-53D5A0464F2A}"/>
    <dgm:cxn modelId="{73C9343F-9A0F-46EC-A6C1-FA58E6E21AE7}" srcId="{440905BC-A6AF-4E7E-8EDA-964A0998BB75}" destId="{887D41D1-46D0-489D-946B-3621A540F52E}" srcOrd="9" destOrd="0" parTransId="{6CAF80D0-8EB1-413D-806C-A03800840271}" sibTransId="{27A6D450-87E9-4F30-A775-6DC3378D23C4}"/>
    <dgm:cxn modelId="{00C346E9-E802-4D06-91BC-6AAB6F187078}" srcId="{440905BC-A6AF-4E7E-8EDA-964A0998BB75}" destId="{27CB012A-F667-4033-AE0D-636D78135B13}" srcOrd="0" destOrd="0" parTransId="{ED2B5EB9-E7CC-46D6-9511-4B34806EB139}" sibTransId="{C8E63E73-E852-4FA6-8A5F-5E35D0011516}"/>
    <dgm:cxn modelId="{6CB418FD-FA71-4404-AE08-FD40323752CA}" srcId="{440905BC-A6AF-4E7E-8EDA-964A0998BB75}" destId="{DF3C5A9D-8854-418C-B9BC-4565A9CE1418}" srcOrd="4" destOrd="0" parTransId="{0916DC5A-687C-41D9-9851-7757CDC54577}" sibTransId="{28047F92-7357-4DA3-B1E3-8052B9ACCB80}"/>
    <dgm:cxn modelId="{EFAE38F4-447B-4C58-875D-95877BF0E821}" srcId="{440905BC-A6AF-4E7E-8EDA-964A0998BB75}" destId="{F0557D92-5BD3-43CA-9EA6-584D525E5E31}" srcOrd="8" destOrd="0" parTransId="{7E91236D-2D5C-4DD5-A0CA-7E79E4DB1FC1}" sibTransId="{90C6A671-E92D-4C58-9E70-8832CEFECCA8}"/>
    <dgm:cxn modelId="{41FB1219-332B-4787-9DFE-C2D38830A67F}" srcId="{440905BC-A6AF-4E7E-8EDA-964A0998BB75}" destId="{8665B706-3737-4945-AE53-31D8B6C3E4D0}" srcOrd="6" destOrd="0" parTransId="{2C4E7BD5-DEC1-493A-9AA6-70D7E4684297}" sibTransId="{69A609EB-80D3-4ACD-8716-9E2FBFC617AF}"/>
    <dgm:cxn modelId="{57A64138-39F9-406F-B644-4F881C0A5258}" type="presParOf" srcId="{7BC16518-DE33-47C5-BFED-1AF88EA359C6}" destId="{4DF2B862-17DB-4908-9C89-06DC62F9ACD1}" srcOrd="0" destOrd="0" presId="urn:microsoft.com/office/officeart/2005/8/layout/vList3"/>
    <dgm:cxn modelId="{E07246E6-A405-4A89-9289-89C2FB2D98C3}" type="presParOf" srcId="{4DF2B862-17DB-4908-9C89-06DC62F9ACD1}" destId="{B6455521-4147-4971-8592-28146FB6C0A9}" srcOrd="0" destOrd="0" presId="urn:microsoft.com/office/officeart/2005/8/layout/vList3"/>
    <dgm:cxn modelId="{7DE4A086-EE59-475F-8A68-CE799245D67E}" type="presParOf" srcId="{4DF2B862-17DB-4908-9C89-06DC62F9ACD1}" destId="{602CDD19-AB9B-4D92-8FCD-1DC8ED322F29}" srcOrd="1" destOrd="0" presId="urn:microsoft.com/office/officeart/2005/8/layout/vList3"/>
    <dgm:cxn modelId="{0BA0A5DD-8BBB-4A1A-86AE-20C4E2353757}" type="presParOf" srcId="{7BC16518-DE33-47C5-BFED-1AF88EA359C6}" destId="{911115EE-1F7C-4D64-8DCB-5A054AC1474E}" srcOrd="1" destOrd="0" presId="urn:microsoft.com/office/officeart/2005/8/layout/vList3"/>
    <dgm:cxn modelId="{B1E45081-7198-4D36-B86A-CCC71A989179}" type="presParOf" srcId="{7BC16518-DE33-47C5-BFED-1AF88EA359C6}" destId="{6A8CFB73-827F-4966-82E2-7F56B1D6C9A1}" srcOrd="2" destOrd="0" presId="urn:microsoft.com/office/officeart/2005/8/layout/vList3"/>
    <dgm:cxn modelId="{8C8FF1F4-0C36-46DE-BDD7-CBC487055C62}" type="presParOf" srcId="{6A8CFB73-827F-4966-82E2-7F56B1D6C9A1}" destId="{0EF0D3C4-A75C-4777-BCB3-815A94CDCB08}" srcOrd="0" destOrd="0" presId="urn:microsoft.com/office/officeart/2005/8/layout/vList3"/>
    <dgm:cxn modelId="{B4896155-DA21-4AAA-BE94-09D5AF98E947}" type="presParOf" srcId="{6A8CFB73-827F-4966-82E2-7F56B1D6C9A1}" destId="{1920FDC4-D884-4B7C-BD9D-19BCABA20AAC}" srcOrd="1" destOrd="0" presId="urn:microsoft.com/office/officeart/2005/8/layout/vList3"/>
    <dgm:cxn modelId="{C637EECF-60A5-4C25-9962-E40FB6749688}" type="presParOf" srcId="{7BC16518-DE33-47C5-BFED-1AF88EA359C6}" destId="{2BADF26B-5F73-47DC-808A-36359F0F63D4}" srcOrd="3" destOrd="0" presId="urn:microsoft.com/office/officeart/2005/8/layout/vList3"/>
    <dgm:cxn modelId="{D37BABE7-6969-4C3D-A454-43FF1F4CD0B5}" type="presParOf" srcId="{7BC16518-DE33-47C5-BFED-1AF88EA359C6}" destId="{AB94267D-53AF-4540-A518-BA93BFCBC4E2}" srcOrd="4" destOrd="0" presId="urn:microsoft.com/office/officeart/2005/8/layout/vList3"/>
    <dgm:cxn modelId="{28298D1F-C049-42AB-B20E-D3B657323F97}" type="presParOf" srcId="{AB94267D-53AF-4540-A518-BA93BFCBC4E2}" destId="{56C7A05D-63B3-40AD-94F9-867E5029AFA9}" srcOrd="0" destOrd="0" presId="urn:microsoft.com/office/officeart/2005/8/layout/vList3"/>
    <dgm:cxn modelId="{FC5B18F7-C6CF-48EE-80AA-4E16D25D543D}" type="presParOf" srcId="{AB94267D-53AF-4540-A518-BA93BFCBC4E2}" destId="{7A973C51-F679-4540-AFDD-6AEE4588B0EA}" srcOrd="1" destOrd="0" presId="urn:microsoft.com/office/officeart/2005/8/layout/vList3"/>
    <dgm:cxn modelId="{190ADF76-4969-43CE-9F94-321E4806542A}" type="presParOf" srcId="{7BC16518-DE33-47C5-BFED-1AF88EA359C6}" destId="{A799FA1B-617C-490B-8003-76C21221D1E8}" srcOrd="5" destOrd="0" presId="urn:microsoft.com/office/officeart/2005/8/layout/vList3"/>
    <dgm:cxn modelId="{63E25EC9-A54F-4F06-A7CC-5718C039A358}" type="presParOf" srcId="{7BC16518-DE33-47C5-BFED-1AF88EA359C6}" destId="{F667D937-EC36-4176-A5B1-383DC4B5462E}" srcOrd="6" destOrd="0" presId="urn:microsoft.com/office/officeart/2005/8/layout/vList3"/>
    <dgm:cxn modelId="{0FE2C49F-7D66-4205-A734-12B73DDD68AD}" type="presParOf" srcId="{F667D937-EC36-4176-A5B1-383DC4B5462E}" destId="{6F2A2426-FA5E-42E7-AD5C-3136A9E1F685}" srcOrd="0" destOrd="0" presId="urn:microsoft.com/office/officeart/2005/8/layout/vList3"/>
    <dgm:cxn modelId="{B92E0AAB-18A7-4552-B3DB-03150CDB6380}" type="presParOf" srcId="{F667D937-EC36-4176-A5B1-383DC4B5462E}" destId="{8BA8D30D-4A1A-4249-BDC0-CA19DA22F8FB}" srcOrd="1" destOrd="0" presId="urn:microsoft.com/office/officeart/2005/8/layout/vList3"/>
    <dgm:cxn modelId="{21ED9327-66CE-4D0D-B553-9083BC54FACB}" type="presParOf" srcId="{7BC16518-DE33-47C5-BFED-1AF88EA359C6}" destId="{476E4A6E-0239-4C56-9C0C-2B4769587192}" srcOrd="7" destOrd="0" presId="urn:microsoft.com/office/officeart/2005/8/layout/vList3"/>
    <dgm:cxn modelId="{9B0B452C-89BE-4C34-9D46-3294FCFAFE35}" type="presParOf" srcId="{7BC16518-DE33-47C5-BFED-1AF88EA359C6}" destId="{F01E9A04-40DB-4F95-B4B2-04E5EB8EE842}" srcOrd="8" destOrd="0" presId="urn:microsoft.com/office/officeart/2005/8/layout/vList3"/>
    <dgm:cxn modelId="{52001E98-516F-46C6-8EAA-826B5C6483FA}" type="presParOf" srcId="{F01E9A04-40DB-4F95-B4B2-04E5EB8EE842}" destId="{FA759CE5-ACCD-45C1-8B47-8CE2BAC97C16}" srcOrd="0" destOrd="0" presId="urn:microsoft.com/office/officeart/2005/8/layout/vList3"/>
    <dgm:cxn modelId="{C7425E2C-3648-4247-A24C-08EAE383EE8B}" type="presParOf" srcId="{F01E9A04-40DB-4F95-B4B2-04E5EB8EE842}" destId="{EC223FD8-99D1-4D18-9A1B-339957F83BDD}" srcOrd="1" destOrd="0" presId="urn:microsoft.com/office/officeart/2005/8/layout/vList3"/>
    <dgm:cxn modelId="{FAEE18D6-1E89-4E6B-960A-C4AB0F27D170}" type="presParOf" srcId="{7BC16518-DE33-47C5-BFED-1AF88EA359C6}" destId="{EF822C0D-1DD9-47BB-B3F7-561B2A54ED98}" srcOrd="9" destOrd="0" presId="urn:microsoft.com/office/officeart/2005/8/layout/vList3"/>
    <dgm:cxn modelId="{1B32F271-61B8-42DD-BCF1-A286F844047D}" type="presParOf" srcId="{7BC16518-DE33-47C5-BFED-1AF88EA359C6}" destId="{DE67C8BD-3A21-43F9-A8A1-838D4641F85D}" srcOrd="10" destOrd="0" presId="urn:microsoft.com/office/officeart/2005/8/layout/vList3"/>
    <dgm:cxn modelId="{4EAAB1E9-AD8B-4C8E-BAE0-F1DE4ED0C199}" type="presParOf" srcId="{DE67C8BD-3A21-43F9-A8A1-838D4641F85D}" destId="{56FD7043-7E2B-4751-8D73-FDDCFB2FC1C6}" srcOrd="0" destOrd="0" presId="urn:microsoft.com/office/officeart/2005/8/layout/vList3"/>
    <dgm:cxn modelId="{AB580223-8036-48EF-A717-AB04C3560020}" type="presParOf" srcId="{DE67C8BD-3A21-43F9-A8A1-838D4641F85D}" destId="{65CF3E57-4F45-47B0-8B01-DD9D7A27F35A}" srcOrd="1" destOrd="0" presId="urn:microsoft.com/office/officeart/2005/8/layout/vList3"/>
    <dgm:cxn modelId="{444854D4-B696-48F3-A54B-1CD4AC0FEB0A}" type="presParOf" srcId="{7BC16518-DE33-47C5-BFED-1AF88EA359C6}" destId="{6BDBEFAF-1CD1-40AE-9F1B-4D90362D0381}" srcOrd="11" destOrd="0" presId="urn:microsoft.com/office/officeart/2005/8/layout/vList3"/>
    <dgm:cxn modelId="{4844CDFC-3B85-4BCC-A20A-87AD357E906E}" type="presParOf" srcId="{7BC16518-DE33-47C5-BFED-1AF88EA359C6}" destId="{D519F777-C10B-4E0A-B1CB-7DF1D49C6263}" srcOrd="12" destOrd="0" presId="urn:microsoft.com/office/officeart/2005/8/layout/vList3"/>
    <dgm:cxn modelId="{91D1793B-0927-4D52-AF0E-9E3CEDD6E9DA}" type="presParOf" srcId="{D519F777-C10B-4E0A-B1CB-7DF1D49C6263}" destId="{310EADEC-276C-465F-9D15-217F077B2AA1}" srcOrd="0" destOrd="0" presId="urn:microsoft.com/office/officeart/2005/8/layout/vList3"/>
    <dgm:cxn modelId="{4C8D420A-535D-4CDC-85D8-3D0AEA542694}" type="presParOf" srcId="{D519F777-C10B-4E0A-B1CB-7DF1D49C6263}" destId="{1720B715-6984-4116-8D0F-E3D6CF66AF44}" srcOrd="1" destOrd="0" presId="urn:microsoft.com/office/officeart/2005/8/layout/vList3"/>
    <dgm:cxn modelId="{85725B1D-EA8A-4256-B910-9D9C4EF4753E}" type="presParOf" srcId="{7BC16518-DE33-47C5-BFED-1AF88EA359C6}" destId="{5790C2E3-C2F0-4AB1-8B66-5D4B0A94249B}" srcOrd="13" destOrd="0" presId="urn:microsoft.com/office/officeart/2005/8/layout/vList3"/>
    <dgm:cxn modelId="{87AE0941-139B-4DB9-9B95-D4BB7DE71F4B}" type="presParOf" srcId="{7BC16518-DE33-47C5-BFED-1AF88EA359C6}" destId="{B7EAA910-1272-4D86-BE32-B6056C1C51A8}" srcOrd="14" destOrd="0" presId="urn:microsoft.com/office/officeart/2005/8/layout/vList3"/>
    <dgm:cxn modelId="{5CAA28EC-0AE2-48CD-84C2-16DA4799C503}" type="presParOf" srcId="{B7EAA910-1272-4D86-BE32-B6056C1C51A8}" destId="{3A57E59A-42E6-4670-815D-4DC8DFFB2989}" srcOrd="0" destOrd="0" presId="urn:microsoft.com/office/officeart/2005/8/layout/vList3"/>
    <dgm:cxn modelId="{8940DF3D-6AC0-4C8B-BF99-60C3E2853162}" type="presParOf" srcId="{B7EAA910-1272-4D86-BE32-B6056C1C51A8}" destId="{DCBD52B3-4EF6-436B-9B24-17A8C1FF19E9}" srcOrd="1" destOrd="0" presId="urn:microsoft.com/office/officeart/2005/8/layout/vList3"/>
    <dgm:cxn modelId="{0C5496B4-8B33-4567-8776-E253337F3513}" type="presParOf" srcId="{7BC16518-DE33-47C5-BFED-1AF88EA359C6}" destId="{F186F1C2-84F9-463A-A682-F4DE3F4BAC49}" srcOrd="15" destOrd="0" presId="urn:microsoft.com/office/officeart/2005/8/layout/vList3"/>
    <dgm:cxn modelId="{C667A2DE-CEB9-4514-B12C-A2AD4D59E0F3}" type="presParOf" srcId="{7BC16518-DE33-47C5-BFED-1AF88EA359C6}" destId="{1E62FFBC-BE62-4C1D-B33D-3C139ECE189A}" srcOrd="16" destOrd="0" presId="urn:microsoft.com/office/officeart/2005/8/layout/vList3"/>
    <dgm:cxn modelId="{2E192966-9CA8-4631-B6D1-7D1F8F631C17}" type="presParOf" srcId="{1E62FFBC-BE62-4C1D-B33D-3C139ECE189A}" destId="{447777C9-5EDA-4776-86C2-1427621725EC}" srcOrd="0" destOrd="0" presId="urn:microsoft.com/office/officeart/2005/8/layout/vList3"/>
    <dgm:cxn modelId="{6BC71AE8-132D-45F1-8010-3E20B7088E99}" type="presParOf" srcId="{1E62FFBC-BE62-4C1D-B33D-3C139ECE189A}" destId="{5D6D46B2-480B-4AB3-A662-115272208E3D}" srcOrd="1" destOrd="0" presId="urn:microsoft.com/office/officeart/2005/8/layout/vList3"/>
    <dgm:cxn modelId="{05071EB2-583C-425B-9A86-096E9F703E1D}" type="presParOf" srcId="{7BC16518-DE33-47C5-BFED-1AF88EA359C6}" destId="{E2F63C9F-6F7C-4A4D-993A-71AE2F60CF1A}" srcOrd="17" destOrd="0" presId="urn:microsoft.com/office/officeart/2005/8/layout/vList3"/>
    <dgm:cxn modelId="{4268ABAE-1458-48F0-B1FC-C23A54294896}" type="presParOf" srcId="{7BC16518-DE33-47C5-BFED-1AF88EA359C6}" destId="{10A2F647-D35C-414F-99C2-DF57F687E8FF}" srcOrd="18" destOrd="0" presId="urn:microsoft.com/office/officeart/2005/8/layout/vList3"/>
    <dgm:cxn modelId="{960563C5-15BA-461D-B1EE-A9D0A336D39C}" type="presParOf" srcId="{10A2F647-D35C-414F-99C2-DF57F687E8FF}" destId="{EF37B199-9E3F-4DE4-9617-2849D07F5021}" srcOrd="0" destOrd="0" presId="urn:microsoft.com/office/officeart/2005/8/layout/vList3"/>
    <dgm:cxn modelId="{92BDBD10-9B11-4AB2-973B-F425256EF10D}" type="presParOf" srcId="{10A2F647-D35C-414F-99C2-DF57F687E8FF}" destId="{27EEBB59-F61E-427A-99E1-BAFF1F0939F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F57274-BAAE-4D3A-AA5D-4A3E15004D89}"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6EA909D4-8A94-44C2-9831-9C1000985E51}">
      <dgm:prSet phldrT="[Text]" custT="1"/>
      <dgm:spPr/>
      <dgm:t>
        <a:bodyPr/>
        <a:lstStyle/>
        <a:p>
          <a:r>
            <a:rPr lang="en-US" sz="3600" dirty="0" smtClean="0"/>
            <a:t>What do we already know?</a:t>
          </a:r>
          <a:endParaRPr lang="en-US" sz="3600" dirty="0"/>
        </a:p>
      </dgm:t>
    </dgm:pt>
    <dgm:pt modelId="{0E8C1B81-F972-40B7-B388-00020B1F242A}" type="parTrans" cxnId="{2D26432E-7CD1-4FF5-9E8E-47AA8B9ED01F}">
      <dgm:prSet/>
      <dgm:spPr/>
      <dgm:t>
        <a:bodyPr/>
        <a:lstStyle/>
        <a:p>
          <a:endParaRPr lang="en-US"/>
        </a:p>
      </dgm:t>
    </dgm:pt>
    <dgm:pt modelId="{42634AD6-1067-4400-B463-FC14F076B056}" type="sibTrans" cxnId="{2D26432E-7CD1-4FF5-9E8E-47AA8B9ED01F}">
      <dgm:prSet/>
      <dgm:spPr/>
      <dgm:t>
        <a:bodyPr/>
        <a:lstStyle/>
        <a:p>
          <a:endParaRPr lang="en-US"/>
        </a:p>
      </dgm:t>
    </dgm:pt>
    <dgm:pt modelId="{E6768EFE-9A11-479D-8D8D-464FF05BAAD9}">
      <dgm:prSet phldrT="[Text]"/>
      <dgm:spPr/>
      <dgm:t>
        <a:bodyPr/>
        <a:lstStyle/>
        <a:p>
          <a:r>
            <a:rPr lang="en-US" dirty="0" smtClean="0"/>
            <a:t>Existing literature review tells the importance of public opinion which turns out to be essential for fighting the pandemic.</a:t>
          </a:r>
          <a:endParaRPr lang="en-US" dirty="0"/>
        </a:p>
      </dgm:t>
    </dgm:pt>
    <dgm:pt modelId="{E7A1EC2E-907D-4788-935D-2EF6E5BD53A5}" type="parTrans" cxnId="{7B7F7FB5-029B-4A8A-8ED2-75240FE020D4}">
      <dgm:prSet/>
      <dgm:spPr/>
      <dgm:t>
        <a:bodyPr/>
        <a:lstStyle/>
        <a:p>
          <a:endParaRPr lang="en-US"/>
        </a:p>
      </dgm:t>
    </dgm:pt>
    <dgm:pt modelId="{D832C15A-A852-42D6-B47D-14624D4E47DB}" type="sibTrans" cxnId="{7B7F7FB5-029B-4A8A-8ED2-75240FE020D4}">
      <dgm:prSet/>
      <dgm:spPr/>
      <dgm:t>
        <a:bodyPr/>
        <a:lstStyle/>
        <a:p>
          <a:endParaRPr lang="en-US"/>
        </a:p>
      </dgm:t>
    </dgm:pt>
    <dgm:pt modelId="{C514E674-827D-4540-8D3D-2936EDBF1114}">
      <dgm:prSet phldrT="[Text]" custT="1"/>
      <dgm:spPr/>
      <dgm:t>
        <a:bodyPr/>
        <a:lstStyle/>
        <a:p>
          <a:r>
            <a:rPr lang="en-US" sz="3600" dirty="0" smtClean="0"/>
            <a:t>What do we need to know?</a:t>
          </a:r>
          <a:endParaRPr lang="en-US" sz="3600" dirty="0"/>
        </a:p>
      </dgm:t>
    </dgm:pt>
    <dgm:pt modelId="{8CB6BE02-8223-43FA-8822-B618B54C9462}" type="parTrans" cxnId="{A13A75CA-36D1-4291-87BB-49D35A229C34}">
      <dgm:prSet/>
      <dgm:spPr/>
      <dgm:t>
        <a:bodyPr/>
        <a:lstStyle/>
        <a:p>
          <a:endParaRPr lang="en-US"/>
        </a:p>
      </dgm:t>
    </dgm:pt>
    <dgm:pt modelId="{30E62372-68B4-4505-8C64-687117C9966D}" type="sibTrans" cxnId="{A13A75CA-36D1-4291-87BB-49D35A229C34}">
      <dgm:prSet/>
      <dgm:spPr/>
      <dgm:t>
        <a:bodyPr/>
        <a:lstStyle/>
        <a:p>
          <a:endParaRPr lang="en-US"/>
        </a:p>
      </dgm:t>
    </dgm:pt>
    <dgm:pt modelId="{9637B514-B15F-4AAB-8A93-04828BE5B8B5}">
      <dgm:prSet phldrT="[Text]"/>
      <dgm:spPr/>
      <dgm:t>
        <a:bodyPr/>
        <a:lstStyle/>
        <a:p>
          <a:r>
            <a:rPr lang="en-US" dirty="0" smtClean="0"/>
            <a:t>As the vaccination process is initiated in the entire world, several concerns of the population are to be analyzed for the efficient campaign. </a:t>
          </a:r>
          <a:r>
            <a:rPr lang="en-US" dirty="0" smtClean="0"/>
            <a:t>Comparison of datasets over the time.</a:t>
          </a:r>
          <a:endParaRPr lang="en-US" dirty="0"/>
        </a:p>
      </dgm:t>
    </dgm:pt>
    <dgm:pt modelId="{E89E7C2C-C931-4B75-982D-0F8575E3681D}" type="parTrans" cxnId="{2B2194CC-4BF0-42D3-BC2B-7D3D5F22CCAF}">
      <dgm:prSet/>
      <dgm:spPr/>
      <dgm:t>
        <a:bodyPr/>
        <a:lstStyle/>
        <a:p>
          <a:endParaRPr lang="en-US"/>
        </a:p>
      </dgm:t>
    </dgm:pt>
    <dgm:pt modelId="{B84208C5-A785-4A5E-B2ED-91DA69FEA8D4}" type="sibTrans" cxnId="{2B2194CC-4BF0-42D3-BC2B-7D3D5F22CCAF}">
      <dgm:prSet/>
      <dgm:spPr/>
      <dgm:t>
        <a:bodyPr/>
        <a:lstStyle/>
        <a:p>
          <a:endParaRPr lang="en-US"/>
        </a:p>
      </dgm:t>
    </dgm:pt>
    <dgm:pt modelId="{E2E69DFE-D773-4F4F-955F-61B90AEEE8B7}">
      <dgm:prSet phldrT="[Text]" custT="1"/>
      <dgm:spPr/>
      <dgm:t>
        <a:bodyPr/>
        <a:lstStyle/>
        <a:p>
          <a:r>
            <a:rPr lang="en-US" sz="3600" dirty="0" smtClean="0"/>
            <a:t>Why do we need to know it?</a:t>
          </a:r>
          <a:endParaRPr lang="en-US" sz="3600" dirty="0"/>
        </a:p>
      </dgm:t>
    </dgm:pt>
    <dgm:pt modelId="{AC45C928-BF49-49B5-B1F3-BDF8DC8249D6}" type="parTrans" cxnId="{6ACFFCE6-F78F-44D9-88EE-731C2DCC1F12}">
      <dgm:prSet/>
      <dgm:spPr/>
      <dgm:t>
        <a:bodyPr/>
        <a:lstStyle/>
        <a:p>
          <a:endParaRPr lang="en-US"/>
        </a:p>
      </dgm:t>
    </dgm:pt>
    <dgm:pt modelId="{C12A6B61-B8C2-4D20-B5A3-FF86DBC8EB71}" type="sibTrans" cxnId="{6ACFFCE6-F78F-44D9-88EE-731C2DCC1F12}">
      <dgm:prSet/>
      <dgm:spPr/>
      <dgm:t>
        <a:bodyPr/>
        <a:lstStyle/>
        <a:p>
          <a:endParaRPr lang="en-US"/>
        </a:p>
      </dgm:t>
    </dgm:pt>
    <dgm:pt modelId="{3CF18C63-8BC0-452C-9CC7-C728A63EBA9B}">
      <dgm:prSet phldrT="[Text]"/>
      <dgm:spPr/>
      <dgm:t>
        <a:bodyPr/>
        <a:lstStyle/>
        <a:p>
          <a:r>
            <a:rPr lang="en-US" dirty="0" smtClean="0"/>
            <a:t>The retrieved data will not only help the public to get an answer for all their concerns, but will also help the health officials for the proper alignment of the entire vaccination process.</a:t>
          </a:r>
          <a:endParaRPr lang="en-US" dirty="0"/>
        </a:p>
      </dgm:t>
    </dgm:pt>
    <dgm:pt modelId="{806B2265-09C3-4E68-AB6A-B579F36F567B}" type="parTrans" cxnId="{A0D42DFF-CD66-4CBD-B2FB-B8C67FC6E434}">
      <dgm:prSet/>
      <dgm:spPr/>
      <dgm:t>
        <a:bodyPr/>
        <a:lstStyle/>
        <a:p>
          <a:endParaRPr lang="en-US"/>
        </a:p>
      </dgm:t>
    </dgm:pt>
    <dgm:pt modelId="{1A0ECFAC-99EE-4384-8B9C-6D7A24CEB5AF}" type="sibTrans" cxnId="{A0D42DFF-CD66-4CBD-B2FB-B8C67FC6E434}">
      <dgm:prSet/>
      <dgm:spPr/>
      <dgm:t>
        <a:bodyPr/>
        <a:lstStyle/>
        <a:p>
          <a:endParaRPr lang="en-US"/>
        </a:p>
      </dgm:t>
    </dgm:pt>
    <dgm:pt modelId="{9FC2203E-9B95-4A94-9053-FDE5AA06D168}" type="pres">
      <dgm:prSet presAssocID="{03F57274-BAAE-4D3A-AA5D-4A3E15004D89}" presName="Name0" presStyleCnt="0">
        <dgm:presLayoutVars>
          <dgm:dir/>
          <dgm:animLvl val="lvl"/>
          <dgm:resizeHandles val="exact"/>
        </dgm:presLayoutVars>
      </dgm:prSet>
      <dgm:spPr/>
      <dgm:t>
        <a:bodyPr/>
        <a:lstStyle/>
        <a:p>
          <a:endParaRPr lang="en-US"/>
        </a:p>
      </dgm:t>
    </dgm:pt>
    <dgm:pt modelId="{060C8D89-BBE0-49A5-ACCB-BC308C2C9219}" type="pres">
      <dgm:prSet presAssocID="{6EA909D4-8A94-44C2-9831-9C1000985E51}" presName="linNode" presStyleCnt="0"/>
      <dgm:spPr/>
    </dgm:pt>
    <dgm:pt modelId="{D9771CA1-2A20-4E33-BBD0-B016A571B063}" type="pres">
      <dgm:prSet presAssocID="{6EA909D4-8A94-44C2-9831-9C1000985E51}" presName="parentText" presStyleLbl="node1" presStyleIdx="0" presStyleCnt="3">
        <dgm:presLayoutVars>
          <dgm:chMax val="1"/>
          <dgm:bulletEnabled val="1"/>
        </dgm:presLayoutVars>
      </dgm:prSet>
      <dgm:spPr/>
      <dgm:t>
        <a:bodyPr/>
        <a:lstStyle/>
        <a:p>
          <a:endParaRPr lang="en-US"/>
        </a:p>
      </dgm:t>
    </dgm:pt>
    <dgm:pt modelId="{694971F4-BCF5-4119-8CB7-E3E8BFA28B14}" type="pres">
      <dgm:prSet presAssocID="{6EA909D4-8A94-44C2-9831-9C1000985E51}" presName="descendantText" presStyleLbl="alignAccFollowNode1" presStyleIdx="0" presStyleCnt="3">
        <dgm:presLayoutVars>
          <dgm:bulletEnabled val="1"/>
        </dgm:presLayoutVars>
      </dgm:prSet>
      <dgm:spPr/>
      <dgm:t>
        <a:bodyPr/>
        <a:lstStyle/>
        <a:p>
          <a:endParaRPr lang="en-US"/>
        </a:p>
      </dgm:t>
    </dgm:pt>
    <dgm:pt modelId="{B703666F-3488-4660-95FD-A42E361D61A7}" type="pres">
      <dgm:prSet presAssocID="{42634AD6-1067-4400-B463-FC14F076B056}" presName="sp" presStyleCnt="0"/>
      <dgm:spPr/>
    </dgm:pt>
    <dgm:pt modelId="{3CC64DAC-70C4-43D7-B190-F09661F9B7A0}" type="pres">
      <dgm:prSet presAssocID="{C514E674-827D-4540-8D3D-2936EDBF1114}" presName="linNode" presStyleCnt="0"/>
      <dgm:spPr/>
    </dgm:pt>
    <dgm:pt modelId="{3D3EB319-507F-4DE1-B5F4-34ADC9524F67}" type="pres">
      <dgm:prSet presAssocID="{C514E674-827D-4540-8D3D-2936EDBF1114}" presName="parentText" presStyleLbl="node1" presStyleIdx="1" presStyleCnt="3">
        <dgm:presLayoutVars>
          <dgm:chMax val="1"/>
          <dgm:bulletEnabled val="1"/>
        </dgm:presLayoutVars>
      </dgm:prSet>
      <dgm:spPr/>
      <dgm:t>
        <a:bodyPr/>
        <a:lstStyle/>
        <a:p>
          <a:endParaRPr lang="en-US"/>
        </a:p>
      </dgm:t>
    </dgm:pt>
    <dgm:pt modelId="{23E340A5-6F5D-4584-B3C8-7661511E1DAF}" type="pres">
      <dgm:prSet presAssocID="{C514E674-827D-4540-8D3D-2936EDBF1114}" presName="descendantText" presStyleLbl="alignAccFollowNode1" presStyleIdx="1" presStyleCnt="3">
        <dgm:presLayoutVars>
          <dgm:bulletEnabled val="1"/>
        </dgm:presLayoutVars>
      </dgm:prSet>
      <dgm:spPr/>
      <dgm:t>
        <a:bodyPr/>
        <a:lstStyle/>
        <a:p>
          <a:endParaRPr lang="en-US"/>
        </a:p>
      </dgm:t>
    </dgm:pt>
    <dgm:pt modelId="{6F72EBA1-5B1E-4CA4-8436-34964371AF4A}" type="pres">
      <dgm:prSet presAssocID="{30E62372-68B4-4505-8C64-687117C9966D}" presName="sp" presStyleCnt="0"/>
      <dgm:spPr/>
    </dgm:pt>
    <dgm:pt modelId="{2DE93EAE-65C2-4A48-A717-0DCEC3DC16D4}" type="pres">
      <dgm:prSet presAssocID="{E2E69DFE-D773-4F4F-955F-61B90AEEE8B7}" presName="linNode" presStyleCnt="0"/>
      <dgm:spPr/>
    </dgm:pt>
    <dgm:pt modelId="{CD1494C8-C484-47BD-B738-DDCBD09A7C48}" type="pres">
      <dgm:prSet presAssocID="{E2E69DFE-D773-4F4F-955F-61B90AEEE8B7}" presName="parentText" presStyleLbl="node1" presStyleIdx="2" presStyleCnt="3">
        <dgm:presLayoutVars>
          <dgm:chMax val="1"/>
          <dgm:bulletEnabled val="1"/>
        </dgm:presLayoutVars>
      </dgm:prSet>
      <dgm:spPr/>
      <dgm:t>
        <a:bodyPr/>
        <a:lstStyle/>
        <a:p>
          <a:endParaRPr lang="en-US"/>
        </a:p>
      </dgm:t>
    </dgm:pt>
    <dgm:pt modelId="{AF2FD799-5B4A-4571-BC79-3B8B9E8492CB}" type="pres">
      <dgm:prSet presAssocID="{E2E69DFE-D773-4F4F-955F-61B90AEEE8B7}" presName="descendantText" presStyleLbl="alignAccFollowNode1" presStyleIdx="2" presStyleCnt="3">
        <dgm:presLayoutVars>
          <dgm:bulletEnabled val="1"/>
        </dgm:presLayoutVars>
      </dgm:prSet>
      <dgm:spPr/>
      <dgm:t>
        <a:bodyPr/>
        <a:lstStyle/>
        <a:p>
          <a:endParaRPr lang="en-US"/>
        </a:p>
      </dgm:t>
    </dgm:pt>
  </dgm:ptLst>
  <dgm:cxnLst>
    <dgm:cxn modelId="{2D26432E-7CD1-4FF5-9E8E-47AA8B9ED01F}" srcId="{03F57274-BAAE-4D3A-AA5D-4A3E15004D89}" destId="{6EA909D4-8A94-44C2-9831-9C1000985E51}" srcOrd="0" destOrd="0" parTransId="{0E8C1B81-F972-40B7-B388-00020B1F242A}" sibTransId="{42634AD6-1067-4400-B463-FC14F076B056}"/>
    <dgm:cxn modelId="{6ACFFCE6-F78F-44D9-88EE-731C2DCC1F12}" srcId="{03F57274-BAAE-4D3A-AA5D-4A3E15004D89}" destId="{E2E69DFE-D773-4F4F-955F-61B90AEEE8B7}" srcOrd="2" destOrd="0" parTransId="{AC45C928-BF49-49B5-B1F3-BDF8DC8249D6}" sibTransId="{C12A6B61-B8C2-4D20-B5A3-FF86DBC8EB71}"/>
    <dgm:cxn modelId="{7B7F7FB5-029B-4A8A-8ED2-75240FE020D4}" srcId="{6EA909D4-8A94-44C2-9831-9C1000985E51}" destId="{E6768EFE-9A11-479D-8D8D-464FF05BAAD9}" srcOrd="0" destOrd="0" parTransId="{E7A1EC2E-907D-4788-935D-2EF6E5BD53A5}" sibTransId="{D832C15A-A852-42D6-B47D-14624D4E47DB}"/>
    <dgm:cxn modelId="{55300A35-5BF0-4DA7-B137-074966F4D106}" type="presOf" srcId="{03F57274-BAAE-4D3A-AA5D-4A3E15004D89}" destId="{9FC2203E-9B95-4A94-9053-FDE5AA06D168}" srcOrd="0" destOrd="0" presId="urn:microsoft.com/office/officeart/2005/8/layout/vList5"/>
    <dgm:cxn modelId="{CEAC80F6-AABF-4E4B-AC08-C0811ACE611E}" type="presOf" srcId="{E2E69DFE-D773-4F4F-955F-61B90AEEE8B7}" destId="{CD1494C8-C484-47BD-B738-DDCBD09A7C48}" srcOrd="0" destOrd="0" presId="urn:microsoft.com/office/officeart/2005/8/layout/vList5"/>
    <dgm:cxn modelId="{99EE50C3-8CFF-4843-B650-18C22586D7EE}" type="presOf" srcId="{9637B514-B15F-4AAB-8A93-04828BE5B8B5}" destId="{23E340A5-6F5D-4584-B3C8-7661511E1DAF}" srcOrd="0" destOrd="0" presId="urn:microsoft.com/office/officeart/2005/8/layout/vList5"/>
    <dgm:cxn modelId="{EFD169EC-ABCA-4B60-9179-478E1A96ED32}" type="presOf" srcId="{6EA909D4-8A94-44C2-9831-9C1000985E51}" destId="{D9771CA1-2A20-4E33-BBD0-B016A571B063}" srcOrd="0" destOrd="0" presId="urn:microsoft.com/office/officeart/2005/8/layout/vList5"/>
    <dgm:cxn modelId="{A13A75CA-36D1-4291-87BB-49D35A229C34}" srcId="{03F57274-BAAE-4D3A-AA5D-4A3E15004D89}" destId="{C514E674-827D-4540-8D3D-2936EDBF1114}" srcOrd="1" destOrd="0" parTransId="{8CB6BE02-8223-43FA-8822-B618B54C9462}" sibTransId="{30E62372-68B4-4505-8C64-687117C9966D}"/>
    <dgm:cxn modelId="{8611FB77-57F3-4BFA-B706-77B8E93E15FF}" type="presOf" srcId="{E6768EFE-9A11-479D-8D8D-464FF05BAAD9}" destId="{694971F4-BCF5-4119-8CB7-E3E8BFA28B14}" srcOrd="0" destOrd="0" presId="urn:microsoft.com/office/officeart/2005/8/layout/vList5"/>
    <dgm:cxn modelId="{A0D42DFF-CD66-4CBD-B2FB-B8C67FC6E434}" srcId="{E2E69DFE-D773-4F4F-955F-61B90AEEE8B7}" destId="{3CF18C63-8BC0-452C-9CC7-C728A63EBA9B}" srcOrd="0" destOrd="0" parTransId="{806B2265-09C3-4E68-AB6A-B579F36F567B}" sibTransId="{1A0ECFAC-99EE-4384-8B9C-6D7A24CEB5AF}"/>
    <dgm:cxn modelId="{852F0AA1-A748-4A34-8988-CB4860B275BB}" type="presOf" srcId="{3CF18C63-8BC0-452C-9CC7-C728A63EBA9B}" destId="{AF2FD799-5B4A-4571-BC79-3B8B9E8492CB}" srcOrd="0" destOrd="0" presId="urn:microsoft.com/office/officeart/2005/8/layout/vList5"/>
    <dgm:cxn modelId="{2B2194CC-4BF0-42D3-BC2B-7D3D5F22CCAF}" srcId="{C514E674-827D-4540-8D3D-2936EDBF1114}" destId="{9637B514-B15F-4AAB-8A93-04828BE5B8B5}" srcOrd="0" destOrd="0" parTransId="{E89E7C2C-C931-4B75-982D-0F8575E3681D}" sibTransId="{B84208C5-A785-4A5E-B2ED-91DA69FEA8D4}"/>
    <dgm:cxn modelId="{9E60C340-B637-4E45-91CC-798991988AB9}" type="presOf" srcId="{C514E674-827D-4540-8D3D-2936EDBF1114}" destId="{3D3EB319-507F-4DE1-B5F4-34ADC9524F67}" srcOrd="0" destOrd="0" presId="urn:microsoft.com/office/officeart/2005/8/layout/vList5"/>
    <dgm:cxn modelId="{551F8112-FC72-41BF-9C1C-536D39166CDE}" type="presParOf" srcId="{9FC2203E-9B95-4A94-9053-FDE5AA06D168}" destId="{060C8D89-BBE0-49A5-ACCB-BC308C2C9219}" srcOrd="0" destOrd="0" presId="urn:microsoft.com/office/officeart/2005/8/layout/vList5"/>
    <dgm:cxn modelId="{85C3BC44-DE94-4915-8097-AEF8D38259F1}" type="presParOf" srcId="{060C8D89-BBE0-49A5-ACCB-BC308C2C9219}" destId="{D9771CA1-2A20-4E33-BBD0-B016A571B063}" srcOrd="0" destOrd="0" presId="urn:microsoft.com/office/officeart/2005/8/layout/vList5"/>
    <dgm:cxn modelId="{1DA040E1-52F5-4BA6-A11F-192538FB56A3}" type="presParOf" srcId="{060C8D89-BBE0-49A5-ACCB-BC308C2C9219}" destId="{694971F4-BCF5-4119-8CB7-E3E8BFA28B14}" srcOrd="1" destOrd="0" presId="urn:microsoft.com/office/officeart/2005/8/layout/vList5"/>
    <dgm:cxn modelId="{B82E2F6D-B643-4BD3-9968-96FDFC721D82}" type="presParOf" srcId="{9FC2203E-9B95-4A94-9053-FDE5AA06D168}" destId="{B703666F-3488-4660-95FD-A42E361D61A7}" srcOrd="1" destOrd="0" presId="urn:microsoft.com/office/officeart/2005/8/layout/vList5"/>
    <dgm:cxn modelId="{E16FBBE3-BAFB-46D8-B856-73F8563A3227}" type="presParOf" srcId="{9FC2203E-9B95-4A94-9053-FDE5AA06D168}" destId="{3CC64DAC-70C4-43D7-B190-F09661F9B7A0}" srcOrd="2" destOrd="0" presId="urn:microsoft.com/office/officeart/2005/8/layout/vList5"/>
    <dgm:cxn modelId="{7E3FC02E-6A26-4D72-900D-26989A517BE4}" type="presParOf" srcId="{3CC64DAC-70C4-43D7-B190-F09661F9B7A0}" destId="{3D3EB319-507F-4DE1-B5F4-34ADC9524F67}" srcOrd="0" destOrd="0" presId="urn:microsoft.com/office/officeart/2005/8/layout/vList5"/>
    <dgm:cxn modelId="{AB890A04-16E0-4D37-B038-F94B061741B5}" type="presParOf" srcId="{3CC64DAC-70C4-43D7-B190-F09661F9B7A0}" destId="{23E340A5-6F5D-4584-B3C8-7661511E1DAF}" srcOrd="1" destOrd="0" presId="urn:microsoft.com/office/officeart/2005/8/layout/vList5"/>
    <dgm:cxn modelId="{3D18C776-A24E-4DF2-B7FE-69B59F7A1F3B}" type="presParOf" srcId="{9FC2203E-9B95-4A94-9053-FDE5AA06D168}" destId="{6F72EBA1-5B1E-4CA4-8436-34964371AF4A}" srcOrd="3" destOrd="0" presId="urn:microsoft.com/office/officeart/2005/8/layout/vList5"/>
    <dgm:cxn modelId="{0F274C1F-D279-468C-A89F-8F91D6A604A5}" type="presParOf" srcId="{9FC2203E-9B95-4A94-9053-FDE5AA06D168}" destId="{2DE93EAE-65C2-4A48-A717-0DCEC3DC16D4}" srcOrd="4" destOrd="0" presId="urn:microsoft.com/office/officeart/2005/8/layout/vList5"/>
    <dgm:cxn modelId="{EAD92B19-D9C5-44CC-851B-D18F0AF7C8AA}" type="presParOf" srcId="{2DE93EAE-65C2-4A48-A717-0DCEC3DC16D4}" destId="{CD1494C8-C484-47BD-B738-DDCBD09A7C48}" srcOrd="0" destOrd="0" presId="urn:microsoft.com/office/officeart/2005/8/layout/vList5"/>
    <dgm:cxn modelId="{53DFB493-439D-43C1-96AD-3B116174289B}" type="presParOf" srcId="{2DE93EAE-65C2-4A48-A717-0DCEC3DC16D4}" destId="{AF2FD799-5B4A-4571-BC79-3B8B9E8492C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CDD19-AB9B-4D92-8FCD-1DC8ED322F29}">
      <dsp:nvSpPr>
        <dsp:cNvPr id="0" name=""/>
        <dsp:cNvSpPr/>
      </dsp:nvSpPr>
      <dsp:spPr>
        <a:xfrm rot="10800000">
          <a:off x="1527843" y="68562"/>
          <a:ext cx="5617312" cy="451824"/>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242" tIns="87630" rIns="163576" bIns="87630" numCol="1" spcCol="1270" anchor="ctr" anchorCtr="0">
          <a:noAutofit/>
        </a:bodyPr>
        <a:lstStyle/>
        <a:p>
          <a:pPr lvl="0" algn="ctr" defTabSz="1022350">
            <a:lnSpc>
              <a:spcPct val="90000"/>
            </a:lnSpc>
            <a:spcBef>
              <a:spcPct val="0"/>
            </a:spcBef>
            <a:spcAft>
              <a:spcPct val="35000"/>
            </a:spcAft>
          </a:pPr>
          <a:r>
            <a:rPr lang="en-US" sz="2300" kern="1200" dirty="0" smtClean="0">
              <a:latin typeface="+mn-lt"/>
              <a:cs typeface="Times New Roman" panose="02020603050405020304" pitchFamily="18" charset="0"/>
            </a:rPr>
            <a:t>Introduction to the area</a:t>
          </a:r>
          <a:endParaRPr lang="en-US" sz="2300" kern="1200" dirty="0">
            <a:latin typeface="+mn-lt"/>
            <a:cs typeface="Times New Roman" panose="02020603050405020304" pitchFamily="18" charset="0"/>
          </a:endParaRPr>
        </a:p>
      </dsp:txBody>
      <dsp:txXfrm rot="10800000">
        <a:off x="1640799" y="68562"/>
        <a:ext cx="5504356" cy="451824"/>
      </dsp:txXfrm>
    </dsp:sp>
    <dsp:sp modelId="{B6455521-4147-4971-8592-28146FB6C0A9}">
      <dsp:nvSpPr>
        <dsp:cNvPr id="0" name=""/>
        <dsp:cNvSpPr/>
      </dsp:nvSpPr>
      <dsp:spPr>
        <a:xfrm>
          <a:off x="1301931" y="29597"/>
          <a:ext cx="451824" cy="583476"/>
        </a:xfrm>
        <a:prstGeom prst="ellipse">
          <a:avLst/>
        </a:prstGeom>
        <a:blipFill rotWithShape="1">
          <a:blip xmlns:r="http://schemas.openxmlformats.org/officeDocument/2006/relationships" r:embed="rId1"/>
          <a:stretch>
            <a:fillRect/>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920FDC4-D884-4B7C-BD9D-19BCABA20AAC}">
      <dsp:nvSpPr>
        <dsp:cNvPr id="0" name=""/>
        <dsp:cNvSpPr/>
      </dsp:nvSpPr>
      <dsp:spPr>
        <a:xfrm rot="10800000">
          <a:off x="1527843" y="721085"/>
          <a:ext cx="5617312" cy="451824"/>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242"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Literature review</a:t>
          </a:r>
          <a:endParaRPr lang="en-US" sz="2000" kern="1200" dirty="0"/>
        </a:p>
      </dsp:txBody>
      <dsp:txXfrm rot="10800000">
        <a:off x="1640799" y="721085"/>
        <a:ext cx="5504356" cy="451824"/>
      </dsp:txXfrm>
    </dsp:sp>
    <dsp:sp modelId="{0EF0D3C4-A75C-4777-BCB3-815A94CDCB08}">
      <dsp:nvSpPr>
        <dsp:cNvPr id="0" name=""/>
        <dsp:cNvSpPr/>
      </dsp:nvSpPr>
      <dsp:spPr>
        <a:xfrm>
          <a:off x="1301931" y="721085"/>
          <a:ext cx="451824" cy="451824"/>
        </a:xfrm>
        <a:prstGeom prst="ellipse">
          <a:avLst/>
        </a:prstGeom>
        <a:blipFill rotWithShape="1">
          <a:blip xmlns:r="http://schemas.openxmlformats.org/officeDocument/2006/relationships" r:embed="rId2"/>
          <a:stretch>
            <a:fillRect/>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A973C51-F679-4540-AFDD-6AEE4588B0EA}">
      <dsp:nvSpPr>
        <dsp:cNvPr id="0" name=""/>
        <dsp:cNvSpPr/>
      </dsp:nvSpPr>
      <dsp:spPr>
        <a:xfrm rot="10800000">
          <a:off x="1527843" y="1307783"/>
          <a:ext cx="5617312" cy="451824"/>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242"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Comparative analysis</a:t>
          </a:r>
          <a:endParaRPr lang="en-US" sz="2000" kern="1200" dirty="0"/>
        </a:p>
      </dsp:txBody>
      <dsp:txXfrm rot="10800000">
        <a:off x="1640799" y="1307783"/>
        <a:ext cx="5504356" cy="451824"/>
      </dsp:txXfrm>
    </dsp:sp>
    <dsp:sp modelId="{56C7A05D-63B3-40AD-94F9-867E5029AFA9}">
      <dsp:nvSpPr>
        <dsp:cNvPr id="0" name=""/>
        <dsp:cNvSpPr/>
      </dsp:nvSpPr>
      <dsp:spPr>
        <a:xfrm>
          <a:off x="1301931" y="1307783"/>
          <a:ext cx="451824" cy="451824"/>
        </a:xfrm>
        <a:prstGeom prst="ellipse">
          <a:avLst/>
        </a:prstGeom>
        <a:blipFill rotWithShape="1">
          <a:blip xmlns:r="http://schemas.openxmlformats.org/officeDocument/2006/relationships" r:embed="rId1"/>
          <a:stretch>
            <a:fillRect/>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BA8D30D-4A1A-4249-BDC0-CA19DA22F8FB}">
      <dsp:nvSpPr>
        <dsp:cNvPr id="0" name=""/>
        <dsp:cNvSpPr/>
      </dsp:nvSpPr>
      <dsp:spPr>
        <a:xfrm rot="10800000">
          <a:off x="1527843" y="1894480"/>
          <a:ext cx="5617312" cy="451824"/>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242"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Problem Statement</a:t>
          </a:r>
          <a:endParaRPr lang="en-US" sz="2000" kern="1200" dirty="0"/>
        </a:p>
      </dsp:txBody>
      <dsp:txXfrm rot="10800000">
        <a:off x="1640799" y="1894480"/>
        <a:ext cx="5504356" cy="451824"/>
      </dsp:txXfrm>
    </dsp:sp>
    <dsp:sp modelId="{6F2A2426-FA5E-42E7-AD5C-3136A9E1F685}">
      <dsp:nvSpPr>
        <dsp:cNvPr id="0" name=""/>
        <dsp:cNvSpPr/>
      </dsp:nvSpPr>
      <dsp:spPr>
        <a:xfrm>
          <a:off x="1301931" y="1894480"/>
          <a:ext cx="451824" cy="451824"/>
        </a:xfrm>
        <a:prstGeom prst="ellipse">
          <a:avLst/>
        </a:prstGeom>
        <a:blipFill rotWithShape="1">
          <a:blip xmlns:r="http://schemas.openxmlformats.org/officeDocument/2006/relationships" r:embed="rId1"/>
          <a:stretch>
            <a:fillRect/>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C223FD8-99D1-4D18-9A1B-339957F83BDD}">
      <dsp:nvSpPr>
        <dsp:cNvPr id="0" name=""/>
        <dsp:cNvSpPr/>
      </dsp:nvSpPr>
      <dsp:spPr>
        <a:xfrm rot="10800000">
          <a:off x="1527843" y="2481177"/>
          <a:ext cx="5617312" cy="451824"/>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242"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Proposed Solution</a:t>
          </a:r>
          <a:endParaRPr lang="en-US" sz="2000" kern="1200" dirty="0"/>
        </a:p>
      </dsp:txBody>
      <dsp:txXfrm rot="10800000">
        <a:off x="1640799" y="2481177"/>
        <a:ext cx="5504356" cy="451824"/>
      </dsp:txXfrm>
    </dsp:sp>
    <dsp:sp modelId="{FA759CE5-ACCD-45C1-8B47-8CE2BAC97C16}">
      <dsp:nvSpPr>
        <dsp:cNvPr id="0" name=""/>
        <dsp:cNvSpPr/>
      </dsp:nvSpPr>
      <dsp:spPr>
        <a:xfrm>
          <a:off x="1301931" y="2481177"/>
          <a:ext cx="451824" cy="451824"/>
        </a:xfrm>
        <a:prstGeom prst="ellipse">
          <a:avLst/>
        </a:prstGeom>
        <a:blipFill rotWithShape="1">
          <a:blip xmlns:r="http://schemas.openxmlformats.org/officeDocument/2006/relationships" r:embed="rId1"/>
          <a:stretch>
            <a:fillRect/>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5CF3E57-4F45-47B0-8B01-DD9D7A27F35A}">
      <dsp:nvSpPr>
        <dsp:cNvPr id="0" name=""/>
        <dsp:cNvSpPr/>
      </dsp:nvSpPr>
      <dsp:spPr>
        <a:xfrm rot="10800000">
          <a:off x="1527843" y="3067874"/>
          <a:ext cx="5617312" cy="451824"/>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242"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More to add</a:t>
          </a:r>
          <a:endParaRPr lang="en-US" sz="2000" kern="1200" dirty="0"/>
        </a:p>
      </dsp:txBody>
      <dsp:txXfrm rot="10800000">
        <a:off x="1640799" y="3067874"/>
        <a:ext cx="5504356" cy="451824"/>
      </dsp:txXfrm>
    </dsp:sp>
    <dsp:sp modelId="{56FD7043-7E2B-4751-8D73-FDDCFB2FC1C6}">
      <dsp:nvSpPr>
        <dsp:cNvPr id="0" name=""/>
        <dsp:cNvSpPr/>
      </dsp:nvSpPr>
      <dsp:spPr>
        <a:xfrm>
          <a:off x="1301931" y="3067874"/>
          <a:ext cx="451824" cy="451824"/>
        </a:xfrm>
        <a:prstGeom prst="ellipse">
          <a:avLst/>
        </a:prstGeom>
        <a:blipFill rotWithShape="1">
          <a:blip xmlns:r="http://schemas.openxmlformats.org/officeDocument/2006/relationships" r:embed="rId3"/>
          <a:stretch>
            <a:fillRect/>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720B715-6984-4116-8D0F-E3D6CF66AF44}">
      <dsp:nvSpPr>
        <dsp:cNvPr id="0" name=""/>
        <dsp:cNvSpPr/>
      </dsp:nvSpPr>
      <dsp:spPr>
        <a:xfrm rot="10800000">
          <a:off x="1527843" y="3654571"/>
          <a:ext cx="5617312" cy="451824"/>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242"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Novelty</a:t>
          </a:r>
          <a:endParaRPr lang="en-US" sz="2000" kern="1200" dirty="0"/>
        </a:p>
      </dsp:txBody>
      <dsp:txXfrm rot="10800000">
        <a:off x="1640799" y="3654571"/>
        <a:ext cx="5504356" cy="451824"/>
      </dsp:txXfrm>
    </dsp:sp>
    <dsp:sp modelId="{310EADEC-276C-465F-9D15-217F077B2AA1}">
      <dsp:nvSpPr>
        <dsp:cNvPr id="0" name=""/>
        <dsp:cNvSpPr/>
      </dsp:nvSpPr>
      <dsp:spPr>
        <a:xfrm>
          <a:off x="1301931" y="3654571"/>
          <a:ext cx="451824" cy="451824"/>
        </a:xfrm>
        <a:prstGeom prst="ellipse">
          <a:avLst/>
        </a:prstGeom>
        <a:blipFill rotWithShape="1">
          <a:blip xmlns:r="http://schemas.openxmlformats.org/officeDocument/2006/relationships" r:embed="rId3"/>
          <a:stretch>
            <a:fillRect/>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CBD52B3-4EF6-436B-9B24-17A8C1FF19E9}">
      <dsp:nvSpPr>
        <dsp:cNvPr id="0" name=""/>
        <dsp:cNvSpPr/>
      </dsp:nvSpPr>
      <dsp:spPr>
        <a:xfrm rot="10800000">
          <a:off x="1527843" y="4241269"/>
          <a:ext cx="5617312" cy="451824"/>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242"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Evaluation</a:t>
          </a:r>
          <a:endParaRPr lang="en-US" sz="2000" kern="1200" dirty="0"/>
        </a:p>
      </dsp:txBody>
      <dsp:txXfrm rot="10800000">
        <a:off x="1640799" y="4241269"/>
        <a:ext cx="5504356" cy="451824"/>
      </dsp:txXfrm>
    </dsp:sp>
    <dsp:sp modelId="{3A57E59A-42E6-4670-815D-4DC8DFFB2989}">
      <dsp:nvSpPr>
        <dsp:cNvPr id="0" name=""/>
        <dsp:cNvSpPr/>
      </dsp:nvSpPr>
      <dsp:spPr>
        <a:xfrm>
          <a:off x="1301931" y="4241269"/>
          <a:ext cx="451824" cy="451824"/>
        </a:xfrm>
        <a:prstGeom prst="ellipse">
          <a:avLst/>
        </a:prstGeom>
        <a:blipFill rotWithShape="1">
          <a:blip xmlns:r="http://schemas.openxmlformats.org/officeDocument/2006/relationships" r:embed="rId1"/>
          <a:stretch>
            <a:fillRect/>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D6D46B2-480B-4AB3-A662-115272208E3D}">
      <dsp:nvSpPr>
        <dsp:cNvPr id="0" name=""/>
        <dsp:cNvSpPr/>
      </dsp:nvSpPr>
      <dsp:spPr>
        <a:xfrm rot="10800000">
          <a:off x="1527843" y="4827966"/>
          <a:ext cx="5617312" cy="451824"/>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242"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Research operation analysis</a:t>
          </a:r>
          <a:endParaRPr lang="en-US" sz="2000" kern="1200" dirty="0"/>
        </a:p>
      </dsp:txBody>
      <dsp:txXfrm rot="10800000">
        <a:off x="1640799" y="4827966"/>
        <a:ext cx="5504356" cy="451824"/>
      </dsp:txXfrm>
    </dsp:sp>
    <dsp:sp modelId="{447777C9-5EDA-4776-86C2-1427621725EC}">
      <dsp:nvSpPr>
        <dsp:cNvPr id="0" name=""/>
        <dsp:cNvSpPr/>
      </dsp:nvSpPr>
      <dsp:spPr>
        <a:xfrm>
          <a:off x="1301931" y="4827966"/>
          <a:ext cx="451824" cy="451824"/>
        </a:xfrm>
        <a:prstGeom prst="ellipse">
          <a:avLst/>
        </a:prstGeom>
        <a:blipFill rotWithShape="1">
          <a:blip xmlns:r="http://schemas.openxmlformats.org/officeDocument/2006/relationships" r:embed="rId4"/>
          <a:stretch>
            <a:fillRect/>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7EEBB59-F61E-427A-99E1-BAFF1F0939F6}">
      <dsp:nvSpPr>
        <dsp:cNvPr id="0" name=""/>
        <dsp:cNvSpPr/>
      </dsp:nvSpPr>
      <dsp:spPr>
        <a:xfrm rot="10800000">
          <a:off x="1527843" y="5414663"/>
          <a:ext cx="5617312" cy="451824"/>
        </a:xfrm>
        <a:prstGeom prst="homePlat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242"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Related work comparison </a:t>
          </a:r>
          <a:endParaRPr lang="en-US" sz="2000" kern="1200" dirty="0"/>
        </a:p>
      </dsp:txBody>
      <dsp:txXfrm rot="10800000">
        <a:off x="1640799" y="5414663"/>
        <a:ext cx="5504356" cy="451824"/>
      </dsp:txXfrm>
    </dsp:sp>
    <dsp:sp modelId="{EF37B199-9E3F-4DE4-9617-2849D07F5021}">
      <dsp:nvSpPr>
        <dsp:cNvPr id="0" name=""/>
        <dsp:cNvSpPr/>
      </dsp:nvSpPr>
      <dsp:spPr>
        <a:xfrm>
          <a:off x="1301931" y="5414663"/>
          <a:ext cx="451824" cy="451824"/>
        </a:xfrm>
        <a:prstGeom prst="ellipse">
          <a:avLst/>
        </a:prstGeom>
        <a:blipFill rotWithShape="1">
          <a:blip xmlns:r="http://schemas.openxmlformats.org/officeDocument/2006/relationships" r:embed="rId5"/>
          <a:stretch>
            <a:fillRect/>
          </a:stretch>
        </a:blip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971F4-BCF5-4119-8CB7-E3E8BFA28B14}">
      <dsp:nvSpPr>
        <dsp:cNvPr id="0" name=""/>
        <dsp:cNvSpPr/>
      </dsp:nvSpPr>
      <dsp:spPr>
        <a:xfrm rot="5400000">
          <a:off x="6081160" y="-2383921"/>
          <a:ext cx="1220127" cy="6297623"/>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Existing literature review tells the importance of public opinion which turns out to be essential for fighting the pandemic.</a:t>
          </a:r>
          <a:endParaRPr lang="en-US" sz="1800" kern="1200" dirty="0"/>
        </a:p>
      </dsp:txBody>
      <dsp:txXfrm rot="-5400000">
        <a:off x="3542412" y="214389"/>
        <a:ext cx="6238061" cy="1101003"/>
      </dsp:txXfrm>
    </dsp:sp>
    <dsp:sp modelId="{D9771CA1-2A20-4E33-BBD0-B016A571B063}">
      <dsp:nvSpPr>
        <dsp:cNvPr id="0" name=""/>
        <dsp:cNvSpPr/>
      </dsp:nvSpPr>
      <dsp:spPr>
        <a:xfrm>
          <a:off x="0" y="2310"/>
          <a:ext cx="3542412" cy="1525158"/>
        </a:xfrm>
        <a:prstGeom prst="roundRect">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3">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What do we already know?</a:t>
          </a:r>
          <a:endParaRPr lang="en-US" sz="3600" kern="1200" dirty="0"/>
        </a:p>
      </dsp:txBody>
      <dsp:txXfrm>
        <a:off x="74452" y="76762"/>
        <a:ext cx="3393508" cy="1376254"/>
      </dsp:txXfrm>
    </dsp:sp>
    <dsp:sp modelId="{23E340A5-6F5D-4584-B3C8-7661511E1DAF}">
      <dsp:nvSpPr>
        <dsp:cNvPr id="0" name=""/>
        <dsp:cNvSpPr/>
      </dsp:nvSpPr>
      <dsp:spPr>
        <a:xfrm rot="5400000">
          <a:off x="6081160" y="-782504"/>
          <a:ext cx="1220127" cy="6297623"/>
        </a:xfrm>
        <a:prstGeom prst="round2SameRect">
          <a:avLst/>
        </a:prstGeom>
        <a:solidFill>
          <a:schemeClr val="accent3">
            <a:tint val="40000"/>
            <a:alpha val="90000"/>
            <a:hueOff val="1323854"/>
            <a:satOff val="-3906"/>
            <a:lumOff val="212"/>
            <a:alphaOff val="0"/>
          </a:schemeClr>
        </a:solidFill>
        <a:ln w="12700" cap="flat" cmpd="sng" algn="ctr">
          <a:solidFill>
            <a:schemeClr val="accent3">
              <a:tint val="40000"/>
              <a:alpha val="90000"/>
              <a:hueOff val="1323854"/>
              <a:satOff val="-3906"/>
              <a:lumOff val="212"/>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As the vaccination process is initiated in the entire world, several concerns of the population are to be analyzed for the efficient campaign. </a:t>
          </a:r>
          <a:r>
            <a:rPr lang="en-US" sz="1800" kern="1200" dirty="0" smtClean="0"/>
            <a:t>Comparison of datasets over the time.</a:t>
          </a:r>
          <a:endParaRPr lang="en-US" sz="1800" kern="1200" dirty="0"/>
        </a:p>
      </dsp:txBody>
      <dsp:txXfrm rot="-5400000">
        <a:off x="3542412" y="1815806"/>
        <a:ext cx="6238061" cy="1101003"/>
      </dsp:txXfrm>
    </dsp:sp>
    <dsp:sp modelId="{3D3EB319-507F-4DE1-B5F4-34ADC9524F67}">
      <dsp:nvSpPr>
        <dsp:cNvPr id="0" name=""/>
        <dsp:cNvSpPr/>
      </dsp:nvSpPr>
      <dsp:spPr>
        <a:xfrm>
          <a:off x="0" y="1603727"/>
          <a:ext cx="3542412" cy="1525158"/>
        </a:xfrm>
        <a:prstGeom prst="roundRect">
          <a:avLst/>
        </a:prstGeom>
        <a:gradFill rotWithShape="0">
          <a:gsLst>
            <a:gs pos="0">
              <a:schemeClr val="accent3">
                <a:hueOff val="1689924"/>
                <a:satOff val="-5573"/>
                <a:lumOff val="2843"/>
                <a:alphaOff val="0"/>
                <a:shade val="15000"/>
                <a:satMod val="180000"/>
              </a:schemeClr>
            </a:gs>
            <a:gs pos="50000">
              <a:schemeClr val="accent3">
                <a:hueOff val="1689924"/>
                <a:satOff val="-5573"/>
                <a:lumOff val="2843"/>
                <a:alphaOff val="0"/>
                <a:shade val="45000"/>
                <a:satMod val="170000"/>
              </a:schemeClr>
            </a:gs>
            <a:gs pos="70000">
              <a:schemeClr val="accent3">
                <a:hueOff val="1689924"/>
                <a:satOff val="-5573"/>
                <a:lumOff val="2843"/>
                <a:alphaOff val="0"/>
                <a:tint val="99000"/>
                <a:shade val="65000"/>
                <a:satMod val="155000"/>
              </a:schemeClr>
            </a:gs>
            <a:gs pos="100000">
              <a:schemeClr val="accent3">
                <a:hueOff val="1689924"/>
                <a:satOff val="-5573"/>
                <a:lumOff val="2843"/>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3">
              <a:hueOff val="1689924"/>
              <a:satOff val="-5573"/>
              <a:lumOff val="2843"/>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What do we need to know?</a:t>
          </a:r>
          <a:endParaRPr lang="en-US" sz="3600" kern="1200" dirty="0"/>
        </a:p>
      </dsp:txBody>
      <dsp:txXfrm>
        <a:off x="74452" y="1678179"/>
        <a:ext cx="3393508" cy="1376254"/>
      </dsp:txXfrm>
    </dsp:sp>
    <dsp:sp modelId="{AF2FD799-5B4A-4571-BC79-3B8B9E8492CB}">
      <dsp:nvSpPr>
        <dsp:cNvPr id="0" name=""/>
        <dsp:cNvSpPr/>
      </dsp:nvSpPr>
      <dsp:spPr>
        <a:xfrm rot="5400000">
          <a:off x="6081160" y="818912"/>
          <a:ext cx="1220127" cy="6297623"/>
        </a:xfrm>
        <a:prstGeom prst="round2SameRect">
          <a:avLst/>
        </a:prstGeom>
        <a:solidFill>
          <a:schemeClr val="accent3">
            <a:tint val="40000"/>
            <a:alpha val="90000"/>
            <a:hueOff val="2647708"/>
            <a:satOff val="-7813"/>
            <a:lumOff val="424"/>
            <a:alphaOff val="0"/>
          </a:schemeClr>
        </a:solidFill>
        <a:ln w="12700" cap="flat" cmpd="sng" algn="ctr">
          <a:solidFill>
            <a:schemeClr val="accent3">
              <a:tint val="40000"/>
              <a:alpha val="90000"/>
              <a:hueOff val="2647708"/>
              <a:satOff val="-7813"/>
              <a:lumOff val="424"/>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The retrieved data will not only help the public to get an answer for all their concerns, but will also help the health officials for the proper alignment of the entire vaccination process.</a:t>
          </a:r>
          <a:endParaRPr lang="en-US" sz="1800" kern="1200" dirty="0"/>
        </a:p>
      </dsp:txBody>
      <dsp:txXfrm rot="-5400000">
        <a:off x="3542412" y="3417222"/>
        <a:ext cx="6238061" cy="1101003"/>
      </dsp:txXfrm>
    </dsp:sp>
    <dsp:sp modelId="{CD1494C8-C484-47BD-B738-DDCBD09A7C48}">
      <dsp:nvSpPr>
        <dsp:cNvPr id="0" name=""/>
        <dsp:cNvSpPr/>
      </dsp:nvSpPr>
      <dsp:spPr>
        <a:xfrm>
          <a:off x="0" y="3205144"/>
          <a:ext cx="3542412" cy="1525158"/>
        </a:xfrm>
        <a:prstGeom prst="roundRect">
          <a:avLst/>
        </a:prstGeom>
        <a:gradFill rotWithShape="0">
          <a:gsLst>
            <a:gs pos="0">
              <a:schemeClr val="accent3">
                <a:hueOff val="3379848"/>
                <a:satOff val="-11145"/>
                <a:lumOff val="5685"/>
                <a:alphaOff val="0"/>
                <a:shade val="15000"/>
                <a:satMod val="180000"/>
              </a:schemeClr>
            </a:gs>
            <a:gs pos="50000">
              <a:schemeClr val="accent3">
                <a:hueOff val="3379848"/>
                <a:satOff val="-11145"/>
                <a:lumOff val="5685"/>
                <a:alphaOff val="0"/>
                <a:shade val="45000"/>
                <a:satMod val="170000"/>
              </a:schemeClr>
            </a:gs>
            <a:gs pos="70000">
              <a:schemeClr val="accent3">
                <a:hueOff val="3379848"/>
                <a:satOff val="-11145"/>
                <a:lumOff val="5685"/>
                <a:alphaOff val="0"/>
                <a:tint val="99000"/>
                <a:shade val="65000"/>
                <a:satMod val="155000"/>
              </a:schemeClr>
            </a:gs>
            <a:gs pos="100000">
              <a:schemeClr val="accent3">
                <a:hueOff val="3379848"/>
                <a:satOff val="-11145"/>
                <a:lumOff val="5685"/>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3">
              <a:hueOff val="3379848"/>
              <a:satOff val="-11145"/>
              <a:lumOff val="568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Why do we need to know it?</a:t>
          </a:r>
          <a:endParaRPr lang="en-US" sz="3600" kern="1200" dirty="0"/>
        </a:p>
      </dsp:txBody>
      <dsp:txXfrm>
        <a:off x="74452" y="3279596"/>
        <a:ext cx="3393508" cy="1376254"/>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E1787-60EB-4866-BA9A-C1F52C45FFD2}" type="datetimeFigureOut">
              <a:rPr lang="en-US" smtClean="0"/>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7755B-7ED3-4EE7-B2F8-D96B34AFC6EE}" type="slidenum">
              <a:rPr lang="en-US" smtClean="0"/>
              <a:t>‹#›</a:t>
            </a:fld>
            <a:endParaRPr lang="en-US"/>
          </a:p>
        </p:txBody>
      </p:sp>
    </p:spTree>
    <p:extLst>
      <p:ext uri="{BB962C8B-B14F-4D97-AF65-F5344CB8AC3E}">
        <p14:creationId xmlns:p14="http://schemas.microsoft.com/office/powerpoint/2010/main" val="325771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7755B-7ED3-4EE7-B2F8-D96B34AFC6EE}" type="slidenum">
              <a:rPr lang="en-US" smtClean="0"/>
              <a:t>2</a:t>
            </a:fld>
            <a:endParaRPr lang="en-US"/>
          </a:p>
        </p:txBody>
      </p:sp>
    </p:spTree>
    <p:extLst>
      <p:ext uri="{BB962C8B-B14F-4D97-AF65-F5344CB8AC3E}">
        <p14:creationId xmlns:p14="http://schemas.microsoft.com/office/powerpoint/2010/main" val="627747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7755B-7ED3-4EE7-B2F8-D96B34AFC6EE}" type="slidenum">
              <a:rPr lang="en-US" smtClean="0"/>
              <a:t>4</a:t>
            </a:fld>
            <a:endParaRPr lang="en-US"/>
          </a:p>
        </p:txBody>
      </p:sp>
    </p:spTree>
    <p:extLst>
      <p:ext uri="{BB962C8B-B14F-4D97-AF65-F5344CB8AC3E}">
        <p14:creationId xmlns:p14="http://schemas.microsoft.com/office/powerpoint/2010/main" val="2501818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626144-3E21-4E97-ABA1-FD7EB559D72C}"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8CFC2-04E9-4197-AEF1-2404186DE157}" type="slidenum">
              <a:rPr lang="en-US" smtClean="0"/>
              <a:t>‹#›</a:t>
            </a:fld>
            <a:endParaRPr lang="en-US"/>
          </a:p>
        </p:txBody>
      </p:sp>
    </p:spTree>
    <p:extLst>
      <p:ext uri="{BB962C8B-B14F-4D97-AF65-F5344CB8AC3E}">
        <p14:creationId xmlns:p14="http://schemas.microsoft.com/office/powerpoint/2010/main" val="165543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26144-3E21-4E97-ABA1-FD7EB559D72C}"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8CFC2-04E9-4197-AEF1-2404186DE157}" type="slidenum">
              <a:rPr lang="en-US" smtClean="0"/>
              <a:t>‹#›</a:t>
            </a:fld>
            <a:endParaRPr lang="en-US"/>
          </a:p>
        </p:txBody>
      </p:sp>
    </p:spTree>
    <p:extLst>
      <p:ext uri="{BB962C8B-B14F-4D97-AF65-F5344CB8AC3E}">
        <p14:creationId xmlns:p14="http://schemas.microsoft.com/office/powerpoint/2010/main" val="291990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26144-3E21-4E97-ABA1-FD7EB559D72C}"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8CFC2-04E9-4197-AEF1-2404186DE157}" type="slidenum">
              <a:rPr lang="en-US" smtClean="0"/>
              <a:t>‹#›</a:t>
            </a:fld>
            <a:endParaRPr lang="en-US"/>
          </a:p>
        </p:txBody>
      </p:sp>
    </p:spTree>
    <p:extLst>
      <p:ext uri="{BB962C8B-B14F-4D97-AF65-F5344CB8AC3E}">
        <p14:creationId xmlns:p14="http://schemas.microsoft.com/office/powerpoint/2010/main" val="383599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26144-3E21-4E97-ABA1-FD7EB559D72C}"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8CFC2-04E9-4197-AEF1-2404186DE157}" type="slidenum">
              <a:rPr lang="en-US" smtClean="0"/>
              <a:t>‹#›</a:t>
            </a:fld>
            <a:endParaRPr lang="en-US"/>
          </a:p>
        </p:txBody>
      </p:sp>
    </p:spTree>
    <p:extLst>
      <p:ext uri="{BB962C8B-B14F-4D97-AF65-F5344CB8AC3E}">
        <p14:creationId xmlns:p14="http://schemas.microsoft.com/office/powerpoint/2010/main" val="361848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26144-3E21-4E97-ABA1-FD7EB559D72C}"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8CFC2-04E9-4197-AEF1-2404186DE157}" type="slidenum">
              <a:rPr lang="en-US" smtClean="0"/>
              <a:t>‹#›</a:t>
            </a:fld>
            <a:endParaRPr lang="en-US"/>
          </a:p>
        </p:txBody>
      </p:sp>
    </p:spTree>
    <p:extLst>
      <p:ext uri="{BB962C8B-B14F-4D97-AF65-F5344CB8AC3E}">
        <p14:creationId xmlns:p14="http://schemas.microsoft.com/office/powerpoint/2010/main" val="1671214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626144-3E21-4E97-ABA1-FD7EB559D72C}"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8CFC2-04E9-4197-AEF1-2404186DE157}" type="slidenum">
              <a:rPr lang="en-US" smtClean="0"/>
              <a:t>‹#›</a:t>
            </a:fld>
            <a:endParaRPr lang="en-US"/>
          </a:p>
        </p:txBody>
      </p:sp>
    </p:spTree>
    <p:extLst>
      <p:ext uri="{BB962C8B-B14F-4D97-AF65-F5344CB8AC3E}">
        <p14:creationId xmlns:p14="http://schemas.microsoft.com/office/powerpoint/2010/main" val="69551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626144-3E21-4E97-ABA1-FD7EB559D72C}" type="datetimeFigureOut">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8CFC2-04E9-4197-AEF1-2404186DE157}" type="slidenum">
              <a:rPr lang="en-US" smtClean="0"/>
              <a:t>‹#›</a:t>
            </a:fld>
            <a:endParaRPr lang="en-US"/>
          </a:p>
        </p:txBody>
      </p:sp>
    </p:spTree>
    <p:extLst>
      <p:ext uri="{BB962C8B-B14F-4D97-AF65-F5344CB8AC3E}">
        <p14:creationId xmlns:p14="http://schemas.microsoft.com/office/powerpoint/2010/main" val="1490972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626144-3E21-4E97-ABA1-FD7EB559D72C}" type="datetimeFigureOut">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8CFC2-04E9-4197-AEF1-2404186DE157}" type="slidenum">
              <a:rPr lang="en-US" smtClean="0"/>
              <a:t>‹#›</a:t>
            </a:fld>
            <a:endParaRPr lang="en-US"/>
          </a:p>
        </p:txBody>
      </p:sp>
    </p:spTree>
    <p:extLst>
      <p:ext uri="{BB962C8B-B14F-4D97-AF65-F5344CB8AC3E}">
        <p14:creationId xmlns:p14="http://schemas.microsoft.com/office/powerpoint/2010/main" val="173465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26144-3E21-4E97-ABA1-FD7EB559D72C}" type="datetimeFigureOut">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28CFC2-04E9-4197-AEF1-2404186DE157}" type="slidenum">
              <a:rPr lang="en-US" smtClean="0"/>
              <a:t>‹#›</a:t>
            </a:fld>
            <a:endParaRPr lang="en-US"/>
          </a:p>
        </p:txBody>
      </p:sp>
    </p:spTree>
    <p:extLst>
      <p:ext uri="{BB962C8B-B14F-4D97-AF65-F5344CB8AC3E}">
        <p14:creationId xmlns:p14="http://schemas.microsoft.com/office/powerpoint/2010/main" val="388723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626144-3E21-4E97-ABA1-FD7EB559D72C}"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8CFC2-04E9-4197-AEF1-2404186DE157}" type="slidenum">
              <a:rPr lang="en-US" smtClean="0"/>
              <a:t>‹#›</a:t>
            </a:fld>
            <a:endParaRPr lang="en-US"/>
          </a:p>
        </p:txBody>
      </p:sp>
    </p:spTree>
    <p:extLst>
      <p:ext uri="{BB962C8B-B14F-4D97-AF65-F5344CB8AC3E}">
        <p14:creationId xmlns:p14="http://schemas.microsoft.com/office/powerpoint/2010/main" val="85910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626144-3E21-4E97-ABA1-FD7EB559D72C}"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8CFC2-04E9-4197-AEF1-2404186DE157}" type="slidenum">
              <a:rPr lang="en-US" smtClean="0"/>
              <a:t>‹#›</a:t>
            </a:fld>
            <a:endParaRPr lang="en-US"/>
          </a:p>
        </p:txBody>
      </p:sp>
    </p:spTree>
    <p:extLst>
      <p:ext uri="{BB962C8B-B14F-4D97-AF65-F5344CB8AC3E}">
        <p14:creationId xmlns:p14="http://schemas.microsoft.com/office/powerpoint/2010/main" val="398806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26144-3E21-4E97-ABA1-FD7EB559D72C}" type="datetimeFigureOut">
              <a:rPr lang="en-US" smtClean="0"/>
              <a:t>4/7/2021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8CFC2-04E9-4197-AEF1-2404186DE157}" type="slidenum">
              <a:rPr lang="en-US" smtClean="0"/>
              <a:t>‹#›</a:t>
            </a:fld>
            <a:endParaRPr lang="en-US"/>
          </a:p>
        </p:txBody>
      </p:sp>
    </p:spTree>
    <p:extLst>
      <p:ext uri="{BB962C8B-B14F-4D97-AF65-F5344CB8AC3E}">
        <p14:creationId xmlns:p14="http://schemas.microsoft.com/office/powerpoint/2010/main" val="22042088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nitikasharma3@cmail.Carleton.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rxiv.org/abs/1711.10377" TargetMode="External"/><Relationship Id="rId2" Type="http://schemas.openxmlformats.org/officeDocument/2006/relationships/hyperlink" Target="https://www.earthdatascience.org/courses/use-data-open-source-python/intro-to-apis/twitter-data-in-pyth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1170" y="723332"/>
            <a:ext cx="9144000" cy="1481164"/>
          </a:xfrm>
        </p:spPr>
        <p:txBody>
          <a:bodyPr>
            <a:normAutofit/>
          </a:bodyPr>
          <a:lstStyle/>
          <a:p>
            <a:r>
              <a:rPr lang="en-US" sz="4800" dirty="0" smtClean="0">
                <a:latin typeface="Times New Roman" panose="02020603050405020304" pitchFamily="18" charset="0"/>
                <a:cs typeface="Times New Roman" panose="02020603050405020304" pitchFamily="18" charset="0"/>
              </a:rPr>
              <a:t>Covid-19 vaccination- public discussions around the world</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60479" y="4990365"/>
            <a:ext cx="9144000" cy="991973"/>
          </a:xfrm>
        </p:spPr>
        <p:txBody>
          <a:bodyPr>
            <a:noAutofit/>
          </a:bodyPr>
          <a:lstStyle/>
          <a:p>
            <a:r>
              <a:rPr lang="en-US" sz="2000" dirty="0" err="1" smtClean="0">
                <a:latin typeface="Times New Roman" panose="02020603050405020304" pitchFamily="18" charset="0"/>
                <a:cs typeface="Times New Roman" panose="02020603050405020304" pitchFamily="18" charset="0"/>
              </a:rPr>
              <a:t>Nitika</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Sharma</a:t>
            </a:r>
          </a:p>
          <a:p>
            <a:r>
              <a:rPr lang="en-US" sz="2000" dirty="0" smtClean="0">
                <a:latin typeface="Times New Roman" panose="02020603050405020304" pitchFamily="18" charset="0"/>
                <a:cs typeface="Times New Roman" panose="02020603050405020304" pitchFamily="18" charset="0"/>
              </a:rPr>
              <a:t>Pre-final Presentation (Design and Development of Data-Intensive Application)</a:t>
            </a:r>
            <a:endParaRPr lang="en-US" sz="20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hlinkClick r:id="rId2"/>
              </a:rPr>
              <a:t>(</a:t>
            </a:r>
            <a:r>
              <a:rPr lang="en-US" sz="1600" i="1" dirty="0" smtClean="0">
                <a:latin typeface="Times New Roman" panose="02020603050405020304" pitchFamily="18" charset="0"/>
                <a:cs typeface="Times New Roman" panose="02020603050405020304" pitchFamily="18" charset="0"/>
                <a:hlinkClick r:id="rId2"/>
              </a:rPr>
              <a:t>nitikasharma3@cmail.Carleton.ca</a:t>
            </a:r>
            <a:r>
              <a:rPr lang="en-US" sz="1600" dirty="0" smtClean="0">
                <a:latin typeface="Times New Roman" panose="02020603050405020304" pitchFamily="18" charset="0"/>
                <a:cs typeface="Times New Roman" panose="02020603050405020304" pitchFamily="18" charset="0"/>
                <a:hlinkClick r:id="rId2"/>
              </a:rPr>
              <a:t>)</a:t>
            </a:r>
            <a:endParaRPr lang="en-US" sz="1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pic>
        <p:nvPicPr>
          <p:cNvPr id="1026" name="Picture 2" descr="Crowd Public Discussion Stock Photo - Download Image Now - iSto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3111" y="2370712"/>
            <a:ext cx="3618481" cy="23233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181229" y="6278677"/>
            <a:ext cx="186974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April 7</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 2021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485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5929" y="2589893"/>
            <a:ext cx="3530600" cy="1612899"/>
          </a:xfrm>
        </p:spPr>
        <p:txBody>
          <a:bodyPr>
            <a:normAutofit lnSpcReduction="10000"/>
          </a:bodyPr>
          <a:lstStyle/>
          <a:p>
            <a:pPr marL="0" indent="0">
              <a:buNone/>
            </a:pPr>
            <a:r>
              <a:rPr lang="en-US" dirty="0"/>
              <a:t>Architecture of the analysis process </a:t>
            </a:r>
            <a:r>
              <a:rPr lang="en-US" dirty="0" smtClean="0"/>
              <a:t>for online available dataset</a:t>
            </a:r>
            <a:endParaRPr lang="en-US" dirty="0"/>
          </a:p>
        </p:txBody>
      </p:sp>
      <p:sp>
        <p:nvSpPr>
          <p:cNvPr id="4" name="TextBox 3"/>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417" y="1058977"/>
            <a:ext cx="596265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eft Arrow 5"/>
          <p:cNvSpPr/>
          <p:nvPr/>
        </p:nvSpPr>
        <p:spPr>
          <a:xfrm>
            <a:off x="7082971" y="3033486"/>
            <a:ext cx="914400" cy="3628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962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Pseudo code of the solution</a:t>
            </a:r>
            <a:endParaRPr lang="en-US" dirty="0"/>
          </a:p>
        </p:txBody>
      </p:sp>
      <p:sp>
        <p:nvSpPr>
          <p:cNvPr id="4" name="TextBox 3"/>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8" name="TextBox 7"/>
          <p:cNvSpPr txBox="1"/>
          <p:nvPr/>
        </p:nvSpPr>
        <p:spPr>
          <a:xfrm>
            <a:off x="609600" y="1443389"/>
            <a:ext cx="5562600" cy="369332"/>
          </a:xfrm>
          <a:prstGeom prst="rect">
            <a:avLst/>
          </a:prstGeom>
          <a:noFill/>
        </p:spPr>
        <p:txBody>
          <a:bodyPr wrap="square" rtlCol="0">
            <a:spAutoFit/>
          </a:bodyPr>
          <a:lstStyle/>
          <a:p>
            <a:pPr marL="400050" indent="-400050">
              <a:buFont typeface="+mj-lt"/>
              <a:buAutoNum type="romanUcPeriod"/>
            </a:pPr>
            <a:r>
              <a:rPr lang="en-US" i="1" u="sng" dirty="0" smtClean="0"/>
              <a:t>Data extraction </a:t>
            </a:r>
            <a:r>
              <a:rPr lang="en-US" dirty="0" smtClean="0"/>
              <a:t>(SOFTWARE: GOOGLE COLAB)</a:t>
            </a:r>
            <a:endParaRPr lang="en-US" dirty="0"/>
          </a:p>
        </p:txBody>
      </p:sp>
      <p:sp>
        <p:nvSpPr>
          <p:cNvPr id="10" name="TextBox 9"/>
          <p:cNvSpPr txBox="1"/>
          <p:nvPr/>
        </p:nvSpPr>
        <p:spPr>
          <a:xfrm>
            <a:off x="533400" y="2054922"/>
            <a:ext cx="4495800" cy="3508653"/>
          </a:xfrm>
          <a:prstGeom prst="rect">
            <a:avLst/>
          </a:prstGeom>
          <a:noFill/>
        </p:spPr>
        <p:txBody>
          <a:bodyPr wrap="square" rtlCol="0">
            <a:spAutoFit/>
          </a:bodyPr>
          <a:lstStyle/>
          <a:p>
            <a:r>
              <a:rPr lang="en-US" sz="1700" dirty="0" smtClean="0">
                <a:solidFill>
                  <a:srgbClr val="00B050"/>
                </a:solidFill>
              </a:rPr>
              <a:t>#Initiating with the importing of the libraries and package</a:t>
            </a:r>
          </a:p>
          <a:p>
            <a:pPr marL="285750" indent="-285750">
              <a:buFont typeface="Arial" pitchFamily="34" charset="0"/>
              <a:buChar char="•"/>
            </a:pPr>
            <a:r>
              <a:rPr lang="en-US" sz="1700" dirty="0" smtClean="0"/>
              <a:t>Import the pandas  </a:t>
            </a:r>
          </a:p>
          <a:p>
            <a:pPr marL="285750" indent="-285750">
              <a:buFont typeface="Arial" pitchFamily="34" charset="0"/>
              <a:buChar char="•"/>
            </a:pPr>
            <a:r>
              <a:rPr lang="en-US" sz="1700" dirty="0" smtClean="0"/>
              <a:t>Import the </a:t>
            </a:r>
            <a:r>
              <a:rPr lang="en-US" sz="1700" dirty="0" err="1" smtClean="0"/>
              <a:t>tweepy</a:t>
            </a:r>
            <a:r>
              <a:rPr lang="en-US" sz="1700" dirty="0" smtClean="0"/>
              <a:t> package from </a:t>
            </a:r>
            <a:r>
              <a:rPr lang="en-US" sz="1700" dirty="0" err="1" smtClean="0"/>
              <a:t>tweepy</a:t>
            </a:r>
            <a:r>
              <a:rPr lang="en-US" sz="1700" dirty="0" smtClean="0"/>
              <a:t> library</a:t>
            </a:r>
          </a:p>
          <a:p>
            <a:pPr marL="285750" indent="-285750">
              <a:buFont typeface="Arial" pitchFamily="34" charset="0"/>
              <a:buChar char="•"/>
            </a:pPr>
            <a:r>
              <a:rPr lang="en-US" sz="1700" dirty="0" smtClean="0"/>
              <a:t>Import </a:t>
            </a:r>
            <a:r>
              <a:rPr lang="en-US" sz="1700" dirty="0" err="1" smtClean="0"/>
              <a:t>TextBlob</a:t>
            </a:r>
            <a:r>
              <a:rPr lang="en-US" sz="1700" dirty="0" smtClean="0"/>
              <a:t> package from </a:t>
            </a:r>
            <a:r>
              <a:rPr lang="en-US" sz="1700" dirty="0" err="1" smtClean="0"/>
              <a:t>textblob</a:t>
            </a:r>
            <a:r>
              <a:rPr lang="en-US" sz="1700" dirty="0" smtClean="0"/>
              <a:t> library             </a:t>
            </a:r>
          </a:p>
          <a:p>
            <a:pPr marL="285750" indent="-285750">
              <a:buFont typeface="Arial" pitchFamily="34" charset="0"/>
              <a:buChar char="•"/>
            </a:pPr>
            <a:r>
              <a:rPr lang="en-US" sz="1700" dirty="0" smtClean="0"/>
              <a:t>Import </a:t>
            </a:r>
            <a:r>
              <a:rPr lang="en-US" sz="1700" dirty="0" err="1" smtClean="0"/>
              <a:t>WordCloud</a:t>
            </a:r>
            <a:endParaRPr lang="en-US" sz="1700" dirty="0" smtClean="0"/>
          </a:p>
          <a:p>
            <a:pPr marL="285750" indent="-285750">
              <a:buFont typeface="Arial" pitchFamily="34" charset="0"/>
              <a:buChar char="•"/>
            </a:pPr>
            <a:r>
              <a:rPr lang="en-US" sz="1700" dirty="0" smtClean="0"/>
              <a:t>Import </a:t>
            </a:r>
            <a:r>
              <a:rPr lang="en-US" sz="1700" dirty="0" err="1" smtClean="0"/>
              <a:t>numpy</a:t>
            </a:r>
            <a:endParaRPr lang="en-US" sz="1700" dirty="0" smtClean="0"/>
          </a:p>
          <a:p>
            <a:pPr marL="285750" indent="-285750">
              <a:buFont typeface="Arial" pitchFamily="34" charset="0"/>
              <a:buChar char="•"/>
            </a:pPr>
            <a:r>
              <a:rPr lang="en-US" sz="1700" dirty="0" smtClean="0"/>
              <a:t>Import re                   </a:t>
            </a:r>
          </a:p>
          <a:p>
            <a:pPr marL="285750" indent="-285750">
              <a:buFont typeface="Arial" pitchFamily="34" charset="0"/>
              <a:buChar char="•"/>
            </a:pPr>
            <a:r>
              <a:rPr lang="en-US" sz="1700" dirty="0" smtClean="0"/>
              <a:t>Import the </a:t>
            </a:r>
            <a:r>
              <a:rPr lang="en-US" sz="1700" dirty="0" err="1" smtClean="0"/>
              <a:t>matplotlib</a:t>
            </a:r>
            <a:r>
              <a:rPr lang="en-US" sz="1700" dirty="0"/>
              <a:t> </a:t>
            </a:r>
            <a:r>
              <a:rPr lang="en-US" sz="1700" dirty="0" smtClean="0"/>
              <a:t>package</a:t>
            </a:r>
          </a:p>
          <a:p>
            <a:pPr marL="285750" indent="-285750">
              <a:buFont typeface="Arial" pitchFamily="34" charset="0"/>
              <a:buChar char="•"/>
            </a:pPr>
            <a:r>
              <a:rPr lang="en-US" sz="1600" dirty="0"/>
              <a:t>from </a:t>
            </a:r>
            <a:r>
              <a:rPr lang="en-US" sz="1600" dirty="0" err="1"/>
              <a:t>nltk.corpus</a:t>
            </a:r>
            <a:r>
              <a:rPr lang="en-US" sz="1600" dirty="0"/>
              <a:t> import </a:t>
            </a:r>
            <a:r>
              <a:rPr lang="en-US" sz="1600" dirty="0" err="1"/>
              <a:t>stopwords</a:t>
            </a:r>
            <a:endParaRPr lang="en-US" sz="1600" dirty="0"/>
          </a:p>
          <a:p>
            <a:pPr marL="285750" indent="-285750">
              <a:buFont typeface="Arial" pitchFamily="34" charset="0"/>
              <a:buChar char="•"/>
            </a:pPr>
            <a:endParaRPr lang="en-US" sz="1700" dirty="0"/>
          </a:p>
        </p:txBody>
      </p:sp>
      <p:sp>
        <p:nvSpPr>
          <p:cNvPr id="11" name="TextBox 10"/>
          <p:cNvSpPr txBox="1"/>
          <p:nvPr/>
        </p:nvSpPr>
        <p:spPr>
          <a:xfrm>
            <a:off x="6772700" y="1663558"/>
            <a:ext cx="4343400" cy="2708434"/>
          </a:xfrm>
          <a:prstGeom prst="rect">
            <a:avLst/>
          </a:prstGeom>
          <a:noFill/>
        </p:spPr>
        <p:txBody>
          <a:bodyPr wrap="square" rtlCol="0">
            <a:spAutoFit/>
          </a:bodyPr>
          <a:lstStyle/>
          <a:p>
            <a:r>
              <a:rPr lang="en-US" sz="1600" b="1" dirty="0" smtClean="0"/>
              <a:t>FOR TWITTER EXTRACTION</a:t>
            </a:r>
          </a:p>
          <a:p>
            <a:endParaRPr lang="en-US" sz="1600" dirty="0" smtClean="0">
              <a:solidFill>
                <a:schemeClr val="accent3">
                  <a:lumMod val="75000"/>
                </a:schemeClr>
              </a:solidFill>
            </a:endParaRPr>
          </a:p>
          <a:p>
            <a:r>
              <a:rPr lang="en-US" sz="1700" dirty="0">
                <a:solidFill>
                  <a:srgbClr val="00B050"/>
                </a:solidFill>
              </a:rPr>
              <a:t>#Get the necessary keys and token from the twitter developer account</a:t>
            </a:r>
          </a:p>
          <a:p>
            <a:pPr marL="285750" indent="-285750">
              <a:buFont typeface="Arial" pitchFamily="34" charset="0"/>
              <a:buChar char="•"/>
            </a:pPr>
            <a:r>
              <a:rPr lang="en-US" dirty="0" err="1"/>
              <a:t>consumer_key</a:t>
            </a:r>
            <a:r>
              <a:rPr lang="en-US" dirty="0"/>
              <a:t> = ‘put the key here’</a:t>
            </a:r>
          </a:p>
          <a:p>
            <a:pPr marL="285750" indent="-285750">
              <a:buFont typeface="Arial" pitchFamily="34" charset="0"/>
              <a:buChar char="•"/>
            </a:pPr>
            <a:r>
              <a:rPr lang="en-US" dirty="0" err="1"/>
              <a:t>consumer_secret</a:t>
            </a:r>
            <a:r>
              <a:rPr lang="en-US" dirty="0"/>
              <a:t> = ‘put the key here’</a:t>
            </a:r>
          </a:p>
          <a:p>
            <a:pPr marL="285750" indent="-285750">
              <a:buFont typeface="Arial" pitchFamily="34" charset="0"/>
              <a:buChar char="•"/>
            </a:pPr>
            <a:r>
              <a:rPr lang="en-US" dirty="0" err="1"/>
              <a:t>access_key</a:t>
            </a:r>
            <a:r>
              <a:rPr lang="en-US" dirty="0"/>
              <a:t> = ‘put the key here’</a:t>
            </a:r>
          </a:p>
          <a:p>
            <a:pPr marL="285750" indent="-285750">
              <a:buFont typeface="Arial" pitchFamily="34" charset="0"/>
              <a:buChar char="•"/>
            </a:pPr>
            <a:r>
              <a:rPr lang="en-US" dirty="0" err="1"/>
              <a:t>access_token_secret</a:t>
            </a:r>
            <a:r>
              <a:rPr lang="en-US" dirty="0"/>
              <a:t> = ‘put the key here’</a:t>
            </a:r>
          </a:p>
          <a:p>
            <a:endParaRPr lang="en-US" sz="1600" dirty="0" smtClean="0">
              <a:solidFill>
                <a:schemeClr val="accent3">
                  <a:lumMod val="75000"/>
                </a:schemeClr>
              </a:solidFill>
            </a:endParaRPr>
          </a:p>
          <a:p>
            <a:endParaRPr lang="en-US" sz="1600" dirty="0"/>
          </a:p>
        </p:txBody>
      </p:sp>
      <p:sp>
        <p:nvSpPr>
          <p:cNvPr id="12" name="TextBox 11"/>
          <p:cNvSpPr txBox="1"/>
          <p:nvPr/>
        </p:nvSpPr>
        <p:spPr>
          <a:xfrm>
            <a:off x="6772700" y="4178580"/>
            <a:ext cx="4343400" cy="1400383"/>
          </a:xfrm>
          <a:prstGeom prst="rect">
            <a:avLst/>
          </a:prstGeom>
          <a:noFill/>
        </p:spPr>
        <p:txBody>
          <a:bodyPr wrap="square" rtlCol="0">
            <a:spAutoFit/>
          </a:bodyPr>
          <a:lstStyle/>
          <a:p>
            <a:r>
              <a:rPr lang="en-US" sz="1600" b="1" dirty="0" smtClean="0"/>
              <a:t>ALREADY AVAILABLE DATASET</a:t>
            </a:r>
          </a:p>
          <a:p>
            <a:endParaRPr lang="en-US" sz="1600" b="1" dirty="0" smtClean="0">
              <a:solidFill>
                <a:schemeClr val="accent3">
                  <a:lumMod val="75000"/>
                </a:schemeClr>
              </a:solidFill>
            </a:endParaRPr>
          </a:p>
          <a:p>
            <a:r>
              <a:rPr lang="en-US" sz="1700" dirty="0">
                <a:solidFill>
                  <a:srgbClr val="00B050"/>
                </a:solidFill>
              </a:rPr>
              <a:t>#</a:t>
            </a:r>
            <a:r>
              <a:rPr lang="en-US" sz="1700" dirty="0">
                <a:solidFill>
                  <a:srgbClr val="00B050"/>
                </a:solidFill>
              </a:rPr>
              <a:t>For loading the dataset</a:t>
            </a:r>
          </a:p>
          <a:p>
            <a:r>
              <a:rPr lang="en-US" dirty="0" smtClean="0"/>
              <a:t>Use the </a:t>
            </a:r>
            <a:r>
              <a:rPr lang="en-US" dirty="0" err="1" smtClean="0"/>
              <a:t>google</a:t>
            </a:r>
            <a:r>
              <a:rPr lang="en-US" dirty="0" smtClean="0"/>
              <a:t> </a:t>
            </a:r>
            <a:r>
              <a:rPr lang="en-US" dirty="0" err="1" smtClean="0"/>
              <a:t>colab</a:t>
            </a:r>
            <a:r>
              <a:rPr lang="en-US" dirty="0" smtClean="0"/>
              <a:t> upload function for loading the </a:t>
            </a:r>
            <a:r>
              <a:rPr lang="en-US" dirty="0" err="1" smtClean="0"/>
              <a:t>csv</a:t>
            </a:r>
            <a:r>
              <a:rPr lang="en-US" dirty="0" smtClean="0"/>
              <a:t> file of the dataset</a:t>
            </a:r>
            <a:endParaRPr lang="en-US" dirty="0"/>
          </a:p>
        </p:txBody>
      </p:sp>
      <p:sp>
        <p:nvSpPr>
          <p:cNvPr id="13" name="Right Arrow 12"/>
          <p:cNvSpPr/>
          <p:nvPr/>
        </p:nvSpPr>
        <p:spPr>
          <a:xfrm>
            <a:off x="5029200" y="3352800"/>
            <a:ext cx="1143000" cy="653143"/>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158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5" name="TextBox 4"/>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2089416"/>
            <a:ext cx="5639461" cy="3293209"/>
          </a:xfrm>
          <a:prstGeom prst="rect">
            <a:avLst/>
          </a:prstGeom>
          <a:noFill/>
        </p:spPr>
        <p:txBody>
          <a:bodyPr wrap="square" rtlCol="0">
            <a:spAutoFit/>
          </a:bodyPr>
          <a:lstStyle/>
          <a:p>
            <a:r>
              <a:rPr lang="en-US" sz="1600" dirty="0" smtClean="0">
                <a:solidFill>
                  <a:srgbClr val="00B050"/>
                </a:solidFill>
              </a:rPr>
              <a:t>#Passing the keys for authorizing with the </a:t>
            </a:r>
            <a:r>
              <a:rPr lang="en-US" sz="1600" dirty="0" err="1" smtClean="0">
                <a:solidFill>
                  <a:srgbClr val="00B050"/>
                </a:solidFill>
              </a:rPr>
              <a:t>tweepy</a:t>
            </a:r>
            <a:endParaRPr lang="en-US" sz="1600" dirty="0" smtClean="0">
              <a:solidFill>
                <a:srgbClr val="00B050"/>
              </a:solidFill>
            </a:endParaRPr>
          </a:p>
          <a:p>
            <a:r>
              <a:rPr lang="en-US" sz="1600" dirty="0" smtClean="0">
                <a:solidFill>
                  <a:srgbClr val="00B050"/>
                </a:solidFill>
              </a:rPr>
              <a:t> </a:t>
            </a:r>
            <a:r>
              <a:rPr lang="en-US" sz="1600" dirty="0" err="1" smtClean="0">
                <a:solidFill>
                  <a:srgbClr val="00B050"/>
                </a:solidFill>
              </a:rPr>
              <a:t>OAuthhandler</a:t>
            </a:r>
            <a:r>
              <a:rPr lang="en-US" sz="1600" dirty="0" smtClean="0">
                <a:solidFill>
                  <a:srgbClr val="00B050"/>
                </a:solidFill>
              </a:rPr>
              <a:t> </a:t>
            </a:r>
          </a:p>
          <a:p>
            <a:r>
              <a:rPr lang="en-US" sz="1600" dirty="0" smtClean="0">
                <a:solidFill>
                  <a:srgbClr val="00B050"/>
                </a:solidFill>
              </a:rPr>
              <a:t>#Authentication with the </a:t>
            </a:r>
            <a:r>
              <a:rPr lang="en-US" sz="1600" dirty="0" err="1" smtClean="0">
                <a:solidFill>
                  <a:srgbClr val="00B050"/>
                </a:solidFill>
              </a:rPr>
              <a:t>consumer_key</a:t>
            </a:r>
            <a:r>
              <a:rPr lang="en-US" sz="1600" dirty="0" smtClean="0">
                <a:solidFill>
                  <a:srgbClr val="00B050"/>
                </a:solidFill>
              </a:rPr>
              <a:t> and </a:t>
            </a:r>
            <a:r>
              <a:rPr lang="en-US" sz="1600" dirty="0" err="1" smtClean="0">
                <a:solidFill>
                  <a:srgbClr val="00B050"/>
                </a:solidFill>
              </a:rPr>
              <a:t>consumer_secret</a:t>
            </a:r>
            <a:r>
              <a:rPr lang="en-US" sz="1600" dirty="0" smtClean="0">
                <a:solidFill>
                  <a:srgbClr val="00B050"/>
                </a:solidFill>
              </a:rPr>
              <a:t> </a:t>
            </a:r>
          </a:p>
          <a:p>
            <a:pPr marL="285750" indent="-285750">
              <a:buFont typeface="Arial" pitchFamily="34" charset="0"/>
              <a:buChar char="•"/>
            </a:pPr>
            <a:r>
              <a:rPr lang="en-US" sz="1600" dirty="0" err="1" smtClean="0"/>
              <a:t>tweepy</a:t>
            </a:r>
            <a:r>
              <a:rPr lang="en-US" sz="1600" dirty="0" smtClean="0"/>
              <a:t> .</a:t>
            </a:r>
            <a:r>
              <a:rPr lang="en-US" sz="1600" dirty="0" err="1" smtClean="0"/>
              <a:t>OAuthHandler</a:t>
            </a:r>
            <a:r>
              <a:rPr lang="en-US" sz="1600" dirty="0" smtClean="0"/>
              <a:t>(</a:t>
            </a:r>
            <a:r>
              <a:rPr lang="en-US" sz="1600" dirty="0" err="1" smtClean="0"/>
              <a:t>consumer_key</a:t>
            </a:r>
            <a:r>
              <a:rPr lang="en-US" sz="1600" dirty="0"/>
              <a:t>, </a:t>
            </a:r>
            <a:r>
              <a:rPr lang="en-US" sz="1600" dirty="0" err="1" smtClean="0"/>
              <a:t>consumer_secret</a:t>
            </a:r>
            <a:endParaRPr lang="en-US" sz="1600" dirty="0" smtClean="0"/>
          </a:p>
          <a:p>
            <a:endParaRPr lang="en-US" sz="1600" dirty="0"/>
          </a:p>
          <a:p>
            <a:r>
              <a:rPr lang="en-US" sz="1600" dirty="0">
                <a:solidFill>
                  <a:srgbClr val="00B050"/>
                </a:solidFill>
              </a:rPr>
              <a:t>#Authentication for setting the access token</a:t>
            </a:r>
          </a:p>
          <a:p>
            <a:pPr marL="285750" indent="-285750">
              <a:buFont typeface="Arial" pitchFamily="34" charset="0"/>
              <a:buChar char="•"/>
            </a:pPr>
            <a:r>
              <a:rPr lang="en-US" sz="1600" dirty="0" err="1" smtClean="0"/>
              <a:t>authen.set_access_token</a:t>
            </a:r>
            <a:r>
              <a:rPr lang="en-US" sz="1600" dirty="0" smtClean="0"/>
              <a:t>(</a:t>
            </a:r>
            <a:r>
              <a:rPr lang="en-US" sz="1600" dirty="0" err="1" smtClean="0"/>
              <a:t>access_key</a:t>
            </a:r>
            <a:r>
              <a:rPr lang="en-US" sz="1600" dirty="0"/>
              <a:t>, </a:t>
            </a:r>
            <a:r>
              <a:rPr lang="en-US" sz="1600" dirty="0" err="1"/>
              <a:t>access_secret</a:t>
            </a:r>
            <a:r>
              <a:rPr lang="en-US" sz="1600" dirty="0" smtClean="0"/>
              <a:t>)</a:t>
            </a:r>
          </a:p>
          <a:p>
            <a:endParaRPr lang="en-US" sz="1600" dirty="0">
              <a:solidFill>
                <a:schemeClr val="accent3">
                  <a:lumMod val="75000"/>
                </a:schemeClr>
              </a:solidFill>
            </a:endParaRPr>
          </a:p>
          <a:p>
            <a:r>
              <a:rPr lang="en-US" sz="1600" dirty="0">
                <a:solidFill>
                  <a:srgbClr val="00B050"/>
                </a:solidFill>
              </a:rPr>
              <a:t>#Pass the above authorizations to </a:t>
            </a:r>
            <a:r>
              <a:rPr lang="en-US" sz="1600" dirty="0" err="1">
                <a:solidFill>
                  <a:srgbClr val="00B050"/>
                </a:solidFill>
              </a:rPr>
              <a:t>tweepy</a:t>
            </a:r>
            <a:endParaRPr lang="en-US" sz="1600" dirty="0">
              <a:solidFill>
                <a:srgbClr val="00B050"/>
              </a:solidFill>
            </a:endParaRPr>
          </a:p>
          <a:p>
            <a:pPr marL="285750" indent="-285750">
              <a:buFont typeface="Arial" pitchFamily="34" charset="0"/>
              <a:buChar char="•"/>
            </a:pPr>
            <a:r>
              <a:rPr lang="en-US" sz="1600" dirty="0" err="1" smtClean="0"/>
              <a:t>tweepy.API</a:t>
            </a:r>
            <a:r>
              <a:rPr lang="en-US" sz="1600" dirty="0" smtClean="0"/>
              <a:t>(</a:t>
            </a:r>
            <a:r>
              <a:rPr lang="en-US" sz="1600" dirty="0" err="1" smtClean="0"/>
              <a:t>authen</a:t>
            </a:r>
            <a:r>
              <a:rPr lang="en-US" sz="1600" dirty="0" smtClean="0"/>
              <a:t>, </a:t>
            </a:r>
            <a:r>
              <a:rPr lang="en-US" sz="1600" dirty="0" err="1" smtClean="0"/>
              <a:t>wait_on_rate_limit</a:t>
            </a:r>
            <a:r>
              <a:rPr lang="en-US" sz="1600" dirty="0" smtClean="0"/>
              <a:t>=True)</a:t>
            </a:r>
          </a:p>
          <a:p>
            <a:endParaRPr lang="en-US" sz="1600" dirty="0">
              <a:solidFill>
                <a:schemeClr val="accent3">
                  <a:lumMod val="75000"/>
                </a:schemeClr>
              </a:solidFill>
            </a:endParaRPr>
          </a:p>
          <a:p>
            <a:endParaRPr lang="en-US" sz="1600" dirty="0" smtClean="0">
              <a:solidFill>
                <a:schemeClr val="accent3">
                  <a:lumMod val="75000"/>
                </a:schemeClr>
              </a:solidFill>
            </a:endParaRPr>
          </a:p>
          <a:p>
            <a:endParaRPr lang="en-US" sz="1600" dirty="0">
              <a:solidFill>
                <a:schemeClr val="accent3">
                  <a:lumMod val="75000"/>
                </a:schemeClr>
              </a:solidFill>
            </a:endParaRPr>
          </a:p>
        </p:txBody>
      </p:sp>
      <p:sp>
        <p:nvSpPr>
          <p:cNvPr id="8" name="TextBox 7"/>
          <p:cNvSpPr txBox="1"/>
          <p:nvPr/>
        </p:nvSpPr>
        <p:spPr>
          <a:xfrm>
            <a:off x="6033713" y="1084117"/>
            <a:ext cx="5979886" cy="4585871"/>
          </a:xfrm>
          <a:prstGeom prst="rect">
            <a:avLst/>
          </a:prstGeom>
          <a:noFill/>
        </p:spPr>
        <p:txBody>
          <a:bodyPr wrap="square" rtlCol="0">
            <a:spAutoFit/>
          </a:bodyPr>
          <a:lstStyle/>
          <a:p>
            <a:r>
              <a:rPr lang="en-US" sz="1600" dirty="0">
                <a:solidFill>
                  <a:srgbClr val="00B050"/>
                </a:solidFill>
              </a:rPr>
              <a:t>#extract the data using search key word and creation of a </a:t>
            </a:r>
            <a:r>
              <a:rPr lang="en-US" sz="1600" dirty="0" err="1">
                <a:solidFill>
                  <a:srgbClr val="00B050"/>
                </a:solidFill>
              </a:rPr>
              <a:t>dataframe</a:t>
            </a:r>
            <a:endParaRPr lang="en-US" sz="1600" dirty="0">
              <a:solidFill>
                <a:srgbClr val="00B050"/>
              </a:solidFill>
            </a:endParaRPr>
          </a:p>
          <a:p>
            <a:pPr marL="285750" indent="-285750">
              <a:buFont typeface="Arial" pitchFamily="34" charset="0"/>
              <a:buChar char="•"/>
            </a:pPr>
            <a:r>
              <a:rPr lang="en-US" sz="1600" dirty="0"/>
              <a:t>Specify the keyword as a </a:t>
            </a:r>
            <a:r>
              <a:rPr lang="en-US" sz="1600" b="1" dirty="0" err="1"/>
              <a:t>search_term</a:t>
            </a:r>
            <a:r>
              <a:rPr lang="en-US" sz="1600" b="1" dirty="0"/>
              <a:t> = ‘keywords’   </a:t>
            </a:r>
          </a:p>
          <a:p>
            <a:pPr marL="285750" indent="-285750">
              <a:buFont typeface="Arial" pitchFamily="34" charset="0"/>
              <a:buChar char="•"/>
            </a:pPr>
            <a:r>
              <a:rPr lang="en-US" sz="1600" dirty="0"/>
              <a:t>Use “ </a:t>
            </a:r>
            <a:r>
              <a:rPr lang="en-US" sz="1600" b="1" dirty="0"/>
              <a:t>–</a:t>
            </a:r>
            <a:r>
              <a:rPr lang="en-US" sz="1600" b="1" dirty="0" err="1"/>
              <a:t>filter:retweets</a:t>
            </a:r>
            <a:r>
              <a:rPr lang="en-US" sz="1600" dirty="0"/>
              <a:t>” for filtering all the RT to avoid repetition in data  in the </a:t>
            </a:r>
          </a:p>
          <a:p>
            <a:r>
              <a:rPr lang="en-US" sz="1600" dirty="0"/>
              <a:t>       </a:t>
            </a:r>
            <a:r>
              <a:rPr lang="en-US" sz="1600" dirty="0" err="1"/>
              <a:t>search_term</a:t>
            </a:r>
            <a:r>
              <a:rPr lang="en-US" sz="1600" dirty="0"/>
              <a:t> variable and store the new data in the new variable</a:t>
            </a:r>
          </a:p>
          <a:p>
            <a:pPr marL="285750" indent="-285750">
              <a:buFont typeface="Arial" pitchFamily="34" charset="0"/>
              <a:buChar char="•"/>
            </a:pPr>
            <a:r>
              <a:rPr lang="en-US" sz="1600" dirty="0"/>
              <a:t>Number of tweets to be extracted, </a:t>
            </a:r>
            <a:r>
              <a:rPr lang="en-US" sz="1600" b="1" dirty="0" err="1"/>
              <a:t>tweet_amount</a:t>
            </a:r>
            <a:r>
              <a:rPr lang="en-US" sz="1600" b="1" dirty="0"/>
              <a:t> = ‘number’</a:t>
            </a:r>
          </a:p>
          <a:p>
            <a:endParaRPr lang="en-US" sz="1600" dirty="0"/>
          </a:p>
          <a:p>
            <a:r>
              <a:rPr lang="en-US" sz="1600" dirty="0">
                <a:solidFill>
                  <a:srgbClr val="00B050"/>
                </a:solidFill>
              </a:rPr>
              <a:t>#Use cursor for searching the tweets in twitter and put in the variable</a:t>
            </a:r>
          </a:p>
          <a:p>
            <a:pPr marL="285750" indent="-285750">
              <a:buFont typeface="Arial" pitchFamily="34" charset="0"/>
              <a:buChar char="•"/>
            </a:pPr>
            <a:r>
              <a:rPr lang="en-US" sz="1600" dirty="0"/>
              <a:t>Variable = .Cursor(</a:t>
            </a:r>
            <a:r>
              <a:rPr lang="en-US" sz="1600" dirty="0" err="1"/>
              <a:t>api.search</a:t>
            </a:r>
            <a:r>
              <a:rPr lang="en-US" sz="1600" dirty="0"/>
              <a:t>, q=</a:t>
            </a:r>
            <a:r>
              <a:rPr lang="en-US" sz="1600" dirty="0" err="1"/>
              <a:t>new_var</a:t>
            </a:r>
            <a:r>
              <a:rPr lang="en-US" sz="1600" dirty="0"/>
              <a:t>, language = “?", </a:t>
            </a:r>
          </a:p>
          <a:p>
            <a:r>
              <a:rPr lang="en-US" sz="1600" dirty="0"/>
              <a:t>       </a:t>
            </a:r>
            <a:r>
              <a:rPr lang="en-US" sz="1600" dirty="0" err="1"/>
              <a:t>tweet_mode</a:t>
            </a:r>
            <a:r>
              <a:rPr lang="en-US" sz="1600" dirty="0"/>
              <a:t> = “?“).items(</a:t>
            </a:r>
            <a:r>
              <a:rPr lang="en-US" sz="1600" dirty="0" err="1"/>
              <a:t>tweet_amount</a:t>
            </a:r>
            <a:r>
              <a:rPr lang="en-US" sz="1600" dirty="0"/>
              <a:t>)</a:t>
            </a:r>
          </a:p>
          <a:p>
            <a:endParaRPr lang="en-US" sz="1600" dirty="0"/>
          </a:p>
          <a:p>
            <a:r>
              <a:rPr lang="en-US" sz="1600" dirty="0">
                <a:solidFill>
                  <a:srgbClr val="00B050"/>
                </a:solidFill>
              </a:rPr>
              <a:t>#Extracting and printing the raw tweets into a </a:t>
            </a:r>
            <a:r>
              <a:rPr lang="en-US" sz="1600" dirty="0" err="1">
                <a:solidFill>
                  <a:srgbClr val="00B050"/>
                </a:solidFill>
              </a:rPr>
              <a:t>dataframe</a:t>
            </a:r>
            <a:endParaRPr lang="en-US" sz="1600" dirty="0">
              <a:solidFill>
                <a:srgbClr val="00B050"/>
              </a:solidFill>
            </a:endParaRPr>
          </a:p>
          <a:p>
            <a:pPr marL="285750" indent="-285750">
              <a:buFont typeface="Arial" pitchFamily="34" charset="0"/>
              <a:buChar char="•"/>
            </a:pPr>
            <a:r>
              <a:rPr lang="en-US" sz="1600" dirty="0"/>
              <a:t>Pandas. </a:t>
            </a:r>
            <a:r>
              <a:rPr lang="en-US" sz="1600" dirty="0" err="1"/>
              <a:t>DataFrame</a:t>
            </a:r>
            <a:r>
              <a:rPr lang="en-US" sz="1600" dirty="0"/>
              <a:t> [</a:t>
            </a:r>
            <a:r>
              <a:rPr lang="en-US" sz="1600" dirty="0" err="1"/>
              <a:t>final_text</a:t>
            </a:r>
            <a:r>
              <a:rPr lang="en-US" sz="1600" dirty="0"/>
              <a:t> for tweet in </a:t>
            </a:r>
            <a:r>
              <a:rPr lang="en-US" sz="1600" dirty="0" err="1"/>
              <a:t>varible</a:t>
            </a:r>
            <a:r>
              <a:rPr lang="en-US" sz="1600" dirty="0"/>
              <a:t>] , column name = [‘Name’]</a:t>
            </a:r>
          </a:p>
          <a:p>
            <a:pPr marL="285750" indent="-285750">
              <a:buFont typeface="Arial" pitchFamily="34" charset="0"/>
              <a:buChar char="•"/>
            </a:pPr>
            <a:r>
              <a:rPr lang="en-US" sz="1600" dirty="0"/>
              <a:t>Call </a:t>
            </a:r>
            <a:r>
              <a:rPr lang="en-US" sz="1600" b="1" dirty="0" err="1"/>
              <a:t>pandas.set_option</a:t>
            </a:r>
            <a:r>
              <a:rPr lang="en-US" sz="1600" dirty="0"/>
              <a:t> to display all the columns and rows to none  </a:t>
            </a:r>
          </a:p>
          <a:p>
            <a:pPr marL="285750" indent="-285750">
              <a:buFont typeface="Arial" pitchFamily="34" charset="0"/>
              <a:buChar char="•"/>
            </a:pPr>
            <a:r>
              <a:rPr lang="en-US" sz="1600" dirty="0"/>
              <a:t>Print the </a:t>
            </a:r>
            <a:r>
              <a:rPr lang="en-US" sz="1600" dirty="0" err="1"/>
              <a:t>DataFrame</a:t>
            </a:r>
            <a:endParaRPr lang="en-US" sz="1600" dirty="0"/>
          </a:p>
          <a:p>
            <a:endParaRPr lang="en-US" dirty="0"/>
          </a:p>
        </p:txBody>
      </p:sp>
      <p:sp>
        <p:nvSpPr>
          <p:cNvPr id="9" name="Right Arrow 8"/>
          <p:cNvSpPr/>
          <p:nvPr/>
        </p:nvSpPr>
        <p:spPr>
          <a:xfrm>
            <a:off x="5125598" y="3141196"/>
            <a:ext cx="845943" cy="471714"/>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786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5" name="TextBox 4"/>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sp>
        <p:nvSpPr>
          <p:cNvPr id="6" name="Title 5"/>
          <p:cNvSpPr>
            <a:spLocks noGrp="1"/>
          </p:cNvSpPr>
          <p:nvPr>
            <p:ph type="title"/>
          </p:nvPr>
        </p:nvSpPr>
        <p:spPr/>
        <p:txBody>
          <a:bodyPr/>
          <a:lstStyle/>
          <a:p>
            <a:r>
              <a:rPr lang="en-US" dirty="0" smtClean="0"/>
              <a:t>Results after data extraction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03433083"/>
              </p:ext>
            </p:extLst>
          </p:nvPr>
        </p:nvGraphicFramePr>
        <p:xfrm>
          <a:off x="2053229" y="1741714"/>
          <a:ext cx="8128000" cy="4238172"/>
        </p:xfrm>
        <a:graphic>
          <a:graphicData uri="http://schemas.openxmlformats.org/drawingml/2006/table">
            <a:tbl>
              <a:tblPr firstRow="1" bandRow="1">
                <a:tableStyleId>{BC89EF96-8CEA-46FF-86C4-4CE0E7609802}</a:tableStyleId>
              </a:tblPr>
              <a:tblGrid>
                <a:gridCol w="4064000"/>
                <a:gridCol w="4064000"/>
              </a:tblGrid>
              <a:tr h="1289878">
                <a:tc>
                  <a:txBody>
                    <a:bodyPr/>
                    <a:lstStyle/>
                    <a:p>
                      <a:pPr algn="ctr"/>
                      <a:r>
                        <a:rPr lang="en-US" sz="1800" b="1" kern="1200" dirty="0" smtClean="0">
                          <a:solidFill>
                            <a:schemeClr val="accent5">
                              <a:lumMod val="40000"/>
                              <a:lumOff val="60000"/>
                            </a:schemeClr>
                          </a:solidFill>
                          <a:latin typeface="+mn-lt"/>
                          <a:ea typeface="+mn-ea"/>
                          <a:cs typeface="+mn-cs"/>
                        </a:rPr>
                        <a:t>DATA EXTRACTION USING TWEEPY</a:t>
                      </a:r>
                      <a:endParaRPr lang="en-US" sz="1800" b="1" kern="1200" dirty="0">
                        <a:solidFill>
                          <a:schemeClr val="accent5">
                            <a:lumMod val="40000"/>
                            <a:lumOff val="60000"/>
                          </a:schemeClr>
                        </a:solidFill>
                        <a:latin typeface="+mn-lt"/>
                        <a:ea typeface="+mn-ea"/>
                        <a:cs typeface="+mn-cs"/>
                      </a:endParaRPr>
                    </a:p>
                  </a:txBody>
                  <a:tcPr/>
                </a:tc>
                <a:tc>
                  <a:txBody>
                    <a:bodyPr/>
                    <a:lstStyle/>
                    <a:p>
                      <a:pPr algn="ctr"/>
                      <a:r>
                        <a:rPr lang="en-US" dirty="0" smtClean="0">
                          <a:solidFill>
                            <a:schemeClr val="accent5">
                              <a:lumMod val="40000"/>
                              <a:lumOff val="60000"/>
                            </a:schemeClr>
                          </a:solidFill>
                        </a:rPr>
                        <a:t>DATA EXTRACTION USING EXISTING DATASET</a:t>
                      </a:r>
                      <a:endParaRPr lang="en-US" dirty="0">
                        <a:solidFill>
                          <a:schemeClr val="accent5">
                            <a:lumMod val="40000"/>
                            <a:lumOff val="60000"/>
                          </a:schemeClr>
                        </a:solidFill>
                      </a:endParaRPr>
                    </a:p>
                  </a:txBody>
                  <a:tcPr/>
                </a:tc>
              </a:tr>
              <a:tr h="2948294">
                <a:tc>
                  <a:txBody>
                    <a:bodyPr/>
                    <a:lstStyle/>
                    <a:p>
                      <a:pPr marL="285750" indent="-285750">
                        <a:buFont typeface="Arial" pitchFamily="34" charset="0"/>
                        <a:buChar char="•"/>
                      </a:pPr>
                      <a:r>
                        <a:rPr lang="en-US" dirty="0" smtClean="0"/>
                        <a:t>Number of Tweets using </a:t>
                      </a:r>
                      <a:r>
                        <a:rPr lang="en-US" dirty="0" err="1" smtClean="0"/>
                        <a:t>tweepy</a:t>
                      </a:r>
                      <a:r>
                        <a:rPr lang="en-US" dirty="0" smtClean="0"/>
                        <a:t>:</a:t>
                      </a:r>
                    </a:p>
                    <a:p>
                      <a:pPr marL="0" indent="0">
                        <a:buFont typeface="Arial" pitchFamily="34" charset="0"/>
                        <a:buNone/>
                      </a:pPr>
                      <a:r>
                        <a:rPr lang="en-US" dirty="0" smtClean="0"/>
                        <a:t>     Total Tweets extracted- 500</a:t>
                      </a:r>
                    </a:p>
                    <a:p>
                      <a:pPr marL="0" indent="0">
                        <a:buFont typeface="Arial" pitchFamily="34" charset="0"/>
                        <a:buNone/>
                      </a:pPr>
                      <a:endParaRPr lang="en-US" dirty="0" smtClean="0"/>
                    </a:p>
                    <a:p>
                      <a:pPr marL="285750" indent="-285750">
                        <a:buFont typeface="Arial" pitchFamily="34" charset="0"/>
                        <a:buChar char="•"/>
                      </a:pPr>
                      <a:r>
                        <a:rPr lang="en-US" dirty="0" smtClean="0"/>
                        <a:t>Tweets after filtration of </a:t>
                      </a:r>
                      <a:r>
                        <a:rPr lang="en-US" dirty="0" err="1" smtClean="0"/>
                        <a:t>Retweets</a:t>
                      </a:r>
                      <a:r>
                        <a:rPr lang="en-US" dirty="0" smtClean="0"/>
                        <a:t>:</a:t>
                      </a:r>
                    </a:p>
                    <a:p>
                      <a:pPr marL="0" indent="0">
                        <a:buNone/>
                      </a:pPr>
                      <a:r>
                        <a:rPr lang="en-US" dirty="0" smtClean="0"/>
                        <a:t>      Tweets left – 55</a:t>
                      </a:r>
                    </a:p>
                    <a:p>
                      <a:endParaRPr lang="en-US" dirty="0" smtClean="0"/>
                    </a:p>
                    <a:p>
                      <a:pPr marL="285750" indent="-285750">
                        <a:buFont typeface="Arial" pitchFamily="34" charset="0"/>
                        <a:buChar char="•"/>
                      </a:pPr>
                      <a:r>
                        <a:rPr lang="en-US" dirty="0" smtClean="0"/>
                        <a:t>Total</a:t>
                      </a:r>
                      <a:r>
                        <a:rPr lang="en-US" baseline="0" dirty="0" smtClean="0"/>
                        <a:t> number of </a:t>
                      </a:r>
                      <a:r>
                        <a:rPr lang="en-US" baseline="0" dirty="0" err="1" smtClean="0"/>
                        <a:t>Retweets</a:t>
                      </a:r>
                      <a:endParaRPr lang="en-US" baseline="0" dirty="0" smtClean="0"/>
                    </a:p>
                    <a:p>
                      <a:pPr marL="0" indent="0">
                        <a:buFont typeface="Arial" pitchFamily="34" charset="0"/>
                        <a:buNone/>
                      </a:pPr>
                      <a:r>
                        <a:rPr lang="en-US" dirty="0" smtClean="0"/>
                        <a:t>      </a:t>
                      </a:r>
                      <a:r>
                        <a:rPr lang="en-US" dirty="0" err="1" smtClean="0"/>
                        <a:t>Retweets</a:t>
                      </a:r>
                      <a:r>
                        <a:rPr lang="en-US" baseline="0" dirty="0" smtClean="0"/>
                        <a:t> - 445</a:t>
                      </a:r>
                      <a:endParaRPr lang="en-US" b="1" dirty="0"/>
                    </a:p>
                  </a:txBody>
                  <a:tcPr/>
                </a:tc>
                <a:tc>
                  <a:txBody>
                    <a:bodyPr/>
                    <a:lstStyle/>
                    <a:p>
                      <a:pPr marL="285750" indent="-285750">
                        <a:buFont typeface="Arial" pitchFamily="34" charset="0"/>
                        <a:buChar char="•"/>
                      </a:pPr>
                      <a:r>
                        <a:rPr lang="en-US" dirty="0" smtClean="0"/>
                        <a:t>Number of tweets displayed</a:t>
                      </a:r>
                      <a:r>
                        <a:rPr lang="en-US" baseline="0" dirty="0" smtClean="0"/>
                        <a:t> using </a:t>
                      </a:r>
                      <a:r>
                        <a:rPr lang="en-US" baseline="0" dirty="0" err="1" smtClean="0"/>
                        <a:t>dataframe</a:t>
                      </a:r>
                      <a:r>
                        <a:rPr lang="en-US" baseline="0" dirty="0" smtClean="0"/>
                        <a:t>:</a:t>
                      </a:r>
                    </a:p>
                    <a:p>
                      <a:pPr marL="0" indent="0">
                        <a:buFont typeface="Arial" pitchFamily="34" charset="0"/>
                        <a:buNone/>
                      </a:pPr>
                      <a:r>
                        <a:rPr lang="en-US" baseline="0" dirty="0" smtClean="0"/>
                        <a:t>      </a:t>
                      </a:r>
                      <a:r>
                        <a:rPr lang="en-US" dirty="0" smtClean="0"/>
                        <a:t>Total number of tweets- 320</a:t>
                      </a:r>
                    </a:p>
                    <a:p>
                      <a:pPr marL="0" indent="0">
                        <a:buFont typeface="Arial" pitchFamily="34" charset="0"/>
                        <a:buNone/>
                      </a:pPr>
                      <a:endParaRPr lang="en-US" dirty="0" smtClean="0"/>
                    </a:p>
                    <a:p>
                      <a:pPr marL="0" indent="0">
                        <a:buFont typeface="Arial" pitchFamily="34" charset="0"/>
                        <a:buNone/>
                      </a:pPr>
                      <a:r>
                        <a:rPr lang="en-US" dirty="0" smtClean="0"/>
                        <a:t>*(After</a:t>
                      </a:r>
                      <a:r>
                        <a:rPr lang="en-US" baseline="0" dirty="0" smtClean="0"/>
                        <a:t> prior filtration of tweets as per the research)*</a:t>
                      </a:r>
                      <a:endParaRPr lang="en-US" dirty="0"/>
                    </a:p>
                  </a:txBody>
                  <a:tcPr/>
                </a:tc>
              </a:tr>
            </a:tbl>
          </a:graphicData>
        </a:graphic>
      </p:graphicFrame>
    </p:spTree>
    <p:extLst>
      <p:ext uri="{BB962C8B-B14F-4D97-AF65-F5344CB8AC3E}">
        <p14:creationId xmlns:p14="http://schemas.microsoft.com/office/powerpoint/2010/main" val="263342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5" name="TextBox 4"/>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sp>
        <p:nvSpPr>
          <p:cNvPr id="7" name="Content Placeholder 6"/>
          <p:cNvSpPr txBox="1">
            <a:spLocks noGrp="1"/>
          </p:cNvSpPr>
          <p:nvPr>
            <p:ph idx="1"/>
          </p:nvPr>
        </p:nvSpPr>
        <p:spPr>
          <a:xfrm>
            <a:off x="838200" y="560388"/>
            <a:ext cx="10515600" cy="480131"/>
          </a:xfrm>
          <a:prstGeom prst="rect">
            <a:avLst/>
          </a:prstGeom>
          <a:noFill/>
        </p:spPr>
        <p:txBody>
          <a:bodyPr wrap="square" rtlCol="0">
            <a:spAutoFit/>
          </a:bodyPr>
          <a:lstStyle/>
          <a:p>
            <a:pPr marL="0" indent="0">
              <a:buNone/>
            </a:pPr>
            <a:r>
              <a:rPr lang="en-US" dirty="0" smtClean="0"/>
              <a:t>II</a:t>
            </a:r>
            <a:r>
              <a:rPr lang="en-US" dirty="0" smtClean="0"/>
              <a:t>.      </a:t>
            </a:r>
            <a:r>
              <a:rPr lang="en-US" i="1" dirty="0" smtClean="0"/>
              <a:t>Data Preprocessing</a:t>
            </a:r>
            <a:endParaRPr lang="en-US" dirty="0" smtClean="0"/>
          </a:p>
        </p:txBody>
      </p:sp>
      <p:sp>
        <p:nvSpPr>
          <p:cNvPr id="8" name="TextBox 7"/>
          <p:cNvSpPr txBox="1"/>
          <p:nvPr/>
        </p:nvSpPr>
        <p:spPr>
          <a:xfrm>
            <a:off x="725714" y="1266371"/>
            <a:ext cx="7010399" cy="4524315"/>
          </a:xfrm>
          <a:prstGeom prst="rect">
            <a:avLst/>
          </a:prstGeom>
          <a:noFill/>
        </p:spPr>
        <p:txBody>
          <a:bodyPr wrap="square" rtlCol="0">
            <a:spAutoFit/>
          </a:bodyPr>
          <a:lstStyle/>
          <a:p>
            <a:r>
              <a:rPr lang="en-US" sz="1600" dirty="0" smtClean="0">
                <a:solidFill>
                  <a:srgbClr val="00B050"/>
                </a:solidFill>
              </a:rPr>
              <a:t>#Data filtration and cleansing process</a:t>
            </a:r>
          </a:p>
          <a:p>
            <a:endParaRPr lang="en-US" sz="1600" dirty="0" smtClean="0">
              <a:solidFill>
                <a:srgbClr val="00B050"/>
              </a:solidFill>
            </a:endParaRPr>
          </a:p>
          <a:p>
            <a:r>
              <a:rPr lang="en-US" sz="1600" dirty="0" smtClean="0">
                <a:solidFill>
                  <a:srgbClr val="00B050"/>
                </a:solidFill>
              </a:rPr>
              <a:t>#Create a function called </a:t>
            </a:r>
            <a:r>
              <a:rPr lang="en-US" sz="1600" dirty="0" err="1" smtClean="0">
                <a:solidFill>
                  <a:srgbClr val="00B050"/>
                </a:solidFill>
              </a:rPr>
              <a:t>cleanTxt</a:t>
            </a:r>
            <a:r>
              <a:rPr lang="en-US" sz="1600" dirty="0" smtClean="0">
                <a:solidFill>
                  <a:srgbClr val="00B050"/>
                </a:solidFill>
              </a:rPr>
              <a:t>()</a:t>
            </a:r>
          </a:p>
          <a:p>
            <a:pPr marL="285750" indent="-285750">
              <a:buFont typeface="Arial" pitchFamily="34" charset="0"/>
              <a:buChar char="•"/>
            </a:pPr>
            <a:r>
              <a:rPr lang="en-US" sz="1600" dirty="0" smtClean="0"/>
              <a:t>Remove ‘@’ mentions using </a:t>
            </a:r>
            <a:r>
              <a:rPr lang="en-US" sz="1600" dirty="0" err="1" smtClean="0"/>
              <a:t>re.sub</a:t>
            </a:r>
            <a:r>
              <a:rPr lang="en-US" sz="1600" dirty="0" smtClean="0"/>
              <a:t>(). Declare the pattern to be found as a raw string. </a:t>
            </a:r>
          </a:p>
          <a:p>
            <a:r>
              <a:rPr lang="en-US" sz="1600" dirty="0" smtClean="0"/>
              <a:t>       </a:t>
            </a:r>
            <a:r>
              <a:rPr lang="en-US" sz="1600" dirty="0" err="1" smtClean="0"/>
              <a:t>re.sub</a:t>
            </a:r>
            <a:r>
              <a:rPr lang="en-US" sz="1600" dirty="0" smtClean="0"/>
              <a:t>(</a:t>
            </a:r>
            <a:r>
              <a:rPr lang="en-US" sz="1600" dirty="0" err="1" smtClean="0"/>
              <a:t>r</a:t>
            </a:r>
            <a:r>
              <a:rPr lang="en-US" sz="1600" dirty="0" err="1" smtClean="0">
                <a:solidFill>
                  <a:srgbClr val="FFFF00"/>
                </a:solidFill>
              </a:rPr>
              <a:t>’pattern</a:t>
            </a:r>
            <a:r>
              <a:rPr lang="en-US" sz="1600" dirty="0" smtClean="0">
                <a:solidFill>
                  <a:srgbClr val="FFFF00"/>
                </a:solidFill>
              </a:rPr>
              <a:t> to be removed or replaced’,  ‘ ‘ </a:t>
            </a:r>
            <a:r>
              <a:rPr lang="en-US" sz="1600" dirty="0" smtClean="0"/>
              <a:t>)</a:t>
            </a:r>
          </a:p>
          <a:p>
            <a:pPr marL="285750" indent="-285750">
              <a:buFont typeface="Arial" pitchFamily="34" charset="0"/>
              <a:buChar char="•"/>
            </a:pPr>
            <a:r>
              <a:rPr lang="en-US" sz="1600" dirty="0" smtClean="0"/>
              <a:t>Remove ‘unwanted characters such as A-Z, a-z, 0-9 using </a:t>
            </a:r>
            <a:r>
              <a:rPr lang="en-US" sz="1600" dirty="0" err="1" smtClean="0"/>
              <a:t>re.sub</a:t>
            </a:r>
            <a:r>
              <a:rPr lang="en-US" sz="1600" dirty="0" smtClean="0"/>
              <a:t>()</a:t>
            </a:r>
            <a:endParaRPr lang="en-US" sz="1600" dirty="0" smtClean="0"/>
          </a:p>
          <a:p>
            <a:pPr marL="285750" indent="-285750">
              <a:buFont typeface="Arial" pitchFamily="34" charset="0"/>
              <a:buChar char="•"/>
            </a:pPr>
            <a:r>
              <a:rPr lang="en-US" sz="1600" dirty="0" smtClean="0"/>
              <a:t>Remove the </a:t>
            </a:r>
            <a:r>
              <a:rPr lang="en-US" sz="1600" dirty="0" err="1" smtClean="0"/>
              <a:t>hashtags</a:t>
            </a:r>
            <a:r>
              <a:rPr lang="en-US" sz="1600" dirty="0" smtClean="0"/>
              <a:t> ‘#’ using </a:t>
            </a:r>
            <a:r>
              <a:rPr lang="en-US" sz="1600" dirty="0" err="1" smtClean="0"/>
              <a:t>re.sub</a:t>
            </a:r>
            <a:r>
              <a:rPr lang="en-US" sz="1600" dirty="0" smtClean="0"/>
              <a:t>()</a:t>
            </a:r>
          </a:p>
          <a:p>
            <a:pPr marL="285750" indent="-285750">
              <a:buFont typeface="Arial" pitchFamily="34" charset="0"/>
              <a:buChar char="•"/>
            </a:pPr>
            <a:r>
              <a:rPr lang="en-US" sz="1600" dirty="0" smtClean="0"/>
              <a:t>Remove the hyperlinks ‘https?:’ using </a:t>
            </a:r>
            <a:r>
              <a:rPr lang="en-US" sz="1600" dirty="0" err="1" smtClean="0"/>
              <a:t>re.sub</a:t>
            </a:r>
            <a:r>
              <a:rPr lang="en-US" sz="1600" dirty="0" smtClean="0"/>
              <a:t>()</a:t>
            </a:r>
            <a:endParaRPr lang="en-US" sz="1600" dirty="0" smtClean="0"/>
          </a:p>
          <a:p>
            <a:pPr marL="285750" indent="-285750">
              <a:buFont typeface="Arial" pitchFamily="34" charset="0"/>
              <a:buChar char="•"/>
            </a:pPr>
            <a:r>
              <a:rPr lang="en-US" sz="1600" dirty="0" smtClean="0"/>
              <a:t>Apply the </a:t>
            </a:r>
            <a:r>
              <a:rPr lang="en-US" sz="1600" dirty="0" err="1" smtClean="0"/>
              <a:t>cleanTxt</a:t>
            </a:r>
            <a:r>
              <a:rPr lang="en-US" sz="1600" dirty="0" smtClean="0"/>
              <a:t> function to the </a:t>
            </a:r>
            <a:r>
              <a:rPr lang="en-US" sz="1600" b="1" dirty="0" smtClean="0"/>
              <a:t>extracted tweets</a:t>
            </a:r>
          </a:p>
          <a:p>
            <a:pPr marL="285750" indent="-285750">
              <a:buFont typeface="Arial" pitchFamily="34" charset="0"/>
              <a:buChar char="•"/>
            </a:pPr>
            <a:r>
              <a:rPr lang="en-US" sz="1600" dirty="0" smtClean="0"/>
              <a:t>Print </a:t>
            </a:r>
            <a:endParaRPr lang="en-US" sz="1600" dirty="0" smtClean="0"/>
          </a:p>
          <a:p>
            <a:pPr marL="285750" indent="-285750">
              <a:buFont typeface="Arial" pitchFamily="34" charset="0"/>
              <a:buChar char="•"/>
            </a:pPr>
            <a:endParaRPr lang="en-US" sz="1600" dirty="0"/>
          </a:p>
          <a:p>
            <a:r>
              <a:rPr lang="en-US" sz="1600" dirty="0">
                <a:solidFill>
                  <a:srgbClr val="00B050"/>
                </a:solidFill>
              </a:rPr>
              <a:t>#more </a:t>
            </a:r>
            <a:r>
              <a:rPr lang="en-US" sz="1600" dirty="0" err="1">
                <a:solidFill>
                  <a:srgbClr val="00B050"/>
                </a:solidFill>
              </a:rPr>
              <a:t>filteration</a:t>
            </a:r>
            <a:endParaRPr lang="en-US" sz="1600" dirty="0">
              <a:solidFill>
                <a:srgbClr val="00B050"/>
              </a:solidFill>
            </a:endParaRPr>
          </a:p>
          <a:p>
            <a:pPr marL="285750" indent="-285750">
              <a:buFont typeface="Arial" pitchFamily="34" charset="0"/>
              <a:buChar char="•"/>
            </a:pPr>
            <a:r>
              <a:rPr lang="en-US" sz="1600" dirty="0" smtClean="0"/>
              <a:t>Removing short words after declaring a function</a:t>
            </a:r>
          </a:p>
          <a:p>
            <a:pPr marL="285750" indent="-285750">
              <a:buFont typeface="Arial" pitchFamily="34" charset="0"/>
              <a:buChar char="•"/>
            </a:pPr>
            <a:r>
              <a:rPr lang="en-US" sz="1600" dirty="0" smtClean="0"/>
              <a:t>Tokenization using split function</a:t>
            </a:r>
          </a:p>
          <a:p>
            <a:pPr marL="285750" indent="-285750">
              <a:buFont typeface="Arial" pitchFamily="34" charset="0"/>
              <a:buChar char="•"/>
            </a:pPr>
            <a:r>
              <a:rPr lang="en-US" sz="1600" dirty="0" smtClean="0"/>
              <a:t>Removing stop words</a:t>
            </a:r>
          </a:p>
          <a:p>
            <a:pPr marL="285750" indent="-285750">
              <a:buFont typeface="Arial" pitchFamily="34" charset="0"/>
              <a:buChar char="•"/>
            </a:pPr>
            <a:r>
              <a:rPr lang="en-US" sz="1600" dirty="0" smtClean="0"/>
              <a:t>Joining the final tokenized tweets without stop words</a:t>
            </a:r>
          </a:p>
          <a:p>
            <a:pPr marL="285750" indent="-285750">
              <a:buFont typeface="Arial" pitchFamily="34" charset="0"/>
              <a:buChar char="•"/>
            </a:pPr>
            <a:r>
              <a:rPr lang="en-US" sz="1600" dirty="0" smtClean="0"/>
              <a:t>Print the </a:t>
            </a:r>
            <a:r>
              <a:rPr lang="en-US" sz="1600" dirty="0" err="1" smtClean="0"/>
              <a:t>dataframe</a:t>
            </a:r>
            <a:endParaRPr lang="en-US" sz="1600" dirty="0" smtClean="0"/>
          </a:p>
        </p:txBody>
      </p:sp>
      <p:pic>
        <p:nvPicPr>
          <p:cNvPr id="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60" y="2438953"/>
            <a:ext cx="2752609" cy="217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1305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5" name="TextBox 4"/>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63" y="762228"/>
            <a:ext cx="5041832" cy="3142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5429" y="4081659"/>
            <a:ext cx="4572000" cy="400110"/>
          </a:xfrm>
          <a:prstGeom prst="rect">
            <a:avLst/>
          </a:prstGeom>
          <a:noFill/>
        </p:spPr>
        <p:txBody>
          <a:bodyPr wrap="square" rtlCol="0">
            <a:spAutoFit/>
          </a:bodyPr>
          <a:lstStyle/>
          <a:p>
            <a:r>
              <a:rPr lang="en-US" sz="2000" dirty="0" smtClean="0"/>
              <a:t>Word Cloud of December 2020 dataset</a:t>
            </a:r>
            <a:endParaRPr lang="en-US" sz="20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432" y="2960914"/>
            <a:ext cx="5089112" cy="3197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901544" y="2329174"/>
            <a:ext cx="4572000" cy="400110"/>
          </a:xfrm>
          <a:prstGeom prst="rect">
            <a:avLst/>
          </a:prstGeom>
          <a:noFill/>
        </p:spPr>
        <p:txBody>
          <a:bodyPr wrap="square" rtlCol="0">
            <a:spAutoFit/>
          </a:bodyPr>
          <a:lstStyle/>
          <a:p>
            <a:r>
              <a:rPr lang="en-US" sz="2000" dirty="0" smtClean="0"/>
              <a:t>Word Cloud of April 2021 tweets</a:t>
            </a:r>
            <a:endParaRPr lang="en-US" sz="2000" dirty="0"/>
          </a:p>
        </p:txBody>
      </p:sp>
    </p:spTree>
    <p:extLst>
      <p:ext uri="{BB962C8B-B14F-4D97-AF65-F5344CB8AC3E}">
        <p14:creationId xmlns:p14="http://schemas.microsoft.com/office/powerpoint/2010/main" val="2476760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and Data Visualization</a:t>
            </a:r>
            <a:endParaRPr lang="en-US" dirty="0"/>
          </a:p>
        </p:txBody>
      </p:sp>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5" name="TextBox 4"/>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740229" y="1497826"/>
            <a:ext cx="6096000" cy="1754326"/>
          </a:xfrm>
          <a:prstGeom prst="rect">
            <a:avLst/>
          </a:prstGeom>
        </p:spPr>
        <p:txBody>
          <a:bodyPr>
            <a:spAutoFit/>
          </a:bodyPr>
          <a:lstStyle/>
          <a:p>
            <a:r>
              <a:rPr lang="en-US" dirty="0">
                <a:solidFill>
                  <a:srgbClr val="00B050"/>
                </a:solidFill>
              </a:rPr>
              <a:t>(Defining subjectivity and polarity)</a:t>
            </a:r>
          </a:p>
          <a:p>
            <a:pPr marL="285750" indent="-285750">
              <a:buFont typeface="Arial" pitchFamily="34" charset="0"/>
              <a:buChar char="•"/>
            </a:pPr>
            <a:r>
              <a:rPr lang="en-US" dirty="0"/>
              <a:t>Defining the function ‘</a:t>
            </a:r>
            <a:r>
              <a:rPr lang="en-US" dirty="0" err="1"/>
              <a:t>getSubjectivity</a:t>
            </a:r>
            <a:r>
              <a:rPr lang="en-US" dirty="0"/>
              <a:t>’ and ‘</a:t>
            </a:r>
            <a:r>
              <a:rPr lang="en-US" dirty="0" err="1"/>
              <a:t>getPolarity</a:t>
            </a:r>
            <a:r>
              <a:rPr lang="en-US" dirty="0"/>
              <a:t>’</a:t>
            </a:r>
          </a:p>
          <a:p>
            <a:pPr marL="285750" indent="-285750">
              <a:buFont typeface="Arial" pitchFamily="34" charset="0"/>
              <a:buChar char="•"/>
            </a:pPr>
            <a:r>
              <a:rPr lang="en-US" dirty="0"/>
              <a:t>Apply both on the message </a:t>
            </a:r>
            <a:r>
              <a:rPr lang="en-US" dirty="0" err="1"/>
              <a:t>dataframe</a:t>
            </a:r>
            <a:endParaRPr lang="en-US" dirty="0"/>
          </a:p>
          <a:p>
            <a:pPr marL="285750" indent="-285750">
              <a:buFont typeface="Arial" pitchFamily="34" charset="0"/>
              <a:buChar char="•"/>
            </a:pPr>
            <a:r>
              <a:rPr lang="en-US" dirty="0"/>
              <a:t>Display the resulting </a:t>
            </a:r>
            <a:r>
              <a:rPr lang="en-US" dirty="0" err="1"/>
              <a:t>dataframe</a:t>
            </a:r>
            <a:r>
              <a:rPr lang="en-US" dirty="0"/>
              <a:t>          </a:t>
            </a:r>
            <a:endParaRPr lang="en-US" dirty="0" smtClean="0"/>
          </a:p>
          <a:p>
            <a:r>
              <a:rPr lang="en-US" dirty="0" smtClean="0">
                <a:solidFill>
                  <a:srgbClr val="00B050"/>
                </a:solidFill>
              </a:rPr>
              <a:t>#</a:t>
            </a:r>
            <a:r>
              <a:rPr lang="en-US" dirty="0">
                <a:solidFill>
                  <a:srgbClr val="00B050"/>
                </a:solidFill>
              </a:rPr>
              <a:t>with two more columns </a:t>
            </a:r>
            <a:r>
              <a:rPr lang="en-US" dirty="0" smtClean="0">
                <a:solidFill>
                  <a:srgbClr val="00B050"/>
                </a:solidFill>
              </a:rPr>
              <a:t> displaying </a:t>
            </a:r>
            <a:r>
              <a:rPr lang="en-US" dirty="0">
                <a:solidFill>
                  <a:srgbClr val="00B050"/>
                </a:solidFill>
              </a:rPr>
              <a:t>the subjectivity                           </a:t>
            </a:r>
            <a:r>
              <a:rPr lang="en-US" dirty="0" smtClean="0">
                <a:solidFill>
                  <a:srgbClr val="00B050"/>
                </a:solidFill>
              </a:rPr>
              <a:t>and </a:t>
            </a:r>
            <a:r>
              <a:rPr lang="en-US" dirty="0">
                <a:solidFill>
                  <a:srgbClr val="00B050"/>
                </a:solidFill>
              </a:rPr>
              <a:t>the polarity of the tweets</a:t>
            </a:r>
          </a:p>
        </p:txBody>
      </p:sp>
      <p:sp>
        <p:nvSpPr>
          <p:cNvPr id="7" name="Rectangle 6"/>
          <p:cNvSpPr/>
          <p:nvPr/>
        </p:nvSpPr>
        <p:spPr>
          <a:xfrm>
            <a:off x="5803871" y="3139356"/>
            <a:ext cx="6096000" cy="3139321"/>
          </a:xfrm>
          <a:prstGeom prst="rect">
            <a:avLst/>
          </a:prstGeom>
        </p:spPr>
        <p:txBody>
          <a:bodyPr>
            <a:spAutoFit/>
          </a:bodyPr>
          <a:lstStyle/>
          <a:p>
            <a:r>
              <a:rPr lang="en-US" dirty="0">
                <a:solidFill>
                  <a:srgbClr val="00B050"/>
                </a:solidFill>
              </a:rPr>
              <a:t>#function building for the computation of the positive, negative and neutral analysis</a:t>
            </a:r>
          </a:p>
          <a:p>
            <a:pPr marL="285750" indent="-285750">
              <a:buFont typeface="Arial" pitchFamily="34" charset="0"/>
              <a:buChar char="•"/>
            </a:pPr>
            <a:r>
              <a:rPr lang="en-US" dirty="0"/>
              <a:t>Define a function named ‘</a:t>
            </a:r>
            <a:r>
              <a:rPr lang="en-US" dirty="0" err="1"/>
              <a:t>getAnalysis</a:t>
            </a:r>
            <a:r>
              <a:rPr lang="en-US" dirty="0"/>
              <a:t>’ where</a:t>
            </a:r>
          </a:p>
          <a:p>
            <a:r>
              <a:rPr lang="en-US" dirty="0"/>
              <a:t>	If score(polarity) is less than 0 then </a:t>
            </a:r>
          </a:p>
          <a:p>
            <a:r>
              <a:rPr lang="en-US" dirty="0" smtClean="0"/>
              <a:t>                                   </a:t>
            </a:r>
            <a:r>
              <a:rPr lang="en-US" dirty="0"/>
              <a:t>P</a:t>
            </a:r>
            <a:r>
              <a:rPr lang="en-US" dirty="0" smtClean="0"/>
              <a:t>rint </a:t>
            </a:r>
            <a:r>
              <a:rPr lang="en-US" dirty="0"/>
              <a:t>‘Negative’</a:t>
            </a:r>
          </a:p>
          <a:p>
            <a:r>
              <a:rPr lang="en-US" dirty="0"/>
              <a:t>	Else if score(polarity) is equal to 0 then</a:t>
            </a:r>
          </a:p>
          <a:p>
            <a:r>
              <a:rPr lang="en-US" dirty="0"/>
              <a:t>		Print ‘Neutral’</a:t>
            </a:r>
          </a:p>
          <a:p>
            <a:r>
              <a:rPr lang="en-US" dirty="0"/>
              <a:t>	Else</a:t>
            </a:r>
          </a:p>
          <a:p>
            <a:r>
              <a:rPr lang="en-US" dirty="0"/>
              <a:t>		Print ‘Positive’</a:t>
            </a:r>
          </a:p>
          <a:p>
            <a:pPr marL="285750" indent="-285750">
              <a:buFont typeface="Arial" pitchFamily="34" charset="0"/>
              <a:buChar char="•"/>
            </a:pPr>
            <a:r>
              <a:rPr lang="en-US" dirty="0"/>
              <a:t>Display the Analysis after applying the result of the function ‘</a:t>
            </a:r>
            <a:r>
              <a:rPr lang="en-US" dirty="0" err="1"/>
              <a:t>getAnalysis</a:t>
            </a:r>
            <a:r>
              <a:rPr lang="en-US" dirty="0"/>
              <a:t>’ to the polarity </a:t>
            </a:r>
            <a:r>
              <a:rPr lang="en-US" dirty="0" err="1"/>
              <a:t>dataframe</a:t>
            </a:r>
            <a:endParaRPr lang="en-US" dirty="0"/>
          </a:p>
        </p:txBody>
      </p:sp>
    </p:spTree>
    <p:extLst>
      <p:ext uri="{BB962C8B-B14F-4D97-AF65-F5344CB8AC3E}">
        <p14:creationId xmlns:p14="http://schemas.microsoft.com/office/powerpoint/2010/main" val="3590897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5" name="TextBox 4"/>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64" y="715295"/>
            <a:ext cx="5834094"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674" y="686720"/>
            <a:ext cx="5881298"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24114" y="5718629"/>
            <a:ext cx="4267200" cy="646331"/>
          </a:xfrm>
          <a:prstGeom prst="rect">
            <a:avLst/>
          </a:prstGeom>
          <a:noFill/>
        </p:spPr>
        <p:txBody>
          <a:bodyPr wrap="square" rtlCol="0">
            <a:spAutoFit/>
          </a:bodyPr>
          <a:lstStyle/>
          <a:p>
            <a:r>
              <a:rPr lang="en-US" dirty="0" smtClean="0"/>
              <a:t>Percentage of Positive Tweets – 30.6</a:t>
            </a:r>
          </a:p>
          <a:p>
            <a:r>
              <a:rPr lang="en-US" dirty="0" smtClean="0"/>
              <a:t>Percentage of Negative Tweets- 5.0</a:t>
            </a:r>
            <a:endParaRPr lang="en-US" dirty="0"/>
          </a:p>
        </p:txBody>
      </p:sp>
      <p:sp>
        <p:nvSpPr>
          <p:cNvPr id="9" name="TextBox 8"/>
          <p:cNvSpPr txBox="1"/>
          <p:nvPr/>
        </p:nvSpPr>
        <p:spPr>
          <a:xfrm>
            <a:off x="6567714" y="5632346"/>
            <a:ext cx="4267200" cy="646331"/>
          </a:xfrm>
          <a:prstGeom prst="rect">
            <a:avLst/>
          </a:prstGeom>
          <a:noFill/>
        </p:spPr>
        <p:txBody>
          <a:bodyPr wrap="square" rtlCol="0">
            <a:spAutoFit/>
          </a:bodyPr>
          <a:lstStyle/>
          <a:p>
            <a:r>
              <a:rPr lang="en-US" dirty="0" smtClean="0"/>
              <a:t>Percentage of Positive Tweets – 52.7</a:t>
            </a:r>
          </a:p>
          <a:p>
            <a:r>
              <a:rPr lang="en-US" dirty="0" smtClean="0"/>
              <a:t>Percentage of Negative Tweets- 14.5</a:t>
            </a:r>
            <a:endParaRPr lang="en-US" dirty="0"/>
          </a:p>
        </p:txBody>
      </p:sp>
    </p:spTree>
    <p:extLst>
      <p:ext uri="{BB962C8B-B14F-4D97-AF65-F5344CB8AC3E}">
        <p14:creationId xmlns:p14="http://schemas.microsoft.com/office/powerpoint/2010/main" val="3347005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2859313"/>
            <a:ext cx="10076543" cy="3317649"/>
          </a:xfrm>
        </p:spPr>
        <p:txBody>
          <a:bodyPr/>
          <a:lstStyle/>
          <a:p>
            <a:r>
              <a:rPr lang="en-US" dirty="0" smtClean="0"/>
              <a:t>The comparison of discussions in 10 selected states of Canada.</a:t>
            </a:r>
          </a:p>
          <a:p>
            <a:endParaRPr lang="en-US" dirty="0"/>
          </a:p>
          <a:p>
            <a:r>
              <a:rPr lang="en-US" dirty="0" smtClean="0"/>
              <a:t>A summary table with all the details of keywords, hash tags used and most frequently used words.</a:t>
            </a:r>
          </a:p>
          <a:p>
            <a:endParaRPr lang="en-US" dirty="0"/>
          </a:p>
          <a:p>
            <a:r>
              <a:rPr lang="en-US" dirty="0" smtClean="0"/>
              <a:t>The complete count of the tweets and re-tweets .</a:t>
            </a:r>
            <a:endParaRPr lang="en-US" dirty="0"/>
          </a:p>
        </p:txBody>
      </p:sp>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5" name="TextBox 4"/>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pic>
        <p:nvPicPr>
          <p:cNvPr id="6146" name="Picture 2" descr="The Many Benefits Of Employees Designing The Future Of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344" y="375734"/>
            <a:ext cx="4187913" cy="2207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448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Novelty		</a:t>
            </a:r>
            <a:endParaRPr lang="en-US" dirty="0"/>
          </a:p>
        </p:txBody>
      </p:sp>
      <p:sp>
        <p:nvSpPr>
          <p:cNvPr id="3" name="Content Placeholder 2"/>
          <p:cNvSpPr>
            <a:spLocks noGrp="1"/>
          </p:cNvSpPr>
          <p:nvPr>
            <p:ph idx="1"/>
          </p:nvPr>
        </p:nvSpPr>
        <p:spPr/>
        <p:txBody>
          <a:bodyPr>
            <a:normAutofit lnSpcReduction="10000"/>
          </a:bodyPr>
          <a:lstStyle/>
          <a:p>
            <a:r>
              <a:rPr lang="en-US" dirty="0" smtClean="0"/>
              <a:t>The analysis public discussions about the Covid-19 discussions is not yet done.</a:t>
            </a:r>
          </a:p>
          <a:p>
            <a:r>
              <a:rPr lang="en-US" dirty="0" smtClean="0"/>
              <a:t>The comparison of data of two different time-period has been done for proper visualization and better understanding.</a:t>
            </a:r>
          </a:p>
          <a:p>
            <a:endParaRPr lang="en-US" dirty="0" smtClean="0"/>
          </a:p>
          <a:p>
            <a:pPr marL="0" indent="0">
              <a:buNone/>
            </a:pPr>
            <a:r>
              <a:rPr lang="en-US" dirty="0" smtClean="0"/>
              <a:t>THIS RESEARCH IS USEFUL BECAUSE:</a:t>
            </a:r>
          </a:p>
          <a:p>
            <a:r>
              <a:rPr lang="en-US" dirty="0" smtClean="0"/>
              <a:t>The results of this research could be used for future research work and analysis.</a:t>
            </a:r>
          </a:p>
          <a:p>
            <a:r>
              <a:rPr lang="en-US" dirty="0" smtClean="0"/>
              <a:t>The summary of data will provide better understanding to the readers.</a:t>
            </a:r>
            <a:endParaRPr lang="en-US" dirty="0"/>
          </a:p>
        </p:txBody>
      </p:sp>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5" name="TextBox 4"/>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515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54414051"/>
              </p:ext>
            </p:extLst>
          </p:nvPr>
        </p:nvGraphicFramePr>
        <p:xfrm>
          <a:off x="4394319" y="560400"/>
          <a:ext cx="8447087" cy="5869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pic>
        <p:nvPicPr>
          <p:cNvPr id="2050" name="Picture 2" descr="Cda Board Meeting And Public Discussion - Meeting Agenda, HD Png Download ,  Transparent Png Image - PNGite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8907" y="1231662"/>
            <a:ext cx="3962752" cy="4336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181229" y="6429624"/>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627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t>
            </a:r>
            <a:endParaRPr lang="en-US" dirty="0"/>
          </a:p>
        </p:txBody>
      </p:sp>
      <p:sp>
        <p:nvSpPr>
          <p:cNvPr id="3" name="Content Placeholder 2"/>
          <p:cNvSpPr>
            <a:spLocks noGrp="1"/>
          </p:cNvSpPr>
          <p:nvPr>
            <p:ph idx="1"/>
          </p:nvPr>
        </p:nvSpPr>
        <p:spPr>
          <a:xfrm>
            <a:off x="838201" y="1825625"/>
            <a:ext cx="6360886" cy="4351338"/>
          </a:xfrm>
        </p:spPr>
        <p:txBody>
          <a:bodyPr>
            <a:normAutofit lnSpcReduction="10000"/>
          </a:bodyPr>
          <a:lstStyle/>
          <a:p>
            <a:r>
              <a:rPr lang="en-US" sz="2400" dirty="0" smtClean="0"/>
              <a:t>Polarity and the subjectivity of the tweets are identified.</a:t>
            </a:r>
          </a:p>
          <a:p>
            <a:pPr marL="0" indent="0">
              <a:buNone/>
            </a:pPr>
            <a:endParaRPr lang="en-US" sz="2400" dirty="0" smtClean="0"/>
          </a:p>
          <a:p>
            <a:r>
              <a:rPr lang="en-US" sz="2400" dirty="0" smtClean="0"/>
              <a:t>Polarity helped in the quantification of the sentiments with a positive, negative and neutral value.</a:t>
            </a:r>
          </a:p>
          <a:p>
            <a:pPr marL="0" indent="0">
              <a:buNone/>
            </a:pPr>
            <a:endParaRPr lang="en-US" sz="2400" dirty="0" smtClean="0"/>
          </a:p>
          <a:p>
            <a:r>
              <a:rPr lang="en-US" sz="2400" dirty="0" smtClean="0"/>
              <a:t>Subjectivity for analyzing the public opinion.</a:t>
            </a:r>
          </a:p>
          <a:p>
            <a:pPr marL="0" indent="0">
              <a:buNone/>
            </a:pPr>
            <a:endParaRPr lang="en-US" sz="2400" dirty="0" smtClean="0"/>
          </a:p>
          <a:p>
            <a:r>
              <a:rPr lang="en-US" sz="2400" dirty="0" smtClean="0"/>
              <a:t>The entire process is carried out for the utmost accuracy and the authenticity of the result.</a:t>
            </a:r>
            <a:endParaRPr lang="en-US" sz="2400" dirty="0"/>
          </a:p>
        </p:txBody>
      </p:sp>
      <p:pic>
        <p:nvPicPr>
          <p:cNvPr id="9218" name="Picture 2" descr="Research Evaluation Study skills Computer Icons, analysts, data, teacher  png | PNGEg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120" y="1917703"/>
            <a:ext cx="4083131" cy="37428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6" name="TextBox 5"/>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374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operational analysis</a:t>
            </a:r>
            <a:endParaRPr lang="en-US" dirty="0"/>
          </a:p>
        </p:txBody>
      </p:sp>
      <p:sp>
        <p:nvSpPr>
          <p:cNvPr id="3" name="Content Placeholder 2"/>
          <p:cNvSpPr>
            <a:spLocks noGrp="1"/>
          </p:cNvSpPr>
          <p:nvPr>
            <p:ph idx="1"/>
          </p:nvPr>
        </p:nvSpPr>
        <p:spPr>
          <a:xfrm>
            <a:off x="838200" y="1444398"/>
            <a:ext cx="10277900" cy="2601232"/>
          </a:xfrm>
        </p:spPr>
        <p:txBody>
          <a:bodyPr>
            <a:normAutofit/>
          </a:bodyPr>
          <a:lstStyle/>
          <a:p>
            <a:r>
              <a:rPr lang="en-US" sz="2000" dirty="0" smtClean="0"/>
              <a:t>The python coding done for the research eventually resulted in:  </a:t>
            </a:r>
          </a:p>
          <a:p>
            <a:pPr>
              <a:buFont typeface="Wingdings" pitchFamily="2" charset="2"/>
              <a:buChar char="Ø"/>
            </a:pPr>
            <a:r>
              <a:rPr lang="en-US" sz="2000" dirty="0"/>
              <a:t> </a:t>
            </a:r>
            <a:r>
              <a:rPr lang="en-US" sz="2000" dirty="0" smtClean="0"/>
              <a:t>Calculation of the re-tweets and the actual tweets.</a:t>
            </a:r>
          </a:p>
          <a:p>
            <a:pPr>
              <a:buFont typeface="Wingdings" pitchFamily="2" charset="2"/>
              <a:buChar char="Ø"/>
            </a:pPr>
            <a:r>
              <a:rPr lang="en-US" sz="2000" dirty="0" smtClean="0"/>
              <a:t> Visualizing the total number of positive and negative tweets.</a:t>
            </a:r>
          </a:p>
          <a:p>
            <a:pPr>
              <a:buFont typeface="Wingdings" pitchFamily="2" charset="2"/>
              <a:buChar char="Ø"/>
            </a:pPr>
            <a:r>
              <a:rPr lang="en-US" sz="2000" dirty="0"/>
              <a:t> </a:t>
            </a:r>
            <a:r>
              <a:rPr lang="en-US" sz="2000" dirty="0" smtClean="0"/>
              <a:t>Word Cloud of dataset of two different durations.</a:t>
            </a:r>
          </a:p>
        </p:txBody>
      </p:sp>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5" name="TextBox 4"/>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63" y="3264125"/>
            <a:ext cx="5297066" cy="234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58" y="3264125"/>
            <a:ext cx="6177216" cy="234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108578" y="5679105"/>
            <a:ext cx="3149600" cy="369332"/>
          </a:xfrm>
          <a:prstGeom prst="rect">
            <a:avLst/>
          </a:prstGeom>
          <a:noFill/>
        </p:spPr>
        <p:txBody>
          <a:bodyPr wrap="square" rtlCol="0">
            <a:spAutoFit/>
          </a:bodyPr>
          <a:lstStyle/>
          <a:p>
            <a:r>
              <a:rPr lang="en-US" dirty="0" smtClean="0"/>
              <a:t>Open dataset</a:t>
            </a:r>
            <a:endParaRPr lang="en-US" dirty="0"/>
          </a:p>
        </p:txBody>
      </p:sp>
      <p:sp>
        <p:nvSpPr>
          <p:cNvPr id="10" name="TextBox 9"/>
          <p:cNvSpPr txBox="1"/>
          <p:nvPr/>
        </p:nvSpPr>
        <p:spPr>
          <a:xfrm>
            <a:off x="7761893" y="5661353"/>
            <a:ext cx="3149600" cy="369332"/>
          </a:xfrm>
          <a:prstGeom prst="rect">
            <a:avLst/>
          </a:prstGeom>
          <a:noFill/>
        </p:spPr>
        <p:txBody>
          <a:bodyPr wrap="square" rtlCol="0">
            <a:spAutoFit/>
          </a:bodyPr>
          <a:lstStyle/>
          <a:p>
            <a:r>
              <a:rPr lang="en-US" dirty="0" err="1" smtClean="0"/>
              <a:t>Tweepy</a:t>
            </a:r>
            <a:r>
              <a:rPr lang="en-US" dirty="0" smtClean="0"/>
              <a:t> extracted dataset</a:t>
            </a:r>
          </a:p>
        </p:txBody>
      </p:sp>
    </p:spTree>
    <p:extLst>
      <p:ext uri="{BB962C8B-B14F-4D97-AF65-F5344CB8AC3E}">
        <p14:creationId xmlns:p14="http://schemas.microsoft.com/office/powerpoint/2010/main" val="412095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comparison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89613088"/>
              </p:ext>
            </p:extLst>
          </p:nvPr>
        </p:nvGraphicFramePr>
        <p:xfrm>
          <a:off x="838200" y="1825625"/>
          <a:ext cx="10729686" cy="4307024"/>
        </p:xfrm>
        <a:graphic>
          <a:graphicData uri="http://schemas.openxmlformats.org/drawingml/2006/table">
            <a:tbl>
              <a:tblPr firstRow="1" bandRow="1">
                <a:tableStyleId>{8799B23B-EC83-4686-B30A-512413B5E67A}</a:tableStyleId>
              </a:tblPr>
              <a:tblGrid>
                <a:gridCol w="3576562"/>
                <a:gridCol w="3576562"/>
                <a:gridCol w="3576562"/>
              </a:tblGrid>
              <a:tr h="740864">
                <a:tc>
                  <a:txBody>
                    <a:bodyPr/>
                    <a:lstStyle/>
                    <a:p>
                      <a:r>
                        <a:rPr lang="en-US" dirty="0" smtClean="0"/>
                        <a:t>Authors</a:t>
                      </a:r>
                      <a:endParaRPr lang="en-US" dirty="0"/>
                    </a:p>
                  </a:txBody>
                  <a:tcPr/>
                </a:tc>
                <a:tc>
                  <a:txBody>
                    <a:bodyPr/>
                    <a:lstStyle/>
                    <a:p>
                      <a:r>
                        <a:rPr lang="en-US" dirty="0" smtClean="0"/>
                        <a:t>Topic</a:t>
                      </a:r>
                      <a:endParaRPr lang="en-US" dirty="0"/>
                    </a:p>
                  </a:txBody>
                  <a:tcPr/>
                </a:tc>
                <a:tc>
                  <a:txBody>
                    <a:bodyPr/>
                    <a:lstStyle/>
                    <a:p>
                      <a:r>
                        <a:rPr lang="en-US" dirty="0" smtClean="0"/>
                        <a:t>Information</a:t>
                      </a:r>
                      <a:r>
                        <a:rPr lang="en-US" baseline="0" dirty="0" smtClean="0"/>
                        <a:t> about Research</a:t>
                      </a:r>
                      <a:endParaRPr lang="en-US" dirty="0"/>
                    </a:p>
                  </a:txBody>
                  <a:tcPr/>
                </a:tc>
              </a:tr>
              <a:tr h="740864">
                <a:tc>
                  <a:txBody>
                    <a:bodyPr/>
                    <a:lstStyle/>
                    <a:p>
                      <a:r>
                        <a:rPr lang="en-US" dirty="0" smtClean="0"/>
                        <a:t>Ahmad</a:t>
                      </a:r>
                      <a:r>
                        <a:rPr lang="en-US" baseline="0" dirty="0" smtClean="0"/>
                        <a:t> &amp; </a:t>
                      </a:r>
                      <a:r>
                        <a:rPr lang="en-US" baseline="0" dirty="0" err="1" smtClean="0"/>
                        <a:t>Murad</a:t>
                      </a:r>
                      <a:r>
                        <a:rPr lang="en-US" baseline="0" dirty="0" smtClean="0"/>
                        <a:t>, 2020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The Impact of Social Media on Panic During the COVID-19 Pandemic in Iraqi Kurdistan: Online Questionnaire Study 	</a:t>
                      </a:r>
                    </a:p>
                  </a:txBody>
                  <a:tcPr/>
                </a:tc>
                <a:tc>
                  <a:txBody>
                    <a:bodyPr/>
                    <a:lstStyle/>
                    <a:p>
                      <a:r>
                        <a:rPr lang="en-US" dirty="0" smtClean="0"/>
                        <a:t>Study</a:t>
                      </a:r>
                      <a:r>
                        <a:rPr lang="en-US" baseline="0" dirty="0" smtClean="0"/>
                        <a:t> about the impact of Covid-19 in Kurdistan.</a:t>
                      </a:r>
                      <a:endParaRPr lang="en-US" dirty="0"/>
                    </a:p>
                  </a:txBody>
                  <a:tcPr/>
                </a:tc>
              </a:tr>
              <a:tr h="740864">
                <a:tc>
                  <a:txBody>
                    <a:bodyPr/>
                    <a:lstStyle/>
                    <a:p>
                      <a:r>
                        <a:rPr lang="en-US" dirty="0" err="1" smtClean="0"/>
                        <a:t>Xue</a:t>
                      </a:r>
                      <a:r>
                        <a:rPr lang="en-US" baseline="0" dirty="0" smtClean="0"/>
                        <a:t> et al., 2020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Twitter discussions and emotions about the COVID-19 pandemic: a machine learning approach 	</a:t>
                      </a:r>
                    </a:p>
                    <a:p>
                      <a:endParaRPr lang="en-US" dirty="0"/>
                    </a:p>
                  </a:txBody>
                  <a:tcPr/>
                </a:tc>
                <a:tc>
                  <a:txBody>
                    <a:bodyPr/>
                    <a:lstStyle/>
                    <a:p>
                      <a:r>
                        <a:rPr lang="en-US" dirty="0" smtClean="0"/>
                        <a:t>Public discussions about coronavirus</a:t>
                      </a:r>
                      <a:r>
                        <a:rPr lang="en-US" baseline="0" dirty="0" smtClean="0"/>
                        <a:t> on Twitter</a:t>
                      </a:r>
                      <a:endParaRPr lang="en-US" dirty="0"/>
                    </a:p>
                  </a:txBody>
                  <a:tcPr/>
                </a:tc>
              </a:tr>
              <a:tr h="740864">
                <a:tc>
                  <a:txBody>
                    <a:bodyPr/>
                    <a:lstStyle/>
                    <a:p>
                      <a:r>
                        <a:rPr lang="en-US" dirty="0" smtClean="0"/>
                        <a:t>Fang &amp; Costas, 2020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Tracking the Twitter attention around the research efforts on the COVID-19 pandemic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A long-term impact of Covid-19 on the Twitter discussion is observed. 	</a:t>
                      </a:r>
                    </a:p>
                    <a:p>
                      <a:endParaRPr lang="en-US" dirty="0"/>
                    </a:p>
                  </a:txBody>
                  <a:tcPr/>
                </a:tc>
              </a:tr>
            </a:tbl>
          </a:graphicData>
        </a:graphic>
      </p:graphicFrame>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5" name="TextBox 4"/>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511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References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1797"/>
            <a:ext cx="10515600" cy="4430032"/>
          </a:xfrm>
        </p:spPr>
        <p:txBody>
          <a:bodyPr>
            <a:normAutofit fontScale="62500" lnSpcReduction="20000"/>
          </a:bodyPr>
          <a:lstStyle/>
          <a:p>
            <a:endParaRPr lang="en-US" dirty="0"/>
          </a:p>
          <a:p>
            <a:r>
              <a:rPr lang="en-IN" dirty="0" err="1"/>
              <a:t>Abd-Alrazaq</a:t>
            </a:r>
            <a:r>
              <a:rPr lang="en-IN" dirty="0"/>
              <a:t>, A., </a:t>
            </a:r>
            <a:r>
              <a:rPr lang="en-IN" dirty="0" err="1"/>
              <a:t>Alhuwail</a:t>
            </a:r>
            <a:r>
              <a:rPr lang="en-IN" dirty="0"/>
              <a:t>, D., </a:t>
            </a:r>
            <a:r>
              <a:rPr lang="en-IN" dirty="0" err="1"/>
              <a:t>Househ</a:t>
            </a:r>
            <a:r>
              <a:rPr lang="en-IN" dirty="0"/>
              <a:t>, M., </a:t>
            </a:r>
            <a:r>
              <a:rPr lang="en-IN" dirty="0" err="1"/>
              <a:t>Hamdi</a:t>
            </a:r>
            <a:r>
              <a:rPr lang="en-IN" dirty="0"/>
              <a:t>, M. and Shah, Z., 2020. Top Concerns of Tweeters During the COVID-19 Pandemic: </a:t>
            </a:r>
            <a:r>
              <a:rPr lang="en-IN" dirty="0" err="1"/>
              <a:t>Infoveillance</a:t>
            </a:r>
            <a:r>
              <a:rPr lang="en-IN" dirty="0"/>
              <a:t> Study. </a:t>
            </a:r>
            <a:r>
              <a:rPr lang="en-IN" i="1" dirty="0"/>
              <a:t>Journal of Medical Internet Research</a:t>
            </a:r>
            <a:r>
              <a:rPr lang="en-IN" dirty="0"/>
              <a:t>, 22(4), p.e19016. </a:t>
            </a:r>
          </a:p>
          <a:p>
            <a:r>
              <a:rPr lang="en-IN" dirty="0" smtClean="0"/>
              <a:t>Ahmad</a:t>
            </a:r>
            <a:r>
              <a:rPr lang="en-IN" dirty="0"/>
              <a:t>, A. and Murad, H., 2020. The Impact of Social Media on Panic During the COVID-19 Pandemic in Iraqi Kurdistan: Online Questionnaire Study. </a:t>
            </a:r>
            <a:r>
              <a:rPr lang="en-IN" i="1" dirty="0"/>
              <a:t>Journal of Medical Internet Research</a:t>
            </a:r>
            <a:r>
              <a:rPr lang="en-IN" dirty="0"/>
              <a:t>, 22(5), p.e19556. </a:t>
            </a:r>
          </a:p>
          <a:p>
            <a:r>
              <a:rPr lang="en-US" dirty="0"/>
              <a:t>B</a:t>
            </a:r>
            <a:r>
              <a:rPr lang="en-US" dirty="0" smtClean="0"/>
              <a:t>anda</a:t>
            </a:r>
            <a:r>
              <a:rPr lang="en-US" dirty="0"/>
              <a:t>, J., </a:t>
            </a:r>
            <a:r>
              <a:rPr lang="en-US" dirty="0" err="1"/>
              <a:t>Tekumalla</a:t>
            </a:r>
            <a:r>
              <a:rPr lang="en-US" dirty="0"/>
              <a:t>, R., Wang, G., Yu, J., </a:t>
            </a:r>
            <a:r>
              <a:rPr lang="en-US" dirty="0" err="1"/>
              <a:t>Lui</a:t>
            </a:r>
            <a:r>
              <a:rPr lang="en-US" dirty="0"/>
              <a:t>, T., Ding, Y., </a:t>
            </a:r>
            <a:r>
              <a:rPr lang="en-US" dirty="0" err="1"/>
              <a:t>Artemova</a:t>
            </a:r>
            <a:r>
              <a:rPr lang="en-US" dirty="0"/>
              <a:t>, K., </a:t>
            </a:r>
            <a:r>
              <a:rPr lang="en-US" dirty="0" err="1"/>
              <a:t>Tutubalina</a:t>
            </a:r>
            <a:r>
              <a:rPr lang="en-US" dirty="0"/>
              <a:t>, E., </a:t>
            </a:r>
            <a:r>
              <a:rPr lang="en-US" dirty="0" err="1"/>
              <a:t>Chowell</a:t>
            </a:r>
            <a:r>
              <a:rPr lang="en-US" dirty="0"/>
              <a:t>, G., 2020. A large-scale COVID-19 Twitter chatter dataset for open scientific research - an international collaboration. arXiv:2004.03688 </a:t>
            </a:r>
          </a:p>
          <a:p>
            <a:r>
              <a:rPr lang="en-US" dirty="0" err="1" smtClean="0"/>
              <a:t>Bracci</a:t>
            </a:r>
            <a:r>
              <a:rPr lang="en-US" dirty="0"/>
              <a:t>, A., </a:t>
            </a:r>
            <a:r>
              <a:rPr lang="en-US" dirty="0" err="1"/>
              <a:t>Nadini</a:t>
            </a:r>
            <a:r>
              <a:rPr lang="en-US" dirty="0"/>
              <a:t>, M., </a:t>
            </a:r>
            <a:r>
              <a:rPr lang="en-US" dirty="0" err="1"/>
              <a:t>Aliapoulios</a:t>
            </a:r>
            <a:r>
              <a:rPr lang="en-US" dirty="0"/>
              <a:t>, M., McCoy, D., Gray, I., </a:t>
            </a:r>
            <a:r>
              <a:rPr lang="en-US" dirty="0" err="1"/>
              <a:t>Teytelboym</a:t>
            </a:r>
            <a:r>
              <a:rPr lang="en-US" dirty="0"/>
              <a:t>, A., Gallo, A. and </a:t>
            </a:r>
            <a:r>
              <a:rPr lang="en-US" dirty="0" err="1"/>
              <a:t>Baronchelli</a:t>
            </a:r>
            <a:r>
              <a:rPr lang="en-US" dirty="0"/>
              <a:t>, A., 2021. Dark Web Marketplaces and COVID-19: before the vaccine. </a:t>
            </a:r>
            <a:r>
              <a:rPr lang="en-US" i="1" dirty="0"/>
              <a:t>EPJ Data Science</a:t>
            </a:r>
            <a:r>
              <a:rPr lang="en-US" dirty="0"/>
              <a:t>, 10(1). </a:t>
            </a:r>
          </a:p>
          <a:p>
            <a:r>
              <a:rPr lang="en-IN" dirty="0" smtClean="0"/>
              <a:t>Chen</a:t>
            </a:r>
            <a:r>
              <a:rPr lang="en-IN" dirty="0"/>
              <a:t>, E., </a:t>
            </a:r>
            <a:r>
              <a:rPr lang="en-IN" dirty="0" err="1"/>
              <a:t>Lerman</a:t>
            </a:r>
            <a:r>
              <a:rPr lang="en-IN" dirty="0"/>
              <a:t>, K. and Ferrara, E., 2020. Tracking Social Media Discourse about the COVID-19 Pandemic: Development of a Public Coronavirus Twitter Data Set. </a:t>
            </a:r>
            <a:r>
              <a:rPr lang="en-IN" i="1" dirty="0"/>
              <a:t>JMIR Public Health and Surveillance</a:t>
            </a:r>
            <a:r>
              <a:rPr lang="en-IN" dirty="0"/>
              <a:t>, 6(2), p.e19273. </a:t>
            </a:r>
            <a:r>
              <a:rPr lang="en-IN" dirty="0" err="1"/>
              <a:t>Doi</a:t>
            </a:r>
            <a:r>
              <a:rPr lang="en-IN" dirty="0"/>
              <a:t>: 10.2196/19273. </a:t>
            </a:r>
            <a:endParaRPr lang="en-US" dirty="0"/>
          </a:p>
          <a:p>
            <a:r>
              <a:rPr lang="en-IN" dirty="0" err="1"/>
              <a:t>Depoux</a:t>
            </a:r>
            <a:r>
              <a:rPr lang="en-IN" dirty="0"/>
              <a:t>, A., Martin, S., </a:t>
            </a:r>
            <a:r>
              <a:rPr lang="en-IN" dirty="0" err="1"/>
              <a:t>Karafillakis</a:t>
            </a:r>
            <a:r>
              <a:rPr lang="en-IN" dirty="0"/>
              <a:t>, E., </a:t>
            </a:r>
            <a:r>
              <a:rPr lang="en-IN" dirty="0" err="1"/>
              <a:t>Preet</a:t>
            </a:r>
            <a:r>
              <a:rPr lang="en-IN" dirty="0"/>
              <a:t>, R., Wilder-Smith, A. and Larson, H., 2020. The pandemic of social media panic travels faster than the COVID-19 outbreak. </a:t>
            </a:r>
            <a:r>
              <a:rPr lang="en-IN" i="1" dirty="0"/>
              <a:t>Journal of Travel Medicine</a:t>
            </a:r>
            <a:r>
              <a:rPr lang="en-IN" dirty="0"/>
              <a:t>, 27(3). </a:t>
            </a:r>
          </a:p>
          <a:p>
            <a:pPr marL="0" indent="0">
              <a:buNone/>
            </a:pPr>
            <a:endParaRPr lang="en-IN" dirty="0"/>
          </a:p>
          <a:p>
            <a:pPr marL="0" indent="0">
              <a:buNone/>
            </a:pPr>
            <a:endParaRPr lang="en-US" dirty="0"/>
          </a:p>
        </p:txBody>
      </p:sp>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5" name="TextBox 4"/>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 2021</a:t>
            </a:r>
          </a:p>
        </p:txBody>
      </p:sp>
    </p:spTree>
    <p:extLst>
      <p:ext uri="{BB962C8B-B14F-4D97-AF65-F5344CB8AC3E}">
        <p14:creationId xmlns:p14="http://schemas.microsoft.com/office/powerpoint/2010/main" val="1252396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4657" y="478971"/>
            <a:ext cx="10515600" cy="5944734"/>
          </a:xfrm>
        </p:spPr>
        <p:txBody>
          <a:bodyPr>
            <a:normAutofit fontScale="62500" lnSpcReduction="20000"/>
          </a:bodyPr>
          <a:lstStyle/>
          <a:p>
            <a:endParaRPr lang="en-US" dirty="0"/>
          </a:p>
          <a:p>
            <a:r>
              <a:rPr lang="en-IN" dirty="0"/>
              <a:t>Dyer, J. and </a:t>
            </a:r>
            <a:r>
              <a:rPr lang="en-IN" dirty="0" err="1"/>
              <a:t>Kolic</a:t>
            </a:r>
            <a:r>
              <a:rPr lang="en-IN" dirty="0"/>
              <a:t>, B., 2020. Public risk perception and emotion on Twitter during the Covid-19 pandemic. </a:t>
            </a:r>
            <a:r>
              <a:rPr lang="en-IN" i="1" dirty="0"/>
              <a:t>Applied Network Science</a:t>
            </a:r>
            <a:r>
              <a:rPr lang="en-IN" dirty="0"/>
              <a:t>, 5(1). </a:t>
            </a:r>
          </a:p>
          <a:p>
            <a:r>
              <a:rPr lang="en-IN" dirty="0" smtClean="0"/>
              <a:t>Edo-</a:t>
            </a:r>
            <a:r>
              <a:rPr lang="en-IN" dirty="0" err="1" smtClean="0"/>
              <a:t>Osagie</a:t>
            </a:r>
            <a:r>
              <a:rPr lang="en-IN" dirty="0"/>
              <a:t>, O., De La </a:t>
            </a:r>
            <a:r>
              <a:rPr lang="en-IN" dirty="0" err="1"/>
              <a:t>Iglesia</a:t>
            </a:r>
            <a:r>
              <a:rPr lang="en-IN" dirty="0"/>
              <a:t>, B., Lake, I. and </a:t>
            </a:r>
            <a:r>
              <a:rPr lang="en-IN" dirty="0" err="1"/>
              <a:t>Edeghere</a:t>
            </a:r>
            <a:r>
              <a:rPr lang="en-IN" dirty="0"/>
              <a:t>, O., 2020. A scoping review of the use of Twitter for public health research. </a:t>
            </a:r>
            <a:r>
              <a:rPr lang="en-IN" i="1" dirty="0"/>
              <a:t>Computers in Biology and Medicine</a:t>
            </a:r>
            <a:r>
              <a:rPr lang="en-IN" dirty="0"/>
              <a:t>, 122, p.103770. </a:t>
            </a:r>
          </a:p>
          <a:p>
            <a:r>
              <a:rPr lang="en-IN" dirty="0" smtClean="0"/>
              <a:t>Fang</a:t>
            </a:r>
            <a:r>
              <a:rPr lang="en-IN" dirty="0"/>
              <a:t>, Z., Costas, R., 2020. Tracking the Twitter attention around the research efforts on the COVID-19 pandemic. </a:t>
            </a:r>
            <a:r>
              <a:rPr lang="en-IN" dirty="0" smtClean="0"/>
              <a:t>arXiv:2006.05783.</a:t>
            </a:r>
            <a:endParaRPr lang="en-IN" dirty="0"/>
          </a:p>
          <a:p>
            <a:r>
              <a:rPr lang="en-IN" dirty="0" err="1" smtClean="0"/>
              <a:t>Hamoui</a:t>
            </a:r>
            <a:r>
              <a:rPr lang="en-IN" dirty="0"/>
              <a:t>, B., </a:t>
            </a:r>
            <a:r>
              <a:rPr lang="en-IN" dirty="0" err="1"/>
              <a:t>Alashaikh</a:t>
            </a:r>
            <a:r>
              <a:rPr lang="en-IN" dirty="0"/>
              <a:t>, A. and </a:t>
            </a:r>
            <a:r>
              <a:rPr lang="en-IN" dirty="0" err="1"/>
              <a:t>Alanazi</a:t>
            </a:r>
            <a:r>
              <a:rPr lang="en-IN" dirty="0"/>
              <a:t>, E., 2020. What are Covid-19 Arabic tweeters talking about? </a:t>
            </a:r>
            <a:r>
              <a:rPr lang="en-IN" dirty="0" smtClean="0"/>
              <a:t>DOI:10.20944/preprints202007.0172.v1.</a:t>
            </a:r>
            <a:endParaRPr lang="en-IN" dirty="0"/>
          </a:p>
          <a:p>
            <a:r>
              <a:rPr lang="en-IN" dirty="0" smtClean="0"/>
              <a:t>Hernández-</a:t>
            </a:r>
            <a:r>
              <a:rPr lang="en-IN" dirty="0" err="1" smtClean="0"/>
              <a:t>García</a:t>
            </a:r>
            <a:r>
              <a:rPr lang="en-IN" dirty="0"/>
              <a:t>, I. and </a:t>
            </a:r>
            <a:r>
              <a:rPr lang="en-IN" dirty="0" err="1"/>
              <a:t>Giménez-Júlvez</a:t>
            </a:r>
            <a:r>
              <a:rPr lang="en-IN" dirty="0"/>
              <a:t>, T., 2020. Assessment of Health Information About COVID-19 Prevention on the Internet: </a:t>
            </a:r>
            <a:r>
              <a:rPr lang="en-IN" dirty="0" err="1"/>
              <a:t>Infodemiological</a:t>
            </a:r>
            <a:r>
              <a:rPr lang="en-IN" dirty="0"/>
              <a:t> Study. </a:t>
            </a:r>
            <a:r>
              <a:rPr lang="en-IN" i="1" dirty="0"/>
              <a:t>JMIR Public Health and Surveillance</a:t>
            </a:r>
            <a:r>
              <a:rPr lang="en-IN" dirty="0"/>
              <a:t>, 6(2), p.e18717. </a:t>
            </a:r>
            <a:endParaRPr lang="en-US" dirty="0"/>
          </a:p>
          <a:p>
            <a:r>
              <a:rPr lang="en-IN" dirty="0"/>
              <a:t>Huang, X., Jamison, A., </a:t>
            </a:r>
            <a:r>
              <a:rPr lang="en-IN" dirty="0" err="1"/>
              <a:t>Broniatowski</a:t>
            </a:r>
            <a:r>
              <a:rPr lang="en-IN" dirty="0"/>
              <a:t>, D., Quinn, S., and </a:t>
            </a:r>
            <a:r>
              <a:rPr lang="en-IN" dirty="0" err="1"/>
              <a:t>Dredze</a:t>
            </a:r>
            <a:r>
              <a:rPr lang="en-IN" dirty="0"/>
              <a:t>, M., 2020. Coronavirus Twitter Data: A collection of COVID-19 tweets with automated annotations. </a:t>
            </a:r>
            <a:r>
              <a:rPr lang="en-IN" dirty="0" err="1"/>
              <a:t>Doi:https</a:t>
            </a:r>
            <a:r>
              <a:rPr lang="en-IN" dirty="0"/>
              <a:t>://</a:t>
            </a:r>
            <a:r>
              <a:rPr lang="en-IN" dirty="0" smtClean="0"/>
              <a:t>doi.org/10.5281/zenodo.3735015. </a:t>
            </a:r>
            <a:endParaRPr lang="en-IN" dirty="0"/>
          </a:p>
          <a:p>
            <a:r>
              <a:rPr lang="en-IN" dirty="0" err="1" smtClean="0"/>
              <a:t>Lamsal</a:t>
            </a:r>
            <a:r>
              <a:rPr lang="en-IN" dirty="0"/>
              <a:t>, R., 2020. Design and analysis of a large-scale COVID-19 tweets dataset. </a:t>
            </a:r>
            <a:r>
              <a:rPr lang="en-IN" i="1" dirty="0"/>
              <a:t>Applied Intelligence</a:t>
            </a:r>
            <a:r>
              <a:rPr lang="en-IN" dirty="0"/>
              <a:t>. </a:t>
            </a:r>
          </a:p>
          <a:p>
            <a:r>
              <a:rPr lang="en-US" dirty="0" smtClean="0"/>
              <a:t>Li</a:t>
            </a:r>
            <a:r>
              <a:rPr lang="en-US" dirty="0"/>
              <a:t>, X., Zhou, M., Wu, J., Yuan, A., Wu, F., Li, J., 2020. Analyzing COVID-19 on online social media: trends, sentiments and emotions. </a:t>
            </a:r>
            <a:r>
              <a:rPr lang="en-US" dirty="0" err="1"/>
              <a:t>arXiv</a:t>
            </a:r>
            <a:r>
              <a:rPr lang="en-US" dirty="0"/>
              <a:t> preprint </a:t>
            </a:r>
            <a:r>
              <a:rPr lang="en-US" dirty="0" smtClean="0"/>
              <a:t>arXiv:2005.14464.</a:t>
            </a:r>
            <a:endParaRPr lang="en-US" dirty="0"/>
          </a:p>
          <a:p>
            <a:r>
              <a:rPr lang="en-US" dirty="0" err="1"/>
              <a:t>Mourad</a:t>
            </a:r>
            <a:r>
              <a:rPr lang="en-US" dirty="0"/>
              <a:t>, A., </a:t>
            </a:r>
            <a:r>
              <a:rPr lang="en-US" dirty="0" err="1"/>
              <a:t>Srour</a:t>
            </a:r>
            <a:r>
              <a:rPr lang="en-US" dirty="0"/>
              <a:t>, A., </a:t>
            </a:r>
            <a:r>
              <a:rPr lang="en-US" dirty="0" err="1"/>
              <a:t>Harmanai</a:t>
            </a:r>
            <a:r>
              <a:rPr lang="en-US" dirty="0"/>
              <a:t>, H., </a:t>
            </a:r>
            <a:r>
              <a:rPr lang="en-US" dirty="0" err="1"/>
              <a:t>Jenainati</a:t>
            </a:r>
            <a:r>
              <a:rPr lang="en-US" dirty="0"/>
              <a:t>, C. and </a:t>
            </a:r>
            <a:r>
              <a:rPr lang="en-US" dirty="0" err="1"/>
              <a:t>Arafeh</a:t>
            </a:r>
            <a:r>
              <a:rPr lang="en-US" dirty="0"/>
              <a:t>, M., 2020. Critical Impact of Social Networks </a:t>
            </a:r>
            <a:r>
              <a:rPr lang="en-US" dirty="0" err="1"/>
              <a:t>Infodemic</a:t>
            </a:r>
            <a:r>
              <a:rPr lang="en-US" dirty="0"/>
              <a:t> on Defeating Coronavirus COVID-19 Pandemic: Twitter-Based Study and Research Directions. </a:t>
            </a:r>
            <a:r>
              <a:rPr lang="en-US" i="1" dirty="0"/>
              <a:t>IEEE Transactions on Network and Service Management</a:t>
            </a:r>
            <a:r>
              <a:rPr lang="en-US" dirty="0"/>
              <a:t>, 17(4), pp.2145-2155. 	</a:t>
            </a:r>
          </a:p>
          <a:p>
            <a:r>
              <a:rPr lang="en-US" dirty="0" err="1"/>
              <a:t>Rabindra</a:t>
            </a:r>
            <a:r>
              <a:rPr lang="en-US" dirty="0"/>
              <a:t> </a:t>
            </a:r>
            <a:r>
              <a:rPr lang="en-US" dirty="0" err="1"/>
              <a:t>Lamsal</a:t>
            </a:r>
            <a:r>
              <a:rPr lang="en-US" dirty="0"/>
              <a:t>, 2020. Coronavirus (COVID-19) Tweets Dataset. </a:t>
            </a:r>
            <a:r>
              <a:rPr lang="en-US" dirty="0" err="1"/>
              <a:t>Doi</a:t>
            </a:r>
            <a:r>
              <a:rPr lang="en-US" dirty="0"/>
              <a:t>: https://dx.doi.org/10.21227/781w-ef42. </a:t>
            </a:r>
          </a:p>
          <a:p>
            <a:endParaRPr lang="en-US" dirty="0"/>
          </a:p>
          <a:p>
            <a:pPr marL="0" indent="0">
              <a:buNone/>
            </a:pPr>
            <a:endParaRPr lang="en-US" dirty="0"/>
          </a:p>
          <a:p>
            <a:endParaRPr lang="en-IN" dirty="0" smtClean="0"/>
          </a:p>
          <a:p>
            <a:pPr marL="0" indent="0">
              <a:buNone/>
            </a:pPr>
            <a:endParaRPr lang="en-IN" dirty="0"/>
          </a:p>
          <a:p>
            <a:endParaRPr lang="en-US" dirty="0"/>
          </a:p>
        </p:txBody>
      </p:sp>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5" name="TextBox 4"/>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 2021</a:t>
            </a:r>
          </a:p>
        </p:txBody>
      </p:sp>
    </p:spTree>
    <p:extLst>
      <p:ext uri="{BB962C8B-B14F-4D97-AF65-F5344CB8AC3E}">
        <p14:creationId xmlns:p14="http://schemas.microsoft.com/office/powerpoint/2010/main" val="3068866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029" y="551543"/>
            <a:ext cx="10515600" cy="5413827"/>
          </a:xfrm>
        </p:spPr>
        <p:txBody>
          <a:bodyPr>
            <a:normAutofit fontScale="32500" lnSpcReduction="20000"/>
          </a:bodyPr>
          <a:lstStyle/>
          <a:p>
            <a:endParaRPr lang="en-US" sz="5500" dirty="0"/>
          </a:p>
          <a:p>
            <a:r>
              <a:rPr lang="en-IN" sz="5500" dirty="0" err="1"/>
              <a:t>Tsao</a:t>
            </a:r>
            <a:r>
              <a:rPr lang="en-IN" sz="5500" dirty="0"/>
              <a:t>, S., Chen, H., </a:t>
            </a:r>
            <a:r>
              <a:rPr lang="en-IN" sz="5500" dirty="0" err="1"/>
              <a:t>Tisseverasinghe</a:t>
            </a:r>
            <a:r>
              <a:rPr lang="en-IN" sz="5500" dirty="0"/>
              <a:t>, T., Yang, Y., Li, L. and Butt, Z., 2021. What social media told us in the time of COVID-19: a scoping review. The Lancet Digital Health. </a:t>
            </a:r>
          </a:p>
          <a:p>
            <a:r>
              <a:rPr lang="en-IN" sz="5500" dirty="0"/>
              <a:t>Valdez</a:t>
            </a:r>
            <a:r>
              <a:rPr lang="en-IN" sz="5500" dirty="0"/>
              <a:t>, D., ten </a:t>
            </a:r>
            <a:r>
              <a:rPr lang="en-IN" sz="5500" dirty="0" err="1"/>
              <a:t>Thij</a:t>
            </a:r>
            <a:r>
              <a:rPr lang="en-IN" sz="5500" dirty="0"/>
              <a:t>, M., </a:t>
            </a:r>
            <a:r>
              <a:rPr lang="en-IN" sz="5500" dirty="0" err="1"/>
              <a:t>Bathina</a:t>
            </a:r>
            <a:r>
              <a:rPr lang="en-IN" sz="5500" dirty="0"/>
              <a:t>, K., Rutter, L. and </a:t>
            </a:r>
            <a:r>
              <a:rPr lang="en-IN" sz="5500" dirty="0" err="1"/>
              <a:t>Bollen</a:t>
            </a:r>
            <a:r>
              <a:rPr lang="en-IN" sz="5500" dirty="0"/>
              <a:t>, J., 2020. Social Media Insights Into US Mental Health During the COVID-19 Pandemic: Longitudinal Analysis of Twitter Data. Journal of Medical Internet Research, 22(12), p.e21418. </a:t>
            </a:r>
          </a:p>
          <a:p>
            <a:r>
              <a:rPr lang="en-IN" sz="5500" dirty="0" err="1"/>
              <a:t>Wicke</a:t>
            </a:r>
            <a:r>
              <a:rPr lang="en-IN" sz="5500" dirty="0"/>
              <a:t>, P., </a:t>
            </a:r>
            <a:r>
              <a:rPr lang="en-IN" sz="5500" dirty="0" err="1"/>
              <a:t>Bolognesi</a:t>
            </a:r>
            <a:r>
              <a:rPr lang="en-IN" sz="5500" dirty="0"/>
              <a:t>, M.M., (2020). Framing COVID-19: How we conceptualize and discuss the pandemic on Twitter . </a:t>
            </a:r>
            <a:r>
              <a:rPr lang="en-IN" sz="5500" dirty="0" err="1"/>
              <a:t>PLoS</a:t>
            </a:r>
            <a:r>
              <a:rPr lang="en-IN" sz="5500" dirty="0"/>
              <a:t> ONE 15(9): e0240010. </a:t>
            </a:r>
            <a:r>
              <a:rPr lang="en-IN" sz="5500" dirty="0" err="1"/>
              <a:t>Doi</a:t>
            </a:r>
            <a:r>
              <a:rPr lang="en-IN" sz="5500" dirty="0"/>
              <a:t>: https://doi.org/10.1371/journal.pone.0240010 </a:t>
            </a:r>
          </a:p>
          <a:p>
            <a:r>
              <a:rPr lang="en-IN" sz="5500" dirty="0" err="1"/>
              <a:t>Xue</a:t>
            </a:r>
            <a:r>
              <a:rPr lang="en-IN" sz="5500" dirty="0"/>
              <a:t>, J., Chen, J., Hu, R., Chen, C., Zheng, C., Su, Y. and Zhu, T., 2020. Twitter Discussions and Emotions About the COVID-19 Pandemic: Machine Learning Approach. Journal of Medical Internet Research, 22(11), p.e20550. </a:t>
            </a:r>
          </a:p>
          <a:p>
            <a:r>
              <a:rPr lang="en-US" sz="5500" dirty="0"/>
              <a:t>Authentication Tutorial — </a:t>
            </a:r>
            <a:r>
              <a:rPr lang="en-US" sz="5500" dirty="0" err="1"/>
              <a:t>tweepy</a:t>
            </a:r>
            <a:r>
              <a:rPr lang="en-US" sz="5500" dirty="0"/>
              <a:t> 3.10.0 documentation. [online] Available at: https://docs.tweepy.org/en/latest/auth_tutorial.html [Accessed 19 Mar. </a:t>
            </a:r>
            <a:r>
              <a:rPr lang="en-US" sz="5500" dirty="0"/>
              <a:t>2021</a:t>
            </a:r>
            <a:r>
              <a:rPr lang="en-US" sz="5500" dirty="0" smtClean="0"/>
              <a:t>].</a:t>
            </a:r>
            <a:endParaRPr lang="en-US" sz="5500" dirty="0"/>
          </a:p>
          <a:p>
            <a:pPr lvl="0"/>
            <a:r>
              <a:rPr lang="en-US" sz="5500" dirty="0"/>
              <a:t>Covid19.who.int. 2021. WHO Coronavirus Disease (COVID-19) Dashboard. </a:t>
            </a:r>
            <a:r>
              <a:rPr lang="en-US" sz="5500" dirty="0"/>
              <a:t>[online] Available at: &lt;https://covid19.who.int/&gt; [Accessed 22 March 2021</a:t>
            </a:r>
            <a:r>
              <a:rPr lang="en-US" sz="5500" dirty="0" smtClean="0"/>
              <a:t>].</a:t>
            </a:r>
            <a:endParaRPr lang="en-US" sz="5500" dirty="0"/>
          </a:p>
          <a:p>
            <a:pPr lvl="0"/>
            <a:r>
              <a:rPr lang="en-US" sz="5500" dirty="0"/>
              <a:t>Earth Data Science - Earth Lab. (2018). Automate Getting Twitter Data in Python Using </a:t>
            </a:r>
            <a:r>
              <a:rPr lang="en-US" sz="5500" dirty="0" err="1"/>
              <a:t>Tweepy</a:t>
            </a:r>
            <a:r>
              <a:rPr lang="en-US" sz="5500" dirty="0"/>
              <a:t> and API Access. </a:t>
            </a:r>
            <a:r>
              <a:rPr lang="en-US" sz="5500" dirty="0"/>
              <a:t>[online] Available at: </a:t>
            </a:r>
            <a:r>
              <a:rPr lang="en-US" sz="5500" dirty="0">
                <a:hlinkClick r:id="rId2"/>
              </a:rPr>
              <a:t>https://www.earthdatascience.org/courses/use-data-open-source-python/intro-to-apis/twitter-data-in-python</a:t>
            </a:r>
            <a:r>
              <a:rPr lang="en-US" sz="5500" dirty="0" smtClean="0">
                <a:hlinkClick r:id="rId2"/>
              </a:rPr>
              <a:t>/</a:t>
            </a:r>
            <a:r>
              <a:rPr lang="en-US" sz="5500" dirty="0" smtClean="0"/>
              <a:t>.</a:t>
            </a:r>
          </a:p>
          <a:p>
            <a:r>
              <a:rPr lang="en-US" sz="5500" dirty="0" err="1" smtClean="0"/>
              <a:t>Bagheri</a:t>
            </a:r>
            <a:r>
              <a:rPr lang="en-US" sz="5500" dirty="0" smtClean="0"/>
              <a:t>, H. &amp; Islam, J. M., (2020).</a:t>
            </a:r>
            <a:r>
              <a:rPr lang="en-US" sz="5500" dirty="0"/>
              <a:t> </a:t>
            </a:r>
            <a:r>
              <a:rPr lang="en-US" sz="5500" dirty="0"/>
              <a:t>Sentiment analysis of twitter </a:t>
            </a:r>
            <a:r>
              <a:rPr lang="en-US" sz="5500" dirty="0" smtClean="0"/>
              <a:t>data. </a:t>
            </a:r>
            <a:r>
              <a:rPr lang="en-US" sz="5500" dirty="0"/>
              <a:t>DOI: </a:t>
            </a:r>
            <a:r>
              <a:rPr lang="en-US" sz="5500" dirty="0">
                <a:hlinkClick r:id="rId3"/>
              </a:rPr>
              <a:t>https://</a:t>
            </a:r>
            <a:r>
              <a:rPr lang="en-US" sz="5500" dirty="0" smtClean="0">
                <a:hlinkClick r:id="rId3"/>
              </a:rPr>
              <a:t>arxiv.org/abs/1711.10377</a:t>
            </a:r>
            <a:r>
              <a:rPr lang="en-US" sz="5500" dirty="0" smtClean="0"/>
              <a:t> </a:t>
            </a:r>
            <a:endParaRPr lang="en-US" sz="5500" dirty="0"/>
          </a:p>
          <a:p>
            <a:pPr lvl="0"/>
            <a:endParaRPr lang="en-US" sz="5500" dirty="0"/>
          </a:p>
          <a:p>
            <a:endParaRPr lang="en-US" dirty="0"/>
          </a:p>
        </p:txBody>
      </p:sp>
      <p:sp>
        <p:nvSpPr>
          <p:cNvPr id="4" name="TextBox 3"/>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 2021</a:t>
            </a:r>
          </a:p>
        </p:txBody>
      </p:sp>
      <p:sp>
        <p:nvSpPr>
          <p:cNvPr id="5" name="TextBox 4"/>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Tree>
    <p:extLst>
      <p:ext uri="{BB962C8B-B14F-4D97-AF65-F5344CB8AC3E}">
        <p14:creationId xmlns:p14="http://schemas.microsoft.com/office/powerpoint/2010/main" val="2868267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owerPoint Questions Slide – Presentation Process | Creative Presentation  Ide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419" y="878597"/>
            <a:ext cx="9113629" cy="51264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8" name="TextBox 7"/>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 2021</a:t>
            </a:r>
          </a:p>
        </p:txBody>
      </p:sp>
    </p:spTree>
    <p:extLst>
      <p:ext uri="{BB962C8B-B14F-4D97-AF65-F5344CB8AC3E}">
        <p14:creationId xmlns:p14="http://schemas.microsoft.com/office/powerpoint/2010/main" val="701142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9302087" cy="1325563"/>
          </a:xfrm>
        </p:spPr>
        <p:txBody>
          <a:bodyPr>
            <a:normAutofit/>
          </a:bodyPr>
          <a:lstStyle/>
          <a:p>
            <a:r>
              <a:rPr lang="en-US" dirty="0" smtClean="0">
                <a:latin typeface="Times New Roman" panose="02020603050405020304" pitchFamily="18" charset="0"/>
                <a:cs typeface="Times New Roman" panose="02020603050405020304" pitchFamily="18" charset="0"/>
              </a:rPr>
              <a:t>Introduction to the area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825624"/>
            <a:ext cx="6217693" cy="4807187"/>
          </a:xfrm>
        </p:spPr>
        <p:txBody>
          <a:bodyPr>
            <a:normAutofit lnSpcReduction="10000"/>
          </a:bodyPr>
          <a:lstStyle/>
          <a:p>
            <a:r>
              <a:rPr lang="en-US" sz="2400" dirty="0" smtClean="0"/>
              <a:t>Covid-19 (Coronavirus) is discovered as one of the most infectious diseases around the globe.</a:t>
            </a:r>
          </a:p>
          <a:p>
            <a:endParaRPr lang="en-US" sz="2400" dirty="0"/>
          </a:p>
          <a:p>
            <a:r>
              <a:rPr lang="en-US" sz="2400" dirty="0" smtClean="0"/>
              <a:t>Vaccination of Covid-19 is much awaited thing in this pandemic.</a:t>
            </a:r>
          </a:p>
          <a:p>
            <a:endParaRPr lang="en-US" sz="2400" dirty="0" smtClean="0"/>
          </a:p>
          <a:p>
            <a:r>
              <a:rPr lang="en-US" sz="2400" dirty="0" smtClean="0"/>
              <a:t>As per the information of the US, 68% of the American adults claims getting the news about Covid-19 from social media.</a:t>
            </a:r>
          </a:p>
          <a:p>
            <a:pPr marL="0" indent="0">
              <a:buNone/>
            </a:pPr>
            <a:endParaRPr lang="en-US" sz="2400" dirty="0" smtClean="0"/>
          </a:p>
          <a:p>
            <a:r>
              <a:rPr lang="en-US" sz="2400" dirty="0" smtClean="0"/>
              <a:t>Twitter has been observed as one of the crucial platforms for public discussion regarding the pandemic.</a:t>
            </a:r>
          </a:p>
          <a:p>
            <a:endParaRPr lang="en-US" sz="1800" dirty="0" smtClean="0"/>
          </a:p>
        </p:txBody>
      </p:sp>
      <p:sp>
        <p:nvSpPr>
          <p:cNvPr id="6" name="TextBox 5"/>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pic>
        <p:nvPicPr>
          <p:cNvPr id="3074" name="Picture 2" descr="Tips for NGOs to make use of Twitter effectively during COVID-19 - eGov  Magaz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905" y="1864745"/>
            <a:ext cx="4754871" cy="37804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,2021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301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2418"/>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Literature Review</a:t>
            </a:r>
            <a:endParaRPr lang="en-US" sz="3600"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99653279"/>
              </p:ext>
            </p:extLst>
          </p:nvPr>
        </p:nvGraphicFramePr>
        <p:xfrm>
          <a:off x="838200" y="1268439"/>
          <a:ext cx="10230135" cy="4860165"/>
        </p:xfrm>
        <a:graphic>
          <a:graphicData uri="http://schemas.openxmlformats.org/drawingml/2006/table">
            <a:tbl>
              <a:tblPr firstRow="1" bandRow="1">
                <a:tableStyleId>{7DF18680-E054-41AD-8BC1-D1AEF772440D}</a:tableStyleId>
              </a:tblPr>
              <a:tblGrid>
                <a:gridCol w="2955878"/>
                <a:gridCol w="4694829"/>
                <a:gridCol w="2579428"/>
              </a:tblGrid>
              <a:tr h="1111125">
                <a:tc>
                  <a:txBody>
                    <a:bodyPr/>
                    <a:lstStyle/>
                    <a:p>
                      <a:pPr algn="ctr"/>
                      <a:r>
                        <a:rPr lang="en-US" sz="2000" dirty="0" smtClean="0"/>
                        <a:t>Stream</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Key</a:t>
                      </a:r>
                      <a:r>
                        <a:rPr lang="en-US" sz="2000" baseline="0" dirty="0" smtClean="0"/>
                        <a:t> Findings of stream</a:t>
                      </a:r>
                      <a:endParaRPr lang="en-US" sz="2000" dirty="0" smtClean="0"/>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Citations</a:t>
                      </a:r>
                      <a:r>
                        <a:rPr lang="en-US" sz="2000" baseline="0" dirty="0" smtClean="0"/>
                        <a:t> to the key sources</a:t>
                      </a:r>
                      <a:endParaRPr lang="en-US" sz="2000" dirty="0" smtClean="0"/>
                    </a:p>
                    <a:p>
                      <a:endParaRPr lang="en-US" dirty="0"/>
                    </a:p>
                  </a:txBody>
                  <a:tcPr/>
                </a:tc>
              </a:tr>
              <a:tr h="3748281">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800" b="0" i="0" u="none" strike="noStrike" kern="1200" baseline="0" dirty="0" smtClean="0">
                        <a:solidFill>
                          <a:schemeClr val="dk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800" b="0" i="0" u="none" strike="noStrike" kern="1200" baseline="0" dirty="0" smtClean="0">
                        <a:solidFill>
                          <a:schemeClr val="dk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800" b="0" i="0" u="none" strike="noStrike" kern="1200" baseline="0" dirty="0" smtClean="0">
                        <a:solidFill>
                          <a:schemeClr val="dk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800" b="0" i="0" u="none" strike="noStrike" kern="1200" baseline="0" dirty="0" smtClean="0">
                        <a:solidFill>
                          <a:schemeClr val="dk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800" b="0" i="0" u="none" strike="noStrike" kern="1200" baseline="0" dirty="0" smtClean="0">
                        <a:solidFill>
                          <a:schemeClr val="dk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0" i="0" u="none" strike="noStrike" kern="1200" baseline="0" dirty="0" smtClean="0">
                          <a:solidFill>
                            <a:schemeClr val="dk1"/>
                          </a:solidFill>
                          <a:latin typeface="+mn-lt"/>
                          <a:ea typeface="+mn-ea"/>
                          <a:cs typeface="+mn-cs"/>
                        </a:rPr>
                        <a:t>Benefits to the public, government officials and health-care professionals.</a:t>
                      </a:r>
                    </a:p>
                  </a:txBody>
                  <a:tcPr/>
                </a:tc>
                <a:tc>
                  <a:txBody>
                    <a:bodyPr/>
                    <a:lstStyle/>
                    <a:p>
                      <a:pPr marL="285750" indent="-285750">
                        <a:buFont typeface="Arial" panose="020B0604020202020204" pitchFamily="34" charset="0"/>
                        <a:buChar char="•"/>
                      </a:pPr>
                      <a:r>
                        <a:rPr lang="en-IN" sz="1600" b="0" i="0" u="none" strike="noStrike" kern="1200" baseline="0" dirty="0" smtClean="0">
                          <a:solidFill>
                            <a:schemeClr val="dk1"/>
                          </a:solidFill>
                          <a:latin typeface="+mn-lt"/>
                          <a:ea typeface="+mn-ea"/>
                          <a:cs typeface="+mn-cs"/>
                        </a:rPr>
                        <a:t>Correct and accurate information plays a crucial role in handling infodemics and misinformation.</a:t>
                      </a:r>
                    </a:p>
                    <a:p>
                      <a:pPr marL="0" indent="0">
                        <a:buFont typeface="Arial" panose="020B0604020202020204" pitchFamily="34" charset="0"/>
                        <a:buNone/>
                      </a:pPr>
                      <a:endParaRPr lang="en-IN" sz="16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en-IN" sz="1600" b="0" i="0" u="none" strike="noStrike" kern="1200" baseline="0" dirty="0" smtClean="0">
                          <a:solidFill>
                            <a:schemeClr val="dk1"/>
                          </a:solidFill>
                          <a:latin typeface="+mn-lt"/>
                          <a:ea typeface="+mn-ea"/>
                          <a:cs typeface="+mn-cs"/>
                        </a:rPr>
                        <a:t>Quick assessment of change in public opinion. </a:t>
                      </a:r>
                    </a:p>
                    <a:p>
                      <a:pPr marL="0" indent="0">
                        <a:buFont typeface="Arial" panose="020B0604020202020204" pitchFamily="34" charset="0"/>
                        <a:buNone/>
                      </a:pPr>
                      <a:endParaRPr lang="en-IN" sz="1600" b="0" i="0" u="none" strike="noStrike" kern="1200" baseline="0" dirty="0" smtClean="0">
                        <a:solidFill>
                          <a:schemeClr val="dk1"/>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0" i="0" u="none" strike="noStrike" kern="1200" baseline="0" dirty="0" smtClean="0">
                          <a:solidFill>
                            <a:schemeClr val="dk1"/>
                          </a:solidFill>
                          <a:latin typeface="+mn-lt"/>
                          <a:ea typeface="+mn-ea"/>
                          <a:cs typeface="+mn-cs"/>
                        </a:rPr>
                        <a:t>Positive correlation between social media and the spreading of pandemic panic has been observed.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600" b="0" i="0" u="none" strike="noStrike" kern="1200" baseline="0" dirty="0" smtClean="0">
                        <a:solidFill>
                          <a:schemeClr val="dk1"/>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0" i="0" u="none" strike="noStrike" kern="1200" baseline="0" dirty="0" smtClean="0">
                          <a:solidFill>
                            <a:schemeClr val="dk1"/>
                          </a:solidFill>
                          <a:latin typeface="+mn-lt"/>
                          <a:ea typeface="+mn-ea"/>
                          <a:cs typeface="+mn-cs"/>
                        </a:rPr>
                        <a:t>The usage of Twitter by different communities for pandemic related information is analysed.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600" b="0" i="0" u="none" strike="noStrike" kern="1200" baseline="0" dirty="0" smtClean="0">
                        <a:solidFill>
                          <a:schemeClr val="dk1"/>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0" i="0" u="none" strike="noStrike" kern="1200" baseline="0" dirty="0" smtClean="0">
                          <a:solidFill>
                            <a:schemeClr val="dk1"/>
                          </a:solidFill>
                          <a:latin typeface="+mn-lt"/>
                          <a:ea typeface="+mn-ea"/>
                          <a:cs typeface="+mn-cs"/>
                        </a:rPr>
                        <a:t>Tracking of real-time public attitude will help the health officials to identify the intensity of the outrage of the virus.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600" b="0" i="0" u="none" strike="noStrike" kern="1200" baseline="0" dirty="0" smtClean="0">
                        <a:solidFill>
                          <a:schemeClr val="dk1"/>
                        </a:solidFill>
                        <a:latin typeface="+mn-lt"/>
                        <a:ea typeface="+mn-ea"/>
                        <a:cs typeface="+mn-cs"/>
                      </a:endParaRPr>
                    </a:p>
                  </a:txBody>
                  <a:tcPr/>
                </a:tc>
                <a:tc>
                  <a:txBody>
                    <a:bodyPr/>
                    <a:lstStyle/>
                    <a:p>
                      <a:pPr marL="285750" indent="-285750">
                        <a:buFont typeface="Arial" panose="020B0604020202020204" pitchFamily="34" charset="0"/>
                        <a:buChar char="•"/>
                      </a:pPr>
                      <a:r>
                        <a:rPr lang="en-US" sz="1600" b="0" i="0" u="none" strike="noStrike" kern="1200" baseline="0" dirty="0" err="1" smtClean="0">
                          <a:solidFill>
                            <a:schemeClr val="dk1"/>
                          </a:solidFill>
                          <a:latin typeface="+mn-lt"/>
                          <a:ea typeface="+mn-ea"/>
                          <a:cs typeface="+mn-cs"/>
                        </a:rPr>
                        <a:t>Tsao</a:t>
                      </a:r>
                      <a:r>
                        <a:rPr lang="en-US" sz="1600" b="0" i="0" u="none" strike="noStrike" kern="1200" baseline="0" dirty="0" smtClean="0">
                          <a:solidFill>
                            <a:schemeClr val="dk1"/>
                          </a:solidFill>
                          <a:latin typeface="+mn-lt"/>
                          <a:ea typeface="+mn-ea"/>
                          <a:cs typeface="+mn-cs"/>
                        </a:rPr>
                        <a:t> et al., 2021</a:t>
                      </a:r>
                    </a:p>
                    <a:p>
                      <a:pPr marL="0" indent="0">
                        <a:buFont typeface="Arial" panose="020B0604020202020204" pitchFamily="34" charset="0"/>
                        <a:buNone/>
                      </a:pPr>
                      <a:endParaRPr lang="en-US" sz="16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en-US" sz="1600" b="0" i="0" u="none" strike="noStrike" kern="1200" baseline="0" dirty="0" err="1" smtClean="0">
                          <a:solidFill>
                            <a:schemeClr val="dk1"/>
                          </a:solidFill>
                          <a:latin typeface="+mn-lt"/>
                          <a:ea typeface="+mn-ea"/>
                          <a:cs typeface="+mn-cs"/>
                        </a:rPr>
                        <a:t>Depoux</a:t>
                      </a:r>
                      <a:r>
                        <a:rPr lang="en-US" sz="1600" b="0" i="0" u="none" strike="noStrike" kern="1200" baseline="0" dirty="0" smtClean="0">
                          <a:solidFill>
                            <a:schemeClr val="dk1"/>
                          </a:solidFill>
                          <a:latin typeface="+mn-lt"/>
                          <a:ea typeface="+mn-ea"/>
                          <a:cs typeface="+mn-cs"/>
                        </a:rPr>
                        <a:t> et a., 2020</a:t>
                      </a:r>
                    </a:p>
                    <a:p>
                      <a:pPr marL="0" indent="0">
                        <a:buFont typeface="Arial" panose="020B0604020202020204" pitchFamily="34" charset="0"/>
                        <a:buNone/>
                      </a:pPr>
                      <a:endParaRPr lang="en-US" sz="1600" b="0" i="0" u="none" strike="noStrike"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en-US" sz="1600" b="0" i="0" u="none" strike="noStrike" kern="1200" baseline="0" dirty="0" smtClean="0">
                          <a:solidFill>
                            <a:schemeClr val="dk1"/>
                          </a:solidFill>
                          <a:latin typeface="+mn-lt"/>
                          <a:ea typeface="+mn-ea"/>
                          <a:cs typeface="+mn-cs"/>
                        </a:rPr>
                        <a:t>Ahmad &amp; Murad, 2020</a:t>
                      </a:r>
                    </a:p>
                    <a:p>
                      <a:pPr marL="0" indent="0">
                        <a:buFont typeface="Arial" panose="020B0604020202020204" pitchFamily="34" charset="0"/>
                        <a:buNone/>
                      </a:pPr>
                      <a:endParaRPr lang="en-US" sz="1600" b="0" i="0" u="none" strike="noStrike" kern="1200" baseline="0" dirty="0" smtClean="0">
                        <a:solidFill>
                          <a:schemeClr val="dk1"/>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strike="noStrike" kern="1200" baseline="0" dirty="0" err="1" smtClean="0">
                          <a:solidFill>
                            <a:schemeClr val="dk1"/>
                          </a:solidFill>
                          <a:latin typeface="+mn-lt"/>
                          <a:ea typeface="+mn-ea"/>
                          <a:cs typeface="+mn-cs"/>
                        </a:rPr>
                        <a:t>Abd-Alrazaq</a:t>
                      </a:r>
                      <a:r>
                        <a:rPr lang="en-US" sz="1600" b="0" i="0" u="none" strike="noStrike" kern="1200" baseline="0" dirty="0" smtClean="0">
                          <a:solidFill>
                            <a:schemeClr val="dk1"/>
                          </a:solidFill>
                          <a:latin typeface="+mn-lt"/>
                          <a:ea typeface="+mn-ea"/>
                          <a:cs typeface="+mn-cs"/>
                        </a:rPr>
                        <a:t> et al., 2020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i="0" u="none" strike="noStrike" kern="1200" baseline="0" dirty="0" smtClean="0">
                        <a:solidFill>
                          <a:schemeClr val="dk1"/>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strike="noStrike" kern="1200" baseline="0" dirty="0" smtClean="0">
                          <a:solidFill>
                            <a:schemeClr val="dk1"/>
                          </a:solidFill>
                          <a:latin typeface="+mn-lt"/>
                          <a:ea typeface="+mn-ea"/>
                          <a:cs typeface="+mn-cs"/>
                        </a:rPr>
                        <a:t>Dyer &amp; </a:t>
                      </a:r>
                      <a:r>
                        <a:rPr lang="en-US" sz="1600" b="0" i="0" u="none" strike="noStrike" kern="1200" baseline="0" dirty="0" err="1" smtClean="0">
                          <a:solidFill>
                            <a:schemeClr val="dk1"/>
                          </a:solidFill>
                          <a:latin typeface="+mn-lt"/>
                          <a:ea typeface="+mn-ea"/>
                          <a:cs typeface="+mn-cs"/>
                        </a:rPr>
                        <a:t>Kohlic</a:t>
                      </a:r>
                      <a:r>
                        <a:rPr lang="en-US" sz="1600" b="0" i="0" u="none" strike="noStrike" kern="1200" baseline="0" dirty="0" smtClean="0">
                          <a:solidFill>
                            <a:schemeClr val="dk1"/>
                          </a:solidFill>
                          <a:latin typeface="+mn-lt"/>
                          <a:ea typeface="+mn-ea"/>
                          <a:cs typeface="+mn-cs"/>
                        </a:rPr>
                        <a:t>, 2020</a:t>
                      </a:r>
                    </a:p>
                    <a:p>
                      <a:endParaRPr lang="en-US" sz="1800" b="0" i="0" u="none" strike="noStrike" kern="1200" baseline="0" dirty="0" smtClean="0">
                        <a:solidFill>
                          <a:schemeClr val="dk1"/>
                        </a:solidFill>
                        <a:latin typeface="+mn-lt"/>
                        <a:ea typeface="+mn-ea"/>
                        <a:cs typeface="+mn-cs"/>
                      </a:endParaRPr>
                    </a:p>
                  </a:txBody>
                  <a:tcPr/>
                </a:tc>
              </a:tr>
            </a:tbl>
          </a:graphicData>
        </a:graphic>
      </p:graphicFrame>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5" name="TextBox 4"/>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 2021</a:t>
            </a:r>
          </a:p>
        </p:txBody>
      </p:sp>
    </p:spTree>
    <p:extLst>
      <p:ext uri="{BB962C8B-B14F-4D97-AF65-F5344CB8AC3E}">
        <p14:creationId xmlns:p14="http://schemas.microsoft.com/office/powerpoint/2010/main" val="1961061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Comparative Analysis</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181229" y="6463343"/>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2021</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104983208"/>
              </p:ext>
            </p:extLst>
          </p:nvPr>
        </p:nvGraphicFramePr>
        <p:xfrm>
          <a:off x="218363" y="1391308"/>
          <a:ext cx="11696136" cy="5072035"/>
        </p:xfrm>
        <a:graphic>
          <a:graphicData uri="http://schemas.openxmlformats.org/drawingml/2006/table">
            <a:tbl>
              <a:tblPr firstRow="1" bandRow="1">
                <a:tableStyleId>{7DF18680-E054-41AD-8BC1-D1AEF772440D}</a:tableStyleId>
              </a:tblPr>
              <a:tblGrid>
                <a:gridCol w="1718678"/>
                <a:gridCol w="2357478"/>
                <a:gridCol w="2066323"/>
                <a:gridCol w="1851219"/>
                <a:gridCol w="1851219"/>
                <a:gridCol w="1851219"/>
              </a:tblGrid>
              <a:tr h="820075">
                <a:tc>
                  <a:txBody>
                    <a:bodyPr/>
                    <a:lstStyle/>
                    <a:p>
                      <a:r>
                        <a:rPr lang="en-US" sz="1600" dirty="0" smtClean="0"/>
                        <a:t>Topic</a:t>
                      </a:r>
                      <a:endParaRPr lang="en-US" sz="1600" dirty="0"/>
                    </a:p>
                  </a:txBody>
                  <a:tcPr/>
                </a:tc>
                <a:tc>
                  <a:txBody>
                    <a:bodyPr/>
                    <a:lstStyle/>
                    <a:p>
                      <a:r>
                        <a:rPr lang="en-US" sz="1600" dirty="0" smtClean="0"/>
                        <a:t>Problem Addressed</a:t>
                      </a:r>
                      <a:endParaRPr lang="en-US" sz="1600" dirty="0"/>
                    </a:p>
                  </a:txBody>
                  <a:tcPr/>
                </a:tc>
                <a:tc>
                  <a:txBody>
                    <a:bodyPr/>
                    <a:lstStyle/>
                    <a:p>
                      <a:r>
                        <a:rPr lang="en-US" sz="1600" dirty="0" smtClean="0"/>
                        <a:t>Theoretical</a:t>
                      </a:r>
                      <a:r>
                        <a:rPr lang="en-US" sz="1600" baseline="0" dirty="0" smtClean="0"/>
                        <a:t> Solution</a:t>
                      </a:r>
                      <a:endParaRPr lang="en-US" sz="1600" dirty="0"/>
                    </a:p>
                  </a:txBody>
                  <a:tcPr/>
                </a:tc>
                <a:tc>
                  <a:txBody>
                    <a:bodyPr/>
                    <a:lstStyle/>
                    <a:p>
                      <a:r>
                        <a:rPr lang="en-US" sz="1600" dirty="0" smtClean="0"/>
                        <a:t>Methods</a:t>
                      </a:r>
                      <a:endParaRPr lang="en-US" sz="1600" dirty="0"/>
                    </a:p>
                  </a:txBody>
                  <a:tcPr/>
                </a:tc>
                <a:tc>
                  <a:txBody>
                    <a:bodyPr/>
                    <a:lstStyle/>
                    <a:p>
                      <a:r>
                        <a:rPr lang="en-US" sz="1600" dirty="0" smtClean="0"/>
                        <a:t>Key findings</a:t>
                      </a:r>
                      <a:endParaRPr lang="en-US" sz="1600" dirty="0"/>
                    </a:p>
                  </a:txBody>
                  <a:tcPr/>
                </a:tc>
                <a:tc>
                  <a:txBody>
                    <a:bodyPr/>
                    <a:lstStyle/>
                    <a:p>
                      <a:r>
                        <a:rPr lang="en-US" sz="1600" dirty="0" smtClean="0"/>
                        <a:t>Information</a:t>
                      </a:r>
                      <a:r>
                        <a:rPr lang="en-US" sz="1600" baseline="0" dirty="0" smtClean="0"/>
                        <a:t> and year of publication</a:t>
                      </a:r>
                      <a:endParaRPr lang="en-US" sz="1600" dirty="0"/>
                    </a:p>
                  </a:txBody>
                  <a:tcPr/>
                </a:tc>
              </a:tr>
              <a:tr h="3847460">
                <a:tc>
                  <a:txBody>
                    <a:bodyPr/>
                    <a:lstStyle/>
                    <a:p>
                      <a:r>
                        <a:rPr lang="en-US" sz="1300" b="0" i="0" u="none" strike="noStrike" kern="1200" baseline="0" dirty="0" smtClean="0">
                          <a:solidFill>
                            <a:schemeClr val="dk1"/>
                          </a:solidFill>
                          <a:latin typeface="+mn-lt"/>
                          <a:ea typeface="+mn-ea"/>
                          <a:cs typeface="+mn-cs"/>
                        </a:rPr>
                        <a:t>Twitter discussions and emotions about the COVID-19 pandemic: a machine learning approach 	</a:t>
                      </a:r>
                    </a:p>
                    <a:p>
                      <a:endParaRPr lang="en-US" sz="1300" b="0" i="0" u="none" strike="noStrike" kern="1200" baseline="0" dirty="0">
                        <a:solidFill>
                          <a:schemeClr val="dk1"/>
                        </a:solidFill>
                        <a:latin typeface="+mn-lt"/>
                        <a:ea typeface="+mn-ea"/>
                        <a:cs typeface="+mn-cs"/>
                      </a:endParaRPr>
                    </a:p>
                  </a:txBody>
                  <a:tcPr/>
                </a:tc>
                <a:tc>
                  <a:txBody>
                    <a:bodyPr/>
                    <a:lstStyle/>
                    <a:p>
                      <a:r>
                        <a:rPr lang="en-US" sz="1300" b="0" i="0" u="none" strike="noStrike" kern="1200" baseline="0" dirty="0" smtClean="0">
                          <a:solidFill>
                            <a:schemeClr val="dk1"/>
                          </a:solidFill>
                          <a:latin typeface="+mn-lt"/>
                          <a:ea typeface="+mn-ea"/>
                          <a:cs typeface="+mn-cs"/>
                        </a:rPr>
                        <a:t>Examining the concerns, discussions, and sentiments of users via their tweets about Covid-19. 	</a:t>
                      </a:r>
                    </a:p>
                    <a:p>
                      <a:endParaRPr lang="en-US" sz="1300" b="0" i="0" u="none" strike="no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i="0" u="none" strike="noStrike" kern="1200" baseline="0" dirty="0" smtClean="0">
                          <a:solidFill>
                            <a:schemeClr val="dk1"/>
                          </a:solidFill>
                          <a:latin typeface="+mn-lt"/>
                          <a:ea typeface="+mn-ea"/>
                          <a:cs typeface="+mn-cs"/>
                        </a:rPr>
                        <a:t>Analyzing the intensity of the fear amongst the public during the new cases and death counts due to Covid-19, expressed through social media, is an important aspect to study so that proper health-related planning and responses can be conveyed. 	</a:t>
                      </a:r>
                    </a:p>
                    <a:p>
                      <a:r>
                        <a:rPr lang="en-US" sz="1300" b="0" i="0" u="none" strike="noStrike" kern="1200" baseline="0" dirty="0" smtClean="0">
                          <a:solidFill>
                            <a:schemeClr val="dk1"/>
                          </a:solidFill>
                          <a:latin typeface="+mn-lt"/>
                          <a:ea typeface="+mn-ea"/>
                          <a:cs typeface="+mn-cs"/>
                        </a:rPr>
                        <a:t>	</a:t>
                      </a:r>
                    </a:p>
                    <a:p>
                      <a:endParaRPr lang="en-US" sz="1300" b="0" i="0" u="none" strike="noStrike" kern="1200" baseline="0" dirty="0">
                        <a:solidFill>
                          <a:schemeClr val="dk1"/>
                        </a:solidFill>
                        <a:latin typeface="+mn-lt"/>
                        <a:ea typeface="+mn-ea"/>
                        <a:cs typeface="+mn-cs"/>
                      </a:endParaRPr>
                    </a:p>
                  </a:txBody>
                  <a:tcPr/>
                </a:tc>
                <a:tc>
                  <a:txBody>
                    <a:bodyPr/>
                    <a:lstStyle/>
                    <a:p>
                      <a:r>
                        <a:rPr lang="en-US" sz="1300" b="0" i="0" u="none" strike="noStrike" kern="1200" baseline="0" dirty="0" smtClean="0">
                          <a:solidFill>
                            <a:schemeClr val="dk1"/>
                          </a:solidFill>
                          <a:latin typeface="+mn-lt"/>
                          <a:ea typeface="+mn-ea"/>
                          <a:cs typeface="+mn-cs"/>
                        </a:rPr>
                        <a:t>Purposive sampling approach for Twitter data collection. ( Sampling then data collection followed by pre-processing of raw data) </a:t>
                      </a:r>
                    </a:p>
                    <a:p>
                      <a:endParaRPr lang="en-US" sz="1300" b="0" i="0" u="none" strike="noStrike" kern="1200" baseline="0" dirty="0" smtClean="0">
                        <a:solidFill>
                          <a:schemeClr val="dk1"/>
                        </a:solidFill>
                        <a:latin typeface="+mn-lt"/>
                        <a:ea typeface="+mn-ea"/>
                        <a:cs typeface="+mn-cs"/>
                      </a:endParaRPr>
                    </a:p>
                    <a:p>
                      <a:r>
                        <a:rPr lang="en-US" sz="1300" b="0" i="0" u="none" strike="noStrike" kern="1200" baseline="0" dirty="0" smtClean="0">
                          <a:solidFill>
                            <a:schemeClr val="dk1"/>
                          </a:solidFill>
                          <a:latin typeface="+mn-lt"/>
                          <a:ea typeface="+mn-ea"/>
                          <a:cs typeface="+mn-cs"/>
                        </a:rPr>
                        <a:t>Used the machine learning approach to analyze the Twitter data and 4 million Twitter messages using 25 </a:t>
                      </a:r>
                      <a:r>
                        <a:rPr lang="en-US" sz="1300" b="0" i="0" u="none" strike="noStrike" kern="1200" baseline="0" dirty="0" err="1" smtClean="0">
                          <a:solidFill>
                            <a:schemeClr val="dk1"/>
                          </a:solidFill>
                          <a:latin typeface="+mn-lt"/>
                          <a:ea typeface="+mn-ea"/>
                          <a:cs typeface="+mn-cs"/>
                        </a:rPr>
                        <a:t>hashtags</a:t>
                      </a:r>
                      <a:r>
                        <a:rPr lang="en-US" sz="1300" b="0" i="0" u="none" strike="noStrike" kern="1200" baseline="0" dirty="0" smtClean="0">
                          <a:solidFill>
                            <a:schemeClr val="dk1"/>
                          </a:solidFill>
                          <a:latin typeface="+mn-lt"/>
                          <a:ea typeface="+mn-ea"/>
                          <a:cs typeface="+mn-cs"/>
                        </a:rPr>
                        <a:t> in 2020 from March 1 to April 21. </a:t>
                      </a:r>
                    </a:p>
                    <a:p>
                      <a:endParaRPr lang="en-US" sz="1300" b="0" i="0" u="none" strike="noStrike" kern="1200" baseline="0" dirty="0" smtClean="0">
                        <a:solidFill>
                          <a:schemeClr val="dk1"/>
                        </a:solidFill>
                        <a:latin typeface="+mn-lt"/>
                        <a:ea typeface="+mn-ea"/>
                        <a:cs typeface="+mn-cs"/>
                      </a:endParaRPr>
                    </a:p>
                    <a:p>
                      <a:r>
                        <a:rPr lang="en-US" sz="1300" b="0" i="0" u="none" strike="noStrike" kern="1200" baseline="0" dirty="0" smtClean="0">
                          <a:solidFill>
                            <a:schemeClr val="dk1"/>
                          </a:solidFill>
                          <a:latin typeface="+mn-lt"/>
                          <a:ea typeface="+mn-ea"/>
                          <a:cs typeface="+mn-cs"/>
                        </a:rPr>
                        <a:t>Identified using unigrams, bigrams, and the topics related to sentiments during the pandemic. 	</a:t>
                      </a:r>
                    </a:p>
                  </a:txBody>
                  <a:tcPr/>
                </a:tc>
                <a:tc>
                  <a:txBody>
                    <a:bodyPr/>
                    <a:lstStyle/>
                    <a:p>
                      <a:r>
                        <a:rPr lang="en-US" sz="1300" b="0" i="0" u="none" strike="noStrike" kern="1200" baseline="0" dirty="0" smtClean="0">
                          <a:solidFill>
                            <a:schemeClr val="dk1"/>
                          </a:solidFill>
                          <a:latin typeface="+mn-lt"/>
                          <a:ea typeface="+mn-ea"/>
                          <a:cs typeface="+mn-cs"/>
                        </a:rPr>
                        <a:t>The public uses different types of words while referring to Covid-19 such as coronavirus, virus. </a:t>
                      </a:r>
                    </a:p>
                    <a:p>
                      <a:r>
                        <a:rPr lang="en-US" sz="1300" b="0" i="0" u="none" strike="noStrike" kern="1200" baseline="0" dirty="0" smtClean="0">
                          <a:solidFill>
                            <a:schemeClr val="dk1"/>
                          </a:solidFill>
                          <a:latin typeface="+mn-lt"/>
                          <a:ea typeface="+mn-ea"/>
                          <a:cs typeface="+mn-cs"/>
                        </a:rPr>
                        <a:t>As per the new emerging topic, the increase in the discussion regarding the connection between Covid-19 and politics is increasing as the situation evolves. </a:t>
                      </a:r>
                    </a:p>
                    <a:p>
                      <a:r>
                        <a:rPr lang="en-US" sz="1300" b="0" i="0" u="none" strike="noStrike" kern="1200" baseline="0" dirty="0" smtClean="0">
                          <a:solidFill>
                            <a:schemeClr val="dk1"/>
                          </a:solidFill>
                          <a:latin typeface="+mn-lt"/>
                          <a:ea typeface="+mn-ea"/>
                          <a:cs typeface="+mn-cs"/>
                        </a:rPr>
                        <a:t>Fear and anticipation of the pandemic is a frequent topic. </a:t>
                      </a:r>
                      <a:r>
                        <a:rPr lang="en-US" sz="1800" b="0" i="0" u="none" strike="noStrike" kern="1200" baseline="0" dirty="0" smtClean="0">
                          <a:solidFill>
                            <a:schemeClr val="dk1"/>
                          </a:solidFill>
                          <a:latin typeface="+mn-lt"/>
                          <a:ea typeface="+mn-ea"/>
                          <a:cs typeface="+mn-cs"/>
                        </a:rPr>
                        <a:t>	</a:t>
                      </a:r>
                    </a:p>
                    <a:p>
                      <a:r>
                        <a:rPr lang="en-IN" sz="1300" b="0" i="0" u="none" strike="noStrike" kern="1200" baseline="0" dirty="0" smtClean="0">
                          <a:solidFill>
                            <a:schemeClr val="dk1"/>
                          </a:solidFill>
                          <a:latin typeface="+mn-lt"/>
                          <a:ea typeface="+mn-ea"/>
                          <a:cs typeface="+mn-cs"/>
                        </a:rPr>
                        <a:t>	</a:t>
                      </a:r>
                    </a:p>
                    <a:p>
                      <a:endParaRPr lang="en-US" dirty="0"/>
                    </a:p>
                  </a:txBody>
                  <a:tcPr/>
                </a:tc>
                <a:tc>
                  <a:txBody>
                    <a:bodyPr/>
                    <a:lstStyle/>
                    <a:p>
                      <a:r>
                        <a:rPr lang="en-US" sz="1400" b="1" i="1" u="none" strike="noStrike" kern="1200" baseline="0" dirty="0" smtClean="0">
                          <a:solidFill>
                            <a:schemeClr val="dk1"/>
                          </a:solidFill>
                          <a:latin typeface="+mn-lt"/>
                          <a:ea typeface="+mn-ea"/>
                          <a:cs typeface="+mn-cs"/>
                        </a:rPr>
                        <a:t>Journal of Medical Internet Research </a:t>
                      </a:r>
                      <a:endParaRPr lang="en-US" sz="1400" b="0" i="0" u="none" strike="noStrike" kern="1200" baseline="0" dirty="0" smtClean="0">
                        <a:solidFill>
                          <a:schemeClr val="dk1"/>
                        </a:solidFill>
                        <a:latin typeface="+mn-lt"/>
                        <a:ea typeface="+mn-ea"/>
                        <a:cs typeface="+mn-cs"/>
                      </a:endParaRPr>
                    </a:p>
                    <a:p>
                      <a:r>
                        <a:rPr lang="en-US" sz="1400" b="1" i="0" u="none" strike="noStrike" kern="1200" baseline="0" dirty="0" smtClean="0">
                          <a:solidFill>
                            <a:schemeClr val="dk1"/>
                          </a:solidFill>
                          <a:latin typeface="+mn-lt"/>
                          <a:ea typeface="+mn-ea"/>
                          <a:cs typeface="+mn-cs"/>
                        </a:rPr>
                        <a:t>2020 </a:t>
                      </a:r>
                      <a:r>
                        <a:rPr lang="en-US" sz="1800" b="0" i="0" u="none" strike="noStrike" kern="1200" baseline="0" dirty="0" smtClean="0">
                          <a:solidFill>
                            <a:schemeClr val="dk1"/>
                          </a:solidFill>
                          <a:latin typeface="+mn-lt"/>
                          <a:ea typeface="+mn-ea"/>
                          <a:cs typeface="+mn-cs"/>
                        </a:rPr>
                        <a:t>	</a:t>
                      </a:r>
                    </a:p>
                    <a:p>
                      <a:r>
                        <a:rPr lang="en-US" sz="1800" b="0" i="0" u="none" strike="noStrike" kern="1200" baseline="0" dirty="0" smtClean="0">
                          <a:solidFill>
                            <a:schemeClr val="dk1"/>
                          </a:solidFill>
                          <a:latin typeface="+mn-lt"/>
                          <a:ea typeface="+mn-ea"/>
                          <a:cs typeface="+mn-cs"/>
                        </a:rPr>
                        <a:t>	</a:t>
                      </a:r>
                    </a:p>
                    <a:p>
                      <a:endParaRPr lang="en-US" dirty="0"/>
                    </a:p>
                  </a:txBody>
                  <a:tcPr/>
                </a:tc>
              </a:tr>
            </a:tbl>
          </a:graphicData>
        </a:graphic>
      </p:graphicFrame>
    </p:spTree>
    <p:extLst>
      <p:ext uri="{BB962C8B-B14F-4D97-AF65-F5344CB8AC3E}">
        <p14:creationId xmlns:p14="http://schemas.microsoft.com/office/powerpoint/2010/main" val="399055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5" name="TextBox 4"/>
          <p:cNvSpPr txBox="1"/>
          <p:nvPr/>
        </p:nvSpPr>
        <p:spPr>
          <a:xfrm>
            <a:off x="10167581" y="6351600"/>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graphicFrame>
        <p:nvGraphicFramePr>
          <p:cNvPr id="8" name="Content Placeholder 9"/>
          <p:cNvGraphicFramePr>
            <a:graphicFrameLocks/>
          </p:cNvGraphicFramePr>
          <p:nvPr>
            <p:extLst>
              <p:ext uri="{D42A27DB-BD31-4B8C-83A1-F6EECF244321}">
                <p14:modId xmlns:p14="http://schemas.microsoft.com/office/powerpoint/2010/main" val="905407552"/>
              </p:ext>
            </p:extLst>
          </p:nvPr>
        </p:nvGraphicFramePr>
        <p:xfrm>
          <a:off x="218363" y="560400"/>
          <a:ext cx="11655192" cy="5650734"/>
        </p:xfrm>
        <a:graphic>
          <a:graphicData uri="http://schemas.openxmlformats.org/drawingml/2006/table">
            <a:tbl>
              <a:tblPr firstRow="1" bandRow="1">
                <a:tableStyleId>{7DF18680-E054-41AD-8BC1-D1AEF772440D}</a:tableStyleId>
              </a:tblPr>
              <a:tblGrid>
                <a:gridCol w="1555850"/>
                <a:gridCol w="2169994"/>
                <a:gridCol w="2101752"/>
                <a:gridCol w="1942532"/>
                <a:gridCol w="2247334"/>
                <a:gridCol w="1637730"/>
              </a:tblGrid>
              <a:tr h="776709">
                <a:tc>
                  <a:txBody>
                    <a:bodyPr/>
                    <a:lstStyle/>
                    <a:p>
                      <a:r>
                        <a:rPr lang="en-US" sz="1600" dirty="0" smtClean="0"/>
                        <a:t>Topic</a:t>
                      </a:r>
                      <a:endParaRPr lang="en-US" sz="1600" dirty="0"/>
                    </a:p>
                  </a:txBody>
                  <a:tcPr/>
                </a:tc>
                <a:tc>
                  <a:txBody>
                    <a:bodyPr/>
                    <a:lstStyle/>
                    <a:p>
                      <a:r>
                        <a:rPr lang="en-US" sz="1600" dirty="0" smtClean="0"/>
                        <a:t>Problem Addressed</a:t>
                      </a:r>
                      <a:endParaRPr lang="en-US" sz="1600" dirty="0"/>
                    </a:p>
                  </a:txBody>
                  <a:tcPr/>
                </a:tc>
                <a:tc>
                  <a:txBody>
                    <a:bodyPr/>
                    <a:lstStyle/>
                    <a:p>
                      <a:r>
                        <a:rPr lang="en-US" sz="1600" dirty="0" smtClean="0"/>
                        <a:t>Theoretical</a:t>
                      </a:r>
                      <a:r>
                        <a:rPr lang="en-US" sz="1600" baseline="0" dirty="0" smtClean="0"/>
                        <a:t> Solution</a:t>
                      </a:r>
                      <a:endParaRPr lang="en-US" sz="1600" dirty="0"/>
                    </a:p>
                  </a:txBody>
                  <a:tcPr/>
                </a:tc>
                <a:tc>
                  <a:txBody>
                    <a:bodyPr/>
                    <a:lstStyle/>
                    <a:p>
                      <a:r>
                        <a:rPr lang="en-US" sz="1600" dirty="0" smtClean="0"/>
                        <a:t>Methods</a:t>
                      </a:r>
                      <a:endParaRPr lang="en-US" sz="1600" dirty="0"/>
                    </a:p>
                  </a:txBody>
                  <a:tcPr/>
                </a:tc>
                <a:tc>
                  <a:txBody>
                    <a:bodyPr/>
                    <a:lstStyle/>
                    <a:p>
                      <a:r>
                        <a:rPr lang="en-US" sz="1600" dirty="0" smtClean="0"/>
                        <a:t>Key findings</a:t>
                      </a:r>
                      <a:endParaRPr lang="en-US" sz="1600" dirty="0"/>
                    </a:p>
                  </a:txBody>
                  <a:tcPr/>
                </a:tc>
                <a:tc>
                  <a:txBody>
                    <a:bodyPr/>
                    <a:lstStyle/>
                    <a:p>
                      <a:r>
                        <a:rPr lang="en-US" sz="1600" dirty="0" smtClean="0"/>
                        <a:t>Information</a:t>
                      </a:r>
                      <a:r>
                        <a:rPr lang="en-US" sz="1600" baseline="0" dirty="0" smtClean="0"/>
                        <a:t> and year of publication</a:t>
                      </a:r>
                      <a:endParaRPr lang="en-US" sz="1600" dirty="0"/>
                    </a:p>
                  </a:txBody>
                  <a:tcPr/>
                </a:tc>
              </a:tr>
              <a:tr h="2330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smtClean="0">
                          <a:solidFill>
                            <a:schemeClr val="dk1"/>
                          </a:solidFill>
                          <a:latin typeface="+mn-lt"/>
                          <a:ea typeface="+mn-ea"/>
                          <a:cs typeface="+mn-cs"/>
                        </a:rPr>
                        <a:t>Tracking Social Media Discourse about the COVID-19 Pandemic: Development of a Public Coronavirus Twitter Data Set 	</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smtClean="0">
                          <a:solidFill>
                            <a:schemeClr val="dk1"/>
                          </a:solidFill>
                          <a:latin typeface="+mn-lt"/>
                          <a:ea typeface="+mn-ea"/>
                          <a:cs typeface="+mn-cs"/>
                        </a:rPr>
                        <a:t>Description of Covid-19 Twitter datasets including multiple languages using Covid-19- Tweet IDs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smtClean="0">
                          <a:solidFill>
                            <a:schemeClr val="dk1"/>
                          </a:solidFill>
                          <a:latin typeface="+mn-lt"/>
                          <a:ea typeface="+mn-ea"/>
                          <a:cs typeface="+mn-cs"/>
                        </a:rPr>
                        <a:t>GitHub repository. </a:t>
                      </a:r>
                      <a:r>
                        <a:rPr lang="en-IN" sz="1800" b="0" i="0" u="none" strike="noStrike" kern="1200" baseline="0" dirty="0" smtClean="0">
                          <a:solidFill>
                            <a:schemeClr val="dk1"/>
                          </a:solidFill>
                          <a:latin typeface="+mn-lt"/>
                          <a:ea typeface="+mn-ea"/>
                          <a:cs typeface="+mn-cs"/>
                        </a:rPr>
                        <a:t>	</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smtClean="0">
                          <a:solidFill>
                            <a:schemeClr val="dk1"/>
                          </a:solidFill>
                          <a:latin typeface="+mn-lt"/>
                          <a:ea typeface="+mn-ea"/>
                          <a:cs typeface="+mn-cs"/>
                        </a:rPr>
                        <a:t>Analysis of the online conversations of the Twitter dataset about Covid-19 will provide the researcher the ability to study the impact of social media during the global health crisis. </a:t>
                      </a:r>
                      <a:r>
                        <a:rPr lang="en-IN" sz="1800" b="0" i="0" u="none" strike="noStrike" kern="1200" baseline="0" dirty="0" smtClean="0">
                          <a:solidFill>
                            <a:schemeClr val="dk1"/>
                          </a:solidFill>
                          <a:latin typeface="+mn-lt"/>
                          <a:ea typeface="+mn-ea"/>
                          <a:cs typeface="+mn-cs"/>
                        </a:rPr>
                        <a:t>	</a:t>
                      </a:r>
                    </a:p>
                    <a:p>
                      <a:endParaRPr lang="en-US" sz="1400" dirty="0"/>
                    </a:p>
                  </a:txBody>
                  <a:tcPr/>
                </a:tc>
                <a:tc>
                  <a:txBody>
                    <a:bodyPr/>
                    <a:lstStyle/>
                    <a:p>
                      <a:r>
                        <a:rPr lang="en-IN" sz="1400" b="0" i="0" u="none" strike="noStrike" kern="1200" baseline="0" dirty="0" smtClean="0">
                          <a:solidFill>
                            <a:schemeClr val="dk1"/>
                          </a:solidFill>
                          <a:latin typeface="+mn-lt"/>
                          <a:ea typeface="+mn-ea"/>
                          <a:cs typeface="+mn-cs"/>
                        </a:rPr>
                        <a:t>Using specific keywords and accounts, tweets are collected using Twitter API. </a:t>
                      </a:r>
                    </a:p>
                    <a:p>
                      <a:endParaRPr lang="en-IN" sz="1200" b="0" i="0" u="none" strike="noStrike" kern="1200" baseline="0" dirty="0" smtClean="0">
                        <a:solidFill>
                          <a:schemeClr val="dk1"/>
                        </a:solidFill>
                        <a:latin typeface="+mn-lt"/>
                        <a:ea typeface="+mn-ea"/>
                        <a:cs typeface="+mn-cs"/>
                      </a:endParaRPr>
                    </a:p>
                    <a:p>
                      <a:r>
                        <a:rPr lang="en-IN" sz="1400" b="0" i="0" u="none" strike="noStrike" kern="1200" baseline="0" dirty="0" smtClean="0">
                          <a:solidFill>
                            <a:schemeClr val="dk1"/>
                          </a:solidFill>
                          <a:latin typeface="+mn-lt"/>
                          <a:ea typeface="+mn-ea"/>
                          <a:cs typeface="+mn-cs"/>
                        </a:rPr>
                        <a:t>Continuously monitoring the trending topics on Twitter. 	</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smtClean="0">
                          <a:solidFill>
                            <a:schemeClr val="dk1"/>
                          </a:solidFill>
                          <a:latin typeface="+mn-lt"/>
                          <a:ea typeface="+mn-ea"/>
                          <a:cs typeface="+mn-cs"/>
                        </a:rPr>
                        <a:t>Identified the number of verified accounts and their information tweets related to the pandemic. These are also referred to as authentic accounts. </a:t>
                      </a:r>
                      <a:r>
                        <a:rPr lang="en-IN" sz="1800" b="0" i="0" u="none" strike="noStrike" kern="1200" baseline="0" dirty="0" smtClean="0">
                          <a:solidFill>
                            <a:schemeClr val="dk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baseline="0" dirty="0" smtClean="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smtClean="0">
                          <a:solidFill>
                            <a:schemeClr val="dk1"/>
                          </a:solidFill>
                          <a:latin typeface="+mn-lt"/>
                          <a:ea typeface="+mn-ea"/>
                          <a:cs typeface="+mn-cs"/>
                        </a:rPr>
                        <a:t>Tweets in different languages such as Spanish, Italian, and Japanese over time, are also collected.</a:t>
                      </a:r>
                      <a:endParaRPr lang="en-IN" sz="1800" b="0" i="0" u="none" strike="noStrike" kern="1200" baseline="0" dirty="0" smtClean="0">
                        <a:solidFill>
                          <a:schemeClr val="dk1"/>
                        </a:solidFill>
                        <a:latin typeface="+mn-lt"/>
                        <a:ea typeface="+mn-ea"/>
                        <a:cs typeface="+mn-cs"/>
                      </a:endParaRPr>
                    </a:p>
                  </a:txBody>
                  <a:tcPr/>
                </a:tc>
                <a:tc>
                  <a:txBody>
                    <a:bodyPr/>
                    <a:lstStyle/>
                    <a:p>
                      <a:r>
                        <a:rPr lang="en-IN" sz="1400" b="1" i="1" u="none" strike="noStrike" kern="1200" baseline="0" dirty="0" smtClean="0">
                          <a:solidFill>
                            <a:schemeClr val="dk1"/>
                          </a:solidFill>
                          <a:latin typeface="+mn-lt"/>
                          <a:ea typeface="+mn-ea"/>
                          <a:cs typeface="+mn-cs"/>
                        </a:rPr>
                        <a:t>JMIR Public Health and Surveillance</a:t>
                      </a:r>
                      <a:r>
                        <a:rPr lang="en-IN" sz="1400" b="0" i="0" u="none" strike="noStrike" kern="1200" baseline="0" dirty="0" smtClean="0">
                          <a:solidFill>
                            <a:schemeClr val="dk1"/>
                          </a:solidFill>
                          <a:latin typeface="+mn-lt"/>
                          <a:ea typeface="+mn-ea"/>
                          <a:cs typeface="+mn-cs"/>
                        </a:rPr>
                        <a:t> </a:t>
                      </a:r>
                    </a:p>
                    <a:p>
                      <a:endParaRPr lang="en-IN" sz="1400" b="0" i="0" u="none" strike="noStrike" kern="1200" baseline="0" dirty="0" smtClean="0">
                        <a:solidFill>
                          <a:schemeClr val="dk1"/>
                        </a:solidFill>
                        <a:latin typeface="+mn-lt"/>
                        <a:ea typeface="+mn-ea"/>
                        <a:cs typeface="+mn-cs"/>
                      </a:endParaRPr>
                    </a:p>
                    <a:p>
                      <a:r>
                        <a:rPr lang="en-US" sz="1400" b="1" i="0" u="none" strike="noStrike" kern="1200" baseline="0" dirty="0" smtClean="0">
                          <a:solidFill>
                            <a:schemeClr val="dk1"/>
                          </a:solidFill>
                          <a:latin typeface="+mn-lt"/>
                          <a:ea typeface="+mn-ea"/>
                          <a:cs typeface="+mn-cs"/>
                        </a:rPr>
                        <a:t>2020 </a:t>
                      </a:r>
                      <a:r>
                        <a:rPr lang="en-US" sz="1800" b="0" i="0" u="none" strike="noStrike" kern="1200" baseline="0" dirty="0" smtClean="0">
                          <a:solidFill>
                            <a:schemeClr val="dk1"/>
                          </a:solidFill>
                          <a:latin typeface="+mn-lt"/>
                          <a:ea typeface="+mn-ea"/>
                          <a:cs typeface="+mn-cs"/>
                        </a:rPr>
                        <a:t>	</a:t>
                      </a:r>
                    </a:p>
                    <a:p>
                      <a:endParaRPr lang="en-US" sz="1400" dirty="0"/>
                    </a:p>
                  </a:txBody>
                  <a:tcPr/>
                </a:tc>
              </a:tr>
              <a:tr h="2358894">
                <a:tc>
                  <a:txBody>
                    <a:bodyPr/>
                    <a:lstStyle/>
                    <a:p>
                      <a:r>
                        <a:rPr lang="en-US" sz="1400" b="0" i="0" u="none" strike="noStrike" kern="1200" baseline="0" dirty="0" smtClean="0">
                          <a:solidFill>
                            <a:schemeClr val="dk1"/>
                          </a:solidFill>
                          <a:latin typeface="+mn-lt"/>
                          <a:ea typeface="+mn-ea"/>
                          <a:cs typeface="+mn-cs"/>
                        </a:rPr>
                        <a:t>Framing COVID-19: How we conceptualize </a:t>
                      </a:r>
                    </a:p>
                    <a:p>
                      <a:r>
                        <a:rPr lang="en-US" sz="1400" b="0" i="0" u="none" strike="noStrike" kern="1200" baseline="0" dirty="0" smtClean="0">
                          <a:solidFill>
                            <a:schemeClr val="dk1"/>
                          </a:solidFill>
                          <a:latin typeface="+mn-lt"/>
                          <a:ea typeface="+mn-ea"/>
                          <a:cs typeface="+mn-cs"/>
                        </a:rPr>
                        <a:t>and discuss the pandemic on Twitter </a:t>
                      </a:r>
                      <a:r>
                        <a:rPr lang="en-US" sz="1800" b="0" i="0" u="none" strike="noStrike" kern="1200" baseline="0" dirty="0" smtClean="0">
                          <a:solidFill>
                            <a:schemeClr val="dk1"/>
                          </a:solidFill>
                          <a:latin typeface="+mn-lt"/>
                          <a:ea typeface="+mn-ea"/>
                          <a:cs typeface="+mn-cs"/>
                        </a:rPr>
                        <a:t>	</a:t>
                      </a:r>
                    </a:p>
                    <a:p>
                      <a:endParaRPr lang="en-US" dirty="0"/>
                    </a:p>
                  </a:txBody>
                  <a:tcPr/>
                </a:tc>
                <a:tc>
                  <a:txBody>
                    <a:bodyPr/>
                    <a:lstStyle/>
                    <a:p>
                      <a:r>
                        <a:rPr lang="en-US" sz="1400" b="0" i="0" u="none" strike="noStrike" kern="1200" baseline="0" dirty="0" smtClean="0">
                          <a:solidFill>
                            <a:schemeClr val="dk1"/>
                          </a:solidFill>
                          <a:latin typeface="+mn-lt"/>
                          <a:ea typeface="+mn-ea"/>
                          <a:cs typeface="+mn-cs"/>
                        </a:rPr>
                        <a:t>Analysis of large tweets on Covid-19 during March to April 2020. </a:t>
                      </a:r>
                      <a:r>
                        <a:rPr lang="en-US" sz="1800" b="0" i="0" u="none" strike="noStrike" kern="1200" baseline="0" dirty="0" smtClean="0">
                          <a:solidFill>
                            <a:schemeClr val="dk1"/>
                          </a:solidFill>
                          <a:latin typeface="+mn-lt"/>
                          <a:ea typeface="+mn-ea"/>
                          <a:cs typeface="+mn-cs"/>
                        </a:rPr>
                        <a:t>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Issues about the pandemic are discussed </a:t>
                      </a:r>
                      <a:r>
                        <a:rPr lang="en-US" sz="1800" b="0" i="0" u="none" strike="noStrike" kern="1200" baseline="0" dirty="0" smtClean="0">
                          <a:solidFill>
                            <a:schemeClr val="dk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on Twitter and also about the treatment and containment of the virus which will help in framing the treatment methods of the disease. </a:t>
                      </a:r>
                      <a:r>
                        <a:rPr lang="en-US" sz="1800" b="0" i="0" u="none" strike="noStrike" kern="1200" baseline="0" dirty="0" smtClean="0">
                          <a:solidFill>
                            <a:schemeClr val="dk1"/>
                          </a:solidFill>
                          <a:latin typeface="+mn-lt"/>
                          <a:ea typeface="+mn-ea"/>
                          <a:cs typeface="+mn-cs"/>
                        </a:rPr>
                        <a:t>	</a:t>
                      </a:r>
                    </a:p>
                    <a:p>
                      <a:endParaRPr lang="en-US" sz="1400" b="0" i="0" u="none" strike="noStrike" kern="1200" baseline="0" dirty="0" smtClean="0">
                        <a:solidFill>
                          <a:schemeClr val="dk1"/>
                        </a:solidFill>
                        <a:latin typeface="+mn-lt"/>
                        <a:ea typeface="+mn-ea"/>
                        <a:cs typeface="+mn-cs"/>
                      </a:endParaRPr>
                    </a:p>
                  </a:txBody>
                  <a:tcPr/>
                </a:tc>
                <a:tc>
                  <a:txBody>
                    <a:bodyPr/>
                    <a:lstStyle/>
                    <a:p>
                      <a:r>
                        <a:rPr lang="en-US" sz="1400" b="0" i="0" u="none" strike="noStrike" kern="1200" baseline="0" dirty="0" smtClean="0">
                          <a:solidFill>
                            <a:schemeClr val="dk1"/>
                          </a:solidFill>
                          <a:latin typeface="+mn-lt"/>
                          <a:ea typeface="+mn-ea"/>
                          <a:cs typeface="+mn-cs"/>
                        </a:rPr>
                        <a:t>Identification of the topics that were discussed about Covid-19 on Twitter. (Using Twitter API and </a:t>
                      </a:r>
                      <a:r>
                        <a:rPr lang="en-US" sz="1400" b="0" i="0" u="none" strike="noStrike" kern="1200" baseline="0" dirty="0" err="1" smtClean="0">
                          <a:solidFill>
                            <a:schemeClr val="dk1"/>
                          </a:solidFill>
                          <a:latin typeface="+mn-lt"/>
                          <a:ea typeface="+mn-ea"/>
                          <a:cs typeface="+mn-cs"/>
                        </a:rPr>
                        <a:t>Tweepy</a:t>
                      </a:r>
                      <a:r>
                        <a:rPr lang="en-US" sz="1400" b="0" i="0" u="none" strike="noStrike" kern="1200" baseline="0" dirty="0" smtClean="0">
                          <a:solidFill>
                            <a:schemeClr val="dk1"/>
                          </a:solidFill>
                          <a:latin typeface="+mn-lt"/>
                          <a:ea typeface="+mn-ea"/>
                          <a:cs typeface="+mn-cs"/>
                        </a:rPr>
                        <a:t> Python library) 	</a:t>
                      </a:r>
                    </a:p>
                  </a:txBody>
                  <a:tcPr/>
                </a:tc>
                <a:tc>
                  <a:txBody>
                    <a:bodyPr/>
                    <a:lstStyle/>
                    <a:p>
                      <a:r>
                        <a:rPr lang="en-US" sz="1400" b="0" i="0" u="none" strike="noStrike" kern="1200" baseline="0" dirty="0" smtClean="0">
                          <a:solidFill>
                            <a:schemeClr val="dk1"/>
                          </a:solidFill>
                          <a:latin typeface="+mn-lt"/>
                          <a:ea typeface="+mn-ea"/>
                          <a:cs typeface="+mn-cs"/>
                        </a:rPr>
                        <a:t>As per Twitter, The most common topics that were discussed in Covid-19 were politics, reacting to the epidemic, community, and social compassion. 	</a:t>
                      </a:r>
                    </a:p>
                    <a:p>
                      <a:endParaRPr lang="en-US" sz="1400" b="1" i="1" u="none" strike="noStrike" kern="1200" baseline="0" dirty="0">
                        <a:solidFill>
                          <a:schemeClr val="dk1"/>
                        </a:solidFill>
                        <a:latin typeface="+mn-lt"/>
                        <a:ea typeface="+mn-ea"/>
                        <a:cs typeface="+mn-cs"/>
                      </a:endParaRPr>
                    </a:p>
                  </a:txBody>
                  <a:tcPr/>
                </a:tc>
                <a:tc>
                  <a:txBody>
                    <a:bodyPr/>
                    <a:lstStyle/>
                    <a:p>
                      <a:r>
                        <a:rPr lang="en-US" sz="1400" b="1" i="1" u="none" strike="noStrike" kern="1200" baseline="0" dirty="0" err="1" smtClean="0">
                          <a:solidFill>
                            <a:schemeClr val="dk1"/>
                          </a:solidFill>
                          <a:latin typeface="+mn-lt"/>
                          <a:ea typeface="+mn-ea"/>
                          <a:cs typeface="+mn-cs"/>
                        </a:rPr>
                        <a:t>PLoS</a:t>
                      </a:r>
                      <a:r>
                        <a:rPr lang="en-US" sz="1400" b="1" i="1" u="none" strike="noStrike" kern="1200" baseline="0" dirty="0" smtClean="0">
                          <a:solidFill>
                            <a:schemeClr val="dk1"/>
                          </a:solidFill>
                          <a:latin typeface="+mn-lt"/>
                          <a:ea typeface="+mn-ea"/>
                          <a:cs typeface="+mn-cs"/>
                        </a:rPr>
                        <a:t> </a:t>
                      </a:r>
                      <a:r>
                        <a:rPr lang="en-US" sz="1400" b="1" i="1" u="none" strike="noStrike" kern="1200" baseline="0" smtClean="0">
                          <a:solidFill>
                            <a:schemeClr val="dk1"/>
                          </a:solidFill>
                          <a:latin typeface="+mn-lt"/>
                          <a:ea typeface="+mn-ea"/>
                          <a:cs typeface="+mn-cs"/>
                        </a:rPr>
                        <a:t>ONE </a:t>
                      </a:r>
                    </a:p>
                    <a:p>
                      <a:endParaRPr lang="en-US" sz="1400" b="1" i="1" u="none" strike="noStrike" kern="1200" baseline="0" dirty="0" smtClean="0">
                        <a:solidFill>
                          <a:schemeClr val="dk1"/>
                        </a:solidFill>
                        <a:latin typeface="+mn-lt"/>
                        <a:ea typeface="+mn-ea"/>
                        <a:cs typeface="+mn-cs"/>
                      </a:endParaRPr>
                    </a:p>
                    <a:p>
                      <a:r>
                        <a:rPr lang="en-US" sz="1400" b="1" i="1" u="none" strike="noStrike" kern="1200" baseline="0" dirty="0" smtClean="0">
                          <a:solidFill>
                            <a:schemeClr val="dk1"/>
                          </a:solidFill>
                          <a:latin typeface="+mn-lt"/>
                          <a:ea typeface="+mn-ea"/>
                          <a:cs typeface="+mn-cs"/>
                        </a:rPr>
                        <a:t>2020 	</a:t>
                      </a:r>
                    </a:p>
                    <a:p>
                      <a:r>
                        <a:rPr lang="en-US" sz="1400" b="1" i="1" u="none" strike="noStrike" kern="1200" baseline="0" dirty="0" smtClean="0">
                          <a:solidFill>
                            <a:schemeClr val="dk1"/>
                          </a:solidFill>
                          <a:latin typeface="+mn-lt"/>
                          <a:ea typeface="+mn-ea"/>
                          <a:cs typeface="+mn-cs"/>
                        </a:rPr>
                        <a:t>	</a:t>
                      </a:r>
                    </a:p>
                    <a:p>
                      <a:endParaRPr lang="en-US" sz="1400" b="1" i="1" u="none" strike="noStrike" kern="1200" baseline="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3650793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Problem Statement</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graphicFrame>
        <p:nvGraphicFramePr>
          <p:cNvPr id="11" name="Diagram 10"/>
          <p:cNvGraphicFramePr/>
          <p:nvPr>
            <p:extLst>
              <p:ext uri="{D42A27DB-BD31-4B8C-83A1-F6EECF244321}">
                <p14:modId xmlns:p14="http://schemas.microsoft.com/office/powerpoint/2010/main" val="2802007917"/>
              </p:ext>
            </p:extLst>
          </p:nvPr>
        </p:nvGraphicFramePr>
        <p:xfrm>
          <a:off x="1023582" y="1405719"/>
          <a:ext cx="9840036" cy="4732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6649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a:xfrm>
            <a:off x="783771" y="1680482"/>
            <a:ext cx="9397458" cy="4351338"/>
          </a:xfrm>
        </p:spPr>
        <p:txBody>
          <a:bodyPr>
            <a:normAutofit/>
          </a:bodyPr>
          <a:lstStyle/>
          <a:p>
            <a:r>
              <a:rPr lang="en-US" sz="2400" dirty="0" smtClean="0"/>
              <a:t>Comparison of two different datasets:</a:t>
            </a:r>
          </a:p>
          <a:p>
            <a:pPr marL="0" indent="0">
              <a:buNone/>
            </a:pPr>
            <a:r>
              <a:rPr lang="en-US" sz="2400" b="1" dirty="0"/>
              <a:t> </a:t>
            </a:r>
            <a:r>
              <a:rPr lang="en-US" sz="2400" b="1" dirty="0" smtClean="0"/>
              <a:t>       Extracted dataset from Twitter using </a:t>
            </a:r>
            <a:r>
              <a:rPr lang="en-US" sz="2400" b="1" dirty="0" err="1" smtClean="0"/>
              <a:t>Tweepy</a:t>
            </a:r>
            <a:endParaRPr lang="en-US" sz="2400" b="1" dirty="0" smtClean="0"/>
          </a:p>
          <a:p>
            <a:pPr marL="0" indent="0">
              <a:buNone/>
            </a:pPr>
            <a:r>
              <a:rPr lang="en-US" sz="2400" b="1" dirty="0"/>
              <a:t>	</a:t>
            </a:r>
            <a:r>
              <a:rPr lang="en-US" sz="2400" b="1" dirty="0" smtClean="0"/>
              <a:t>		</a:t>
            </a:r>
            <a:r>
              <a:rPr lang="en-US" sz="2400" b="1" dirty="0" err="1" smtClean="0"/>
              <a:t>Vs</a:t>
            </a:r>
            <a:endParaRPr lang="en-US" sz="2400" b="1" dirty="0"/>
          </a:p>
          <a:p>
            <a:pPr marL="0" indent="0">
              <a:buNone/>
            </a:pPr>
            <a:r>
              <a:rPr lang="en-US" sz="2400" b="1" dirty="0" smtClean="0"/>
              <a:t>        Online dataset available through </a:t>
            </a:r>
            <a:r>
              <a:rPr lang="en-US" sz="2400" b="1" dirty="0" err="1" smtClean="0"/>
              <a:t>Kaggle</a:t>
            </a:r>
            <a:endParaRPr lang="en-US" sz="2400" b="1" dirty="0" smtClean="0"/>
          </a:p>
          <a:p>
            <a:pPr marL="0" indent="0">
              <a:buNone/>
            </a:pPr>
            <a:endParaRPr lang="en-US" sz="2400" dirty="0"/>
          </a:p>
          <a:p>
            <a:r>
              <a:rPr lang="en-US" sz="2400" dirty="0" smtClean="0"/>
              <a:t>Data Extraction duration from Twitter – April, 2021</a:t>
            </a:r>
          </a:p>
          <a:p>
            <a:pPr marL="0" indent="0">
              <a:buNone/>
            </a:pPr>
            <a:endParaRPr lang="en-US" sz="2400" dirty="0" smtClean="0"/>
          </a:p>
          <a:p>
            <a:r>
              <a:rPr lang="en-US" sz="2400" dirty="0" smtClean="0"/>
              <a:t>Data Extraction duration from </a:t>
            </a:r>
            <a:r>
              <a:rPr lang="en-US" sz="2400" dirty="0" err="1" smtClean="0"/>
              <a:t>Kaggle</a:t>
            </a:r>
            <a:r>
              <a:rPr lang="en-US" sz="2400" dirty="0" smtClean="0"/>
              <a:t> – December, 2020</a:t>
            </a:r>
            <a:endParaRPr lang="en-US" sz="2400" dirty="0"/>
          </a:p>
        </p:txBody>
      </p:sp>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5" name="TextBox 4"/>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pic>
        <p:nvPicPr>
          <p:cNvPr id="2052" name="Picture 4" descr="Proposed Solution Vector Images (over 2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3860" y="1963057"/>
            <a:ext cx="2542240" cy="2550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545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363" y="191068"/>
            <a:ext cx="3780430" cy="369332"/>
          </a:xfrm>
          <a:prstGeom prst="rect">
            <a:avLst/>
          </a:prstGeom>
          <a:noFill/>
        </p:spPr>
        <p:txBody>
          <a:bodyPr wrap="square" rtlCol="0">
            <a:spAutoFit/>
          </a:bodyPr>
          <a:lstStyle/>
          <a:p>
            <a:r>
              <a:rPr lang="en-US" dirty="0" smtClean="0"/>
              <a:t>ITEC5205W - 2021</a:t>
            </a:r>
            <a:endParaRPr lang="en-US" dirty="0"/>
          </a:p>
        </p:txBody>
      </p:sp>
      <p:sp>
        <p:nvSpPr>
          <p:cNvPr id="5" name="TextBox 4"/>
          <p:cNvSpPr txBox="1"/>
          <p:nvPr/>
        </p:nvSpPr>
        <p:spPr>
          <a:xfrm>
            <a:off x="10181229" y="6278677"/>
            <a:ext cx="18697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April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715" y="560399"/>
            <a:ext cx="6232752" cy="55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95085" y="2149641"/>
            <a:ext cx="3817257" cy="1200329"/>
          </a:xfrm>
          <a:prstGeom prst="rect">
            <a:avLst/>
          </a:prstGeom>
          <a:noFill/>
        </p:spPr>
        <p:txBody>
          <a:bodyPr wrap="square" rtlCol="0">
            <a:spAutoFit/>
          </a:bodyPr>
          <a:lstStyle/>
          <a:p>
            <a:r>
              <a:rPr lang="en-US" sz="2400" dirty="0" smtClean="0"/>
              <a:t>Architecture of the analysis process for Twitter extracted data</a:t>
            </a:r>
            <a:endParaRPr lang="en-US" sz="2400" dirty="0"/>
          </a:p>
        </p:txBody>
      </p:sp>
      <p:sp>
        <p:nvSpPr>
          <p:cNvPr id="9" name="Right Arrow 8"/>
          <p:cNvSpPr/>
          <p:nvPr/>
        </p:nvSpPr>
        <p:spPr>
          <a:xfrm>
            <a:off x="4412342" y="2525486"/>
            <a:ext cx="638629" cy="224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0003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4186</TotalTime>
  <Words>2612</Words>
  <Application>Microsoft Office PowerPoint</Application>
  <PresentationFormat>Custom</PresentationFormat>
  <Paragraphs>347</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Covid-19 vaccination- public discussions around the world</vt:lpstr>
      <vt:lpstr>PowerPoint Presentation</vt:lpstr>
      <vt:lpstr>Introduction to the area</vt:lpstr>
      <vt:lpstr>Literature Review</vt:lpstr>
      <vt:lpstr>Comparative Analysis</vt:lpstr>
      <vt:lpstr>PowerPoint Presentation</vt:lpstr>
      <vt:lpstr>Problem Statement</vt:lpstr>
      <vt:lpstr>Proposed Solution</vt:lpstr>
      <vt:lpstr>PowerPoint Presentation</vt:lpstr>
      <vt:lpstr>PowerPoint Presentation</vt:lpstr>
      <vt:lpstr>Pseudo code of the solution</vt:lpstr>
      <vt:lpstr>PowerPoint Presentation</vt:lpstr>
      <vt:lpstr>Results after data extraction </vt:lpstr>
      <vt:lpstr>PowerPoint Presentation</vt:lpstr>
      <vt:lpstr>PowerPoint Presentation</vt:lpstr>
      <vt:lpstr>Data Analysis and Data Visualization</vt:lpstr>
      <vt:lpstr>PowerPoint Presentation</vt:lpstr>
      <vt:lpstr>PowerPoint Presentation</vt:lpstr>
      <vt:lpstr>Novelty  </vt:lpstr>
      <vt:lpstr>Evaluation </vt:lpstr>
      <vt:lpstr>Research operational analysis</vt:lpstr>
      <vt:lpstr>Related work comparison </vt:lpstr>
      <vt:lpstr>References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 public discussions around the world</dc:title>
  <dc:creator>nitika sharma</dc:creator>
  <cp:lastModifiedBy>hp</cp:lastModifiedBy>
  <cp:revision>114</cp:revision>
  <dcterms:created xsi:type="dcterms:W3CDTF">2021-02-28T09:27:22Z</dcterms:created>
  <dcterms:modified xsi:type="dcterms:W3CDTF">2021-04-07T12:56:50Z</dcterms:modified>
</cp:coreProperties>
</file>