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  <p:sldMasterId id="2147483867" r:id="rId3"/>
  </p:sldMasterIdLst>
  <p:handoutMasterIdLst>
    <p:handoutMasterId r:id="rId18"/>
  </p:handoutMasterIdLst>
  <p:sldIdLst>
    <p:sldId id="299" r:id="rId4"/>
    <p:sldId id="302" r:id="rId5"/>
    <p:sldId id="264" r:id="rId6"/>
    <p:sldId id="262" r:id="rId7"/>
    <p:sldId id="306" r:id="rId8"/>
    <p:sldId id="303" r:id="rId9"/>
    <p:sldId id="304" r:id="rId10"/>
    <p:sldId id="258" r:id="rId11"/>
    <p:sldId id="305" r:id="rId12"/>
    <p:sldId id="285" r:id="rId13"/>
    <p:sldId id="266" r:id="rId14"/>
    <p:sldId id="307" r:id="rId15"/>
    <p:sldId id="308" r:id="rId16"/>
    <p:sldId id="309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2019-10-22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105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95841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674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2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05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6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3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07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32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8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5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43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4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606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1684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10011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116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749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02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8567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21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2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1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800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6" y="1320086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8" y="1320086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3" y="1320086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30" y="1320086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61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  <p:sldLayoutId id="2147483730" r:id="rId17"/>
    <p:sldLayoutId id="2147483731" r:id="rId18"/>
    <p:sldLayoutId id="2147483672" r:id="rId19"/>
    <p:sldLayoutId id="214748367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5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4" r:id="rId16"/>
    <p:sldLayoutId id="2147483890" r:id="rId17"/>
    <p:sldLayoutId id="2147483891" r:id="rId18"/>
    <p:sldLayoutId id="2147483892" r:id="rId1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771550"/>
            <a:ext cx="9073008" cy="504056"/>
          </a:xfrm>
        </p:spPr>
        <p:txBody>
          <a:bodyPr>
            <a:normAutofit fontScale="90000"/>
          </a:bodyPr>
          <a:lstStyle/>
          <a:p>
            <a:r>
              <a:rPr lang="en-IN" altLang="ko-KR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Ames Housing Price Analysis 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223628" y="1491630"/>
            <a:ext cx="6696744" cy="2851068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ALY 6040: Data Mining Applications</a:t>
            </a:r>
            <a:endParaRPr lang="en-IN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ko-KR" sz="14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Team Participants: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IN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Nitika Bhatia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IN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Pooja </a:t>
            </a:r>
            <a:r>
              <a:rPr lang="en-IN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Shirke</a:t>
            </a:r>
            <a:endParaRPr lang="en-IN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Sheith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Sadeddin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Sreyluch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Seang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Zixin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Meng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IN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47664" y="1737763"/>
            <a:ext cx="6048671" cy="826255"/>
            <a:chOff x="2253890" y="2008261"/>
            <a:chExt cx="5161532" cy="826255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78">
                <a:buNone/>
              </a:pPr>
              <a:r>
                <a:rPr lang="en-US" altLang="ko-KR" sz="14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What can be the potential cost of a house?</a:t>
              </a:r>
              <a:endParaRPr lang="ko-KR" altLang="en-US" sz="1400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008261"/>
              <a:ext cx="516153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 defTabSz="914378"/>
              <a:r>
                <a:rPr lang="en-IN" altLang="ko-KR" dirty="0">
                  <a:solidFill>
                    <a:prstClr val="white"/>
                  </a:solidFill>
                  <a:latin typeface="Arial"/>
                  <a:ea typeface="Arial Unicode MS"/>
                </a:rPr>
                <a:t>House Price P</a:t>
              </a:r>
              <a:r>
                <a:rPr lang="en-US" altLang="ko-KR" dirty="0" err="1">
                  <a:solidFill>
                    <a:prstClr val="white"/>
                  </a:solidFill>
                  <a:latin typeface="Arial"/>
                  <a:ea typeface="Arial Unicode MS"/>
                </a:rPr>
                <a:t>redictions</a:t>
              </a:r>
              <a:endParaRPr lang="ko-KR" altLang="en-US" dirty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Analysis: Modelling Techniques</a:t>
            </a:r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5681" y="1282694"/>
            <a:ext cx="1849750" cy="1118470"/>
            <a:chOff x="3779911" y="1739446"/>
            <a:chExt cx="1597916" cy="1118470"/>
          </a:xfrm>
        </p:grpSpPr>
        <p:sp>
          <p:nvSpPr>
            <p:cNvPr id="21" name="Text Placeholder 17"/>
            <p:cNvSpPr txBox="1">
              <a:spLocks/>
            </p:cNvSpPr>
            <p:nvPr/>
          </p:nvSpPr>
          <p:spPr>
            <a:xfrm>
              <a:off x="3779911" y="1739446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78"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Gill Sans MT" panose="020B0502020104020203"/>
                  <a:cs typeface="Arial" pitchFamily="34" charset="0"/>
                </a:rPr>
                <a:t>Linear Regression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93650" y="202691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IN" altLang="ko-KR" sz="1200" dirty="0">
                  <a:solidFill>
                    <a:srgbClr val="FFFFFF"/>
                  </a:solidFill>
                  <a:latin typeface="Gill Sans MT" panose="020B0502020104020203"/>
                  <a:cs typeface="Arial" pitchFamily="34" charset="0"/>
                </a:rPr>
                <a:t>Feature Importance: Overall Quality</a:t>
              </a:r>
            </a:p>
            <a:p>
              <a:pPr algn="ctr" defTabSz="914378"/>
              <a:endParaRPr lang="en-IN" altLang="ko-KR" sz="1200" dirty="0">
                <a:solidFill>
                  <a:srgbClr val="FFFFFF"/>
                </a:solidFill>
                <a:latin typeface="Gill Sans MT" panose="020B0502020104020203"/>
                <a:cs typeface="Arial" pitchFamily="34" charset="0"/>
              </a:endParaRPr>
            </a:p>
            <a:p>
              <a:pPr algn="ctr" defTabSz="914378"/>
              <a:r>
                <a:rPr lang="en-IN" altLang="ko-KR" sz="1200" b="1" dirty="0">
                  <a:solidFill>
                    <a:srgbClr val="FFFFFF"/>
                  </a:solidFill>
                  <a:latin typeface="Gill Sans MT" panose="020B0502020104020203"/>
                  <a:cs typeface="Arial" pitchFamily="34" charset="0"/>
                </a:rPr>
                <a:t>Model Performance:</a:t>
              </a:r>
              <a:endParaRPr lang="ko-KR" altLang="en-US" sz="1200" b="1" dirty="0">
                <a:solidFill>
                  <a:srgbClr val="FFFFFF"/>
                </a:solidFill>
                <a:latin typeface="Gill Sans MT" panose="020B0502020104020203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55776" y="1275606"/>
            <a:ext cx="1894949" cy="1310224"/>
            <a:chOff x="3717677" y="1739446"/>
            <a:chExt cx="1636961" cy="1310224"/>
          </a:xfrm>
        </p:grpSpPr>
        <p:sp>
          <p:nvSpPr>
            <p:cNvPr id="25" name="Text Placeholder 17"/>
            <p:cNvSpPr txBox="1">
              <a:spLocks/>
            </p:cNvSpPr>
            <p:nvPr/>
          </p:nvSpPr>
          <p:spPr>
            <a:xfrm>
              <a:off x="3717677" y="1739446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78"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Gill Sans MT" panose="020B0502020104020203"/>
                  <a:cs typeface="Arial" pitchFamily="34" charset="0"/>
                </a:rPr>
                <a:t>Lasso Regression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0461" y="203400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IN" altLang="ko-KR" sz="1200" dirty="0">
                  <a:solidFill>
                    <a:srgbClr val="FFFFFF"/>
                  </a:solidFill>
                  <a:cs typeface="Arial" pitchFamily="34" charset="0"/>
                </a:rPr>
                <a:t>Feature Importance: Electrical Mix</a:t>
              </a:r>
            </a:p>
            <a:p>
              <a:pPr algn="ctr" defTabSz="914378"/>
              <a:endParaRPr lang="en-IN" altLang="ko-KR" sz="1200" dirty="0">
                <a:solidFill>
                  <a:srgbClr val="FFFFFF"/>
                </a:solidFill>
                <a:cs typeface="Arial" pitchFamily="34" charset="0"/>
              </a:endParaRPr>
            </a:p>
            <a:p>
              <a:pPr algn="ctr" defTabSz="914378"/>
              <a:r>
                <a:rPr lang="en-IN" altLang="ko-KR" sz="1200" b="1" dirty="0">
                  <a:solidFill>
                    <a:srgbClr val="FFFFFF"/>
                  </a:solidFill>
                  <a:cs typeface="Arial" pitchFamily="34" charset="0"/>
                </a:rPr>
                <a:t>Model Performance:</a:t>
              </a:r>
              <a:endParaRPr lang="ko-KR" altLang="en-US" sz="1200" b="1" dirty="0">
                <a:solidFill>
                  <a:srgbClr val="FFFFFF"/>
                </a:solidFill>
                <a:cs typeface="Arial" pitchFamily="34" charset="0"/>
              </a:endParaRPr>
            </a:p>
            <a:p>
              <a:pPr algn="ctr" defTabSz="914378"/>
              <a:endParaRPr lang="ko-KR" altLang="en-US" sz="12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40040" y="1275605"/>
            <a:ext cx="1861511" cy="1313547"/>
            <a:chOff x="3754071" y="1739445"/>
            <a:chExt cx="1608076" cy="1313547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54071" y="1739445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78"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Gill Sans MT" panose="020B0502020104020203"/>
                  <a:cs typeface="Arial" pitchFamily="34" charset="0"/>
                </a:rPr>
                <a:t>Ridge Regression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77970" y="2037329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sz="1200" dirty="0">
                  <a:solidFill>
                    <a:srgbClr val="FFFFFF"/>
                  </a:solidFill>
                  <a:latin typeface="Gill Sans MT" panose="020B0502020104020203"/>
                  <a:cs typeface="Arial" pitchFamily="34" charset="0"/>
                </a:rPr>
                <a:t>Feature Importance: Central Air</a:t>
              </a:r>
              <a:endParaRPr lang="en-IN" altLang="ko-KR" sz="1200" dirty="0">
                <a:solidFill>
                  <a:srgbClr val="FFFFFF"/>
                </a:solidFill>
                <a:cs typeface="Arial" pitchFamily="34" charset="0"/>
              </a:endParaRPr>
            </a:p>
            <a:p>
              <a:pPr algn="ctr" defTabSz="914378"/>
              <a:endParaRPr lang="en-IN" altLang="ko-KR" sz="1200" dirty="0">
                <a:solidFill>
                  <a:srgbClr val="FFFFFF"/>
                </a:solidFill>
                <a:cs typeface="Arial" pitchFamily="34" charset="0"/>
              </a:endParaRPr>
            </a:p>
            <a:p>
              <a:pPr algn="ctr" defTabSz="914378"/>
              <a:r>
                <a:rPr lang="en-IN" altLang="ko-KR" sz="1200" b="1" dirty="0">
                  <a:solidFill>
                    <a:srgbClr val="FFFFFF"/>
                  </a:solidFill>
                  <a:cs typeface="Arial" pitchFamily="34" charset="0"/>
                </a:rPr>
                <a:t>Model Performance:</a:t>
              </a:r>
              <a:endParaRPr lang="ko-KR" altLang="en-US" sz="1200" b="1" dirty="0">
                <a:solidFill>
                  <a:srgbClr val="FFFFFF"/>
                </a:solidFill>
                <a:cs typeface="Arial" pitchFamily="34" charset="0"/>
              </a:endParaRPr>
            </a:p>
            <a:p>
              <a:pPr algn="ctr" defTabSz="914378"/>
              <a:endParaRPr lang="ko-KR" altLang="en-US" sz="1200" dirty="0">
                <a:solidFill>
                  <a:srgbClr val="FFFFFF"/>
                </a:solidFill>
                <a:latin typeface="Gill Sans MT" panose="020B0502020104020203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08568" y="1275606"/>
            <a:ext cx="1843810" cy="1310224"/>
            <a:chOff x="3776868" y="1739446"/>
            <a:chExt cx="1592784" cy="1310224"/>
          </a:xfrm>
        </p:grpSpPr>
        <p:sp>
          <p:nvSpPr>
            <p:cNvPr id="33" name="Text Placeholder 17"/>
            <p:cNvSpPr txBox="1">
              <a:spLocks/>
            </p:cNvSpPr>
            <p:nvPr/>
          </p:nvSpPr>
          <p:spPr>
            <a:xfrm>
              <a:off x="3776868" y="1739446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78"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Gill Sans MT" panose="020B0502020104020203"/>
                  <a:cs typeface="Arial" pitchFamily="34" charset="0"/>
                </a:rPr>
                <a:t>Random Forest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85475" y="203400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IN" altLang="ko-KR" sz="1200" dirty="0">
                  <a:solidFill>
                    <a:srgbClr val="FFFFFF"/>
                  </a:solidFill>
                  <a:cs typeface="Arial" pitchFamily="34" charset="0"/>
                </a:rPr>
                <a:t>Feature Importance: Overall Quality</a:t>
              </a:r>
            </a:p>
            <a:p>
              <a:pPr algn="ctr" defTabSz="914378"/>
              <a:endParaRPr lang="en-IN" altLang="ko-KR" sz="1200" dirty="0">
                <a:solidFill>
                  <a:srgbClr val="FFFFFF"/>
                </a:solidFill>
                <a:cs typeface="Arial" pitchFamily="34" charset="0"/>
              </a:endParaRPr>
            </a:p>
            <a:p>
              <a:pPr algn="ctr" defTabSz="914378"/>
              <a:r>
                <a:rPr lang="en-IN" altLang="ko-KR" sz="1200" b="1" dirty="0">
                  <a:solidFill>
                    <a:srgbClr val="FFFFFF"/>
                  </a:solidFill>
                  <a:cs typeface="Arial" pitchFamily="34" charset="0"/>
                </a:rPr>
                <a:t>Model Performance:</a:t>
              </a:r>
              <a:endParaRPr lang="ko-KR" altLang="en-US" sz="1200" b="1" dirty="0">
                <a:solidFill>
                  <a:srgbClr val="FFFFFF"/>
                </a:solidFill>
                <a:cs typeface="Arial" pitchFamily="34" charset="0"/>
              </a:endParaRPr>
            </a:p>
            <a:p>
              <a:pPr algn="ctr" defTabSz="914378"/>
              <a:endParaRPr lang="ko-KR" altLang="en-US" sz="12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323295-FE25-4453-9382-30578A45E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7710"/>
              </p:ext>
            </p:extLst>
          </p:nvPr>
        </p:nvGraphicFramePr>
        <p:xfrm>
          <a:off x="769208" y="2443718"/>
          <a:ext cx="1498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12854927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80779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arameter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alue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046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7743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08453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8682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0124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Run (in Seconds)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0862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B1B27D-C427-4458-A68C-C64E9E9C9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5761"/>
              </p:ext>
            </p:extLst>
          </p:nvPr>
        </p:nvGraphicFramePr>
        <p:xfrm>
          <a:off x="6948264" y="2443718"/>
          <a:ext cx="14859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217602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62093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043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93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9813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3600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603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Run (in Seconds)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30405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1C32EB-87AB-46B4-9E86-E6291AD1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91973"/>
              </p:ext>
            </p:extLst>
          </p:nvPr>
        </p:nvGraphicFramePr>
        <p:xfrm>
          <a:off x="4854378" y="2463423"/>
          <a:ext cx="14605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39148208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554592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1717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7394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422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37222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5865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Run (in Seconds)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28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F17E6D-F3BF-4567-9A58-A0E5AA55F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06741"/>
              </p:ext>
            </p:extLst>
          </p:nvPr>
        </p:nvGraphicFramePr>
        <p:xfrm>
          <a:off x="2867223" y="2455813"/>
          <a:ext cx="1422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681">
                  <a:extLst>
                    <a:ext uri="{9D8B030D-6E8A-4147-A177-3AD203B41FA5}">
                      <a16:colId xmlns:a16="http://schemas.microsoft.com/office/drawing/2014/main" val="1293787028"/>
                    </a:ext>
                  </a:extLst>
                </a:gridCol>
                <a:gridCol w="581719">
                  <a:extLst>
                    <a:ext uri="{9D8B030D-6E8A-4147-A177-3AD203B41FA5}">
                      <a16:colId xmlns:a16="http://schemas.microsoft.com/office/drawing/2014/main" val="7916516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0108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489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162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578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288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Run (in Seconds)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990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59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Graphical Comparison of the Predictions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AB033-84EE-445B-B4C9-5C9825A65E1F}"/>
              </a:ext>
            </a:extLst>
          </p:cNvPr>
          <p:cNvSpPr txBox="1"/>
          <p:nvPr/>
        </p:nvSpPr>
        <p:spPr>
          <a:xfrm>
            <a:off x="7884368" y="1131590"/>
            <a:ext cx="11521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</a:rPr>
              <a:t>Random Forest Modelling </a:t>
            </a:r>
            <a:r>
              <a:rPr lang="en-IN" sz="1600" dirty="0"/>
              <a:t>seems to work the best. It is clearly visible that predictions are more closer to the actual values using Random Foresting.</a:t>
            </a:r>
          </a:p>
          <a:p>
            <a:endParaRPr lang="en-IN" sz="1600" dirty="0">
              <a:solidFill>
                <a:schemeClr val="accent1"/>
              </a:solidFill>
            </a:endParaRP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A61E0-96A5-41E9-B81E-5A1D39F5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7574"/>
            <a:ext cx="6192688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B7883B9-9595-4A38-A43E-9DA84101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7620"/>
            <a:ext cx="7596336" cy="884466"/>
          </a:xfrm>
        </p:spPr>
        <p:txBody>
          <a:bodyPr/>
          <a:lstStyle/>
          <a:p>
            <a:r>
              <a:rPr lang="en-IN" dirty="0"/>
              <a:t>Random Forest Model Predictions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6786D2-41BD-4B54-AEB6-AD2CBA3DE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37810"/>
              </p:ext>
            </p:extLst>
          </p:nvPr>
        </p:nvGraphicFramePr>
        <p:xfrm>
          <a:off x="6324972" y="1460728"/>
          <a:ext cx="2711524" cy="291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308">
                  <a:extLst>
                    <a:ext uri="{9D8B030D-6E8A-4147-A177-3AD203B41FA5}">
                      <a16:colId xmlns:a16="http://schemas.microsoft.com/office/drawing/2014/main" val="4152664225"/>
                    </a:ext>
                  </a:extLst>
                </a:gridCol>
                <a:gridCol w="678838">
                  <a:extLst>
                    <a:ext uri="{9D8B030D-6E8A-4147-A177-3AD203B41FA5}">
                      <a16:colId xmlns:a16="http://schemas.microsoft.com/office/drawing/2014/main" val="1072939465"/>
                    </a:ext>
                  </a:extLst>
                </a:gridCol>
                <a:gridCol w="723073">
                  <a:extLst>
                    <a:ext uri="{9D8B030D-6E8A-4147-A177-3AD203B41FA5}">
                      <a16:colId xmlns:a16="http://schemas.microsoft.com/office/drawing/2014/main" val="2246135648"/>
                    </a:ext>
                  </a:extLst>
                </a:gridCol>
                <a:gridCol w="542305">
                  <a:extLst>
                    <a:ext uri="{9D8B030D-6E8A-4147-A177-3AD203B41FA5}">
                      <a16:colId xmlns:a16="http://schemas.microsoft.com/office/drawing/2014/main" val="1521785083"/>
                    </a:ext>
                  </a:extLst>
                </a:gridCol>
              </a:tblGrid>
              <a:tr h="34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Predicted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Actual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Error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3794271"/>
                  </a:ext>
                </a:extLst>
              </a:tr>
              <a:tr h="333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184095.9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185819.2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9699967"/>
                  </a:ext>
                </a:extLst>
              </a:tr>
              <a:tr h="31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 Dev.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75492.46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80292.63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5.98%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3188052"/>
                  </a:ext>
                </a:extLst>
              </a:tr>
              <a:tr h="31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164852.4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27859"/>
                  </a:ext>
                </a:extLst>
              </a:tr>
              <a:tr h="31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46245.77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30.97%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4419172"/>
                  </a:ext>
                </a:extLst>
              </a:tr>
              <a:tr h="31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444797.6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466500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3171470"/>
                  </a:ext>
                </a:extLst>
              </a:tr>
              <a:tr h="31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398551.8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431189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7.57%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5492275"/>
                  </a:ext>
                </a:extLst>
              </a:tr>
              <a:tr h="31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1st Quar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135231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2801089"/>
                  </a:ext>
                </a:extLst>
              </a:tr>
              <a:tr h="31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3rd Quar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209351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0.31%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096904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F688DCB-6658-4AF8-8A45-F7B751EF9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03598"/>
            <a:ext cx="4584742" cy="348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91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B3DE2-A83F-4A76-B11F-A3C3BF999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5ABBF-1613-49FB-9BB9-783C4F0F7F5B}"/>
              </a:ext>
            </a:extLst>
          </p:cNvPr>
          <p:cNvSpPr txBox="1"/>
          <p:nvPr/>
        </p:nvSpPr>
        <p:spPr>
          <a:xfrm>
            <a:off x="3059832" y="1275606"/>
            <a:ext cx="54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 Prices: Advanced Regression Techniques. (n.d.). Retrieved from: </a:t>
            </a:r>
            <a:r>
              <a:rPr lang="en-US" u="sng" dirty="0">
                <a:solidFill>
                  <a:schemeClr val="accent1"/>
                </a:solidFill>
              </a:rPr>
              <a:t>https://www.kaggle.com/c/house-prices-advanced-regression-techniques/overview</a:t>
            </a:r>
          </a:p>
          <a:p>
            <a:endParaRPr lang="en-US" u="sng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Hands-On Machine Learning for Algorithmic Trading. (n.d.). Retrieved from: </a:t>
            </a:r>
            <a:r>
              <a:rPr lang="en-US" u="sng" dirty="0">
                <a:solidFill>
                  <a:schemeClr val="accent1"/>
                </a:solidFill>
              </a:rPr>
              <a:t>https://learning.oreilly.com/library/view/hands-on-machine-learning/9781789346411/e17de38e-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0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chemeClr val="accent1">
                <a:lumMod val="81000"/>
                <a:lumOff val="19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82008C-9C13-4EEF-80DF-8678666369D1}"/>
              </a:ext>
            </a:extLst>
          </p:cNvPr>
          <p:cNvSpPr txBox="1"/>
          <p:nvPr/>
        </p:nvSpPr>
        <p:spPr>
          <a:xfrm>
            <a:off x="326545" y="1503500"/>
            <a:ext cx="3752181" cy="31301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370" y="362510"/>
            <a:ext cx="8388424" cy="5760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altLang="ko-KR" b="1" dirty="0">
                <a:latin typeface="Rockwell" panose="02060603020205020403" pitchFamily="18" charset="0"/>
              </a:rPr>
              <a:t>Data Understanding</a:t>
            </a:r>
            <a:endParaRPr lang="ko-KR" altLang="en-US" b="1" dirty="0">
              <a:latin typeface="Rockwell" panose="020606030202050204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60" y="2041825"/>
            <a:ext cx="3361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This Kaggle data set describes the sale of individual residential property in Ames, Iowa from 2006 to 2010.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2930 observations with 79 explanatory variables (23 nominal, 23 ordinal, 14 discrete,19 continuous)</a:t>
            </a:r>
          </a:p>
          <a:p>
            <a:endParaRPr lang="en-US" altLang="ko-KR" sz="1200" dirty="0">
              <a:cs typeface="Arial" pitchFamily="34" charset="0"/>
            </a:endParaRP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Mean house sale prices: 180921.2</a:t>
            </a:r>
          </a:p>
          <a:p>
            <a:r>
              <a:rPr lang="en-US" altLang="ko-KR" sz="1200" dirty="0">
                <a:cs typeface="Arial" pitchFamily="34" charset="0"/>
              </a:rPr>
              <a:t>Standard Deviation: 79442.5</a:t>
            </a:r>
          </a:p>
          <a:p>
            <a:r>
              <a:rPr lang="en-US" altLang="ko-KR" sz="1200" dirty="0">
                <a:cs typeface="Arial" pitchFamily="34" charset="0"/>
              </a:rPr>
              <a:t>Price Range: 34900 - 75500</a:t>
            </a:r>
          </a:p>
          <a:p>
            <a:endParaRPr lang="en-US" altLang="ko-KR" sz="1200" dirty="0">
              <a:cs typeface="Arial" pitchFamily="34" charset="0"/>
            </a:endParaRP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  </a:t>
            </a:r>
          </a:p>
        </p:txBody>
      </p:sp>
      <p:sp>
        <p:nvSpPr>
          <p:cNvPr id="4" name="Oval 3"/>
          <p:cNvSpPr/>
          <p:nvPr/>
        </p:nvSpPr>
        <p:spPr>
          <a:xfrm>
            <a:off x="5832140" y="2715766"/>
            <a:ext cx="1656184" cy="1656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Block Arc 11"/>
          <p:cNvSpPr/>
          <p:nvPr/>
        </p:nvSpPr>
        <p:spPr>
          <a:xfrm>
            <a:off x="4932040" y="1835898"/>
            <a:ext cx="3456384" cy="3456384"/>
          </a:xfrm>
          <a:prstGeom prst="blockArc">
            <a:avLst>
              <a:gd name="adj1" fmla="val 10800000"/>
              <a:gd name="adj2" fmla="val 13612"/>
              <a:gd name="adj3" fmla="val 23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03651" y="1997935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313525" y="1522046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5098731" y="1997935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627836" y="3068568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8041717" y="3068568"/>
            <a:ext cx="693414" cy="693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21"/>
          <p:cNvSpPr>
            <a:spLocks noChangeAspect="1"/>
          </p:cNvSpPr>
          <p:nvPr/>
        </p:nvSpPr>
        <p:spPr>
          <a:xfrm>
            <a:off x="4811901" y="3262327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9"/>
          <p:cNvSpPr/>
          <p:nvPr/>
        </p:nvSpPr>
        <p:spPr>
          <a:xfrm>
            <a:off x="5299285" y="222151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Donut 24"/>
          <p:cNvSpPr/>
          <p:nvPr/>
        </p:nvSpPr>
        <p:spPr>
          <a:xfrm>
            <a:off x="6488557" y="1695681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6137036" y="3006392"/>
            <a:ext cx="1046389" cy="10446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9548" y="1734048"/>
            <a:ext cx="350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Data Source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913456-89D0-4B1A-BB2E-3AEBD1832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278" y="766289"/>
            <a:ext cx="8161146" cy="288032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>
                <a:latin typeface="Rockwell" panose="02060603020205020403" pitchFamily="18" charset="0"/>
              </a:rPr>
              <a:t>About the Data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170BF9-2129-486F-ABEE-3A46ABFD5D0A}"/>
              </a:ext>
            </a:extLst>
          </p:cNvPr>
          <p:cNvSpPr txBox="1"/>
          <p:nvPr/>
        </p:nvSpPr>
        <p:spPr>
          <a:xfrm>
            <a:off x="419548" y="2698615"/>
            <a:ext cx="350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Observations and Variables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57E157-850C-4ABC-BF5C-7806A223CDC8}"/>
              </a:ext>
            </a:extLst>
          </p:cNvPr>
          <p:cNvSpPr txBox="1"/>
          <p:nvPr/>
        </p:nvSpPr>
        <p:spPr>
          <a:xfrm>
            <a:off x="419548" y="3454205"/>
            <a:ext cx="350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Target Variable: House Sale Prices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54827CCE-6F6D-4808-9261-6E6C479DF1E8}"/>
              </a:ext>
            </a:extLst>
          </p:cNvPr>
          <p:cNvSpPr/>
          <p:nvPr/>
        </p:nvSpPr>
        <p:spPr>
          <a:xfrm>
            <a:off x="7789338" y="217124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ardrop 1">
            <a:extLst>
              <a:ext uri="{FF2B5EF4-FFF2-40B4-BE49-F238E27FC236}">
                <a16:creationId xmlns:a16="http://schemas.microsoft.com/office/drawing/2014/main" id="{09BC13A8-6EF2-4800-8A2E-D2B1F7D13385}"/>
              </a:ext>
            </a:extLst>
          </p:cNvPr>
          <p:cNvSpPr/>
          <p:nvPr/>
        </p:nvSpPr>
        <p:spPr>
          <a:xfrm rot="18805991">
            <a:off x="8187902" y="322881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altLang="ko-KR" b="1" dirty="0">
                <a:latin typeface="Rockwell" panose="02060603020205020403" pitchFamily="18" charset="0"/>
              </a:rPr>
              <a:t>B</a:t>
            </a:r>
            <a:r>
              <a:rPr lang="en-US" altLang="ko-KR" b="1" dirty="0" err="1">
                <a:latin typeface="Rockwell" panose="02060603020205020403" pitchFamily="18" charset="0"/>
              </a:rPr>
              <a:t>usiness</a:t>
            </a:r>
            <a:r>
              <a:rPr lang="en-US" altLang="ko-KR" b="1" dirty="0">
                <a:latin typeface="Rockwell" panose="02060603020205020403" pitchFamily="18" charset="0"/>
              </a:rPr>
              <a:t> Questions</a:t>
            </a:r>
            <a:endParaRPr lang="ko-KR" altLang="en-US" b="1" dirty="0">
              <a:latin typeface="Rockwell" panose="020606030202050204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1112" y="875931"/>
            <a:ext cx="6300192" cy="28803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altLang="ko-KR" dirty="0">
                <a:latin typeface="Rockwell" panose="02060603020205020403" pitchFamily="18" charset="0"/>
              </a:rPr>
              <a:t>Objective of our Analysis</a:t>
            </a:r>
            <a:endParaRPr lang="en-US" altLang="ko-KR" dirty="0">
              <a:latin typeface="Rockwell" panose="02060603020205020403" pitchFamily="18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02F033-5840-48EC-9A58-A1C1445B8793}"/>
              </a:ext>
            </a:extLst>
          </p:cNvPr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8" name="Round Same Side Corner Rectangle 7"/>
            <p:cNvSpPr/>
            <p:nvPr userDrawn="1"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184855" y="15276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BB496A-3CFB-4722-8061-B1A3FADC07AC}"/>
              </a:ext>
            </a:extLst>
          </p:cNvPr>
          <p:cNvGrpSpPr/>
          <p:nvPr/>
        </p:nvGrpSpPr>
        <p:grpSpPr>
          <a:xfrm>
            <a:off x="3402125" y="2134749"/>
            <a:ext cx="5749181" cy="540000"/>
            <a:chOff x="3402125" y="2134749"/>
            <a:chExt cx="5749181" cy="540000"/>
          </a:xfrm>
        </p:grpSpPr>
        <p:sp>
          <p:nvSpPr>
            <p:cNvPr id="12" name="Round Same Side Corner Rectangle 11"/>
            <p:cNvSpPr/>
            <p:nvPr userDrawn="1"/>
          </p:nvSpPr>
          <p:spPr>
            <a:xfrm rot="162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461562" y="22200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72D36-171B-42AD-9898-5800D0A6BDA7}"/>
              </a:ext>
            </a:extLst>
          </p:cNvPr>
          <p:cNvGrpSpPr/>
          <p:nvPr/>
        </p:nvGrpSpPr>
        <p:grpSpPr>
          <a:xfrm>
            <a:off x="3672405" y="2827150"/>
            <a:ext cx="5471597" cy="540000"/>
            <a:chOff x="3672405" y="2827150"/>
            <a:chExt cx="5471597" cy="540000"/>
          </a:xfrm>
        </p:grpSpPr>
        <p:sp>
          <p:nvSpPr>
            <p:cNvPr id="16" name="Round Same Side Corner Rectangle 15"/>
            <p:cNvSpPr/>
            <p:nvPr userDrawn="1"/>
          </p:nvSpPr>
          <p:spPr>
            <a:xfrm rot="162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3738269" y="29124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A358F4-C6AA-44AE-B1F8-25A453931869}"/>
              </a:ext>
            </a:extLst>
          </p:cNvPr>
          <p:cNvGrpSpPr/>
          <p:nvPr/>
        </p:nvGrpSpPr>
        <p:grpSpPr>
          <a:xfrm>
            <a:off x="3402124" y="3519551"/>
            <a:ext cx="5749180" cy="540000"/>
            <a:chOff x="3402124" y="3519551"/>
            <a:chExt cx="5749180" cy="540000"/>
          </a:xfrm>
        </p:grpSpPr>
        <p:sp>
          <p:nvSpPr>
            <p:cNvPr id="20" name="Round Same Side Corner Rectangle 19"/>
            <p:cNvSpPr/>
            <p:nvPr userDrawn="1"/>
          </p:nvSpPr>
          <p:spPr>
            <a:xfrm rot="162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3440492" y="36048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7D2C7-C8EA-4976-89FD-FDBBC897D9F4}"/>
              </a:ext>
            </a:extLst>
          </p:cNvPr>
          <p:cNvGrpSpPr/>
          <p:nvPr/>
        </p:nvGrpSpPr>
        <p:grpSpPr>
          <a:xfrm>
            <a:off x="3131841" y="4211952"/>
            <a:ext cx="6012161" cy="540000"/>
            <a:chOff x="3131841" y="4211952"/>
            <a:chExt cx="6012161" cy="540000"/>
          </a:xfrm>
        </p:grpSpPr>
        <p:sp>
          <p:nvSpPr>
            <p:cNvPr id="24" name="Round Same Side Corner Rectangle 23"/>
            <p:cNvSpPr/>
            <p:nvPr userDrawn="1"/>
          </p:nvSpPr>
          <p:spPr>
            <a:xfrm rot="16200000">
              <a:off x="5867922" y="1475871"/>
              <a:ext cx="540000" cy="60121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3167318" y="4297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643207" y="1567150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altLang="ko-KR" sz="1200" dirty="0">
                <a:solidFill>
                  <a:schemeClr val="bg1"/>
                </a:solidFill>
                <a:cs typeface="Arial" pitchFamily="34" charset="0"/>
              </a:rPr>
              <a:t>What is the distribution of House Sale Prices based on quality ratings?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32408" y="2259551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altLang="ko-KR" sz="1200" dirty="0">
                <a:solidFill>
                  <a:schemeClr val="bg1"/>
                </a:solidFill>
                <a:cs typeface="Arial" pitchFamily="34" charset="0"/>
              </a:rPr>
              <a:t>What are the median House Sale Prices for different building types?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75382" y="2951952"/>
            <a:ext cx="482461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Which neighborhoods are populated with better condition houses?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32408" y="3644353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Whether houses with Central Air are more expensive than without AC?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643207" y="43367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What can be the potential cost of a home?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Descriptive Analysis: Target Variable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98701-BB03-4056-97EC-4CA11A2E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1" y="1059582"/>
            <a:ext cx="4250927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B8D4DE-2CE7-4AFF-A290-927D0F257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59477"/>
              </p:ext>
            </p:extLst>
          </p:nvPr>
        </p:nvGraphicFramePr>
        <p:xfrm>
          <a:off x="5076056" y="1171002"/>
          <a:ext cx="302433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89265234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040548742"/>
                    </a:ext>
                  </a:extLst>
                </a:gridCol>
              </a:tblGrid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Parameter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633248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Mean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180921.2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415177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Std Dev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79442.5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7461616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Median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163000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6557430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MAD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56338.8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15867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Min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34900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3518858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Max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755000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5950901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Range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720100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5631205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1st </a:t>
                      </a:r>
                      <a:r>
                        <a:rPr lang="en-US" sz="1600" u="none" strike="noStrike" dirty="0" err="1">
                          <a:effectLst/>
                        </a:rPr>
                        <a:t>Quar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129975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0289059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3rd </a:t>
                      </a:r>
                      <a:r>
                        <a:rPr lang="en-US" sz="1600" u="none" strike="noStrike" dirty="0" err="1">
                          <a:effectLst/>
                        </a:rPr>
                        <a:t>Quar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214000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0394703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Skew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1.88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0580152"/>
                  </a:ext>
                </a:extLst>
              </a:tr>
              <a:tr h="246027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Kurtosis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62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0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08F75970-3C8B-4F3F-AB8E-5C40CD9F6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2D91E-328C-4454-94D2-782BD514C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b="3800"/>
          <a:stretch/>
        </p:blipFill>
        <p:spPr>
          <a:xfrm>
            <a:off x="3131840" y="0"/>
            <a:ext cx="601216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0D1EA-C7C9-4884-8B0B-EA69D9CB0696}"/>
              </a:ext>
            </a:extLst>
          </p:cNvPr>
          <p:cNvSpPr txBox="1"/>
          <p:nvPr/>
        </p:nvSpPr>
        <p:spPr>
          <a:xfrm>
            <a:off x="179512" y="646693"/>
            <a:ext cx="28083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Correlogram</a:t>
            </a:r>
          </a:p>
          <a:p>
            <a:endParaRPr lang="en-IN" sz="2400" dirty="0">
              <a:solidFill>
                <a:schemeClr val="accent1"/>
              </a:solidFill>
            </a:endParaRPr>
          </a:p>
          <a:p>
            <a:r>
              <a:rPr lang="en-IN" sz="2000" dirty="0"/>
              <a:t>Correlation between the numerical variables of the dataset.</a:t>
            </a:r>
          </a:p>
          <a:p>
            <a:endParaRPr lang="en-IN" sz="2000" dirty="0"/>
          </a:p>
          <a:p>
            <a:r>
              <a:rPr lang="en-IN" sz="2000" dirty="0"/>
              <a:t>Sales price has </a:t>
            </a:r>
            <a:r>
              <a:rPr lang="en-IN" sz="2000" dirty="0">
                <a:solidFill>
                  <a:schemeClr val="accent1"/>
                </a:solidFill>
              </a:rPr>
              <a:t>a strong positive</a:t>
            </a:r>
            <a:r>
              <a:rPr lang="en-IN" sz="2000" dirty="0"/>
              <a:t> correlation of 0.79 with Overall Quality of the Houses.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218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84168" y="3788254"/>
            <a:ext cx="2440842" cy="673514"/>
            <a:chOff x="2113657" y="4283314"/>
            <a:chExt cx="3647460" cy="673514"/>
          </a:xfrm>
        </p:grpSpPr>
        <p:sp>
          <p:nvSpPr>
            <p:cNvPr id="10" name="TextBox 9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Houses with Quality ratings between 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7 to 9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dominate this range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Sale Prices – 300000 to 800000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84168" y="2858628"/>
            <a:ext cx="2440842" cy="673514"/>
            <a:chOff x="2113657" y="4283314"/>
            <a:chExt cx="3647460" cy="673514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Houses with Quality ratings between 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4 to 6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dominate this range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Sale Prices – 100000 to 300000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84168" y="1929001"/>
            <a:ext cx="2440842" cy="673514"/>
            <a:chOff x="2113657" y="4283314"/>
            <a:chExt cx="3647460" cy="673514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Houses with Quality ratings between 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1 to 3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dominate this range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Sale Prices – 0 to 100000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8556218" y="1887758"/>
            <a:ext cx="108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56218" y="2817385"/>
            <a:ext cx="108000" cy="7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56218" y="3747011"/>
            <a:ext cx="108000" cy="7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00192" y="506932"/>
            <a:ext cx="2364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Distribution of Sale Prices based on 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Quality Ratings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784D8A-8EFF-4E2F-97A2-5907376E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2" y="267494"/>
            <a:ext cx="5869914" cy="44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9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C7DE1"/>
                </a:solidFill>
              </a:rPr>
              <a:t>Median of House sale prices based on building type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143245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$167900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05712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$127500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39" y="2744349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$135980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3435845"/>
            <a:ext cx="117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$162000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3648" y="1471107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Single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 Family Home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3648" y="210856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Condos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5396" y="279528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uplex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3648" y="348201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Townhouse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94780-AF97-431C-86DC-1E68D02A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987574"/>
            <a:ext cx="5081975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3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Condition of Houses based on their neighborhood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2E921-3C06-47FE-AC80-E21272D9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14584"/>
            <a:ext cx="5273007" cy="4079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AB033-84EE-445B-B4C9-5C9825A65E1F}"/>
              </a:ext>
            </a:extLst>
          </p:cNvPr>
          <p:cNvSpPr txBox="1"/>
          <p:nvPr/>
        </p:nvSpPr>
        <p:spPr>
          <a:xfrm>
            <a:off x="6948264" y="955473"/>
            <a:ext cx="208823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</a:rPr>
              <a:t>Comparison of Old Town and </a:t>
            </a:r>
            <a:r>
              <a:rPr lang="en-IN" sz="1600" b="1" dirty="0" err="1">
                <a:solidFill>
                  <a:schemeClr val="accent1"/>
                </a:solidFill>
              </a:rPr>
              <a:t>Crawfor</a:t>
            </a:r>
            <a:r>
              <a:rPr lang="en-IN" sz="1600" b="1" dirty="0">
                <a:solidFill>
                  <a:schemeClr val="accent1"/>
                </a:solidFill>
              </a:rPr>
              <a:t> </a:t>
            </a:r>
            <a:r>
              <a:rPr lang="en-IN" sz="1600" b="1" dirty="0" err="1">
                <a:solidFill>
                  <a:schemeClr val="accent1"/>
                </a:solidFill>
              </a:rPr>
              <a:t>Neighborhoods</a:t>
            </a:r>
            <a:endParaRPr lang="en-IN" sz="1600" b="1" dirty="0">
              <a:solidFill>
                <a:schemeClr val="accent1"/>
              </a:solidFill>
            </a:endParaRPr>
          </a:p>
          <a:p>
            <a:endParaRPr lang="en-IN" sz="1600" dirty="0">
              <a:solidFill>
                <a:schemeClr val="accent1"/>
              </a:solidFill>
            </a:endParaRPr>
          </a:p>
          <a:p>
            <a:r>
              <a:rPr lang="en-US" sz="1100" dirty="0"/>
              <a:t>Used Hypothesis testing to check whether the average condition of houses in Old Town is better than the ones in </a:t>
            </a:r>
            <a:r>
              <a:rPr lang="en-US" sz="1100" dirty="0" err="1"/>
              <a:t>Crawfor</a:t>
            </a:r>
            <a:r>
              <a:rPr lang="en-US" sz="1100" dirty="0"/>
              <a:t> at 95% confidence interval</a:t>
            </a:r>
          </a:p>
          <a:p>
            <a:endParaRPr lang="en-US" sz="1100" dirty="0"/>
          </a:p>
          <a:p>
            <a:r>
              <a:rPr lang="en-US" sz="1100" dirty="0"/>
              <a:t>Results: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Null Hypothesis rejected </a:t>
            </a:r>
          </a:p>
          <a:p>
            <a:r>
              <a:rPr lang="en-US" sz="1100" dirty="0"/>
              <a:t>Overall Condition of Old town houses is not better than </a:t>
            </a:r>
            <a:r>
              <a:rPr lang="en-US" sz="1100" dirty="0" err="1"/>
              <a:t>Crawfor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5BE53-6B5D-41D4-A51A-F385DCCDB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16"/>
          <a:stretch/>
        </p:blipFill>
        <p:spPr>
          <a:xfrm>
            <a:off x="7020272" y="3246504"/>
            <a:ext cx="2061857" cy="9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FAEA-F57F-41BD-A155-CB26474E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Comparison of Prices for Houses with and without Central AIR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FEC26-D0B0-41BD-8A0B-7ECDCB52C031}"/>
              </a:ext>
            </a:extLst>
          </p:cNvPr>
          <p:cNvSpPr txBox="1"/>
          <p:nvPr/>
        </p:nvSpPr>
        <p:spPr>
          <a:xfrm>
            <a:off x="1763689" y="955823"/>
            <a:ext cx="7200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Hypothesis Testing at 95% Confidence Interval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IN" sz="1400" dirty="0"/>
              <a:t>Null Hypothesis: Mean Prices of Houses with AC &gt;= Mean Prices of Houses without AC</a:t>
            </a:r>
          </a:p>
          <a:p>
            <a:r>
              <a:rPr lang="en-IN" sz="1400" dirty="0"/>
              <a:t>Alternate Hypothesis: Mean Prices of Houses with AC &lt; Mean Prices of Houses without AC</a:t>
            </a:r>
          </a:p>
          <a:p>
            <a:endParaRPr lang="en-IN" sz="1400" dirty="0"/>
          </a:p>
          <a:p>
            <a:r>
              <a:rPr lang="en-IN" sz="1400" dirty="0"/>
              <a:t>Results: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F9AB6-F5FE-42B8-8B7B-79463BD9B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89"/>
          <a:stretch/>
        </p:blipFill>
        <p:spPr>
          <a:xfrm>
            <a:off x="5724127" y="2268622"/>
            <a:ext cx="3024335" cy="1275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BBE266-133E-42CD-AAC1-136B8536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5" y="2268622"/>
            <a:ext cx="3456384" cy="2652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F5869-3735-4276-8BD5-76ABFB7821F2}"/>
              </a:ext>
            </a:extLst>
          </p:cNvPr>
          <p:cNvSpPr txBox="1"/>
          <p:nvPr/>
        </p:nvSpPr>
        <p:spPr>
          <a:xfrm>
            <a:off x="5724129" y="3903837"/>
            <a:ext cx="3024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1"/>
                </a:solidFill>
              </a:rPr>
              <a:t>Mean Prices of Houses with Central Air is Higher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8860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726</Words>
  <Application>Microsoft Office PowerPoint</Application>
  <PresentationFormat>On-screen Show (16:9)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Gill Sans MT</vt:lpstr>
      <vt:lpstr>Rockwell</vt:lpstr>
      <vt:lpstr>Contents Slide Master</vt:lpstr>
      <vt:lpstr>Section Break Slide Master</vt:lpstr>
      <vt:lpstr>Parcel</vt:lpstr>
      <vt:lpstr>Ames Housing Price Analysis </vt:lpstr>
      <vt:lpstr>PowerPoint Presentation</vt:lpstr>
      <vt:lpstr>PowerPoint Presentation</vt:lpstr>
      <vt:lpstr>Descriptive Analysis: Target Variable</vt:lpstr>
      <vt:lpstr>PowerPoint Presentation</vt:lpstr>
      <vt:lpstr>PowerPoint Presentation</vt:lpstr>
      <vt:lpstr>Median of House sale prices based on building type</vt:lpstr>
      <vt:lpstr>Condition of Houses based on their neighborhood</vt:lpstr>
      <vt:lpstr>Comparison of Prices for Houses with and without Central AIR</vt:lpstr>
      <vt:lpstr>PowerPoint Presentation</vt:lpstr>
      <vt:lpstr>Predictive Analysis: Modelling Techniques</vt:lpstr>
      <vt:lpstr>Graphical Comparison of the Predictions</vt:lpstr>
      <vt:lpstr>Random Forest Model Predictions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Nitika Bhatia</cp:lastModifiedBy>
  <cp:revision>117</cp:revision>
  <dcterms:created xsi:type="dcterms:W3CDTF">2016-12-01T00:32:25Z</dcterms:created>
  <dcterms:modified xsi:type="dcterms:W3CDTF">2019-10-22T23:18:35Z</dcterms:modified>
</cp:coreProperties>
</file>