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6" r:id="rId1"/>
  </p:sldMasterIdLst>
  <p:notesMasterIdLst>
    <p:notesMasterId r:id="rId28"/>
  </p:notesMasterIdLst>
  <p:sldIdLst>
    <p:sldId id="256" r:id="rId2"/>
    <p:sldId id="273" r:id="rId3"/>
    <p:sldId id="284" r:id="rId4"/>
    <p:sldId id="263" r:id="rId5"/>
    <p:sldId id="274" r:id="rId6"/>
    <p:sldId id="276" r:id="rId7"/>
    <p:sldId id="277" r:id="rId8"/>
    <p:sldId id="261" r:id="rId9"/>
    <p:sldId id="279" r:id="rId10"/>
    <p:sldId id="283" r:id="rId11"/>
    <p:sldId id="281" r:id="rId12"/>
    <p:sldId id="290" r:id="rId13"/>
    <p:sldId id="285" r:id="rId14"/>
    <p:sldId id="289" r:id="rId15"/>
    <p:sldId id="286" r:id="rId16"/>
    <p:sldId id="291" r:id="rId17"/>
    <p:sldId id="287" r:id="rId18"/>
    <p:sldId id="292" r:id="rId19"/>
    <p:sldId id="288" r:id="rId20"/>
    <p:sldId id="295" r:id="rId21"/>
    <p:sldId id="282" r:id="rId22"/>
    <p:sldId id="293" r:id="rId23"/>
    <p:sldId id="297" r:id="rId24"/>
    <p:sldId id="296" r:id="rId25"/>
    <p:sldId id="270" r:id="rId26"/>
    <p:sldId id="27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94699"/>
  </p:normalViewPr>
  <p:slideViewPr>
    <p:cSldViewPr snapToGrid="0" snapToObjects="1">
      <p:cViewPr varScale="1">
        <p:scale>
          <a:sx n="74" d="100"/>
          <a:sy n="74" d="100"/>
        </p:scale>
        <p:origin x="72"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30.png"/><Relationship Id="rId7" Type="http://schemas.openxmlformats.org/officeDocument/2006/relationships/image" Target="../media/image2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30.png"/><Relationship Id="rId7" Type="http://schemas.openxmlformats.org/officeDocument/2006/relationships/image" Target="../media/image2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B50033-81FE-452E-B86C-6F825798FA9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C408BF-48AD-4247-9337-7A0558A83CA9}">
      <dgm:prSet/>
      <dgm:spPr/>
      <dgm:t>
        <a:bodyPr/>
        <a:lstStyle/>
        <a:p>
          <a:r>
            <a:rPr lang="en-US"/>
            <a:t>Converting the text to lower case</a:t>
          </a:r>
        </a:p>
      </dgm:t>
    </dgm:pt>
    <dgm:pt modelId="{9B774028-CEAF-452C-A1E3-6855DD813287}" type="parTrans" cxnId="{B337A2A2-72F6-456C-9267-768D6F110638}">
      <dgm:prSet/>
      <dgm:spPr/>
      <dgm:t>
        <a:bodyPr/>
        <a:lstStyle/>
        <a:p>
          <a:endParaRPr lang="en-US"/>
        </a:p>
      </dgm:t>
    </dgm:pt>
    <dgm:pt modelId="{D8B62D31-C1F6-435F-86A3-8126535B0238}" type="sibTrans" cxnId="{B337A2A2-72F6-456C-9267-768D6F110638}">
      <dgm:prSet/>
      <dgm:spPr/>
      <dgm:t>
        <a:bodyPr/>
        <a:lstStyle/>
        <a:p>
          <a:endParaRPr lang="en-US"/>
        </a:p>
      </dgm:t>
    </dgm:pt>
    <dgm:pt modelId="{874C4BCE-CE08-472D-BEB7-B1D95CD2DF05}">
      <dgm:prSet/>
      <dgm:spPr/>
      <dgm:t>
        <a:bodyPr/>
        <a:lstStyle/>
        <a:p>
          <a:r>
            <a:rPr lang="en-US"/>
            <a:t>Removing Punctuation</a:t>
          </a:r>
        </a:p>
      </dgm:t>
    </dgm:pt>
    <dgm:pt modelId="{E1B044BB-C26C-4CD9-8300-74947DAB1540}" type="parTrans" cxnId="{731CD307-F6B5-46A7-9853-AC02F51111C6}">
      <dgm:prSet/>
      <dgm:spPr/>
      <dgm:t>
        <a:bodyPr/>
        <a:lstStyle/>
        <a:p>
          <a:endParaRPr lang="en-US"/>
        </a:p>
      </dgm:t>
    </dgm:pt>
    <dgm:pt modelId="{1EA98E86-E7AC-48CB-86AC-7B9B438B0800}" type="sibTrans" cxnId="{731CD307-F6B5-46A7-9853-AC02F51111C6}">
      <dgm:prSet/>
      <dgm:spPr/>
      <dgm:t>
        <a:bodyPr/>
        <a:lstStyle/>
        <a:p>
          <a:endParaRPr lang="en-US"/>
        </a:p>
      </dgm:t>
    </dgm:pt>
    <dgm:pt modelId="{67DDF13F-3C75-4A9F-B422-2996E4B9EDA0}">
      <dgm:prSet/>
      <dgm:spPr/>
      <dgm:t>
        <a:bodyPr/>
        <a:lstStyle/>
        <a:p>
          <a:r>
            <a:rPr lang="en-US"/>
            <a:t>Removing Stop words</a:t>
          </a:r>
        </a:p>
      </dgm:t>
    </dgm:pt>
    <dgm:pt modelId="{D65DE462-843A-45D5-86B9-35B40F8DB667}" type="parTrans" cxnId="{1B10D83D-B39A-4902-AD54-C143B7C7B816}">
      <dgm:prSet/>
      <dgm:spPr/>
      <dgm:t>
        <a:bodyPr/>
        <a:lstStyle/>
        <a:p>
          <a:endParaRPr lang="en-US"/>
        </a:p>
      </dgm:t>
    </dgm:pt>
    <dgm:pt modelId="{1FE3EDBD-57E4-4B69-A1D4-B4813E0452C7}" type="sibTrans" cxnId="{1B10D83D-B39A-4902-AD54-C143B7C7B816}">
      <dgm:prSet/>
      <dgm:spPr/>
      <dgm:t>
        <a:bodyPr/>
        <a:lstStyle/>
        <a:p>
          <a:endParaRPr lang="en-US"/>
        </a:p>
      </dgm:t>
    </dgm:pt>
    <dgm:pt modelId="{2E146972-FDCC-4450-A029-11D29D9B714B}">
      <dgm:prSet/>
      <dgm:spPr/>
      <dgm:t>
        <a:bodyPr/>
        <a:lstStyle/>
        <a:p>
          <a:r>
            <a:rPr lang="en-US"/>
            <a:t>Lemmatization</a:t>
          </a:r>
        </a:p>
      </dgm:t>
    </dgm:pt>
    <dgm:pt modelId="{533BE0C9-5D08-4E5C-8693-EF510EA977F0}" type="parTrans" cxnId="{98DDD0E8-6957-4B11-8B7B-731BC83DAC14}">
      <dgm:prSet/>
      <dgm:spPr/>
      <dgm:t>
        <a:bodyPr/>
        <a:lstStyle/>
        <a:p>
          <a:endParaRPr lang="en-US"/>
        </a:p>
      </dgm:t>
    </dgm:pt>
    <dgm:pt modelId="{B07AE4E3-C4EC-40A8-8C00-6E82B209C3C4}" type="sibTrans" cxnId="{98DDD0E8-6957-4B11-8B7B-731BC83DAC14}">
      <dgm:prSet/>
      <dgm:spPr/>
      <dgm:t>
        <a:bodyPr/>
        <a:lstStyle/>
        <a:p>
          <a:endParaRPr lang="en-US"/>
        </a:p>
      </dgm:t>
    </dgm:pt>
    <dgm:pt modelId="{16671DB3-387F-4EDE-8E25-43534B3DE3FB}" type="pres">
      <dgm:prSet presAssocID="{BBB50033-81FE-452E-B86C-6F825798FA92}" presName="root" presStyleCnt="0">
        <dgm:presLayoutVars>
          <dgm:dir/>
          <dgm:resizeHandles val="exact"/>
        </dgm:presLayoutVars>
      </dgm:prSet>
      <dgm:spPr/>
    </dgm:pt>
    <dgm:pt modelId="{697A5E58-8B1F-487A-8B5B-FDF464CDDB72}" type="pres">
      <dgm:prSet presAssocID="{1DC408BF-48AD-4247-9337-7A0558A83CA9}" presName="compNode" presStyleCnt="0"/>
      <dgm:spPr/>
    </dgm:pt>
    <dgm:pt modelId="{E657C2DD-A7D0-49A1-850E-5AAD780DA87E}" type="pres">
      <dgm:prSet presAssocID="{1DC408BF-48AD-4247-9337-7A0558A83CA9}" presName="bgRect" presStyleLbl="bgShp" presStyleIdx="0" presStyleCnt="4"/>
      <dgm:spPr/>
    </dgm:pt>
    <dgm:pt modelId="{83579DE1-CB61-464A-B237-D2266F461833}" type="pres">
      <dgm:prSet presAssocID="{1DC408BF-48AD-4247-9337-7A0558A83CA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xt"/>
        </a:ext>
      </dgm:extLst>
    </dgm:pt>
    <dgm:pt modelId="{2236E64D-7659-47B2-9B40-950681655FB0}" type="pres">
      <dgm:prSet presAssocID="{1DC408BF-48AD-4247-9337-7A0558A83CA9}" presName="spaceRect" presStyleCnt="0"/>
      <dgm:spPr/>
    </dgm:pt>
    <dgm:pt modelId="{50CA9154-19C1-4D80-981D-42E39CA4472B}" type="pres">
      <dgm:prSet presAssocID="{1DC408BF-48AD-4247-9337-7A0558A83CA9}" presName="parTx" presStyleLbl="revTx" presStyleIdx="0" presStyleCnt="4">
        <dgm:presLayoutVars>
          <dgm:chMax val="0"/>
          <dgm:chPref val="0"/>
        </dgm:presLayoutVars>
      </dgm:prSet>
      <dgm:spPr/>
    </dgm:pt>
    <dgm:pt modelId="{FFE3BD1B-2F60-4657-940A-819341224FE2}" type="pres">
      <dgm:prSet presAssocID="{D8B62D31-C1F6-435F-86A3-8126535B0238}" presName="sibTrans" presStyleCnt="0"/>
      <dgm:spPr/>
    </dgm:pt>
    <dgm:pt modelId="{D3B2014E-2511-42E0-BA11-B4C21973DAF7}" type="pres">
      <dgm:prSet presAssocID="{874C4BCE-CE08-472D-BEB7-B1D95CD2DF05}" presName="compNode" presStyleCnt="0"/>
      <dgm:spPr/>
    </dgm:pt>
    <dgm:pt modelId="{69EA59ED-4765-4AA2-AA2E-C89CADC7DBE3}" type="pres">
      <dgm:prSet presAssocID="{874C4BCE-CE08-472D-BEB7-B1D95CD2DF05}" presName="bgRect" presStyleLbl="bgShp" presStyleIdx="1" presStyleCnt="4"/>
      <dgm:spPr/>
    </dgm:pt>
    <dgm:pt modelId="{33811E36-88F7-456F-B68E-D282CEACFCC5}" type="pres">
      <dgm:prSet presAssocID="{874C4BCE-CE08-472D-BEB7-B1D95CD2DF0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xclamation Mark"/>
        </a:ext>
      </dgm:extLst>
    </dgm:pt>
    <dgm:pt modelId="{30DF7655-DD2A-43D1-9AE9-3024A7F1E877}" type="pres">
      <dgm:prSet presAssocID="{874C4BCE-CE08-472D-BEB7-B1D95CD2DF05}" presName="spaceRect" presStyleCnt="0"/>
      <dgm:spPr/>
    </dgm:pt>
    <dgm:pt modelId="{0AF12510-175C-4FF4-B716-145319F5CCD6}" type="pres">
      <dgm:prSet presAssocID="{874C4BCE-CE08-472D-BEB7-B1D95CD2DF05}" presName="parTx" presStyleLbl="revTx" presStyleIdx="1" presStyleCnt="4">
        <dgm:presLayoutVars>
          <dgm:chMax val="0"/>
          <dgm:chPref val="0"/>
        </dgm:presLayoutVars>
      </dgm:prSet>
      <dgm:spPr/>
    </dgm:pt>
    <dgm:pt modelId="{63713E5C-1BB4-4F17-858C-DD67A6AC509F}" type="pres">
      <dgm:prSet presAssocID="{1EA98E86-E7AC-48CB-86AC-7B9B438B0800}" presName="sibTrans" presStyleCnt="0"/>
      <dgm:spPr/>
    </dgm:pt>
    <dgm:pt modelId="{5215AD43-8ECF-46B3-B427-ADCE0DF32B57}" type="pres">
      <dgm:prSet presAssocID="{67DDF13F-3C75-4A9F-B422-2996E4B9EDA0}" presName="compNode" presStyleCnt="0"/>
      <dgm:spPr/>
    </dgm:pt>
    <dgm:pt modelId="{1FC6B0CF-D8FF-409C-BA1C-47EEE1923E63}" type="pres">
      <dgm:prSet presAssocID="{67DDF13F-3C75-4A9F-B422-2996E4B9EDA0}" presName="bgRect" presStyleLbl="bgShp" presStyleIdx="2" presStyleCnt="4"/>
      <dgm:spPr/>
    </dgm:pt>
    <dgm:pt modelId="{75946E74-9ED4-4C75-BA9C-69FB1BF1AC10}" type="pres">
      <dgm:prSet presAssocID="{67DDF13F-3C75-4A9F-B422-2996E4B9EDA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o sign"/>
        </a:ext>
      </dgm:extLst>
    </dgm:pt>
    <dgm:pt modelId="{0A31BC7C-A604-4CB9-9941-C7D09CDFDA47}" type="pres">
      <dgm:prSet presAssocID="{67DDF13F-3C75-4A9F-B422-2996E4B9EDA0}" presName="spaceRect" presStyleCnt="0"/>
      <dgm:spPr/>
    </dgm:pt>
    <dgm:pt modelId="{8F9DAA57-ED35-40E1-9289-5AFBC6B0B3CE}" type="pres">
      <dgm:prSet presAssocID="{67DDF13F-3C75-4A9F-B422-2996E4B9EDA0}" presName="parTx" presStyleLbl="revTx" presStyleIdx="2" presStyleCnt="4">
        <dgm:presLayoutVars>
          <dgm:chMax val="0"/>
          <dgm:chPref val="0"/>
        </dgm:presLayoutVars>
      </dgm:prSet>
      <dgm:spPr/>
    </dgm:pt>
    <dgm:pt modelId="{41615BFF-A331-42C5-B15C-C85916D19091}" type="pres">
      <dgm:prSet presAssocID="{1FE3EDBD-57E4-4B69-A1D4-B4813E0452C7}" presName="sibTrans" presStyleCnt="0"/>
      <dgm:spPr/>
    </dgm:pt>
    <dgm:pt modelId="{65FCEF73-9B5B-448D-9C99-7A54E9DEEF9A}" type="pres">
      <dgm:prSet presAssocID="{2E146972-FDCC-4450-A029-11D29D9B714B}" presName="compNode" presStyleCnt="0"/>
      <dgm:spPr/>
    </dgm:pt>
    <dgm:pt modelId="{76715AE8-AC33-4761-B97E-2EEEF0705E0D}" type="pres">
      <dgm:prSet presAssocID="{2E146972-FDCC-4450-A029-11D29D9B714B}" presName="bgRect" presStyleLbl="bgShp" presStyleIdx="3" presStyleCnt="4"/>
      <dgm:spPr/>
    </dgm:pt>
    <dgm:pt modelId="{90B68D62-ACDB-4A4E-BCF1-8EE302226F9C}" type="pres">
      <dgm:prSet presAssocID="{2E146972-FDCC-4450-A029-11D29D9B71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nd Chime"/>
        </a:ext>
      </dgm:extLst>
    </dgm:pt>
    <dgm:pt modelId="{C6395FB1-DA4B-4868-843E-0C157DB3E0F7}" type="pres">
      <dgm:prSet presAssocID="{2E146972-FDCC-4450-A029-11D29D9B714B}" presName="spaceRect" presStyleCnt="0"/>
      <dgm:spPr/>
    </dgm:pt>
    <dgm:pt modelId="{B8E2D8B4-E85F-4D44-9D8B-488FF5CBACD0}" type="pres">
      <dgm:prSet presAssocID="{2E146972-FDCC-4450-A029-11D29D9B714B}" presName="parTx" presStyleLbl="revTx" presStyleIdx="3" presStyleCnt="4">
        <dgm:presLayoutVars>
          <dgm:chMax val="0"/>
          <dgm:chPref val="0"/>
        </dgm:presLayoutVars>
      </dgm:prSet>
      <dgm:spPr/>
    </dgm:pt>
  </dgm:ptLst>
  <dgm:cxnLst>
    <dgm:cxn modelId="{731CD307-F6B5-46A7-9853-AC02F51111C6}" srcId="{BBB50033-81FE-452E-B86C-6F825798FA92}" destId="{874C4BCE-CE08-472D-BEB7-B1D95CD2DF05}" srcOrd="1" destOrd="0" parTransId="{E1B044BB-C26C-4CD9-8300-74947DAB1540}" sibTransId="{1EA98E86-E7AC-48CB-86AC-7B9B438B0800}"/>
    <dgm:cxn modelId="{3545E208-877D-404C-B8D9-12CF3B1C0204}" type="presOf" srcId="{874C4BCE-CE08-472D-BEB7-B1D95CD2DF05}" destId="{0AF12510-175C-4FF4-B716-145319F5CCD6}" srcOrd="0" destOrd="0" presId="urn:microsoft.com/office/officeart/2018/2/layout/IconVerticalSolidList"/>
    <dgm:cxn modelId="{1B10D83D-B39A-4902-AD54-C143B7C7B816}" srcId="{BBB50033-81FE-452E-B86C-6F825798FA92}" destId="{67DDF13F-3C75-4A9F-B422-2996E4B9EDA0}" srcOrd="2" destOrd="0" parTransId="{D65DE462-843A-45D5-86B9-35B40F8DB667}" sibTransId="{1FE3EDBD-57E4-4B69-A1D4-B4813E0452C7}"/>
    <dgm:cxn modelId="{F6B36B54-814A-4302-A0B8-FFE7B9435431}" type="presOf" srcId="{2E146972-FDCC-4450-A029-11D29D9B714B}" destId="{B8E2D8B4-E85F-4D44-9D8B-488FF5CBACD0}" srcOrd="0" destOrd="0" presId="urn:microsoft.com/office/officeart/2018/2/layout/IconVerticalSolidList"/>
    <dgm:cxn modelId="{DCC85155-6B31-43F1-9E92-7E9F54D3DB6C}" type="presOf" srcId="{BBB50033-81FE-452E-B86C-6F825798FA92}" destId="{16671DB3-387F-4EDE-8E25-43534B3DE3FB}" srcOrd="0" destOrd="0" presId="urn:microsoft.com/office/officeart/2018/2/layout/IconVerticalSolidList"/>
    <dgm:cxn modelId="{B337A2A2-72F6-456C-9267-768D6F110638}" srcId="{BBB50033-81FE-452E-B86C-6F825798FA92}" destId="{1DC408BF-48AD-4247-9337-7A0558A83CA9}" srcOrd="0" destOrd="0" parTransId="{9B774028-CEAF-452C-A1E3-6855DD813287}" sibTransId="{D8B62D31-C1F6-435F-86A3-8126535B0238}"/>
    <dgm:cxn modelId="{62D0B7B2-9A48-42FA-A6F0-5FC158E08037}" type="presOf" srcId="{67DDF13F-3C75-4A9F-B422-2996E4B9EDA0}" destId="{8F9DAA57-ED35-40E1-9289-5AFBC6B0B3CE}" srcOrd="0" destOrd="0" presId="urn:microsoft.com/office/officeart/2018/2/layout/IconVerticalSolidList"/>
    <dgm:cxn modelId="{98DDD0E8-6957-4B11-8B7B-731BC83DAC14}" srcId="{BBB50033-81FE-452E-B86C-6F825798FA92}" destId="{2E146972-FDCC-4450-A029-11D29D9B714B}" srcOrd="3" destOrd="0" parTransId="{533BE0C9-5D08-4E5C-8693-EF510EA977F0}" sibTransId="{B07AE4E3-C4EC-40A8-8C00-6E82B209C3C4}"/>
    <dgm:cxn modelId="{CF6712E9-6A1E-47E0-BBA0-87F1C58DEC1F}" type="presOf" srcId="{1DC408BF-48AD-4247-9337-7A0558A83CA9}" destId="{50CA9154-19C1-4D80-981D-42E39CA4472B}" srcOrd="0" destOrd="0" presId="urn:microsoft.com/office/officeart/2018/2/layout/IconVerticalSolidList"/>
    <dgm:cxn modelId="{3D15BCF1-781E-423D-89B4-2385D70AF901}" type="presParOf" srcId="{16671DB3-387F-4EDE-8E25-43534B3DE3FB}" destId="{697A5E58-8B1F-487A-8B5B-FDF464CDDB72}" srcOrd="0" destOrd="0" presId="urn:microsoft.com/office/officeart/2018/2/layout/IconVerticalSolidList"/>
    <dgm:cxn modelId="{C3012C78-16C1-44F3-A637-54F1AAAEC7DF}" type="presParOf" srcId="{697A5E58-8B1F-487A-8B5B-FDF464CDDB72}" destId="{E657C2DD-A7D0-49A1-850E-5AAD780DA87E}" srcOrd="0" destOrd="0" presId="urn:microsoft.com/office/officeart/2018/2/layout/IconVerticalSolidList"/>
    <dgm:cxn modelId="{F35F27B5-EEC1-4B83-A1FE-B8D20E19ED52}" type="presParOf" srcId="{697A5E58-8B1F-487A-8B5B-FDF464CDDB72}" destId="{83579DE1-CB61-464A-B237-D2266F461833}" srcOrd="1" destOrd="0" presId="urn:microsoft.com/office/officeart/2018/2/layout/IconVerticalSolidList"/>
    <dgm:cxn modelId="{C3C259A5-D2C4-45DB-81F3-B329A2D6A60D}" type="presParOf" srcId="{697A5E58-8B1F-487A-8B5B-FDF464CDDB72}" destId="{2236E64D-7659-47B2-9B40-950681655FB0}" srcOrd="2" destOrd="0" presId="urn:microsoft.com/office/officeart/2018/2/layout/IconVerticalSolidList"/>
    <dgm:cxn modelId="{5CCEAA8C-D05D-46AF-A829-B326267064A6}" type="presParOf" srcId="{697A5E58-8B1F-487A-8B5B-FDF464CDDB72}" destId="{50CA9154-19C1-4D80-981D-42E39CA4472B}" srcOrd="3" destOrd="0" presId="urn:microsoft.com/office/officeart/2018/2/layout/IconVerticalSolidList"/>
    <dgm:cxn modelId="{6E0128D7-F044-452A-9F25-2DED3B9F95B0}" type="presParOf" srcId="{16671DB3-387F-4EDE-8E25-43534B3DE3FB}" destId="{FFE3BD1B-2F60-4657-940A-819341224FE2}" srcOrd="1" destOrd="0" presId="urn:microsoft.com/office/officeart/2018/2/layout/IconVerticalSolidList"/>
    <dgm:cxn modelId="{B1AC2C08-C8E1-468A-BA05-C3E134FF7FCB}" type="presParOf" srcId="{16671DB3-387F-4EDE-8E25-43534B3DE3FB}" destId="{D3B2014E-2511-42E0-BA11-B4C21973DAF7}" srcOrd="2" destOrd="0" presId="urn:microsoft.com/office/officeart/2018/2/layout/IconVerticalSolidList"/>
    <dgm:cxn modelId="{28E11F79-46AE-4181-9781-18AA44B02ED6}" type="presParOf" srcId="{D3B2014E-2511-42E0-BA11-B4C21973DAF7}" destId="{69EA59ED-4765-4AA2-AA2E-C89CADC7DBE3}" srcOrd="0" destOrd="0" presId="urn:microsoft.com/office/officeart/2018/2/layout/IconVerticalSolidList"/>
    <dgm:cxn modelId="{22B01115-1CB6-4C64-8E0B-84D6E979FC99}" type="presParOf" srcId="{D3B2014E-2511-42E0-BA11-B4C21973DAF7}" destId="{33811E36-88F7-456F-B68E-D282CEACFCC5}" srcOrd="1" destOrd="0" presId="urn:microsoft.com/office/officeart/2018/2/layout/IconVerticalSolidList"/>
    <dgm:cxn modelId="{52723B7B-7CDF-4836-95E0-D1351D25FCC7}" type="presParOf" srcId="{D3B2014E-2511-42E0-BA11-B4C21973DAF7}" destId="{30DF7655-DD2A-43D1-9AE9-3024A7F1E877}" srcOrd="2" destOrd="0" presId="urn:microsoft.com/office/officeart/2018/2/layout/IconVerticalSolidList"/>
    <dgm:cxn modelId="{0F42182B-9745-468B-82B2-7C20138E736D}" type="presParOf" srcId="{D3B2014E-2511-42E0-BA11-B4C21973DAF7}" destId="{0AF12510-175C-4FF4-B716-145319F5CCD6}" srcOrd="3" destOrd="0" presId="urn:microsoft.com/office/officeart/2018/2/layout/IconVerticalSolidList"/>
    <dgm:cxn modelId="{2AB31C97-7B06-4289-8026-2EDB20C21ED9}" type="presParOf" srcId="{16671DB3-387F-4EDE-8E25-43534B3DE3FB}" destId="{63713E5C-1BB4-4F17-858C-DD67A6AC509F}" srcOrd="3" destOrd="0" presId="urn:microsoft.com/office/officeart/2018/2/layout/IconVerticalSolidList"/>
    <dgm:cxn modelId="{D211FD58-18D4-48EB-B723-6612D248834C}" type="presParOf" srcId="{16671DB3-387F-4EDE-8E25-43534B3DE3FB}" destId="{5215AD43-8ECF-46B3-B427-ADCE0DF32B57}" srcOrd="4" destOrd="0" presId="urn:microsoft.com/office/officeart/2018/2/layout/IconVerticalSolidList"/>
    <dgm:cxn modelId="{C356EEAB-6C71-4399-9F01-AB642E9EFA88}" type="presParOf" srcId="{5215AD43-8ECF-46B3-B427-ADCE0DF32B57}" destId="{1FC6B0CF-D8FF-409C-BA1C-47EEE1923E63}" srcOrd="0" destOrd="0" presId="urn:microsoft.com/office/officeart/2018/2/layout/IconVerticalSolidList"/>
    <dgm:cxn modelId="{4F50C91E-67F0-4DEE-86E8-E5F7E839EACF}" type="presParOf" srcId="{5215AD43-8ECF-46B3-B427-ADCE0DF32B57}" destId="{75946E74-9ED4-4C75-BA9C-69FB1BF1AC10}" srcOrd="1" destOrd="0" presId="urn:microsoft.com/office/officeart/2018/2/layout/IconVerticalSolidList"/>
    <dgm:cxn modelId="{E25DE544-77EB-42CF-94F9-9E37570E2919}" type="presParOf" srcId="{5215AD43-8ECF-46B3-B427-ADCE0DF32B57}" destId="{0A31BC7C-A604-4CB9-9941-C7D09CDFDA47}" srcOrd="2" destOrd="0" presId="urn:microsoft.com/office/officeart/2018/2/layout/IconVerticalSolidList"/>
    <dgm:cxn modelId="{D6467702-1E6B-41A0-A525-AEC978A4EA13}" type="presParOf" srcId="{5215AD43-8ECF-46B3-B427-ADCE0DF32B57}" destId="{8F9DAA57-ED35-40E1-9289-5AFBC6B0B3CE}" srcOrd="3" destOrd="0" presId="urn:microsoft.com/office/officeart/2018/2/layout/IconVerticalSolidList"/>
    <dgm:cxn modelId="{6EB71444-132B-4193-8DA9-F6396AF0DF2B}" type="presParOf" srcId="{16671DB3-387F-4EDE-8E25-43534B3DE3FB}" destId="{41615BFF-A331-42C5-B15C-C85916D19091}" srcOrd="5" destOrd="0" presId="urn:microsoft.com/office/officeart/2018/2/layout/IconVerticalSolidList"/>
    <dgm:cxn modelId="{14D80322-1C83-4C8A-ABA8-4B5472B046B4}" type="presParOf" srcId="{16671DB3-387F-4EDE-8E25-43534B3DE3FB}" destId="{65FCEF73-9B5B-448D-9C99-7A54E9DEEF9A}" srcOrd="6" destOrd="0" presId="urn:microsoft.com/office/officeart/2018/2/layout/IconVerticalSolidList"/>
    <dgm:cxn modelId="{E94097FC-FBFC-45AA-911D-BBCA89F119FE}" type="presParOf" srcId="{65FCEF73-9B5B-448D-9C99-7A54E9DEEF9A}" destId="{76715AE8-AC33-4761-B97E-2EEEF0705E0D}" srcOrd="0" destOrd="0" presId="urn:microsoft.com/office/officeart/2018/2/layout/IconVerticalSolidList"/>
    <dgm:cxn modelId="{42CCEAE3-1B37-4C48-80F2-735F56FB5FC1}" type="presParOf" srcId="{65FCEF73-9B5B-448D-9C99-7A54E9DEEF9A}" destId="{90B68D62-ACDB-4A4E-BCF1-8EE302226F9C}" srcOrd="1" destOrd="0" presId="urn:microsoft.com/office/officeart/2018/2/layout/IconVerticalSolidList"/>
    <dgm:cxn modelId="{DEFECCC2-3600-4B2E-A7DF-2EE4EA9FA967}" type="presParOf" srcId="{65FCEF73-9B5B-448D-9C99-7A54E9DEEF9A}" destId="{C6395FB1-DA4B-4868-843E-0C157DB3E0F7}" srcOrd="2" destOrd="0" presId="urn:microsoft.com/office/officeart/2018/2/layout/IconVerticalSolidList"/>
    <dgm:cxn modelId="{24680500-1EFF-46DA-91A2-53C10572FA96}" type="presParOf" srcId="{65FCEF73-9B5B-448D-9C99-7A54E9DEEF9A}" destId="{B8E2D8B4-E85F-4D44-9D8B-488FF5CBACD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A28AAC-3782-4DAD-8A56-2D9307C749B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78337A-CFA1-4C2C-9EBF-1B28440036F1}">
      <dgm:prSet/>
      <dgm:spPr/>
      <dgm:t>
        <a:bodyPr/>
        <a:lstStyle/>
        <a:p>
          <a:r>
            <a:rPr lang="en-US"/>
            <a:t>Naïve Bayes</a:t>
          </a:r>
        </a:p>
      </dgm:t>
    </dgm:pt>
    <dgm:pt modelId="{8ABF7FF8-EB46-4CCD-9A43-E632BDE3FCB5}" type="parTrans" cxnId="{C21DDB0F-6106-49F5-8A8A-73F8B04A7213}">
      <dgm:prSet/>
      <dgm:spPr/>
      <dgm:t>
        <a:bodyPr/>
        <a:lstStyle/>
        <a:p>
          <a:endParaRPr lang="en-US"/>
        </a:p>
      </dgm:t>
    </dgm:pt>
    <dgm:pt modelId="{CB069C65-68B7-48DF-B611-F911EA0BD1C4}" type="sibTrans" cxnId="{C21DDB0F-6106-49F5-8A8A-73F8B04A7213}">
      <dgm:prSet/>
      <dgm:spPr/>
      <dgm:t>
        <a:bodyPr/>
        <a:lstStyle/>
        <a:p>
          <a:endParaRPr lang="en-US"/>
        </a:p>
      </dgm:t>
    </dgm:pt>
    <dgm:pt modelId="{60A717BF-1CAB-4098-A599-AF4F8D680F3A}">
      <dgm:prSet/>
      <dgm:spPr/>
      <dgm:t>
        <a:bodyPr/>
        <a:lstStyle/>
        <a:p>
          <a:r>
            <a:rPr lang="en-US"/>
            <a:t>Logistic Regression</a:t>
          </a:r>
        </a:p>
      </dgm:t>
    </dgm:pt>
    <dgm:pt modelId="{ADC58487-0FBD-4185-B80D-ED5E26FF1C19}" type="parTrans" cxnId="{33FEE16A-4D1A-4AD2-9A22-8603D1FCF16C}">
      <dgm:prSet/>
      <dgm:spPr/>
      <dgm:t>
        <a:bodyPr/>
        <a:lstStyle/>
        <a:p>
          <a:endParaRPr lang="en-US"/>
        </a:p>
      </dgm:t>
    </dgm:pt>
    <dgm:pt modelId="{5E956EB2-57D2-4429-B512-92F09FC6B5BA}" type="sibTrans" cxnId="{33FEE16A-4D1A-4AD2-9A22-8603D1FCF16C}">
      <dgm:prSet/>
      <dgm:spPr/>
      <dgm:t>
        <a:bodyPr/>
        <a:lstStyle/>
        <a:p>
          <a:endParaRPr lang="en-US"/>
        </a:p>
      </dgm:t>
    </dgm:pt>
    <dgm:pt modelId="{DD318DDC-98B4-4AEA-9B3A-C96BB3A76DF6}">
      <dgm:prSet/>
      <dgm:spPr/>
      <dgm:t>
        <a:bodyPr/>
        <a:lstStyle/>
        <a:p>
          <a:r>
            <a:rPr lang="en-US"/>
            <a:t>Random Forest</a:t>
          </a:r>
        </a:p>
      </dgm:t>
    </dgm:pt>
    <dgm:pt modelId="{11361734-4AC5-4FA1-928C-1114214A5E7F}" type="parTrans" cxnId="{96B0F913-1B8F-4A69-AE45-320A114ACC8E}">
      <dgm:prSet/>
      <dgm:spPr/>
      <dgm:t>
        <a:bodyPr/>
        <a:lstStyle/>
        <a:p>
          <a:endParaRPr lang="en-US"/>
        </a:p>
      </dgm:t>
    </dgm:pt>
    <dgm:pt modelId="{5D0BB4A5-CA3A-41FD-AFC0-FA8DC78D18DB}" type="sibTrans" cxnId="{96B0F913-1B8F-4A69-AE45-320A114ACC8E}">
      <dgm:prSet/>
      <dgm:spPr/>
      <dgm:t>
        <a:bodyPr/>
        <a:lstStyle/>
        <a:p>
          <a:endParaRPr lang="en-US"/>
        </a:p>
      </dgm:t>
    </dgm:pt>
    <dgm:pt modelId="{463C1D7E-6CE6-4F8E-AF81-6E2B4E1A4C2B}">
      <dgm:prSet/>
      <dgm:spPr/>
      <dgm:t>
        <a:bodyPr/>
        <a:lstStyle/>
        <a:p>
          <a:r>
            <a:rPr lang="en-US"/>
            <a:t>XGBOOST</a:t>
          </a:r>
        </a:p>
      </dgm:t>
    </dgm:pt>
    <dgm:pt modelId="{4A0AF00B-ECDE-473B-A469-DAD72130D62D}" type="parTrans" cxnId="{951D757C-3E53-41C5-9CFB-120BFEDD5290}">
      <dgm:prSet/>
      <dgm:spPr/>
      <dgm:t>
        <a:bodyPr/>
        <a:lstStyle/>
        <a:p>
          <a:endParaRPr lang="en-US"/>
        </a:p>
      </dgm:t>
    </dgm:pt>
    <dgm:pt modelId="{825D0CC2-736B-4620-8381-97307D9EF80C}" type="sibTrans" cxnId="{951D757C-3E53-41C5-9CFB-120BFEDD5290}">
      <dgm:prSet/>
      <dgm:spPr/>
      <dgm:t>
        <a:bodyPr/>
        <a:lstStyle/>
        <a:p>
          <a:endParaRPr lang="en-US"/>
        </a:p>
      </dgm:t>
    </dgm:pt>
    <dgm:pt modelId="{9A34EE38-6E32-4E4B-AF1B-402282228AB9}" type="pres">
      <dgm:prSet presAssocID="{7EA28AAC-3782-4DAD-8A56-2D9307C749BC}" presName="root" presStyleCnt="0">
        <dgm:presLayoutVars>
          <dgm:dir/>
          <dgm:resizeHandles val="exact"/>
        </dgm:presLayoutVars>
      </dgm:prSet>
      <dgm:spPr/>
    </dgm:pt>
    <dgm:pt modelId="{9279A131-36B6-4042-8A9D-7D86A7421FF9}" type="pres">
      <dgm:prSet presAssocID="{9E78337A-CFA1-4C2C-9EBF-1B28440036F1}" presName="compNode" presStyleCnt="0"/>
      <dgm:spPr/>
    </dgm:pt>
    <dgm:pt modelId="{541ADE89-1FD6-4EA7-88C9-A52F5F7AA156}" type="pres">
      <dgm:prSet presAssocID="{9E78337A-CFA1-4C2C-9EBF-1B28440036F1}" presName="bgRect" presStyleLbl="bgShp" presStyleIdx="0" presStyleCnt="4"/>
      <dgm:spPr/>
    </dgm:pt>
    <dgm:pt modelId="{6B523748-5CE1-4F5B-8DE0-9A249883E4B4}" type="pres">
      <dgm:prSet presAssocID="{9E78337A-CFA1-4C2C-9EBF-1B28440036F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5F94456B-664A-4497-BFCA-90F8AFE8218E}" type="pres">
      <dgm:prSet presAssocID="{9E78337A-CFA1-4C2C-9EBF-1B28440036F1}" presName="spaceRect" presStyleCnt="0"/>
      <dgm:spPr/>
    </dgm:pt>
    <dgm:pt modelId="{067FB80F-E79B-401C-938A-734E8A7336ED}" type="pres">
      <dgm:prSet presAssocID="{9E78337A-CFA1-4C2C-9EBF-1B28440036F1}" presName="parTx" presStyleLbl="revTx" presStyleIdx="0" presStyleCnt="4">
        <dgm:presLayoutVars>
          <dgm:chMax val="0"/>
          <dgm:chPref val="0"/>
        </dgm:presLayoutVars>
      </dgm:prSet>
      <dgm:spPr/>
    </dgm:pt>
    <dgm:pt modelId="{DD358750-0241-4C70-81EC-3341EF47EB98}" type="pres">
      <dgm:prSet presAssocID="{CB069C65-68B7-48DF-B611-F911EA0BD1C4}" presName="sibTrans" presStyleCnt="0"/>
      <dgm:spPr/>
    </dgm:pt>
    <dgm:pt modelId="{B738339C-1F8A-4D2C-8E4A-86E654D0CC7A}" type="pres">
      <dgm:prSet presAssocID="{60A717BF-1CAB-4098-A599-AF4F8D680F3A}" presName="compNode" presStyleCnt="0"/>
      <dgm:spPr/>
    </dgm:pt>
    <dgm:pt modelId="{B8AE6645-E209-4CDF-A5C7-CBCD9DF8D033}" type="pres">
      <dgm:prSet presAssocID="{60A717BF-1CAB-4098-A599-AF4F8D680F3A}" presName="bgRect" presStyleLbl="bgShp" presStyleIdx="1" presStyleCnt="4"/>
      <dgm:spPr/>
    </dgm:pt>
    <dgm:pt modelId="{28BF16CC-6334-4A8B-B925-2BD7C9443BBC}" type="pres">
      <dgm:prSet presAssocID="{60A717BF-1CAB-4098-A599-AF4F8D680F3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3A8EA914-5C68-4E7B-8F9D-653568BA33FC}" type="pres">
      <dgm:prSet presAssocID="{60A717BF-1CAB-4098-A599-AF4F8D680F3A}" presName="spaceRect" presStyleCnt="0"/>
      <dgm:spPr/>
    </dgm:pt>
    <dgm:pt modelId="{86CEA09C-A3D4-4E7A-9BBB-3F7588E70827}" type="pres">
      <dgm:prSet presAssocID="{60A717BF-1CAB-4098-A599-AF4F8D680F3A}" presName="parTx" presStyleLbl="revTx" presStyleIdx="1" presStyleCnt="4">
        <dgm:presLayoutVars>
          <dgm:chMax val="0"/>
          <dgm:chPref val="0"/>
        </dgm:presLayoutVars>
      </dgm:prSet>
      <dgm:spPr/>
    </dgm:pt>
    <dgm:pt modelId="{1688A1F8-4755-42CA-8222-11035F6DA7AC}" type="pres">
      <dgm:prSet presAssocID="{5E956EB2-57D2-4429-B512-92F09FC6B5BA}" presName="sibTrans" presStyleCnt="0"/>
      <dgm:spPr/>
    </dgm:pt>
    <dgm:pt modelId="{B220F1C1-5B3F-4462-BA89-E7148B21C2B8}" type="pres">
      <dgm:prSet presAssocID="{DD318DDC-98B4-4AEA-9B3A-C96BB3A76DF6}" presName="compNode" presStyleCnt="0"/>
      <dgm:spPr/>
    </dgm:pt>
    <dgm:pt modelId="{4D40F638-4E25-4ABA-9CDA-BAA8E690C6AD}" type="pres">
      <dgm:prSet presAssocID="{DD318DDC-98B4-4AEA-9B3A-C96BB3A76DF6}" presName="bgRect" presStyleLbl="bgShp" presStyleIdx="2" presStyleCnt="4"/>
      <dgm:spPr/>
    </dgm:pt>
    <dgm:pt modelId="{DD08993F-A631-4E06-8063-A46B18BC27CA}" type="pres">
      <dgm:prSet presAssocID="{DD318DDC-98B4-4AEA-9B3A-C96BB3A76DF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4C411A5F-884B-4609-AF98-FDCF45BDEE4C}" type="pres">
      <dgm:prSet presAssocID="{DD318DDC-98B4-4AEA-9B3A-C96BB3A76DF6}" presName="spaceRect" presStyleCnt="0"/>
      <dgm:spPr/>
    </dgm:pt>
    <dgm:pt modelId="{ECC08C75-85E5-4564-8EAB-4BF1B0516B36}" type="pres">
      <dgm:prSet presAssocID="{DD318DDC-98B4-4AEA-9B3A-C96BB3A76DF6}" presName="parTx" presStyleLbl="revTx" presStyleIdx="2" presStyleCnt="4">
        <dgm:presLayoutVars>
          <dgm:chMax val="0"/>
          <dgm:chPref val="0"/>
        </dgm:presLayoutVars>
      </dgm:prSet>
      <dgm:spPr/>
    </dgm:pt>
    <dgm:pt modelId="{C7A5CB51-FBCD-4340-9213-6A869A452C4A}" type="pres">
      <dgm:prSet presAssocID="{5D0BB4A5-CA3A-41FD-AFC0-FA8DC78D18DB}" presName="sibTrans" presStyleCnt="0"/>
      <dgm:spPr/>
    </dgm:pt>
    <dgm:pt modelId="{A3F2CC77-1A7C-4756-98C2-FD923FC32401}" type="pres">
      <dgm:prSet presAssocID="{463C1D7E-6CE6-4F8E-AF81-6E2B4E1A4C2B}" presName="compNode" presStyleCnt="0"/>
      <dgm:spPr/>
    </dgm:pt>
    <dgm:pt modelId="{9D1983E9-F4D4-4A0D-840C-D6D4CCB1E03F}" type="pres">
      <dgm:prSet presAssocID="{463C1D7E-6CE6-4F8E-AF81-6E2B4E1A4C2B}" presName="bgRect" presStyleLbl="bgShp" presStyleIdx="3" presStyleCnt="4"/>
      <dgm:spPr/>
    </dgm:pt>
    <dgm:pt modelId="{720DC71F-746B-49C8-9735-78B1353C91D1}" type="pres">
      <dgm:prSet presAssocID="{463C1D7E-6CE6-4F8E-AF81-6E2B4E1A4C2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nd Chime"/>
        </a:ext>
      </dgm:extLst>
    </dgm:pt>
    <dgm:pt modelId="{9A607E0C-9067-4DC0-B3EC-5971BEF8FA43}" type="pres">
      <dgm:prSet presAssocID="{463C1D7E-6CE6-4F8E-AF81-6E2B4E1A4C2B}" presName="spaceRect" presStyleCnt="0"/>
      <dgm:spPr/>
    </dgm:pt>
    <dgm:pt modelId="{8CB1FEB7-6C4F-4266-96C6-54456ECFC0A2}" type="pres">
      <dgm:prSet presAssocID="{463C1D7E-6CE6-4F8E-AF81-6E2B4E1A4C2B}" presName="parTx" presStyleLbl="revTx" presStyleIdx="3" presStyleCnt="4">
        <dgm:presLayoutVars>
          <dgm:chMax val="0"/>
          <dgm:chPref val="0"/>
        </dgm:presLayoutVars>
      </dgm:prSet>
      <dgm:spPr/>
    </dgm:pt>
  </dgm:ptLst>
  <dgm:cxnLst>
    <dgm:cxn modelId="{C21DDB0F-6106-49F5-8A8A-73F8B04A7213}" srcId="{7EA28AAC-3782-4DAD-8A56-2D9307C749BC}" destId="{9E78337A-CFA1-4C2C-9EBF-1B28440036F1}" srcOrd="0" destOrd="0" parTransId="{8ABF7FF8-EB46-4CCD-9A43-E632BDE3FCB5}" sibTransId="{CB069C65-68B7-48DF-B611-F911EA0BD1C4}"/>
    <dgm:cxn modelId="{96B0F913-1B8F-4A69-AE45-320A114ACC8E}" srcId="{7EA28AAC-3782-4DAD-8A56-2D9307C749BC}" destId="{DD318DDC-98B4-4AEA-9B3A-C96BB3A76DF6}" srcOrd="2" destOrd="0" parTransId="{11361734-4AC5-4FA1-928C-1114214A5E7F}" sibTransId="{5D0BB4A5-CA3A-41FD-AFC0-FA8DC78D18DB}"/>
    <dgm:cxn modelId="{C9E7E43A-219A-422D-BC9A-02858CE48306}" type="presOf" srcId="{60A717BF-1CAB-4098-A599-AF4F8D680F3A}" destId="{86CEA09C-A3D4-4E7A-9BBB-3F7588E70827}" srcOrd="0" destOrd="0" presId="urn:microsoft.com/office/officeart/2018/2/layout/IconVerticalSolidList"/>
    <dgm:cxn modelId="{33FEE16A-4D1A-4AD2-9A22-8603D1FCF16C}" srcId="{7EA28AAC-3782-4DAD-8A56-2D9307C749BC}" destId="{60A717BF-1CAB-4098-A599-AF4F8D680F3A}" srcOrd="1" destOrd="0" parTransId="{ADC58487-0FBD-4185-B80D-ED5E26FF1C19}" sibTransId="{5E956EB2-57D2-4429-B512-92F09FC6B5BA}"/>
    <dgm:cxn modelId="{F2DC336D-6237-4B35-8FDC-9DF194A35678}" type="presOf" srcId="{DD318DDC-98B4-4AEA-9B3A-C96BB3A76DF6}" destId="{ECC08C75-85E5-4564-8EAB-4BF1B0516B36}" srcOrd="0" destOrd="0" presId="urn:microsoft.com/office/officeart/2018/2/layout/IconVerticalSolidList"/>
    <dgm:cxn modelId="{5C946C4E-C771-410F-98AF-B0A42915986C}" type="presOf" srcId="{9E78337A-CFA1-4C2C-9EBF-1B28440036F1}" destId="{067FB80F-E79B-401C-938A-734E8A7336ED}" srcOrd="0" destOrd="0" presId="urn:microsoft.com/office/officeart/2018/2/layout/IconVerticalSolidList"/>
    <dgm:cxn modelId="{CDD2BE55-4D63-4C32-BF6E-5EF739702699}" type="presOf" srcId="{463C1D7E-6CE6-4F8E-AF81-6E2B4E1A4C2B}" destId="{8CB1FEB7-6C4F-4266-96C6-54456ECFC0A2}" srcOrd="0" destOrd="0" presId="urn:microsoft.com/office/officeart/2018/2/layout/IconVerticalSolidList"/>
    <dgm:cxn modelId="{951D757C-3E53-41C5-9CFB-120BFEDD5290}" srcId="{7EA28AAC-3782-4DAD-8A56-2D9307C749BC}" destId="{463C1D7E-6CE6-4F8E-AF81-6E2B4E1A4C2B}" srcOrd="3" destOrd="0" parTransId="{4A0AF00B-ECDE-473B-A469-DAD72130D62D}" sibTransId="{825D0CC2-736B-4620-8381-97307D9EF80C}"/>
    <dgm:cxn modelId="{A3DE9FBC-43E2-40BE-BBFA-D10019EF1314}" type="presOf" srcId="{7EA28AAC-3782-4DAD-8A56-2D9307C749BC}" destId="{9A34EE38-6E32-4E4B-AF1B-402282228AB9}" srcOrd="0" destOrd="0" presId="urn:microsoft.com/office/officeart/2018/2/layout/IconVerticalSolidList"/>
    <dgm:cxn modelId="{1CC6296C-D4FA-42D7-8713-A40D4FE4B0A7}" type="presParOf" srcId="{9A34EE38-6E32-4E4B-AF1B-402282228AB9}" destId="{9279A131-36B6-4042-8A9D-7D86A7421FF9}" srcOrd="0" destOrd="0" presId="urn:microsoft.com/office/officeart/2018/2/layout/IconVerticalSolidList"/>
    <dgm:cxn modelId="{72DAEC6E-445D-4117-9B65-AC4E9FED4060}" type="presParOf" srcId="{9279A131-36B6-4042-8A9D-7D86A7421FF9}" destId="{541ADE89-1FD6-4EA7-88C9-A52F5F7AA156}" srcOrd="0" destOrd="0" presId="urn:microsoft.com/office/officeart/2018/2/layout/IconVerticalSolidList"/>
    <dgm:cxn modelId="{85DD7486-8A42-454F-B6EE-07DFA10709D6}" type="presParOf" srcId="{9279A131-36B6-4042-8A9D-7D86A7421FF9}" destId="{6B523748-5CE1-4F5B-8DE0-9A249883E4B4}" srcOrd="1" destOrd="0" presId="urn:microsoft.com/office/officeart/2018/2/layout/IconVerticalSolidList"/>
    <dgm:cxn modelId="{5CC0EEDE-423A-491A-8969-964F9CDDE135}" type="presParOf" srcId="{9279A131-36B6-4042-8A9D-7D86A7421FF9}" destId="{5F94456B-664A-4497-BFCA-90F8AFE8218E}" srcOrd="2" destOrd="0" presId="urn:microsoft.com/office/officeart/2018/2/layout/IconVerticalSolidList"/>
    <dgm:cxn modelId="{CB53C34E-C867-40AF-8379-DE72FB95BB9A}" type="presParOf" srcId="{9279A131-36B6-4042-8A9D-7D86A7421FF9}" destId="{067FB80F-E79B-401C-938A-734E8A7336ED}" srcOrd="3" destOrd="0" presId="urn:microsoft.com/office/officeart/2018/2/layout/IconVerticalSolidList"/>
    <dgm:cxn modelId="{8B30A8C3-0263-44DE-B7E0-BC8B8D8A6424}" type="presParOf" srcId="{9A34EE38-6E32-4E4B-AF1B-402282228AB9}" destId="{DD358750-0241-4C70-81EC-3341EF47EB98}" srcOrd="1" destOrd="0" presId="urn:microsoft.com/office/officeart/2018/2/layout/IconVerticalSolidList"/>
    <dgm:cxn modelId="{E93B08D5-D159-436A-88F8-6C0A93535738}" type="presParOf" srcId="{9A34EE38-6E32-4E4B-AF1B-402282228AB9}" destId="{B738339C-1F8A-4D2C-8E4A-86E654D0CC7A}" srcOrd="2" destOrd="0" presId="urn:microsoft.com/office/officeart/2018/2/layout/IconVerticalSolidList"/>
    <dgm:cxn modelId="{E5C2E043-B4C8-4120-87B2-68FE9BC5B803}" type="presParOf" srcId="{B738339C-1F8A-4D2C-8E4A-86E654D0CC7A}" destId="{B8AE6645-E209-4CDF-A5C7-CBCD9DF8D033}" srcOrd="0" destOrd="0" presId="urn:microsoft.com/office/officeart/2018/2/layout/IconVerticalSolidList"/>
    <dgm:cxn modelId="{582EE68D-91E3-413D-ADF9-6E3C042476A9}" type="presParOf" srcId="{B738339C-1F8A-4D2C-8E4A-86E654D0CC7A}" destId="{28BF16CC-6334-4A8B-B925-2BD7C9443BBC}" srcOrd="1" destOrd="0" presId="urn:microsoft.com/office/officeart/2018/2/layout/IconVerticalSolidList"/>
    <dgm:cxn modelId="{111E138C-7C3F-4C3B-BCC6-6722A87E4E04}" type="presParOf" srcId="{B738339C-1F8A-4D2C-8E4A-86E654D0CC7A}" destId="{3A8EA914-5C68-4E7B-8F9D-653568BA33FC}" srcOrd="2" destOrd="0" presId="urn:microsoft.com/office/officeart/2018/2/layout/IconVerticalSolidList"/>
    <dgm:cxn modelId="{5EC22DB9-8E65-4467-BBDE-AE2FD2FBCC0D}" type="presParOf" srcId="{B738339C-1F8A-4D2C-8E4A-86E654D0CC7A}" destId="{86CEA09C-A3D4-4E7A-9BBB-3F7588E70827}" srcOrd="3" destOrd="0" presId="urn:microsoft.com/office/officeart/2018/2/layout/IconVerticalSolidList"/>
    <dgm:cxn modelId="{6B4BAA54-A97F-4279-9217-1A9133453413}" type="presParOf" srcId="{9A34EE38-6E32-4E4B-AF1B-402282228AB9}" destId="{1688A1F8-4755-42CA-8222-11035F6DA7AC}" srcOrd="3" destOrd="0" presId="urn:microsoft.com/office/officeart/2018/2/layout/IconVerticalSolidList"/>
    <dgm:cxn modelId="{3EB58B84-531A-4EF4-AEFF-9BA0E6A6D7D9}" type="presParOf" srcId="{9A34EE38-6E32-4E4B-AF1B-402282228AB9}" destId="{B220F1C1-5B3F-4462-BA89-E7148B21C2B8}" srcOrd="4" destOrd="0" presId="urn:microsoft.com/office/officeart/2018/2/layout/IconVerticalSolidList"/>
    <dgm:cxn modelId="{B88EEDE0-5A34-4E81-858D-8C5B790F8E70}" type="presParOf" srcId="{B220F1C1-5B3F-4462-BA89-E7148B21C2B8}" destId="{4D40F638-4E25-4ABA-9CDA-BAA8E690C6AD}" srcOrd="0" destOrd="0" presId="urn:microsoft.com/office/officeart/2018/2/layout/IconVerticalSolidList"/>
    <dgm:cxn modelId="{6309736E-69C5-433A-AF6D-632C88A00527}" type="presParOf" srcId="{B220F1C1-5B3F-4462-BA89-E7148B21C2B8}" destId="{DD08993F-A631-4E06-8063-A46B18BC27CA}" srcOrd="1" destOrd="0" presId="urn:microsoft.com/office/officeart/2018/2/layout/IconVerticalSolidList"/>
    <dgm:cxn modelId="{E70769AB-0080-4A4B-836F-CCA4B7F85094}" type="presParOf" srcId="{B220F1C1-5B3F-4462-BA89-E7148B21C2B8}" destId="{4C411A5F-884B-4609-AF98-FDCF45BDEE4C}" srcOrd="2" destOrd="0" presId="urn:microsoft.com/office/officeart/2018/2/layout/IconVerticalSolidList"/>
    <dgm:cxn modelId="{29980D87-901C-41BF-87D1-73D2984818B6}" type="presParOf" srcId="{B220F1C1-5B3F-4462-BA89-E7148B21C2B8}" destId="{ECC08C75-85E5-4564-8EAB-4BF1B0516B36}" srcOrd="3" destOrd="0" presId="urn:microsoft.com/office/officeart/2018/2/layout/IconVerticalSolidList"/>
    <dgm:cxn modelId="{114C9B87-F910-40B7-8A58-3DFA45A1655C}" type="presParOf" srcId="{9A34EE38-6E32-4E4B-AF1B-402282228AB9}" destId="{C7A5CB51-FBCD-4340-9213-6A869A452C4A}" srcOrd="5" destOrd="0" presId="urn:microsoft.com/office/officeart/2018/2/layout/IconVerticalSolidList"/>
    <dgm:cxn modelId="{48FE82FF-AC15-470C-8B62-1660FC1EEF5C}" type="presParOf" srcId="{9A34EE38-6E32-4E4B-AF1B-402282228AB9}" destId="{A3F2CC77-1A7C-4756-98C2-FD923FC32401}" srcOrd="6" destOrd="0" presId="urn:microsoft.com/office/officeart/2018/2/layout/IconVerticalSolidList"/>
    <dgm:cxn modelId="{2C0FC571-B1FE-4B68-AAAA-744AA12EBAE3}" type="presParOf" srcId="{A3F2CC77-1A7C-4756-98C2-FD923FC32401}" destId="{9D1983E9-F4D4-4A0D-840C-D6D4CCB1E03F}" srcOrd="0" destOrd="0" presId="urn:microsoft.com/office/officeart/2018/2/layout/IconVerticalSolidList"/>
    <dgm:cxn modelId="{CBA02142-34D1-491D-B298-D18F4770E523}" type="presParOf" srcId="{A3F2CC77-1A7C-4756-98C2-FD923FC32401}" destId="{720DC71F-746B-49C8-9735-78B1353C91D1}" srcOrd="1" destOrd="0" presId="urn:microsoft.com/office/officeart/2018/2/layout/IconVerticalSolidList"/>
    <dgm:cxn modelId="{8C429468-A282-4120-BE4C-C6DB611FD064}" type="presParOf" srcId="{A3F2CC77-1A7C-4756-98C2-FD923FC32401}" destId="{9A607E0C-9067-4DC0-B3EC-5971BEF8FA43}" srcOrd="2" destOrd="0" presId="urn:microsoft.com/office/officeart/2018/2/layout/IconVerticalSolidList"/>
    <dgm:cxn modelId="{CD3263A5-D6AB-48CA-A47E-3A1060327E1B}" type="presParOf" srcId="{A3F2CC77-1A7C-4756-98C2-FD923FC32401}" destId="{8CB1FEB7-6C4F-4266-96C6-54456ECFC0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57C2DD-A7D0-49A1-850E-5AAD780DA87E}">
      <dsp:nvSpPr>
        <dsp:cNvPr id="0" name=""/>
        <dsp:cNvSpPr/>
      </dsp:nvSpPr>
      <dsp:spPr>
        <a:xfrm>
          <a:off x="0" y="1897"/>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579DE1-CB61-464A-B237-D2266F461833}">
      <dsp:nvSpPr>
        <dsp:cNvPr id="0" name=""/>
        <dsp:cNvSpPr/>
      </dsp:nvSpPr>
      <dsp:spPr>
        <a:xfrm>
          <a:off x="290922" y="218286"/>
          <a:ext cx="528950" cy="5289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0CA9154-19C1-4D80-981D-42E39CA4472B}">
      <dsp:nvSpPr>
        <dsp:cNvPr id="0" name=""/>
        <dsp:cNvSpPr/>
      </dsp:nvSpPr>
      <dsp:spPr>
        <a:xfrm>
          <a:off x="1110795" y="1897"/>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90000"/>
            </a:lnSpc>
            <a:spcBef>
              <a:spcPct val="0"/>
            </a:spcBef>
            <a:spcAft>
              <a:spcPct val="35000"/>
            </a:spcAft>
            <a:buNone/>
          </a:pPr>
          <a:r>
            <a:rPr lang="en-US" sz="2200" kern="1200"/>
            <a:t>Converting the text to lower case</a:t>
          </a:r>
        </a:p>
      </dsp:txBody>
      <dsp:txXfrm>
        <a:off x="1110795" y="1897"/>
        <a:ext cx="5385254" cy="961727"/>
      </dsp:txXfrm>
    </dsp:sp>
    <dsp:sp modelId="{69EA59ED-4765-4AA2-AA2E-C89CADC7DBE3}">
      <dsp:nvSpPr>
        <dsp:cNvPr id="0" name=""/>
        <dsp:cNvSpPr/>
      </dsp:nvSpPr>
      <dsp:spPr>
        <a:xfrm>
          <a:off x="0" y="1204056"/>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811E36-88F7-456F-B68E-D282CEACFCC5}">
      <dsp:nvSpPr>
        <dsp:cNvPr id="0" name=""/>
        <dsp:cNvSpPr/>
      </dsp:nvSpPr>
      <dsp:spPr>
        <a:xfrm>
          <a:off x="290922" y="1420445"/>
          <a:ext cx="528950" cy="5289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F12510-175C-4FF4-B716-145319F5CCD6}">
      <dsp:nvSpPr>
        <dsp:cNvPr id="0" name=""/>
        <dsp:cNvSpPr/>
      </dsp:nvSpPr>
      <dsp:spPr>
        <a:xfrm>
          <a:off x="1110795" y="1204056"/>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90000"/>
            </a:lnSpc>
            <a:spcBef>
              <a:spcPct val="0"/>
            </a:spcBef>
            <a:spcAft>
              <a:spcPct val="35000"/>
            </a:spcAft>
            <a:buNone/>
          </a:pPr>
          <a:r>
            <a:rPr lang="en-US" sz="2200" kern="1200"/>
            <a:t>Removing Punctuation</a:t>
          </a:r>
        </a:p>
      </dsp:txBody>
      <dsp:txXfrm>
        <a:off x="1110795" y="1204056"/>
        <a:ext cx="5385254" cy="961727"/>
      </dsp:txXfrm>
    </dsp:sp>
    <dsp:sp modelId="{1FC6B0CF-D8FF-409C-BA1C-47EEE1923E63}">
      <dsp:nvSpPr>
        <dsp:cNvPr id="0" name=""/>
        <dsp:cNvSpPr/>
      </dsp:nvSpPr>
      <dsp:spPr>
        <a:xfrm>
          <a:off x="0" y="2406215"/>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946E74-9ED4-4C75-BA9C-69FB1BF1AC10}">
      <dsp:nvSpPr>
        <dsp:cNvPr id="0" name=""/>
        <dsp:cNvSpPr/>
      </dsp:nvSpPr>
      <dsp:spPr>
        <a:xfrm>
          <a:off x="290922" y="2622604"/>
          <a:ext cx="528950" cy="5289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9DAA57-ED35-40E1-9289-5AFBC6B0B3CE}">
      <dsp:nvSpPr>
        <dsp:cNvPr id="0" name=""/>
        <dsp:cNvSpPr/>
      </dsp:nvSpPr>
      <dsp:spPr>
        <a:xfrm>
          <a:off x="1110795" y="2406215"/>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90000"/>
            </a:lnSpc>
            <a:spcBef>
              <a:spcPct val="0"/>
            </a:spcBef>
            <a:spcAft>
              <a:spcPct val="35000"/>
            </a:spcAft>
            <a:buNone/>
          </a:pPr>
          <a:r>
            <a:rPr lang="en-US" sz="2200" kern="1200"/>
            <a:t>Removing Stop words</a:t>
          </a:r>
        </a:p>
      </dsp:txBody>
      <dsp:txXfrm>
        <a:off x="1110795" y="2406215"/>
        <a:ext cx="5385254" cy="961727"/>
      </dsp:txXfrm>
    </dsp:sp>
    <dsp:sp modelId="{76715AE8-AC33-4761-B97E-2EEEF0705E0D}">
      <dsp:nvSpPr>
        <dsp:cNvPr id="0" name=""/>
        <dsp:cNvSpPr/>
      </dsp:nvSpPr>
      <dsp:spPr>
        <a:xfrm>
          <a:off x="0" y="3608375"/>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B68D62-ACDB-4A4E-BCF1-8EE302226F9C}">
      <dsp:nvSpPr>
        <dsp:cNvPr id="0" name=""/>
        <dsp:cNvSpPr/>
      </dsp:nvSpPr>
      <dsp:spPr>
        <a:xfrm>
          <a:off x="290922" y="3824763"/>
          <a:ext cx="528950" cy="5289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8E2D8B4-E85F-4D44-9D8B-488FF5CBACD0}">
      <dsp:nvSpPr>
        <dsp:cNvPr id="0" name=""/>
        <dsp:cNvSpPr/>
      </dsp:nvSpPr>
      <dsp:spPr>
        <a:xfrm>
          <a:off x="1110795" y="3608375"/>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90000"/>
            </a:lnSpc>
            <a:spcBef>
              <a:spcPct val="0"/>
            </a:spcBef>
            <a:spcAft>
              <a:spcPct val="35000"/>
            </a:spcAft>
            <a:buNone/>
          </a:pPr>
          <a:r>
            <a:rPr lang="en-US" sz="2200" kern="1200"/>
            <a:t>Lemmatization</a:t>
          </a:r>
        </a:p>
      </dsp:txBody>
      <dsp:txXfrm>
        <a:off x="1110795" y="3608375"/>
        <a:ext cx="5385254" cy="961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ADE89-1FD6-4EA7-88C9-A52F5F7AA156}">
      <dsp:nvSpPr>
        <dsp:cNvPr id="0" name=""/>
        <dsp:cNvSpPr/>
      </dsp:nvSpPr>
      <dsp:spPr>
        <a:xfrm>
          <a:off x="0" y="1897"/>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523748-5CE1-4F5B-8DE0-9A249883E4B4}">
      <dsp:nvSpPr>
        <dsp:cNvPr id="0" name=""/>
        <dsp:cNvSpPr/>
      </dsp:nvSpPr>
      <dsp:spPr>
        <a:xfrm>
          <a:off x="290922" y="218286"/>
          <a:ext cx="528950" cy="5289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7FB80F-E79B-401C-938A-734E8A7336ED}">
      <dsp:nvSpPr>
        <dsp:cNvPr id="0" name=""/>
        <dsp:cNvSpPr/>
      </dsp:nvSpPr>
      <dsp:spPr>
        <a:xfrm>
          <a:off x="1110795" y="1897"/>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90000"/>
            </a:lnSpc>
            <a:spcBef>
              <a:spcPct val="0"/>
            </a:spcBef>
            <a:spcAft>
              <a:spcPct val="35000"/>
            </a:spcAft>
            <a:buNone/>
          </a:pPr>
          <a:r>
            <a:rPr lang="en-US" sz="2200" kern="1200"/>
            <a:t>Naïve Bayes</a:t>
          </a:r>
        </a:p>
      </dsp:txBody>
      <dsp:txXfrm>
        <a:off x="1110795" y="1897"/>
        <a:ext cx="5385254" cy="961727"/>
      </dsp:txXfrm>
    </dsp:sp>
    <dsp:sp modelId="{B8AE6645-E209-4CDF-A5C7-CBCD9DF8D033}">
      <dsp:nvSpPr>
        <dsp:cNvPr id="0" name=""/>
        <dsp:cNvSpPr/>
      </dsp:nvSpPr>
      <dsp:spPr>
        <a:xfrm>
          <a:off x="0" y="1204056"/>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BF16CC-6334-4A8B-B925-2BD7C9443BBC}">
      <dsp:nvSpPr>
        <dsp:cNvPr id="0" name=""/>
        <dsp:cNvSpPr/>
      </dsp:nvSpPr>
      <dsp:spPr>
        <a:xfrm>
          <a:off x="290922" y="1420445"/>
          <a:ext cx="528950" cy="5289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6CEA09C-A3D4-4E7A-9BBB-3F7588E70827}">
      <dsp:nvSpPr>
        <dsp:cNvPr id="0" name=""/>
        <dsp:cNvSpPr/>
      </dsp:nvSpPr>
      <dsp:spPr>
        <a:xfrm>
          <a:off x="1110795" y="1204056"/>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90000"/>
            </a:lnSpc>
            <a:spcBef>
              <a:spcPct val="0"/>
            </a:spcBef>
            <a:spcAft>
              <a:spcPct val="35000"/>
            </a:spcAft>
            <a:buNone/>
          </a:pPr>
          <a:r>
            <a:rPr lang="en-US" sz="2200" kern="1200"/>
            <a:t>Logistic Regression</a:t>
          </a:r>
        </a:p>
      </dsp:txBody>
      <dsp:txXfrm>
        <a:off x="1110795" y="1204056"/>
        <a:ext cx="5385254" cy="961727"/>
      </dsp:txXfrm>
    </dsp:sp>
    <dsp:sp modelId="{4D40F638-4E25-4ABA-9CDA-BAA8E690C6AD}">
      <dsp:nvSpPr>
        <dsp:cNvPr id="0" name=""/>
        <dsp:cNvSpPr/>
      </dsp:nvSpPr>
      <dsp:spPr>
        <a:xfrm>
          <a:off x="0" y="2406215"/>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08993F-A631-4E06-8063-A46B18BC27CA}">
      <dsp:nvSpPr>
        <dsp:cNvPr id="0" name=""/>
        <dsp:cNvSpPr/>
      </dsp:nvSpPr>
      <dsp:spPr>
        <a:xfrm>
          <a:off x="290922" y="2622604"/>
          <a:ext cx="528950" cy="5289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C08C75-85E5-4564-8EAB-4BF1B0516B36}">
      <dsp:nvSpPr>
        <dsp:cNvPr id="0" name=""/>
        <dsp:cNvSpPr/>
      </dsp:nvSpPr>
      <dsp:spPr>
        <a:xfrm>
          <a:off x="1110795" y="2406215"/>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90000"/>
            </a:lnSpc>
            <a:spcBef>
              <a:spcPct val="0"/>
            </a:spcBef>
            <a:spcAft>
              <a:spcPct val="35000"/>
            </a:spcAft>
            <a:buNone/>
          </a:pPr>
          <a:r>
            <a:rPr lang="en-US" sz="2200" kern="1200"/>
            <a:t>Random Forest</a:t>
          </a:r>
        </a:p>
      </dsp:txBody>
      <dsp:txXfrm>
        <a:off x="1110795" y="2406215"/>
        <a:ext cx="5385254" cy="961727"/>
      </dsp:txXfrm>
    </dsp:sp>
    <dsp:sp modelId="{9D1983E9-F4D4-4A0D-840C-D6D4CCB1E03F}">
      <dsp:nvSpPr>
        <dsp:cNvPr id="0" name=""/>
        <dsp:cNvSpPr/>
      </dsp:nvSpPr>
      <dsp:spPr>
        <a:xfrm>
          <a:off x="0" y="3608375"/>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DC71F-746B-49C8-9735-78B1353C91D1}">
      <dsp:nvSpPr>
        <dsp:cNvPr id="0" name=""/>
        <dsp:cNvSpPr/>
      </dsp:nvSpPr>
      <dsp:spPr>
        <a:xfrm>
          <a:off x="290922" y="3824763"/>
          <a:ext cx="528950" cy="5289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B1FEB7-6C4F-4266-96C6-54456ECFC0A2}">
      <dsp:nvSpPr>
        <dsp:cNvPr id="0" name=""/>
        <dsp:cNvSpPr/>
      </dsp:nvSpPr>
      <dsp:spPr>
        <a:xfrm>
          <a:off x="1110795" y="3608375"/>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90000"/>
            </a:lnSpc>
            <a:spcBef>
              <a:spcPct val="0"/>
            </a:spcBef>
            <a:spcAft>
              <a:spcPct val="35000"/>
            </a:spcAft>
            <a:buNone/>
          </a:pPr>
          <a:r>
            <a:rPr lang="en-US" sz="2200" kern="1200"/>
            <a:t>XGBOOST</a:t>
          </a:r>
        </a:p>
      </dsp:txBody>
      <dsp:txXfrm>
        <a:off x="1110795" y="3608375"/>
        <a:ext cx="5385254" cy="9617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C04C5-7820-409D-B3AF-375022F8686E}" type="datetimeFigureOut">
              <a:rPr lang="en-US" smtClean="0"/>
              <a:t>9/9/2020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334394-6C33-4D61-8655-874B2204B4E3}" type="slidenum">
              <a:rPr lang="en-US" smtClean="0"/>
              <a:t>‹#›</a:t>
            </a:fld>
            <a:endParaRPr lang="en-US"/>
          </a:p>
        </p:txBody>
      </p:sp>
    </p:spTree>
    <p:extLst>
      <p:ext uri="{BB962C8B-B14F-4D97-AF65-F5344CB8AC3E}">
        <p14:creationId xmlns:p14="http://schemas.microsoft.com/office/powerpoint/2010/main" val="336279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334394-6C33-4D61-8655-874B2204B4E3}" type="slidenum">
              <a:rPr lang="en-US" smtClean="0"/>
              <a:t>23</a:t>
            </a:fld>
            <a:endParaRPr lang="en-US"/>
          </a:p>
        </p:txBody>
      </p:sp>
    </p:spTree>
    <p:extLst>
      <p:ext uri="{BB962C8B-B14F-4D97-AF65-F5344CB8AC3E}">
        <p14:creationId xmlns:p14="http://schemas.microsoft.com/office/powerpoint/2010/main" val="737861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5A5B95C-780F-B645-B9D1-6A9F11FB9F50}"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1214302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5A5B95C-780F-B645-B9D1-6A9F11FB9F50}"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14027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5A5B95C-780F-B645-B9D1-6A9F11FB9F50}"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1626122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5A5B95C-780F-B645-B9D1-6A9F11FB9F50}"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FFB3-F989-974C-8F58-9441E0A56E7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5720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5A5B95C-780F-B645-B9D1-6A9F11FB9F50}"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2038936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5A5B95C-780F-B645-B9D1-6A9F11FB9F50}" type="datetimeFigureOut">
              <a:rPr lang="en-US" smtClean="0"/>
              <a:t>9/9/2020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3433888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5A5B95C-780F-B645-B9D1-6A9F11FB9F50}" type="datetimeFigureOut">
              <a:rPr lang="en-US" smtClean="0"/>
              <a:t>9/9/2020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90670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5A5B95C-780F-B645-B9D1-6A9F11FB9F50}"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514949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5A5B95C-780F-B645-B9D1-6A9F11FB9F50}"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257192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25A5B95C-780F-B645-B9D1-6A9F11FB9F50}"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1934818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5A5B95C-780F-B645-B9D1-6A9F11FB9F50}"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3726504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5A5B95C-780F-B645-B9D1-6A9F11FB9F50}"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3119367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5A5B95C-780F-B645-B9D1-6A9F11FB9F50}" type="datetimeFigureOut">
              <a:rPr lang="en-US" smtClean="0"/>
              <a:t>9/9/2020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3043304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25A5B95C-780F-B645-B9D1-6A9F11FB9F50}" type="datetimeFigureOut">
              <a:rPr lang="en-US" smtClean="0"/>
              <a:t>9/9/2020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211812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5A5B95C-780F-B645-B9D1-6A9F11FB9F50}" type="datetimeFigureOut">
              <a:rPr lang="en-US" smtClean="0"/>
              <a:t>9/9/2020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2863272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25A5B95C-780F-B645-B9D1-6A9F11FB9F50}" type="datetimeFigureOut">
              <a:rPr lang="en-US" smtClean="0"/>
              <a:t>9/9/2020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790682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5A5B95C-780F-B645-B9D1-6A9F11FB9F50}"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51397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5A5B95C-780F-B645-B9D1-6A9F11FB9F50}" type="datetimeFigureOut">
              <a:rPr lang="en-US" smtClean="0"/>
              <a:t>9/9/2020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F1CFFB3-F989-974C-8F58-9441E0A56E79}" type="slidenum">
              <a:rPr lang="en-US" smtClean="0"/>
              <a:t>‹#›</a:t>
            </a:fld>
            <a:endParaRPr lang="en-US"/>
          </a:p>
        </p:txBody>
      </p:sp>
    </p:spTree>
    <p:extLst>
      <p:ext uri="{BB962C8B-B14F-4D97-AF65-F5344CB8AC3E}">
        <p14:creationId xmlns:p14="http://schemas.microsoft.com/office/powerpoint/2010/main" val="995548356"/>
      </p:ext>
    </p:extLst>
  </p:cSld>
  <p:clrMap bg1="dk1" tx1="lt1" bg2="dk2" tx2="lt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 id="21474839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7.svg"/><Relationship Id="rId4" Type="http://schemas.openxmlformats.org/officeDocument/2006/relationships/image" Target="../media/image3.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www.covermesongs.com/2015/02/cover-me-qa-whats-a-cover-song-that-introduced-you-to-an-artist.html" TargetMode="External"/><Relationship Id="rId3" Type="http://schemas.openxmlformats.org/officeDocument/2006/relationships/image" Target="../media/image2.png"/><Relationship Id="rId7" Type="http://schemas.openxmlformats.org/officeDocument/2006/relationships/image" Target="../media/image51.jp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2.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83BFF06-761D-BA4E-A45F-289EEB3E0533}"/>
              </a:ext>
            </a:extLst>
          </p:cNvPr>
          <p:cNvSpPr txBox="1"/>
          <p:nvPr/>
        </p:nvSpPr>
        <p:spPr>
          <a:xfrm>
            <a:off x="1076131" y="2830395"/>
            <a:ext cx="10039738" cy="707886"/>
          </a:xfrm>
          <a:prstGeom prst="rect">
            <a:avLst/>
          </a:prstGeom>
          <a:noFill/>
        </p:spPr>
        <p:txBody>
          <a:bodyPr wrap="square" rtlCol="0">
            <a:spAutoFit/>
          </a:bodyPr>
          <a:lstStyle/>
          <a:p>
            <a:pPr algn="ctr"/>
            <a:r>
              <a:rPr lang="en-IN" sz="4000" b="1" dirty="0"/>
              <a:t>Toxic Comment Classification</a:t>
            </a:r>
          </a:p>
        </p:txBody>
      </p:sp>
    </p:spTree>
    <p:extLst>
      <p:ext uri="{BB962C8B-B14F-4D97-AF65-F5344CB8AC3E}">
        <p14:creationId xmlns:p14="http://schemas.microsoft.com/office/powerpoint/2010/main" val="3381334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1" name="Picture 122">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2" name="Picture 124">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3" name="Oval 126">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4" name="Picture 128">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5" name="Picture 130">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6" name="Rectangle 132">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7" name="Rectangle 134">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8" name="Rectangle 136">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Title 1">
            <a:extLst>
              <a:ext uri="{FF2B5EF4-FFF2-40B4-BE49-F238E27FC236}">
                <a16:creationId xmlns:a16="http://schemas.microsoft.com/office/drawing/2014/main" id="{1E5219E0-F582-41B6-B883-453DB59042B1}"/>
              </a:ext>
            </a:extLst>
          </p:cNvPr>
          <p:cNvSpPr>
            <a:spLocks noGrp="1"/>
          </p:cNvSpPr>
          <p:nvPr>
            <p:ph type="title"/>
          </p:nvPr>
        </p:nvSpPr>
        <p:spPr>
          <a:xfrm>
            <a:off x="646111" y="452718"/>
            <a:ext cx="9404723" cy="1141407"/>
          </a:xfrm>
        </p:spPr>
        <p:txBody>
          <a:bodyPr/>
          <a:lstStyle/>
          <a:p>
            <a:r>
              <a:rPr lang="en-US" dirty="0">
                <a:solidFill>
                  <a:schemeClr val="bg1"/>
                </a:solidFill>
              </a:rPr>
              <a:t>Model Building</a:t>
            </a:r>
          </a:p>
        </p:txBody>
      </p:sp>
      <p:pic>
        <p:nvPicPr>
          <p:cNvPr id="14" name="Graphic 13" descr="Database">
            <a:extLst>
              <a:ext uri="{FF2B5EF4-FFF2-40B4-BE49-F238E27FC236}">
                <a16:creationId xmlns:a16="http://schemas.microsoft.com/office/drawing/2014/main" id="{09103D16-9CCE-428B-AB33-9D374C226D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9935" y="3350311"/>
            <a:ext cx="914400" cy="914400"/>
          </a:xfrm>
          <a:prstGeom prst="rect">
            <a:avLst/>
          </a:prstGeom>
        </p:spPr>
      </p:pic>
      <p:pic>
        <p:nvPicPr>
          <p:cNvPr id="15" name="Graphic 14" descr="Database">
            <a:extLst>
              <a:ext uri="{FF2B5EF4-FFF2-40B4-BE49-F238E27FC236}">
                <a16:creationId xmlns:a16="http://schemas.microsoft.com/office/drawing/2014/main" id="{0B301ABB-60F4-48D7-9327-B321B81262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85738" y="2530036"/>
            <a:ext cx="730445" cy="730445"/>
          </a:xfrm>
          <a:prstGeom prst="rect">
            <a:avLst/>
          </a:prstGeom>
        </p:spPr>
      </p:pic>
      <p:pic>
        <p:nvPicPr>
          <p:cNvPr id="16" name="Graphic 15" descr="Database">
            <a:extLst>
              <a:ext uri="{FF2B5EF4-FFF2-40B4-BE49-F238E27FC236}">
                <a16:creationId xmlns:a16="http://schemas.microsoft.com/office/drawing/2014/main" id="{3E61F360-BC58-4FF2-9244-60D2E1E77C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35544" y="4396937"/>
            <a:ext cx="630832" cy="630832"/>
          </a:xfrm>
          <a:prstGeom prst="rect">
            <a:avLst/>
          </a:prstGeom>
        </p:spPr>
      </p:pic>
      <p:cxnSp>
        <p:nvCxnSpPr>
          <p:cNvPr id="18" name="Straight Arrow Connector 17">
            <a:extLst>
              <a:ext uri="{FF2B5EF4-FFF2-40B4-BE49-F238E27FC236}">
                <a16:creationId xmlns:a16="http://schemas.microsoft.com/office/drawing/2014/main" id="{0D724100-89C0-466C-A59F-D64ED6F70F03}"/>
              </a:ext>
            </a:extLst>
          </p:cNvPr>
          <p:cNvCxnSpPr/>
          <p:nvPr/>
        </p:nvCxnSpPr>
        <p:spPr bwMode="auto">
          <a:xfrm flipV="1">
            <a:off x="3533377" y="2967448"/>
            <a:ext cx="1810954" cy="662648"/>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a:extLst>
              <a:ext uri="{FF2B5EF4-FFF2-40B4-BE49-F238E27FC236}">
                <a16:creationId xmlns:a16="http://schemas.microsoft.com/office/drawing/2014/main" id="{3094E311-2DF4-414E-91F6-5DA8647D39C8}"/>
              </a:ext>
            </a:extLst>
          </p:cNvPr>
          <p:cNvCxnSpPr/>
          <p:nvPr/>
        </p:nvCxnSpPr>
        <p:spPr bwMode="auto">
          <a:xfrm>
            <a:off x="6128067" y="2979011"/>
            <a:ext cx="1525829" cy="516728"/>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0" name="Graphic 19" descr="Bar chart">
            <a:extLst>
              <a:ext uri="{FF2B5EF4-FFF2-40B4-BE49-F238E27FC236}">
                <a16:creationId xmlns:a16="http://schemas.microsoft.com/office/drawing/2014/main" id="{56C4C62E-8F49-43B4-9F91-62443C2A30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44181" y="3311650"/>
            <a:ext cx="880434" cy="880434"/>
          </a:xfrm>
          <a:prstGeom prst="rect">
            <a:avLst/>
          </a:prstGeom>
        </p:spPr>
      </p:pic>
      <p:cxnSp>
        <p:nvCxnSpPr>
          <p:cNvPr id="21" name="Straight Arrow Connector 20">
            <a:extLst>
              <a:ext uri="{FF2B5EF4-FFF2-40B4-BE49-F238E27FC236}">
                <a16:creationId xmlns:a16="http://schemas.microsoft.com/office/drawing/2014/main" id="{E26D77DE-AAB8-41FA-8FB7-E1F9DAB86F70}"/>
              </a:ext>
            </a:extLst>
          </p:cNvPr>
          <p:cNvCxnSpPr/>
          <p:nvPr/>
        </p:nvCxnSpPr>
        <p:spPr bwMode="auto">
          <a:xfrm flipH="1">
            <a:off x="6088042" y="4052274"/>
            <a:ext cx="1656139" cy="602270"/>
          </a:xfrm>
          <a:prstGeom prst="straightConnector1">
            <a:avLst/>
          </a:prstGeom>
          <a:solidFill>
            <a:schemeClr val="accent1"/>
          </a:solidFill>
          <a:ln w="9525" cap="flat" cmpd="sng" algn="ctr">
            <a:solidFill>
              <a:srgbClr val="92D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B774237D-2C5E-4C20-A8E5-8A4B36876574}"/>
              </a:ext>
            </a:extLst>
          </p:cNvPr>
          <p:cNvCxnSpPr/>
          <p:nvPr/>
        </p:nvCxnSpPr>
        <p:spPr bwMode="auto">
          <a:xfrm>
            <a:off x="3533377" y="4081568"/>
            <a:ext cx="1735531" cy="534218"/>
          </a:xfrm>
          <a:prstGeom prst="straightConnector1">
            <a:avLst/>
          </a:prstGeom>
          <a:solidFill>
            <a:schemeClr val="accent1"/>
          </a:solidFill>
          <a:ln w="9525" cap="flat" cmpd="sng" algn="ctr">
            <a:solidFill>
              <a:srgbClr val="92D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2">
            <a:extLst>
              <a:ext uri="{FF2B5EF4-FFF2-40B4-BE49-F238E27FC236}">
                <a16:creationId xmlns:a16="http://schemas.microsoft.com/office/drawing/2014/main" id="{8C51635F-7AE5-4DDB-826A-D768002CF0AC}"/>
              </a:ext>
            </a:extLst>
          </p:cNvPr>
          <p:cNvSpPr txBox="1"/>
          <p:nvPr/>
        </p:nvSpPr>
        <p:spPr>
          <a:xfrm>
            <a:off x="3099705" y="3246117"/>
            <a:ext cx="880434" cy="369332"/>
          </a:xfrm>
          <a:prstGeom prst="rect">
            <a:avLst/>
          </a:prstGeom>
          <a:noFill/>
        </p:spPr>
        <p:txBody>
          <a:bodyPr wrap="square" rtlCol="0">
            <a:spAutoFit/>
          </a:bodyPr>
          <a:lstStyle/>
          <a:p>
            <a:r>
              <a:rPr lang="en-US" dirty="0">
                <a:solidFill>
                  <a:schemeClr val="bg1"/>
                </a:solidFill>
              </a:rPr>
              <a:t>80%</a:t>
            </a:r>
          </a:p>
        </p:txBody>
      </p:sp>
      <p:sp>
        <p:nvSpPr>
          <p:cNvPr id="24" name="TextBox 23">
            <a:extLst>
              <a:ext uri="{FF2B5EF4-FFF2-40B4-BE49-F238E27FC236}">
                <a16:creationId xmlns:a16="http://schemas.microsoft.com/office/drawing/2014/main" id="{21C84732-024B-4CB6-AFC5-4B45DFE1D1D2}"/>
              </a:ext>
            </a:extLst>
          </p:cNvPr>
          <p:cNvSpPr txBox="1"/>
          <p:nvPr/>
        </p:nvSpPr>
        <p:spPr>
          <a:xfrm>
            <a:off x="3009842" y="4183212"/>
            <a:ext cx="880434" cy="369332"/>
          </a:xfrm>
          <a:prstGeom prst="rect">
            <a:avLst/>
          </a:prstGeom>
          <a:noFill/>
        </p:spPr>
        <p:txBody>
          <a:bodyPr wrap="square" rtlCol="0">
            <a:spAutoFit/>
          </a:bodyPr>
          <a:lstStyle/>
          <a:p>
            <a:r>
              <a:rPr lang="en-US" dirty="0">
                <a:solidFill>
                  <a:schemeClr val="bg1"/>
                </a:solidFill>
              </a:rPr>
              <a:t>20%</a:t>
            </a:r>
          </a:p>
        </p:txBody>
      </p:sp>
      <p:sp>
        <p:nvSpPr>
          <p:cNvPr id="25" name="TextBox 24">
            <a:extLst>
              <a:ext uri="{FF2B5EF4-FFF2-40B4-BE49-F238E27FC236}">
                <a16:creationId xmlns:a16="http://schemas.microsoft.com/office/drawing/2014/main" id="{94898634-FEE3-4053-944D-DE5A2CAF940B}"/>
              </a:ext>
            </a:extLst>
          </p:cNvPr>
          <p:cNvSpPr txBox="1"/>
          <p:nvPr/>
        </p:nvSpPr>
        <p:spPr>
          <a:xfrm>
            <a:off x="5079923" y="2176889"/>
            <a:ext cx="1656139" cy="369333"/>
          </a:xfrm>
          <a:prstGeom prst="rect">
            <a:avLst/>
          </a:prstGeom>
          <a:noFill/>
        </p:spPr>
        <p:txBody>
          <a:bodyPr wrap="square" rtlCol="0">
            <a:spAutoFit/>
          </a:bodyPr>
          <a:lstStyle/>
          <a:p>
            <a:r>
              <a:rPr lang="en-US" dirty="0">
                <a:solidFill>
                  <a:schemeClr val="bg1"/>
                </a:solidFill>
              </a:rPr>
              <a:t>Training Set</a:t>
            </a:r>
          </a:p>
        </p:txBody>
      </p:sp>
      <p:sp>
        <p:nvSpPr>
          <p:cNvPr id="26" name="TextBox 25">
            <a:extLst>
              <a:ext uri="{FF2B5EF4-FFF2-40B4-BE49-F238E27FC236}">
                <a16:creationId xmlns:a16="http://schemas.microsoft.com/office/drawing/2014/main" id="{56B07425-8DE4-4221-A6CE-121289773E19}"/>
              </a:ext>
            </a:extLst>
          </p:cNvPr>
          <p:cNvSpPr txBox="1"/>
          <p:nvPr/>
        </p:nvSpPr>
        <p:spPr>
          <a:xfrm>
            <a:off x="5079923" y="5052880"/>
            <a:ext cx="1656139" cy="369333"/>
          </a:xfrm>
          <a:prstGeom prst="rect">
            <a:avLst/>
          </a:prstGeom>
          <a:noFill/>
        </p:spPr>
        <p:txBody>
          <a:bodyPr wrap="square" rtlCol="0">
            <a:spAutoFit/>
          </a:bodyPr>
          <a:lstStyle/>
          <a:p>
            <a:r>
              <a:rPr lang="en-US" dirty="0">
                <a:solidFill>
                  <a:schemeClr val="bg1"/>
                </a:solidFill>
              </a:rPr>
              <a:t>Testing Set</a:t>
            </a:r>
          </a:p>
        </p:txBody>
      </p:sp>
      <p:sp>
        <p:nvSpPr>
          <p:cNvPr id="27" name="TextBox 26">
            <a:extLst>
              <a:ext uri="{FF2B5EF4-FFF2-40B4-BE49-F238E27FC236}">
                <a16:creationId xmlns:a16="http://schemas.microsoft.com/office/drawing/2014/main" id="{7D856D1B-C805-4C77-AD8C-3B805299ACC7}"/>
              </a:ext>
            </a:extLst>
          </p:cNvPr>
          <p:cNvSpPr txBox="1"/>
          <p:nvPr/>
        </p:nvSpPr>
        <p:spPr>
          <a:xfrm>
            <a:off x="1222020" y="3523981"/>
            <a:ext cx="1096508" cy="369332"/>
          </a:xfrm>
          <a:prstGeom prst="rect">
            <a:avLst/>
          </a:prstGeom>
          <a:noFill/>
        </p:spPr>
        <p:txBody>
          <a:bodyPr wrap="square" rtlCol="0">
            <a:spAutoFit/>
          </a:bodyPr>
          <a:lstStyle/>
          <a:p>
            <a:r>
              <a:rPr lang="en-US" dirty="0">
                <a:solidFill>
                  <a:schemeClr val="bg1"/>
                </a:solidFill>
              </a:rPr>
              <a:t>Dataset</a:t>
            </a:r>
          </a:p>
        </p:txBody>
      </p:sp>
      <p:cxnSp>
        <p:nvCxnSpPr>
          <p:cNvPr id="28" name="Straight Connector 27">
            <a:extLst>
              <a:ext uri="{FF2B5EF4-FFF2-40B4-BE49-F238E27FC236}">
                <a16:creationId xmlns:a16="http://schemas.microsoft.com/office/drawing/2014/main" id="{72E8C176-1119-4CAF-9E64-BF5D4D484068}"/>
              </a:ext>
            </a:extLst>
          </p:cNvPr>
          <p:cNvCxnSpPr/>
          <p:nvPr/>
        </p:nvCxnSpPr>
        <p:spPr>
          <a:xfrm>
            <a:off x="2318528" y="3856429"/>
            <a:ext cx="2321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6D1CECA-24F4-494E-AF30-80472CB58A29}"/>
              </a:ext>
            </a:extLst>
          </p:cNvPr>
          <p:cNvCxnSpPr>
            <a:cxnSpLocks/>
          </p:cNvCxnSpPr>
          <p:nvPr/>
        </p:nvCxnSpPr>
        <p:spPr>
          <a:xfrm>
            <a:off x="3099705" y="3856429"/>
            <a:ext cx="51814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869A49C-3D46-46F1-8918-D4371EF6A3AB}"/>
              </a:ext>
            </a:extLst>
          </p:cNvPr>
          <p:cNvSpPr txBox="1"/>
          <p:nvPr/>
        </p:nvSpPr>
        <p:spPr>
          <a:xfrm>
            <a:off x="8322436" y="3061451"/>
            <a:ext cx="1792525" cy="369332"/>
          </a:xfrm>
          <a:prstGeom prst="rect">
            <a:avLst/>
          </a:prstGeom>
          <a:noFill/>
        </p:spPr>
        <p:txBody>
          <a:bodyPr wrap="square" rtlCol="0">
            <a:spAutoFit/>
          </a:bodyPr>
          <a:lstStyle/>
          <a:p>
            <a:r>
              <a:rPr lang="en-US" dirty="0">
                <a:solidFill>
                  <a:schemeClr val="bg1"/>
                </a:solidFill>
              </a:rPr>
              <a:t>Models</a:t>
            </a:r>
          </a:p>
        </p:txBody>
      </p:sp>
    </p:spTree>
    <p:extLst>
      <p:ext uri="{BB962C8B-B14F-4D97-AF65-F5344CB8AC3E}">
        <p14:creationId xmlns:p14="http://schemas.microsoft.com/office/powerpoint/2010/main" val="1077778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3CB82-8075-420B-A1EF-F55D5159D7FB}"/>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Models</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A00FBF2C-AF4D-4716-905F-36C16E652485}"/>
              </a:ext>
            </a:extLst>
          </p:cNvPr>
          <p:cNvGraphicFramePr>
            <a:graphicFrameLocks noGrp="1"/>
          </p:cNvGraphicFramePr>
          <p:nvPr>
            <p:ph idx="1"/>
            <p:extLst>
              <p:ext uri="{D42A27DB-BD31-4B8C-83A1-F6EECF244321}">
                <p14:modId xmlns:p14="http://schemas.microsoft.com/office/powerpoint/2010/main" val="731715737"/>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650474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F4A2-6F55-4338-B395-3962F96C04D3}"/>
              </a:ext>
            </a:extLst>
          </p:cNvPr>
          <p:cNvSpPr>
            <a:spLocks noGrp="1"/>
          </p:cNvSpPr>
          <p:nvPr>
            <p:ph type="title"/>
          </p:nvPr>
        </p:nvSpPr>
        <p:spPr/>
        <p:txBody>
          <a:bodyPr/>
          <a:lstStyle/>
          <a:p>
            <a:r>
              <a:rPr lang="en-IN" dirty="0"/>
              <a:t>Naïve Bayes</a:t>
            </a:r>
            <a:endParaRPr lang="en-US" dirty="0"/>
          </a:p>
        </p:txBody>
      </p:sp>
      <p:sp>
        <p:nvSpPr>
          <p:cNvPr id="3" name="Content Placeholder 2">
            <a:extLst>
              <a:ext uri="{FF2B5EF4-FFF2-40B4-BE49-F238E27FC236}">
                <a16:creationId xmlns:a16="http://schemas.microsoft.com/office/drawing/2014/main" id="{0DD22E82-F300-41D7-8013-6F0CFF26B683}"/>
              </a:ext>
            </a:extLst>
          </p:cNvPr>
          <p:cNvSpPr>
            <a:spLocks noGrp="1"/>
          </p:cNvSpPr>
          <p:nvPr>
            <p:ph idx="1"/>
          </p:nvPr>
        </p:nvSpPr>
        <p:spPr/>
        <p:txBody>
          <a:bodyPr/>
          <a:lstStyle/>
          <a:p>
            <a:r>
              <a:rPr lang="en-US" dirty="0"/>
              <a:t>Naive Bayes methods are a set of supervised learning algorithms based on applying Bayes’ theorem with the “naive” assumption of conditional independence between every pair of features given the value of the class variable. Bayes’ theorem states the following relationship, given class variable y and dependent feature vector x1 through </a:t>
            </a:r>
            <a:r>
              <a:rPr lang="en-US" dirty="0" err="1"/>
              <a:t>xn</a:t>
            </a:r>
            <a:r>
              <a:rPr lang="en-US" dirty="0"/>
              <a:t>:</a:t>
            </a:r>
          </a:p>
          <a:p>
            <a:pPr marL="0" indent="0">
              <a:buNone/>
            </a:pPr>
            <a:r>
              <a:rPr lang="en-US" dirty="0"/>
              <a:t> </a:t>
            </a:r>
          </a:p>
          <a:p>
            <a:pPr marL="0" indent="0">
              <a:buNone/>
            </a:pPr>
            <a:r>
              <a:rPr lang="en-US" dirty="0"/>
              <a:t>      </a:t>
            </a:r>
          </a:p>
        </p:txBody>
      </p:sp>
      <p:pic>
        <p:nvPicPr>
          <p:cNvPr id="7" name="Picture 6">
            <a:extLst>
              <a:ext uri="{FF2B5EF4-FFF2-40B4-BE49-F238E27FC236}">
                <a16:creationId xmlns:a16="http://schemas.microsoft.com/office/drawing/2014/main" id="{92FAB0CB-F14F-454E-BD44-BAF25F6B7F43}"/>
              </a:ext>
            </a:extLst>
          </p:cNvPr>
          <p:cNvPicPr/>
          <p:nvPr/>
        </p:nvPicPr>
        <p:blipFill>
          <a:blip r:embed="rId2"/>
          <a:stretch>
            <a:fillRect/>
          </a:stretch>
        </p:blipFill>
        <p:spPr>
          <a:xfrm>
            <a:off x="3124115" y="4176701"/>
            <a:ext cx="4904933" cy="1251826"/>
          </a:xfrm>
          <a:prstGeom prst="rect">
            <a:avLst/>
          </a:prstGeom>
        </p:spPr>
      </p:pic>
    </p:spTree>
    <p:extLst>
      <p:ext uri="{BB962C8B-B14F-4D97-AF65-F5344CB8AC3E}">
        <p14:creationId xmlns:p14="http://schemas.microsoft.com/office/powerpoint/2010/main" val="3628541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9EB8-B079-4555-AC99-B651A8F72B1A}"/>
              </a:ext>
            </a:extLst>
          </p:cNvPr>
          <p:cNvSpPr>
            <a:spLocks noGrp="1"/>
          </p:cNvSpPr>
          <p:nvPr>
            <p:ph type="title"/>
          </p:nvPr>
        </p:nvSpPr>
        <p:spPr>
          <a:xfrm>
            <a:off x="646111" y="452718"/>
            <a:ext cx="9404723" cy="739474"/>
          </a:xfrm>
        </p:spPr>
        <p:txBody>
          <a:bodyPr/>
          <a:lstStyle/>
          <a:p>
            <a:r>
              <a:rPr lang="en-IN" dirty="0"/>
              <a:t>Naive Bayes</a:t>
            </a:r>
            <a:endParaRPr lang="en-US" dirty="0"/>
          </a:p>
        </p:txBody>
      </p:sp>
      <p:pic>
        <p:nvPicPr>
          <p:cNvPr id="4" name="Picture 3">
            <a:extLst>
              <a:ext uri="{FF2B5EF4-FFF2-40B4-BE49-F238E27FC236}">
                <a16:creationId xmlns:a16="http://schemas.microsoft.com/office/drawing/2014/main" id="{E16007AC-527D-43BB-B1A5-1341391559F0}"/>
              </a:ext>
            </a:extLst>
          </p:cNvPr>
          <p:cNvPicPr>
            <a:picLocks noChangeAspect="1"/>
          </p:cNvPicPr>
          <p:nvPr/>
        </p:nvPicPr>
        <p:blipFill rotWithShape="1">
          <a:blip r:embed="rId2"/>
          <a:srcRect l="14912"/>
          <a:stretch/>
        </p:blipFill>
        <p:spPr>
          <a:xfrm>
            <a:off x="753321" y="2466272"/>
            <a:ext cx="4490979" cy="3939010"/>
          </a:xfrm>
          <a:prstGeom prst="rect">
            <a:avLst/>
          </a:prstGeom>
        </p:spPr>
      </p:pic>
      <p:pic>
        <p:nvPicPr>
          <p:cNvPr id="5" name="Picture 4">
            <a:extLst>
              <a:ext uri="{FF2B5EF4-FFF2-40B4-BE49-F238E27FC236}">
                <a16:creationId xmlns:a16="http://schemas.microsoft.com/office/drawing/2014/main" id="{6242A7BC-AEAB-4237-803E-00114216F7BD}"/>
              </a:ext>
            </a:extLst>
          </p:cNvPr>
          <p:cNvPicPr>
            <a:picLocks noChangeAspect="1"/>
          </p:cNvPicPr>
          <p:nvPr/>
        </p:nvPicPr>
        <p:blipFill>
          <a:blip r:embed="rId3"/>
          <a:stretch>
            <a:fillRect/>
          </a:stretch>
        </p:blipFill>
        <p:spPr>
          <a:xfrm>
            <a:off x="6354440" y="2466272"/>
            <a:ext cx="4714875" cy="3939010"/>
          </a:xfrm>
          <a:prstGeom prst="rect">
            <a:avLst/>
          </a:prstGeom>
        </p:spPr>
      </p:pic>
      <p:sp>
        <p:nvSpPr>
          <p:cNvPr id="6" name="TextBox 5">
            <a:extLst>
              <a:ext uri="{FF2B5EF4-FFF2-40B4-BE49-F238E27FC236}">
                <a16:creationId xmlns:a16="http://schemas.microsoft.com/office/drawing/2014/main" id="{E8F60709-6117-410E-8A96-FCB11AC3CFC4}"/>
              </a:ext>
            </a:extLst>
          </p:cNvPr>
          <p:cNvSpPr txBox="1"/>
          <p:nvPr/>
        </p:nvSpPr>
        <p:spPr>
          <a:xfrm>
            <a:off x="753321" y="1782501"/>
            <a:ext cx="4316390" cy="369332"/>
          </a:xfrm>
          <a:prstGeom prst="rect">
            <a:avLst/>
          </a:prstGeom>
          <a:noFill/>
        </p:spPr>
        <p:txBody>
          <a:bodyPr wrap="square" rtlCol="0">
            <a:spAutoFit/>
          </a:bodyPr>
          <a:lstStyle/>
          <a:p>
            <a:r>
              <a:rPr lang="en-IN" dirty="0"/>
              <a:t>TF-IDF</a:t>
            </a:r>
            <a:endParaRPr lang="en-US" dirty="0"/>
          </a:p>
        </p:txBody>
      </p:sp>
      <p:sp>
        <p:nvSpPr>
          <p:cNvPr id="7" name="TextBox 6">
            <a:extLst>
              <a:ext uri="{FF2B5EF4-FFF2-40B4-BE49-F238E27FC236}">
                <a16:creationId xmlns:a16="http://schemas.microsoft.com/office/drawing/2014/main" id="{8DD8D9DD-218A-47A5-9055-AADF5A47370C}"/>
              </a:ext>
            </a:extLst>
          </p:cNvPr>
          <p:cNvSpPr txBox="1"/>
          <p:nvPr/>
        </p:nvSpPr>
        <p:spPr>
          <a:xfrm>
            <a:off x="6354440" y="1784430"/>
            <a:ext cx="4316390" cy="369332"/>
          </a:xfrm>
          <a:prstGeom prst="rect">
            <a:avLst/>
          </a:prstGeom>
          <a:noFill/>
        </p:spPr>
        <p:txBody>
          <a:bodyPr wrap="square" rtlCol="0">
            <a:spAutoFit/>
          </a:bodyPr>
          <a:lstStyle/>
          <a:p>
            <a:r>
              <a:rPr lang="en-IN" dirty="0"/>
              <a:t>Count Vectorization</a:t>
            </a:r>
            <a:endParaRPr lang="en-US" dirty="0"/>
          </a:p>
        </p:txBody>
      </p:sp>
    </p:spTree>
    <p:extLst>
      <p:ext uri="{BB962C8B-B14F-4D97-AF65-F5344CB8AC3E}">
        <p14:creationId xmlns:p14="http://schemas.microsoft.com/office/powerpoint/2010/main" val="1868148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7B214E-3A75-4BB7-94F6-6D3B885CEF7E}"/>
              </a:ext>
            </a:extLst>
          </p:cNvPr>
          <p:cNvSpPr>
            <a:spLocks noGrp="1"/>
          </p:cNvSpPr>
          <p:nvPr>
            <p:ph type="title"/>
          </p:nvPr>
        </p:nvSpPr>
        <p:spPr/>
        <p:txBody>
          <a:bodyPr/>
          <a:lstStyle/>
          <a:p>
            <a:r>
              <a:rPr lang="en-IN" dirty="0"/>
              <a:t>Logistic Regression</a:t>
            </a:r>
            <a:endParaRPr lang="en-US" dirty="0"/>
          </a:p>
        </p:txBody>
      </p:sp>
      <p:sp>
        <p:nvSpPr>
          <p:cNvPr id="4" name="Content Placeholder 3">
            <a:extLst>
              <a:ext uri="{FF2B5EF4-FFF2-40B4-BE49-F238E27FC236}">
                <a16:creationId xmlns:a16="http://schemas.microsoft.com/office/drawing/2014/main" id="{08D45C06-AA11-415E-9B6E-4D99402A520A}"/>
              </a:ext>
            </a:extLst>
          </p:cNvPr>
          <p:cNvSpPr>
            <a:spLocks noGrp="1"/>
          </p:cNvSpPr>
          <p:nvPr>
            <p:ph idx="1"/>
          </p:nvPr>
        </p:nvSpPr>
        <p:spPr/>
        <p:txBody>
          <a:bodyPr/>
          <a:lstStyle/>
          <a:p>
            <a:r>
              <a:rPr lang="en-US" dirty="0"/>
              <a:t>Logistic Regression is method of binary classification of a categorical variable depending on other independent variables. It determines the probability of an event occurring (1) or not occurring (0).</a:t>
            </a:r>
          </a:p>
        </p:txBody>
      </p:sp>
      <p:pic>
        <p:nvPicPr>
          <p:cNvPr id="6" name="Picture 5">
            <a:extLst>
              <a:ext uri="{FF2B5EF4-FFF2-40B4-BE49-F238E27FC236}">
                <a16:creationId xmlns:a16="http://schemas.microsoft.com/office/drawing/2014/main" id="{C3EAB395-CF10-4301-9848-0EFD393C1E7D}"/>
              </a:ext>
            </a:extLst>
          </p:cNvPr>
          <p:cNvPicPr>
            <a:picLocks noChangeAspect="1"/>
          </p:cNvPicPr>
          <p:nvPr/>
        </p:nvPicPr>
        <p:blipFill>
          <a:blip r:embed="rId2"/>
          <a:stretch>
            <a:fillRect/>
          </a:stretch>
        </p:blipFill>
        <p:spPr>
          <a:xfrm>
            <a:off x="1623707" y="3385595"/>
            <a:ext cx="8085878" cy="1753564"/>
          </a:xfrm>
          <a:prstGeom prst="rect">
            <a:avLst/>
          </a:prstGeom>
        </p:spPr>
      </p:pic>
    </p:spTree>
    <p:extLst>
      <p:ext uri="{BB962C8B-B14F-4D97-AF65-F5344CB8AC3E}">
        <p14:creationId xmlns:p14="http://schemas.microsoft.com/office/powerpoint/2010/main" val="1465910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A1B3-58AC-475B-B623-454D3647549B}"/>
              </a:ext>
            </a:extLst>
          </p:cNvPr>
          <p:cNvSpPr>
            <a:spLocks noGrp="1"/>
          </p:cNvSpPr>
          <p:nvPr>
            <p:ph type="title"/>
          </p:nvPr>
        </p:nvSpPr>
        <p:spPr/>
        <p:txBody>
          <a:bodyPr/>
          <a:lstStyle/>
          <a:p>
            <a:r>
              <a:rPr lang="en-IN" dirty="0"/>
              <a:t>Logistic Regression</a:t>
            </a:r>
            <a:endParaRPr lang="en-US" dirty="0"/>
          </a:p>
        </p:txBody>
      </p:sp>
      <p:pic>
        <p:nvPicPr>
          <p:cNvPr id="3" name="Picture 2">
            <a:extLst>
              <a:ext uri="{FF2B5EF4-FFF2-40B4-BE49-F238E27FC236}">
                <a16:creationId xmlns:a16="http://schemas.microsoft.com/office/drawing/2014/main" id="{EF40DB38-31A4-46A6-99F1-D99D147FF40C}"/>
              </a:ext>
            </a:extLst>
          </p:cNvPr>
          <p:cNvPicPr>
            <a:picLocks noChangeAspect="1"/>
          </p:cNvPicPr>
          <p:nvPr/>
        </p:nvPicPr>
        <p:blipFill>
          <a:blip r:embed="rId2"/>
          <a:stretch>
            <a:fillRect/>
          </a:stretch>
        </p:blipFill>
        <p:spPr>
          <a:xfrm>
            <a:off x="6389103" y="2307249"/>
            <a:ext cx="5015756" cy="3561116"/>
          </a:xfrm>
          <a:prstGeom prst="rect">
            <a:avLst/>
          </a:prstGeom>
        </p:spPr>
      </p:pic>
      <p:sp>
        <p:nvSpPr>
          <p:cNvPr id="4" name="TextBox 3">
            <a:extLst>
              <a:ext uri="{FF2B5EF4-FFF2-40B4-BE49-F238E27FC236}">
                <a16:creationId xmlns:a16="http://schemas.microsoft.com/office/drawing/2014/main" id="{9EFBC615-01F4-44EB-B52F-9206C367C7CD}"/>
              </a:ext>
            </a:extLst>
          </p:cNvPr>
          <p:cNvSpPr txBox="1"/>
          <p:nvPr/>
        </p:nvSpPr>
        <p:spPr>
          <a:xfrm>
            <a:off x="753321" y="1782501"/>
            <a:ext cx="4316390" cy="369332"/>
          </a:xfrm>
          <a:prstGeom prst="rect">
            <a:avLst/>
          </a:prstGeom>
          <a:noFill/>
        </p:spPr>
        <p:txBody>
          <a:bodyPr wrap="square" rtlCol="0">
            <a:spAutoFit/>
          </a:bodyPr>
          <a:lstStyle/>
          <a:p>
            <a:r>
              <a:rPr lang="en-IN" dirty="0"/>
              <a:t>TF-IDF</a:t>
            </a:r>
            <a:endParaRPr lang="en-US" dirty="0"/>
          </a:p>
        </p:txBody>
      </p:sp>
      <p:sp>
        <p:nvSpPr>
          <p:cNvPr id="5" name="TextBox 4">
            <a:extLst>
              <a:ext uri="{FF2B5EF4-FFF2-40B4-BE49-F238E27FC236}">
                <a16:creationId xmlns:a16="http://schemas.microsoft.com/office/drawing/2014/main" id="{BEDA2F6D-C2E9-47DE-A3CD-F4CF0CA99542}"/>
              </a:ext>
            </a:extLst>
          </p:cNvPr>
          <p:cNvSpPr txBox="1"/>
          <p:nvPr/>
        </p:nvSpPr>
        <p:spPr>
          <a:xfrm>
            <a:off x="6354440" y="1784430"/>
            <a:ext cx="4316390" cy="369332"/>
          </a:xfrm>
          <a:prstGeom prst="rect">
            <a:avLst/>
          </a:prstGeom>
          <a:noFill/>
        </p:spPr>
        <p:txBody>
          <a:bodyPr wrap="square" rtlCol="0">
            <a:spAutoFit/>
          </a:bodyPr>
          <a:lstStyle/>
          <a:p>
            <a:r>
              <a:rPr lang="en-IN" dirty="0"/>
              <a:t>Count Vectorization</a:t>
            </a:r>
            <a:endParaRPr lang="en-US" dirty="0"/>
          </a:p>
        </p:txBody>
      </p:sp>
      <p:pic>
        <p:nvPicPr>
          <p:cNvPr id="7" name="Picture 6">
            <a:extLst>
              <a:ext uri="{FF2B5EF4-FFF2-40B4-BE49-F238E27FC236}">
                <a16:creationId xmlns:a16="http://schemas.microsoft.com/office/drawing/2014/main" id="{F8B8EE91-A9C3-482C-9689-DFE34DB0C77B}"/>
              </a:ext>
            </a:extLst>
          </p:cNvPr>
          <p:cNvPicPr>
            <a:picLocks noChangeAspect="1"/>
          </p:cNvPicPr>
          <p:nvPr/>
        </p:nvPicPr>
        <p:blipFill>
          <a:blip r:embed="rId3"/>
          <a:stretch>
            <a:fillRect/>
          </a:stretch>
        </p:blipFill>
        <p:spPr>
          <a:xfrm>
            <a:off x="926098" y="2307248"/>
            <a:ext cx="4876800" cy="3480093"/>
          </a:xfrm>
          <a:prstGeom prst="rect">
            <a:avLst/>
          </a:prstGeom>
        </p:spPr>
      </p:pic>
    </p:spTree>
    <p:extLst>
      <p:ext uri="{BB962C8B-B14F-4D97-AF65-F5344CB8AC3E}">
        <p14:creationId xmlns:p14="http://schemas.microsoft.com/office/powerpoint/2010/main" val="1255810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F4CC-F189-427C-AA67-D100C32B3133}"/>
              </a:ext>
            </a:extLst>
          </p:cNvPr>
          <p:cNvSpPr>
            <a:spLocks noGrp="1"/>
          </p:cNvSpPr>
          <p:nvPr>
            <p:ph type="title"/>
          </p:nvPr>
        </p:nvSpPr>
        <p:spPr/>
        <p:txBody>
          <a:bodyPr/>
          <a:lstStyle/>
          <a:p>
            <a:r>
              <a:rPr lang="en-IN" dirty="0"/>
              <a:t>Random Forest - Bagging</a:t>
            </a:r>
            <a:endParaRPr lang="en-US" dirty="0"/>
          </a:p>
        </p:txBody>
      </p:sp>
      <p:sp>
        <p:nvSpPr>
          <p:cNvPr id="3" name="Content Placeholder 2">
            <a:extLst>
              <a:ext uri="{FF2B5EF4-FFF2-40B4-BE49-F238E27FC236}">
                <a16:creationId xmlns:a16="http://schemas.microsoft.com/office/drawing/2014/main" id="{3C13E121-B028-4543-901B-CD8460B5DD1B}"/>
              </a:ext>
            </a:extLst>
          </p:cNvPr>
          <p:cNvSpPr>
            <a:spLocks noGrp="1"/>
          </p:cNvSpPr>
          <p:nvPr>
            <p:ph idx="1"/>
          </p:nvPr>
        </p:nvSpPr>
        <p:spPr>
          <a:xfrm>
            <a:off x="785400" y="1427884"/>
            <a:ext cx="10471371" cy="4648824"/>
          </a:xfrm>
        </p:spPr>
        <p:txBody>
          <a:bodyPr/>
          <a:lstStyle/>
          <a:p>
            <a:r>
              <a:rPr lang="en-US" dirty="0"/>
              <a:t>Random Forest is a meta estimator that fits a number of decision tree classifiers on various sub-samples of the dataset and uses averaging to improve the predictive accuracy and control over-fitting.</a:t>
            </a:r>
          </a:p>
          <a:p>
            <a:endParaRPr lang="en-US" dirty="0"/>
          </a:p>
        </p:txBody>
      </p:sp>
      <p:pic>
        <p:nvPicPr>
          <p:cNvPr id="4100" name="Picture 4" descr="Image result for random forest bagging">
            <a:extLst>
              <a:ext uri="{FF2B5EF4-FFF2-40B4-BE49-F238E27FC236}">
                <a16:creationId xmlns:a16="http://schemas.microsoft.com/office/drawing/2014/main" id="{14FF4D4C-881C-40B2-A69C-B5E4ABE73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617" y="2613285"/>
            <a:ext cx="7991475"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768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98DD-1009-4E4F-A9EE-C0917AFBDA5B}"/>
              </a:ext>
            </a:extLst>
          </p:cNvPr>
          <p:cNvSpPr>
            <a:spLocks noGrp="1"/>
          </p:cNvSpPr>
          <p:nvPr>
            <p:ph type="title"/>
          </p:nvPr>
        </p:nvSpPr>
        <p:spPr/>
        <p:txBody>
          <a:bodyPr/>
          <a:lstStyle/>
          <a:p>
            <a:r>
              <a:rPr lang="en-IN" dirty="0"/>
              <a:t>Random Forest</a:t>
            </a:r>
            <a:endParaRPr lang="en-US" dirty="0"/>
          </a:p>
        </p:txBody>
      </p:sp>
      <p:pic>
        <p:nvPicPr>
          <p:cNvPr id="3" name="Picture 2">
            <a:extLst>
              <a:ext uri="{FF2B5EF4-FFF2-40B4-BE49-F238E27FC236}">
                <a16:creationId xmlns:a16="http://schemas.microsoft.com/office/drawing/2014/main" id="{5F816307-85EA-429E-83C6-CC03D263A659}"/>
              </a:ext>
            </a:extLst>
          </p:cNvPr>
          <p:cNvPicPr>
            <a:picLocks noChangeAspect="1"/>
          </p:cNvPicPr>
          <p:nvPr/>
        </p:nvPicPr>
        <p:blipFill rotWithShape="1">
          <a:blip r:embed="rId2"/>
          <a:srcRect l="11133"/>
          <a:stretch/>
        </p:blipFill>
        <p:spPr>
          <a:xfrm>
            <a:off x="833377" y="2349661"/>
            <a:ext cx="4572000" cy="3703899"/>
          </a:xfrm>
          <a:prstGeom prst="rect">
            <a:avLst/>
          </a:prstGeom>
        </p:spPr>
      </p:pic>
      <p:pic>
        <p:nvPicPr>
          <p:cNvPr id="4" name="Picture 3">
            <a:extLst>
              <a:ext uri="{FF2B5EF4-FFF2-40B4-BE49-F238E27FC236}">
                <a16:creationId xmlns:a16="http://schemas.microsoft.com/office/drawing/2014/main" id="{86E6FA10-93ED-4FA9-882A-A47C01B70879}"/>
              </a:ext>
            </a:extLst>
          </p:cNvPr>
          <p:cNvPicPr>
            <a:picLocks noChangeAspect="1"/>
          </p:cNvPicPr>
          <p:nvPr/>
        </p:nvPicPr>
        <p:blipFill>
          <a:blip r:embed="rId3"/>
          <a:stretch>
            <a:fillRect/>
          </a:stretch>
        </p:blipFill>
        <p:spPr>
          <a:xfrm>
            <a:off x="6220728" y="2349661"/>
            <a:ext cx="4798371" cy="3703898"/>
          </a:xfrm>
          <a:prstGeom prst="rect">
            <a:avLst/>
          </a:prstGeom>
        </p:spPr>
      </p:pic>
      <p:sp>
        <p:nvSpPr>
          <p:cNvPr id="5" name="TextBox 4">
            <a:extLst>
              <a:ext uri="{FF2B5EF4-FFF2-40B4-BE49-F238E27FC236}">
                <a16:creationId xmlns:a16="http://schemas.microsoft.com/office/drawing/2014/main" id="{25B5F011-0DEA-4776-BFB4-1E1438598177}"/>
              </a:ext>
            </a:extLst>
          </p:cNvPr>
          <p:cNvSpPr txBox="1"/>
          <p:nvPr/>
        </p:nvSpPr>
        <p:spPr>
          <a:xfrm>
            <a:off x="753321" y="1782501"/>
            <a:ext cx="4316390" cy="369332"/>
          </a:xfrm>
          <a:prstGeom prst="rect">
            <a:avLst/>
          </a:prstGeom>
          <a:noFill/>
        </p:spPr>
        <p:txBody>
          <a:bodyPr wrap="square" rtlCol="0">
            <a:spAutoFit/>
          </a:bodyPr>
          <a:lstStyle/>
          <a:p>
            <a:r>
              <a:rPr lang="en-IN" dirty="0"/>
              <a:t>TF-IDF</a:t>
            </a:r>
            <a:endParaRPr lang="en-US" dirty="0"/>
          </a:p>
        </p:txBody>
      </p:sp>
      <p:sp>
        <p:nvSpPr>
          <p:cNvPr id="6" name="TextBox 5">
            <a:extLst>
              <a:ext uri="{FF2B5EF4-FFF2-40B4-BE49-F238E27FC236}">
                <a16:creationId xmlns:a16="http://schemas.microsoft.com/office/drawing/2014/main" id="{B9B70294-4C13-49D7-BCF9-49EC47B5330E}"/>
              </a:ext>
            </a:extLst>
          </p:cNvPr>
          <p:cNvSpPr txBox="1"/>
          <p:nvPr/>
        </p:nvSpPr>
        <p:spPr>
          <a:xfrm>
            <a:off x="6354440" y="1784430"/>
            <a:ext cx="4316390" cy="369332"/>
          </a:xfrm>
          <a:prstGeom prst="rect">
            <a:avLst/>
          </a:prstGeom>
          <a:noFill/>
        </p:spPr>
        <p:txBody>
          <a:bodyPr wrap="square" rtlCol="0">
            <a:spAutoFit/>
          </a:bodyPr>
          <a:lstStyle/>
          <a:p>
            <a:r>
              <a:rPr lang="en-IN" dirty="0"/>
              <a:t>Count Vectorization</a:t>
            </a:r>
            <a:endParaRPr lang="en-US" dirty="0"/>
          </a:p>
        </p:txBody>
      </p:sp>
    </p:spTree>
    <p:extLst>
      <p:ext uri="{BB962C8B-B14F-4D97-AF65-F5344CB8AC3E}">
        <p14:creationId xmlns:p14="http://schemas.microsoft.com/office/powerpoint/2010/main" val="830502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4187E-D2E0-4733-A7D9-157F6F436775}"/>
              </a:ext>
            </a:extLst>
          </p:cNvPr>
          <p:cNvSpPr>
            <a:spLocks noGrp="1"/>
          </p:cNvSpPr>
          <p:nvPr>
            <p:ph type="title"/>
          </p:nvPr>
        </p:nvSpPr>
        <p:spPr/>
        <p:txBody>
          <a:bodyPr/>
          <a:lstStyle/>
          <a:p>
            <a:r>
              <a:rPr lang="en-IN" dirty="0"/>
              <a:t>Gradient Boosting</a:t>
            </a:r>
            <a:endParaRPr lang="en-US" dirty="0"/>
          </a:p>
        </p:txBody>
      </p:sp>
      <p:sp>
        <p:nvSpPr>
          <p:cNvPr id="3" name="Content Placeholder 2">
            <a:extLst>
              <a:ext uri="{FF2B5EF4-FFF2-40B4-BE49-F238E27FC236}">
                <a16:creationId xmlns:a16="http://schemas.microsoft.com/office/drawing/2014/main" id="{1DCCC7A0-BE6A-46AD-A32D-3A45F1F7AB9E}"/>
              </a:ext>
            </a:extLst>
          </p:cNvPr>
          <p:cNvSpPr>
            <a:spLocks noGrp="1"/>
          </p:cNvSpPr>
          <p:nvPr>
            <p:ph idx="1"/>
          </p:nvPr>
        </p:nvSpPr>
        <p:spPr>
          <a:xfrm>
            <a:off x="779220" y="1331259"/>
            <a:ext cx="8946541" cy="4195481"/>
          </a:xfrm>
        </p:spPr>
        <p:txBody>
          <a:bodyPr/>
          <a:lstStyle/>
          <a:p>
            <a:r>
              <a:rPr lang="en-US" dirty="0"/>
              <a:t>Gradient Boosting builds an additive model in a forward stage-wise fashion; it allows for the optimization of arbitrary differentiable loss functions.</a:t>
            </a:r>
          </a:p>
          <a:p>
            <a:endParaRPr lang="en-US" dirty="0"/>
          </a:p>
          <a:p>
            <a:endParaRPr lang="en-US" dirty="0"/>
          </a:p>
          <a:p>
            <a:pPr marL="0" indent="0">
              <a:buNone/>
            </a:pPr>
            <a:endParaRPr lang="en-US" dirty="0"/>
          </a:p>
        </p:txBody>
      </p:sp>
      <p:pic>
        <p:nvPicPr>
          <p:cNvPr id="5124" name="Picture 4" descr="Image result for gradient boosting">
            <a:extLst>
              <a:ext uri="{FF2B5EF4-FFF2-40B4-BE49-F238E27FC236}">
                <a16:creationId xmlns:a16="http://schemas.microsoft.com/office/drawing/2014/main" id="{39A141A0-9458-4096-A6C8-A9614071E3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406" y="2408378"/>
            <a:ext cx="5191969" cy="378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223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FAAED-C112-4D19-8A90-AB4D5F4493C7}"/>
              </a:ext>
            </a:extLst>
          </p:cNvPr>
          <p:cNvSpPr>
            <a:spLocks noGrp="1"/>
          </p:cNvSpPr>
          <p:nvPr>
            <p:ph type="title"/>
          </p:nvPr>
        </p:nvSpPr>
        <p:spPr/>
        <p:txBody>
          <a:bodyPr/>
          <a:lstStyle/>
          <a:p>
            <a:r>
              <a:rPr lang="en-IN" dirty="0"/>
              <a:t>Gradient Boosting</a:t>
            </a:r>
            <a:endParaRPr lang="en-US" dirty="0"/>
          </a:p>
        </p:txBody>
      </p:sp>
      <p:pic>
        <p:nvPicPr>
          <p:cNvPr id="3" name="Picture 2">
            <a:extLst>
              <a:ext uri="{FF2B5EF4-FFF2-40B4-BE49-F238E27FC236}">
                <a16:creationId xmlns:a16="http://schemas.microsoft.com/office/drawing/2014/main" id="{1AD4C702-4932-4F44-8087-05E9BD811B6D}"/>
              </a:ext>
            </a:extLst>
          </p:cNvPr>
          <p:cNvPicPr>
            <a:picLocks noChangeAspect="1"/>
          </p:cNvPicPr>
          <p:nvPr/>
        </p:nvPicPr>
        <p:blipFill>
          <a:blip r:embed="rId2"/>
          <a:stretch>
            <a:fillRect/>
          </a:stretch>
        </p:blipFill>
        <p:spPr>
          <a:xfrm>
            <a:off x="6603720" y="2176041"/>
            <a:ext cx="4450104" cy="3669173"/>
          </a:xfrm>
          <a:prstGeom prst="rect">
            <a:avLst/>
          </a:prstGeom>
        </p:spPr>
      </p:pic>
      <p:sp>
        <p:nvSpPr>
          <p:cNvPr id="4" name="TextBox 3">
            <a:extLst>
              <a:ext uri="{FF2B5EF4-FFF2-40B4-BE49-F238E27FC236}">
                <a16:creationId xmlns:a16="http://schemas.microsoft.com/office/drawing/2014/main" id="{3AC7154F-1705-491A-83AC-173A7E950CD2}"/>
              </a:ext>
            </a:extLst>
          </p:cNvPr>
          <p:cNvSpPr txBox="1"/>
          <p:nvPr/>
        </p:nvSpPr>
        <p:spPr>
          <a:xfrm>
            <a:off x="885826" y="1782501"/>
            <a:ext cx="4316390" cy="369332"/>
          </a:xfrm>
          <a:prstGeom prst="rect">
            <a:avLst/>
          </a:prstGeom>
          <a:noFill/>
        </p:spPr>
        <p:txBody>
          <a:bodyPr wrap="square" rtlCol="0">
            <a:spAutoFit/>
          </a:bodyPr>
          <a:lstStyle/>
          <a:p>
            <a:r>
              <a:rPr lang="en-IN" dirty="0"/>
              <a:t>TF-IDF</a:t>
            </a:r>
            <a:endParaRPr lang="en-US" dirty="0"/>
          </a:p>
        </p:txBody>
      </p:sp>
      <p:sp>
        <p:nvSpPr>
          <p:cNvPr id="5" name="TextBox 4">
            <a:extLst>
              <a:ext uri="{FF2B5EF4-FFF2-40B4-BE49-F238E27FC236}">
                <a16:creationId xmlns:a16="http://schemas.microsoft.com/office/drawing/2014/main" id="{A993A39D-2A3B-475B-9061-0F2E1778CB73}"/>
              </a:ext>
            </a:extLst>
          </p:cNvPr>
          <p:cNvSpPr txBox="1"/>
          <p:nvPr/>
        </p:nvSpPr>
        <p:spPr>
          <a:xfrm>
            <a:off x="6486945" y="1784430"/>
            <a:ext cx="4316390" cy="369332"/>
          </a:xfrm>
          <a:prstGeom prst="rect">
            <a:avLst/>
          </a:prstGeom>
          <a:noFill/>
        </p:spPr>
        <p:txBody>
          <a:bodyPr wrap="square" rtlCol="0">
            <a:spAutoFit/>
          </a:bodyPr>
          <a:lstStyle/>
          <a:p>
            <a:r>
              <a:rPr lang="en-IN" dirty="0"/>
              <a:t>Count Vectorization</a:t>
            </a:r>
            <a:endParaRPr lang="en-US" dirty="0"/>
          </a:p>
        </p:txBody>
      </p:sp>
      <p:pic>
        <p:nvPicPr>
          <p:cNvPr id="6" name="Picture 5">
            <a:extLst>
              <a:ext uri="{FF2B5EF4-FFF2-40B4-BE49-F238E27FC236}">
                <a16:creationId xmlns:a16="http://schemas.microsoft.com/office/drawing/2014/main" id="{3B49C74E-E843-43B1-BC87-A8B23B352775}"/>
              </a:ext>
            </a:extLst>
          </p:cNvPr>
          <p:cNvPicPr>
            <a:picLocks noChangeAspect="1"/>
          </p:cNvPicPr>
          <p:nvPr/>
        </p:nvPicPr>
        <p:blipFill>
          <a:blip r:embed="rId3"/>
          <a:stretch>
            <a:fillRect/>
          </a:stretch>
        </p:blipFill>
        <p:spPr>
          <a:xfrm>
            <a:off x="997411" y="2176040"/>
            <a:ext cx="4733925" cy="3669173"/>
          </a:xfrm>
          <a:prstGeom prst="rect">
            <a:avLst/>
          </a:prstGeom>
        </p:spPr>
      </p:pic>
    </p:spTree>
    <p:extLst>
      <p:ext uri="{BB962C8B-B14F-4D97-AF65-F5344CB8AC3E}">
        <p14:creationId xmlns:p14="http://schemas.microsoft.com/office/powerpoint/2010/main" val="99125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EBE2C-F781-4271-874F-7F6D29968DEB}"/>
              </a:ext>
            </a:extLst>
          </p:cNvPr>
          <p:cNvSpPr>
            <a:spLocks noGrp="1"/>
          </p:cNvSpPr>
          <p:nvPr>
            <p:ph type="title"/>
          </p:nvPr>
        </p:nvSpPr>
        <p:spPr>
          <a:xfrm>
            <a:off x="646112" y="452718"/>
            <a:ext cx="4165580" cy="1400530"/>
          </a:xfrm>
        </p:spPr>
        <p:txBody>
          <a:bodyPr vert="horz" lIns="91440" tIns="45720" rIns="91440" bIns="45720" rtlCol="0">
            <a:normAutofit/>
          </a:bodyPr>
          <a:lstStyle/>
          <a:p>
            <a:r>
              <a:rPr lang="en-US" sz="3600" i="0" kern="1200" dirty="0">
                <a:latin typeface="+mj-lt"/>
                <a:ea typeface="+mj-ea"/>
                <a:cs typeface="+mj-cs"/>
              </a:rPr>
              <a:t>Data Summary</a:t>
            </a:r>
            <a:br>
              <a:rPr lang="en-US" sz="3600" i="0" kern="1200" dirty="0">
                <a:latin typeface="+mj-lt"/>
                <a:ea typeface="+mj-ea"/>
                <a:cs typeface="+mj-cs"/>
              </a:rPr>
            </a:br>
            <a:endParaRPr lang="en-US" sz="3600" i="0" kern="1200" dirty="0">
              <a:latin typeface="+mj-lt"/>
              <a:ea typeface="+mj-ea"/>
              <a:cs typeface="+mj-cs"/>
            </a:endParaRPr>
          </a:p>
        </p:txBody>
      </p:sp>
      <p:sp>
        <p:nvSpPr>
          <p:cNvPr id="139" name="Freeform: Shape 138">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41"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9" name="Content Placeholder 8">
            <a:extLst>
              <a:ext uri="{FF2B5EF4-FFF2-40B4-BE49-F238E27FC236}">
                <a16:creationId xmlns:a16="http://schemas.microsoft.com/office/drawing/2014/main" id="{992228C0-2E71-41BB-9886-85109DE4D350}"/>
              </a:ext>
            </a:extLst>
          </p:cNvPr>
          <p:cNvPicPr>
            <a:picLocks noChangeAspect="1"/>
          </p:cNvPicPr>
          <p:nvPr/>
        </p:nvPicPr>
        <p:blipFill>
          <a:blip r:embed="rId3"/>
          <a:stretch>
            <a:fillRect/>
          </a:stretch>
        </p:blipFill>
        <p:spPr>
          <a:xfrm>
            <a:off x="5553492" y="1386947"/>
            <a:ext cx="6382964" cy="2217854"/>
          </a:xfrm>
          <a:prstGeom prst="rect">
            <a:avLst/>
          </a:prstGeom>
          <a:ln>
            <a:solidFill>
              <a:schemeClr val="bg1"/>
            </a:solidFill>
          </a:ln>
          <a:effectLst/>
        </p:spPr>
      </p:pic>
      <p:sp>
        <p:nvSpPr>
          <p:cNvPr id="143" name="Rectangle 142">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6" name="Content Placeholder 135">
            <a:extLst>
              <a:ext uri="{FF2B5EF4-FFF2-40B4-BE49-F238E27FC236}">
                <a16:creationId xmlns:a16="http://schemas.microsoft.com/office/drawing/2014/main" id="{63D9BB5C-B1D7-4AD0-ABCE-DAE0C1253050}"/>
              </a:ext>
            </a:extLst>
          </p:cNvPr>
          <p:cNvSpPr>
            <a:spLocks noGrp="1"/>
          </p:cNvSpPr>
          <p:nvPr>
            <p:ph idx="1"/>
          </p:nvPr>
        </p:nvSpPr>
        <p:spPr>
          <a:xfrm>
            <a:off x="630894" y="1611900"/>
            <a:ext cx="4165146" cy="4195481"/>
          </a:xfrm>
        </p:spPr>
        <p:txBody>
          <a:bodyPr>
            <a:normAutofit fontScale="92500"/>
          </a:bodyPr>
          <a:lstStyle/>
          <a:p>
            <a:r>
              <a:rPr lang="en-IN" dirty="0"/>
              <a:t>Source: Kaggle</a:t>
            </a:r>
          </a:p>
          <a:p>
            <a:r>
              <a:rPr lang="en-IN" dirty="0"/>
              <a:t>About Data: L</a:t>
            </a:r>
            <a:r>
              <a:rPr lang="en-US" dirty="0" err="1"/>
              <a:t>arge</a:t>
            </a:r>
            <a:r>
              <a:rPr lang="en-US" dirty="0"/>
              <a:t> number of Wikipedia comments which have been labeled by human raters for toxic behavior</a:t>
            </a:r>
          </a:p>
          <a:p>
            <a:r>
              <a:rPr lang="en-US" dirty="0"/>
              <a:t>Classification Variables:</a:t>
            </a:r>
          </a:p>
          <a:p>
            <a:pPr lvl="1">
              <a:buFont typeface="Arial" panose="020B0604020202020204" pitchFamily="34" charset="0"/>
              <a:buChar char="•"/>
            </a:pPr>
            <a:r>
              <a:rPr lang="en-US" sz="1500" dirty="0"/>
              <a:t>Toxic - 1</a:t>
            </a:r>
          </a:p>
          <a:p>
            <a:pPr lvl="1">
              <a:buFont typeface="Arial" panose="020B0604020202020204" pitchFamily="34" charset="0"/>
              <a:buChar char="•"/>
            </a:pPr>
            <a:r>
              <a:rPr lang="en-US" sz="1500" dirty="0" err="1"/>
              <a:t>Severe_toxic</a:t>
            </a:r>
            <a:r>
              <a:rPr lang="en-US" sz="1500" dirty="0"/>
              <a:t> - 2</a:t>
            </a:r>
          </a:p>
          <a:p>
            <a:pPr lvl="1">
              <a:buFont typeface="Arial" panose="020B0604020202020204" pitchFamily="34" charset="0"/>
              <a:buChar char="•"/>
            </a:pPr>
            <a:r>
              <a:rPr lang="en-US" sz="1500" dirty="0"/>
              <a:t>Obscene - 3</a:t>
            </a:r>
          </a:p>
          <a:p>
            <a:pPr lvl="1">
              <a:buFont typeface="Arial" panose="020B0604020202020204" pitchFamily="34" charset="0"/>
              <a:buChar char="•"/>
            </a:pPr>
            <a:r>
              <a:rPr lang="en-US" sz="1500" dirty="0"/>
              <a:t>Threat - 4</a:t>
            </a:r>
          </a:p>
          <a:p>
            <a:pPr lvl="1">
              <a:buFont typeface="Arial" panose="020B0604020202020204" pitchFamily="34" charset="0"/>
              <a:buChar char="•"/>
            </a:pPr>
            <a:r>
              <a:rPr lang="en-US" sz="1500" dirty="0"/>
              <a:t>Insult - 5</a:t>
            </a:r>
          </a:p>
          <a:p>
            <a:pPr lvl="1">
              <a:buFont typeface="Arial" panose="020B0604020202020204" pitchFamily="34" charset="0"/>
              <a:buChar char="•"/>
            </a:pPr>
            <a:r>
              <a:rPr lang="en-US" sz="1500" dirty="0" err="1"/>
              <a:t>Identity_hate</a:t>
            </a:r>
            <a:r>
              <a:rPr lang="en-US" sz="1500" dirty="0"/>
              <a:t> - 6</a:t>
            </a:r>
          </a:p>
        </p:txBody>
      </p:sp>
      <p:pic>
        <p:nvPicPr>
          <p:cNvPr id="14" name="Picture 13">
            <a:extLst>
              <a:ext uri="{FF2B5EF4-FFF2-40B4-BE49-F238E27FC236}">
                <a16:creationId xmlns:a16="http://schemas.microsoft.com/office/drawing/2014/main" id="{4D73DC18-70F8-4B4B-A766-553DF08EF7B9}"/>
              </a:ext>
            </a:extLst>
          </p:cNvPr>
          <p:cNvPicPr>
            <a:picLocks noChangeAspect="1"/>
          </p:cNvPicPr>
          <p:nvPr/>
        </p:nvPicPr>
        <p:blipFill>
          <a:blip r:embed="rId4"/>
          <a:stretch>
            <a:fillRect/>
          </a:stretch>
        </p:blipFill>
        <p:spPr>
          <a:xfrm>
            <a:off x="5553492" y="3648991"/>
            <a:ext cx="6382964" cy="2621179"/>
          </a:xfrm>
          <a:prstGeom prst="rect">
            <a:avLst/>
          </a:prstGeom>
          <a:ln>
            <a:solidFill>
              <a:schemeClr val="bg1"/>
            </a:solidFill>
          </a:ln>
          <a:effectLst/>
        </p:spPr>
      </p:pic>
    </p:spTree>
    <p:extLst>
      <p:ext uri="{BB962C8B-B14F-4D97-AF65-F5344CB8AC3E}">
        <p14:creationId xmlns:p14="http://schemas.microsoft.com/office/powerpoint/2010/main" val="775563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D0DC-1768-494D-B57D-266576B2C6FD}"/>
              </a:ext>
            </a:extLst>
          </p:cNvPr>
          <p:cNvSpPr>
            <a:spLocks noGrp="1"/>
          </p:cNvSpPr>
          <p:nvPr>
            <p:ph type="title"/>
          </p:nvPr>
        </p:nvSpPr>
        <p:spPr/>
        <p:txBody>
          <a:bodyPr/>
          <a:lstStyle/>
          <a:p>
            <a:r>
              <a:rPr lang="en-IN" dirty="0"/>
              <a:t>Model Performance Parameters</a:t>
            </a:r>
            <a:endParaRPr lang="en-US" dirty="0"/>
          </a:p>
        </p:txBody>
      </p:sp>
      <p:pic>
        <p:nvPicPr>
          <p:cNvPr id="5" name="Content Placeholder 4">
            <a:extLst>
              <a:ext uri="{FF2B5EF4-FFF2-40B4-BE49-F238E27FC236}">
                <a16:creationId xmlns:a16="http://schemas.microsoft.com/office/drawing/2014/main" id="{9FE4B418-2A4F-4E32-8C04-B37DC49EF221}"/>
              </a:ext>
            </a:extLst>
          </p:cNvPr>
          <p:cNvPicPr>
            <a:picLocks noGrp="1" noChangeAspect="1"/>
          </p:cNvPicPr>
          <p:nvPr>
            <p:ph idx="1"/>
          </p:nvPr>
        </p:nvPicPr>
        <p:blipFill>
          <a:blip r:embed="rId2"/>
          <a:stretch>
            <a:fillRect/>
          </a:stretch>
        </p:blipFill>
        <p:spPr>
          <a:xfrm>
            <a:off x="787078" y="1853248"/>
            <a:ext cx="9954228" cy="3916521"/>
          </a:xfrm>
        </p:spPr>
      </p:pic>
    </p:spTree>
    <p:extLst>
      <p:ext uri="{BB962C8B-B14F-4D97-AF65-F5344CB8AC3E}">
        <p14:creationId xmlns:p14="http://schemas.microsoft.com/office/powerpoint/2010/main" val="3825772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2BE17-947A-437E-A1A8-F61B91F3DA4E}"/>
              </a:ext>
            </a:extLst>
          </p:cNvPr>
          <p:cNvSpPr>
            <a:spLocks noGrp="1"/>
          </p:cNvSpPr>
          <p:nvPr>
            <p:ph type="title"/>
          </p:nvPr>
        </p:nvSpPr>
        <p:spPr/>
        <p:txBody>
          <a:bodyPr>
            <a:normAutofit/>
          </a:bodyPr>
          <a:lstStyle/>
          <a:p>
            <a:pPr algn="r"/>
            <a:r>
              <a:rPr lang="en-US" dirty="0">
                <a:solidFill>
                  <a:schemeClr val="accent1"/>
                </a:solidFill>
              </a:rPr>
              <a:t>Model Performance summary</a:t>
            </a:r>
          </a:p>
        </p:txBody>
      </p:sp>
      <p:graphicFrame>
        <p:nvGraphicFramePr>
          <p:cNvPr id="9" name="Table 8">
            <a:extLst>
              <a:ext uri="{FF2B5EF4-FFF2-40B4-BE49-F238E27FC236}">
                <a16:creationId xmlns:a16="http://schemas.microsoft.com/office/drawing/2014/main" id="{79BCF4A2-4B31-48B1-A8CD-B023C4F09018}"/>
              </a:ext>
            </a:extLst>
          </p:cNvPr>
          <p:cNvGraphicFramePr>
            <a:graphicFrameLocks noGrp="1"/>
          </p:cNvGraphicFramePr>
          <p:nvPr>
            <p:extLst>
              <p:ext uri="{D42A27DB-BD31-4B8C-83A1-F6EECF244321}">
                <p14:modId xmlns:p14="http://schemas.microsoft.com/office/powerpoint/2010/main" val="3750841886"/>
              </p:ext>
            </p:extLst>
          </p:nvPr>
        </p:nvGraphicFramePr>
        <p:xfrm>
          <a:off x="925975" y="1724628"/>
          <a:ext cx="7639292" cy="1794078"/>
        </p:xfrm>
        <a:graphic>
          <a:graphicData uri="http://schemas.openxmlformats.org/drawingml/2006/table">
            <a:tbl>
              <a:tblPr firstRow="1" firstCol="1" bandRow="1">
                <a:tableStyleId>{073A0DAA-6AF3-43AB-8588-CEC1D06C72B9}</a:tableStyleId>
              </a:tblPr>
              <a:tblGrid>
                <a:gridCol w="1540057">
                  <a:extLst>
                    <a:ext uri="{9D8B030D-6E8A-4147-A177-3AD203B41FA5}">
                      <a16:colId xmlns:a16="http://schemas.microsoft.com/office/drawing/2014/main" val="3315435691"/>
                    </a:ext>
                  </a:extLst>
                </a:gridCol>
                <a:gridCol w="1540057">
                  <a:extLst>
                    <a:ext uri="{9D8B030D-6E8A-4147-A177-3AD203B41FA5}">
                      <a16:colId xmlns:a16="http://schemas.microsoft.com/office/drawing/2014/main" val="4032631132"/>
                    </a:ext>
                  </a:extLst>
                </a:gridCol>
                <a:gridCol w="1540057">
                  <a:extLst>
                    <a:ext uri="{9D8B030D-6E8A-4147-A177-3AD203B41FA5}">
                      <a16:colId xmlns:a16="http://schemas.microsoft.com/office/drawing/2014/main" val="2178138151"/>
                    </a:ext>
                  </a:extLst>
                </a:gridCol>
                <a:gridCol w="1540057">
                  <a:extLst>
                    <a:ext uri="{9D8B030D-6E8A-4147-A177-3AD203B41FA5}">
                      <a16:colId xmlns:a16="http://schemas.microsoft.com/office/drawing/2014/main" val="4172147989"/>
                    </a:ext>
                  </a:extLst>
                </a:gridCol>
                <a:gridCol w="1479064">
                  <a:extLst>
                    <a:ext uri="{9D8B030D-6E8A-4147-A177-3AD203B41FA5}">
                      <a16:colId xmlns:a16="http://schemas.microsoft.com/office/drawing/2014/main" val="2386477178"/>
                    </a:ext>
                  </a:extLst>
                </a:gridCol>
              </a:tblGrid>
              <a:tr h="296951">
                <a:tc rowSpan="2">
                  <a:txBody>
                    <a:bodyPr/>
                    <a:lstStyle/>
                    <a:p>
                      <a:pPr algn="ctr" fontAlgn="ctr"/>
                      <a:r>
                        <a:rPr lang="en-US" sz="1100" u="none" strike="noStrike" dirty="0">
                          <a:effectLst/>
                        </a:rPr>
                        <a:t>Parameters</a:t>
                      </a:r>
                      <a:endParaRPr lang="en-US" sz="11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CV</a:t>
                      </a:r>
                      <a:endParaRPr lang="en-US" sz="1100" b="1" i="0" u="none" strike="noStrike">
                        <a:solidFill>
                          <a:srgbClr val="FFFFFF"/>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CV</a:t>
                      </a:r>
                      <a:endParaRPr lang="en-US" sz="1100" b="1" i="0" u="none" strike="noStrike">
                        <a:solidFill>
                          <a:srgbClr val="FFFFFF"/>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CV</a:t>
                      </a:r>
                      <a:endParaRPr lang="en-US" sz="1100" b="1" i="0" u="none" strike="noStrike">
                        <a:solidFill>
                          <a:srgbClr val="FFFFFF"/>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CV</a:t>
                      </a:r>
                      <a:endParaRPr lang="en-US" sz="1100" b="1" i="0" u="none" strike="noStrike">
                        <a:solidFill>
                          <a:srgbClr val="FFFFFF"/>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51726346"/>
                  </a:ext>
                </a:extLst>
              </a:tr>
              <a:tr h="296951">
                <a:tc vMerge="1">
                  <a:txBody>
                    <a:bodyPr/>
                    <a:lstStyle/>
                    <a:p>
                      <a:endParaRPr lang="en-US"/>
                    </a:p>
                  </a:txBody>
                  <a:tcPr/>
                </a:tc>
                <a:tc>
                  <a:txBody>
                    <a:bodyPr/>
                    <a:lstStyle/>
                    <a:p>
                      <a:pPr algn="ctr" fontAlgn="ctr"/>
                      <a:r>
                        <a:rPr lang="en-US" sz="1100" u="none" strike="noStrike">
                          <a:effectLst/>
                        </a:rPr>
                        <a:t>Naïve Bayes</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Logit Model</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RF Model</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XG Boost</a:t>
                      </a:r>
                      <a:endParaRPr lang="en-US" sz="11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8667780"/>
                  </a:ext>
                </a:extLst>
              </a:tr>
              <a:tr h="296951">
                <a:tc>
                  <a:txBody>
                    <a:bodyPr/>
                    <a:lstStyle/>
                    <a:p>
                      <a:pPr algn="l" fontAlgn="ctr"/>
                      <a:r>
                        <a:rPr lang="en-US" sz="1100" u="none" strike="noStrike">
                          <a:effectLst/>
                        </a:rPr>
                        <a:t>Precision</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0.43</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0.62</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0.86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12239168"/>
                  </a:ext>
                </a:extLst>
              </a:tr>
              <a:tr h="296951">
                <a:tc>
                  <a:txBody>
                    <a:bodyPr/>
                    <a:lstStyle/>
                    <a:p>
                      <a:pPr algn="l" fontAlgn="ctr"/>
                      <a:r>
                        <a:rPr lang="en-US" sz="1100" u="none" strike="noStrike">
                          <a:effectLst/>
                        </a:rPr>
                        <a:t>Recall</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0.37</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0.27</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0.46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0.35</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31697433"/>
                  </a:ext>
                </a:extLst>
              </a:tr>
              <a:tr h="296951">
                <a:tc>
                  <a:txBody>
                    <a:bodyPr/>
                    <a:lstStyle/>
                    <a:p>
                      <a:pPr algn="l" fontAlgn="ctr"/>
                      <a:r>
                        <a:rPr lang="en-US" sz="1100" u="none" strike="noStrike">
                          <a:effectLst/>
                        </a:rPr>
                        <a:t>F1 Score</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0.39</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0.36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18836727"/>
                  </a:ext>
                </a:extLst>
              </a:tr>
              <a:tr h="309323">
                <a:tc>
                  <a:txBody>
                    <a:bodyPr/>
                    <a:lstStyle/>
                    <a:p>
                      <a:pPr algn="l" fontAlgn="ctr"/>
                      <a:r>
                        <a:rPr lang="en-US" sz="1100" u="none" strike="noStrike" dirty="0">
                          <a:effectLst/>
                        </a:rPr>
                        <a:t>Accuracy</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0.91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0.91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US" sz="1100" u="none" strike="noStrike" dirty="0">
                          <a:effectLst/>
                        </a:rPr>
                        <a:t>0.9</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42605699"/>
                  </a:ext>
                </a:extLst>
              </a:tr>
            </a:tbl>
          </a:graphicData>
        </a:graphic>
      </p:graphicFrame>
      <p:graphicFrame>
        <p:nvGraphicFramePr>
          <p:cNvPr id="11" name="Table 10">
            <a:extLst>
              <a:ext uri="{FF2B5EF4-FFF2-40B4-BE49-F238E27FC236}">
                <a16:creationId xmlns:a16="http://schemas.microsoft.com/office/drawing/2014/main" id="{2AF75869-4C12-4BB6-93B3-A7006009FE26}"/>
              </a:ext>
            </a:extLst>
          </p:cNvPr>
          <p:cNvGraphicFramePr>
            <a:graphicFrameLocks noGrp="1"/>
          </p:cNvGraphicFramePr>
          <p:nvPr>
            <p:extLst>
              <p:ext uri="{D42A27DB-BD31-4B8C-83A1-F6EECF244321}">
                <p14:modId xmlns:p14="http://schemas.microsoft.com/office/powerpoint/2010/main" val="3546121404"/>
              </p:ext>
            </p:extLst>
          </p:nvPr>
        </p:nvGraphicFramePr>
        <p:xfrm>
          <a:off x="925975" y="3917661"/>
          <a:ext cx="7639293" cy="1915980"/>
        </p:xfrm>
        <a:graphic>
          <a:graphicData uri="http://schemas.openxmlformats.org/drawingml/2006/table">
            <a:tbl>
              <a:tblPr firstRow="1" firstCol="1">
                <a:tableStyleId>{073A0DAA-6AF3-43AB-8588-CEC1D06C72B9}</a:tableStyleId>
              </a:tblPr>
              <a:tblGrid>
                <a:gridCol w="1540057">
                  <a:extLst>
                    <a:ext uri="{9D8B030D-6E8A-4147-A177-3AD203B41FA5}">
                      <a16:colId xmlns:a16="http://schemas.microsoft.com/office/drawing/2014/main" val="548367492"/>
                    </a:ext>
                  </a:extLst>
                </a:gridCol>
                <a:gridCol w="1540057">
                  <a:extLst>
                    <a:ext uri="{9D8B030D-6E8A-4147-A177-3AD203B41FA5}">
                      <a16:colId xmlns:a16="http://schemas.microsoft.com/office/drawing/2014/main" val="3800994854"/>
                    </a:ext>
                  </a:extLst>
                </a:gridCol>
                <a:gridCol w="1540057">
                  <a:extLst>
                    <a:ext uri="{9D8B030D-6E8A-4147-A177-3AD203B41FA5}">
                      <a16:colId xmlns:a16="http://schemas.microsoft.com/office/drawing/2014/main" val="3859832903"/>
                    </a:ext>
                  </a:extLst>
                </a:gridCol>
                <a:gridCol w="1540057">
                  <a:extLst>
                    <a:ext uri="{9D8B030D-6E8A-4147-A177-3AD203B41FA5}">
                      <a16:colId xmlns:a16="http://schemas.microsoft.com/office/drawing/2014/main" val="3484352370"/>
                    </a:ext>
                  </a:extLst>
                </a:gridCol>
                <a:gridCol w="1479065">
                  <a:extLst>
                    <a:ext uri="{9D8B030D-6E8A-4147-A177-3AD203B41FA5}">
                      <a16:colId xmlns:a16="http://schemas.microsoft.com/office/drawing/2014/main" val="4200372903"/>
                    </a:ext>
                  </a:extLst>
                </a:gridCol>
              </a:tblGrid>
              <a:tr h="306025">
                <a:tc rowSpan="2">
                  <a:txBody>
                    <a:bodyPr/>
                    <a:lstStyle/>
                    <a:p>
                      <a:pPr algn="ctr" fontAlgn="ctr"/>
                      <a:r>
                        <a:rPr lang="en-US" sz="1100" u="none" strike="noStrike">
                          <a:effectLst/>
                        </a:rPr>
                        <a:t>Parameters</a:t>
                      </a:r>
                      <a:endParaRPr lang="en-US" sz="1100" b="1" i="0" u="none" strike="noStrike">
                        <a:solidFill>
                          <a:srgbClr val="FFFFFF"/>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TF-IDF</a:t>
                      </a:r>
                      <a:endParaRPr lang="en-US" sz="1100" b="1" i="0" u="none" strike="noStrike">
                        <a:solidFill>
                          <a:srgbClr val="FFFFFF"/>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TF-IDF</a:t>
                      </a:r>
                      <a:endParaRPr lang="en-US" sz="1100" b="1" i="0" u="none" strike="noStrike">
                        <a:solidFill>
                          <a:srgbClr val="FFFFFF"/>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TF-IDF</a:t>
                      </a:r>
                      <a:endParaRPr lang="en-US" sz="11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TF-IDF</a:t>
                      </a:r>
                      <a:endParaRPr lang="en-US" sz="1100" b="1" i="0" u="none" strike="noStrike">
                        <a:solidFill>
                          <a:srgbClr val="FFFFFF"/>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71974598"/>
                  </a:ext>
                </a:extLst>
              </a:tr>
              <a:tr h="319330">
                <a:tc vMerge="1">
                  <a:txBody>
                    <a:bodyPr/>
                    <a:lstStyle/>
                    <a:p>
                      <a:endParaRPr lang="en-US"/>
                    </a:p>
                  </a:txBody>
                  <a:tcPr/>
                </a:tc>
                <a:tc>
                  <a:txBody>
                    <a:bodyPr/>
                    <a:lstStyle/>
                    <a:p>
                      <a:pPr algn="ctr" fontAlgn="ctr"/>
                      <a:r>
                        <a:rPr lang="en-US" sz="1100" u="none" strike="noStrike" dirty="0">
                          <a:effectLst/>
                        </a:rPr>
                        <a:t>Naïve Bayes</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Logit Model</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RF Model</a:t>
                      </a:r>
                      <a:endParaRPr lang="en-US" sz="1100" b="1" i="0" u="none" strike="noStrike" dirty="0">
                        <a:solidFill>
                          <a:srgbClr val="000000"/>
                        </a:solidFill>
                        <a:effectLst/>
                        <a:latin typeface="Calibri" panose="020F0502020204030204" pitchFamily="34" charset="0"/>
                      </a:endParaRPr>
                    </a:p>
                  </a:txBody>
                  <a:tcPr marL="7620" marR="7620" marT="7620" marB="0" anchor="ctr">
                    <a:solidFill>
                      <a:schemeClr val="accent3">
                        <a:lumMod val="40000"/>
                        <a:lumOff val="60000"/>
                      </a:schemeClr>
                    </a:solidFill>
                  </a:tcPr>
                </a:tc>
                <a:tc>
                  <a:txBody>
                    <a:bodyPr/>
                    <a:lstStyle/>
                    <a:p>
                      <a:pPr algn="ctr" fontAlgn="ctr"/>
                      <a:r>
                        <a:rPr lang="en-US" sz="1100" u="none" strike="noStrike">
                          <a:effectLst/>
                        </a:rPr>
                        <a:t>XG Boost</a:t>
                      </a:r>
                      <a:endParaRPr lang="en-US" sz="11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33744906"/>
                  </a:ext>
                </a:extLst>
              </a:tr>
              <a:tr h="319330">
                <a:tc>
                  <a:txBody>
                    <a:bodyPr/>
                    <a:lstStyle/>
                    <a:p>
                      <a:pPr algn="l" fontAlgn="ctr"/>
                      <a:r>
                        <a:rPr lang="en-US" sz="1100" u="none" strike="noStrike">
                          <a:effectLst/>
                        </a:rPr>
                        <a:t>Precision</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0.71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0.87</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0.91</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3">
                        <a:lumMod val="40000"/>
                        <a:lumOff val="60000"/>
                      </a:schemeClr>
                    </a:solidFill>
                  </a:tcPr>
                </a:tc>
                <a:tc>
                  <a:txBody>
                    <a:bodyPr/>
                    <a:lstStyle/>
                    <a:p>
                      <a:pPr algn="ctr" fontAlgn="ctr"/>
                      <a:r>
                        <a:rPr lang="en-US" sz="1100" u="none" strike="noStrike">
                          <a:effectLst/>
                        </a:rPr>
                        <a:t>0.9</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77843801"/>
                  </a:ext>
                </a:extLst>
              </a:tr>
              <a:tr h="319330">
                <a:tc>
                  <a:txBody>
                    <a:bodyPr/>
                    <a:lstStyle/>
                    <a:p>
                      <a:pPr algn="l" fontAlgn="ctr"/>
                      <a:r>
                        <a:rPr lang="en-US" sz="1100" u="none" strike="noStrike">
                          <a:effectLst/>
                        </a:rPr>
                        <a:t>Recall</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0.45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0.54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0.40</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3">
                        <a:lumMod val="40000"/>
                        <a:lumOff val="60000"/>
                      </a:schemeClr>
                    </a:solidFill>
                  </a:tcPr>
                </a:tc>
                <a:tc>
                  <a:txBody>
                    <a:bodyPr/>
                    <a:lstStyle/>
                    <a:p>
                      <a:pPr algn="ctr" fontAlgn="ctr"/>
                      <a:r>
                        <a:rPr lang="en-US" sz="1100" u="none" strike="noStrike" dirty="0">
                          <a:effectLst/>
                        </a:rPr>
                        <a:t>0.3</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69258463"/>
                  </a:ext>
                </a:extLst>
              </a:tr>
              <a:tr h="319330">
                <a:tc>
                  <a:txBody>
                    <a:bodyPr/>
                    <a:lstStyle/>
                    <a:p>
                      <a:pPr algn="l" fontAlgn="ctr"/>
                      <a:r>
                        <a:rPr lang="en-US" sz="1100" u="none" strike="noStrike">
                          <a:effectLst/>
                        </a:rPr>
                        <a:t>F1 Score</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0.55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0.67</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0.56</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3">
                        <a:lumMod val="40000"/>
                        <a:lumOff val="60000"/>
                      </a:schemeClr>
                    </a:solidFill>
                  </a:tcPr>
                </a:tc>
                <a:tc>
                  <a:txBody>
                    <a:bodyPr/>
                    <a:lstStyle/>
                    <a:p>
                      <a:pPr algn="ctr" fontAlgn="ctr"/>
                      <a:r>
                        <a:rPr lang="en-US" sz="1100" u="none" strike="noStrike">
                          <a:effectLst/>
                        </a:rPr>
                        <a:t>0.52</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38122516"/>
                  </a:ext>
                </a:extLst>
              </a:tr>
              <a:tr h="332635">
                <a:tc>
                  <a:txBody>
                    <a:bodyPr/>
                    <a:lstStyle/>
                    <a:p>
                      <a:pPr algn="l" fontAlgn="ctr"/>
                      <a:r>
                        <a:rPr lang="en-US" sz="1100" u="none" strike="noStrike">
                          <a:effectLst/>
                        </a:rPr>
                        <a:t>Accuracy</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dirty="0">
                          <a:effectLst/>
                        </a:rPr>
                        <a:t>0.90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0.92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0.91</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3">
                        <a:lumMod val="40000"/>
                        <a:lumOff val="60000"/>
                      </a:schemeClr>
                    </a:solidFill>
                  </a:tcPr>
                </a:tc>
                <a:tc>
                  <a:txBody>
                    <a:bodyPr/>
                    <a:lstStyle/>
                    <a:p>
                      <a:pPr algn="ctr" fontAlgn="b"/>
                      <a:r>
                        <a:rPr lang="en-US" sz="1100" u="none" strike="noStrike" dirty="0">
                          <a:effectLst/>
                        </a:rPr>
                        <a:t>0.9</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2240587"/>
                  </a:ext>
                </a:extLst>
              </a:tr>
            </a:tbl>
          </a:graphicData>
        </a:graphic>
      </p:graphicFrame>
    </p:spTree>
    <p:extLst>
      <p:ext uri="{BB962C8B-B14F-4D97-AF65-F5344CB8AC3E}">
        <p14:creationId xmlns:p14="http://schemas.microsoft.com/office/powerpoint/2010/main" val="344232754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8FDAF-E611-4033-8FB3-1DCA95291707}"/>
              </a:ext>
            </a:extLst>
          </p:cNvPr>
          <p:cNvSpPr>
            <a:spLocks noGrp="1"/>
          </p:cNvSpPr>
          <p:nvPr>
            <p:ph type="title"/>
          </p:nvPr>
        </p:nvSpPr>
        <p:spPr/>
        <p:txBody>
          <a:bodyPr/>
          <a:lstStyle/>
          <a:p>
            <a:r>
              <a:rPr lang="en-IN" dirty="0"/>
              <a:t>Random Forest Cross Validation</a:t>
            </a:r>
            <a:endParaRPr lang="en-US" dirty="0"/>
          </a:p>
        </p:txBody>
      </p:sp>
      <p:pic>
        <p:nvPicPr>
          <p:cNvPr id="5" name="Content Placeholder 4">
            <a:extLst>
              <a:ext uri="{FF2B5EF4-FFF2-40B4-BE49-F238E27FC236}">
                <a16:creationId xmlns:a16="http://schemas.microsoft.com/office/drawing/2014/main" id="{C18646ED-AFBA-4F74-8061-D54EF8ED5371}"/>
              </a:ext>
            </a:extLst>
          </p:cNvPr>
          <p:cNvPicPr>
            <a:picLocks noGrp="1" noChangeAspect="1"/>
          </p:cNvPicPr>
          <p:nvPr>
            <p:ph idx="1"/>
          </p:nvPr>
        </p:nvPicPr>
        <p:blipFill>
          <a:blip r:embed="rId2"/>
          <a:stretch>
            <a:fillRect/>
          </a:stretch>
        </p:blipFill>
        <p:spPr>
          <a:xfrm>
            <a:off x="646112" y="1448746"/>
            <a:ext cx="5233827" cy="3587492"/>
          </a:xfrm>
        </p:spPr>
      </p:pic>
      <p:pic>
        <p:nvPicPr>
          <p:cNvPr id="7" name="Picture 6">
            <a:extLst>
              <a:ext uri="{FF2B5EF4-FFF2-40B4-BE49-F238E27FC236}">
                <a16:creationId xmlns:a16="http://schemas.microsoft.com/office/drawing/2014/main" id="{C89B240F-9B01-4C04-A3BC-E7BA955CA4BE}"/>
              </a:ext>
            </a:extLst>
          </p:cNvPr>
          <p:cNvPicPr>
            <a:picLocks noChangeAspect="1"/>
          </p:cNvPicPr>
          <p:nvPr/>
        </p:nvPicPr>
        <p:blipFill>
          <a:blip r:embed="rId3"/>
          <a:stretch>
            <a:fillRect/>
          </a:stretch>
        </p:blipFill>
        <p:spPr>
          <a:xfrm>
            <a:off x="6716248" y="2019585"/>
            <a:ext cx="3334586" cy="1998803"/>
          </a:xfrm>
          <a:prstGeom prst="rect">
            <a:avLst/>
          </a:prstGeom>
        </p:spPr>
      </p:pic>
      <p:sp>
        <p:nvSpPr>
          <p:cNvPr id="8" name="TextBox 7">
            <a:extLst>
              <a:ext uri="{FF2B5EF4-FFF2-40B4-BE49-F238E27FC236}">
                <a16:creationId xmlns:a16="http://schemas.microsoft.com/office/drawing/2014/main" id="{EA13070F-1863-4C2E-AF70-00548B41E732}"/>
              </a:ext>
            </a:extLst>
          </p:cNvPr>
          <p:cNvSpPr txBox="1"/>
          <p:nvPr/>
        </p:nvSpPr>
        <p:spPr>
          <a:xfrm>
            <a:off x="902825" y="5428527"/>
            <a:ext cx="9404723" cy="369332"/>
          </a:xfrm>
          <a:prstGeom prst="rect">
            <a:avLst/>
          </a:prstGeom>
          <a:noFill/>
        </p:spPr>
        <p:txBody>
          <a:bodyPr wrap="square" rtlCol="0">
            <a:spAutoFit/>
          </a:bodyPr>
          <a:lstStyle/>
          <a:p>
            <a:r>
              <a:rPr lang="en-IN" dirty="0"/>
              <a:t>Final Model: Random Forest with 100 trees</a:t>
            </a:r>
            <a:endParaRPr lang="en-US" dirty="0"/>
          </a:p>
        </p:txBody>
      </p:sp>
    </p:spTree>
    <p:extLst>
      <p:ext uri="{BB962C8B-B14F-4D97-AF65-F5344CB8AC3E}">
        <p14:creationId xmlns:p14="http://schemas.microsoft.com/office/powerpoint/2010/main" val="3440599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C1D47-B65B-4A80-AFBE-1BE09D865A2A}"/>
              </a:ext>
            </a:extLst>
          </p:cNvPr>
          <p:cNvSpPr>
            <a:spLocks noGrp="1"/>
          </p:cNvSpPr>
          <p:nvPr>
            <p:ph type="title"/>
          </p:nvPr>
        </p:nvSpPr>
        <p:spPr/>
        <p:txBody>
          <a:bodyPr/>
          <a:lstStyle/>
          <a:p>
            <a:r>
              <a:rPr lang="en-IN" dirty="0"/>
              <a:t>Our Predictions</a:t>
            </a:r>
            <a:endParaRPr lang="en-US" dirty="0"/>
          </a:p>
        </p:txBody>
      </p:sp>
      <p:pic>
        <p:nvPicPr>
          <p:cNvPr id="8" name="Content Placeholder 7">
            <a:extLst>
              <a:ext uri="{FF2B5EF4-FFF2-40B4-BE49-F238E27FC236}">
                <a16:creationId xmlns:a16="http://schemas.microsoft.com/office/drawing/2014/main" id="{0E813B73-44E2-4026-B10F-9637E1D797DF}"/>
              </a:ext>
            </a:extLst>
          </p:cNvPr>
          <p:cNvPicPr>
            <a:picLocks noGrp="1" noChangeAspect="1"/>
          </p:cNvPicPr>
          <p:nvPr>
            <p:ph idx="1"/>
          </p:nvPr>
        </p:nvPicPr>
        <p:blipFill>
          <a:blip r:embed="rId3"/>
          <a:stretch>
            <a:fillRect/>
          </a:stretch>
        </p:blipFill>
        <p:spPr>
          <a:xfrm>
            <a:off x="453691" y="1238492"/>
            <a:ext cx="10866349" cy="5322426"/>
          </a:xfrm>
          <a:prstGeom prst="rect">
            <a:avLst/>
          </a:prstGeom>
        </p:spPr>
      </p:pic>
    </p:spTree>
    <p:extLst>
      <p:ext uri="{BB962C8B-B14F-4D97-AF65-F5344CB8AC3E}">
        <p14:creationId xmlns:p14="http://schemas.microsoft.com/office/powerpoint/2010/main" val="4229733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B299-6321-4A8B-80B2-0F5EBEFC0139}"/>
              </a:ext>
            </a:extLst>
          </p:cNvPr>
          <p:cNvSpPr>
            <a:spLocks noGrp="1"/>
          </p:cNvSpPr>
          <p:nvPr>
            <p:ph type="title"/>
          </p:nvPr>
        </p:nvSpPr>
        <p:spPr>
          <a:xfrm>
            <a:off x="646111" y="452718"/>
            <a:ext cx="9404723" cy="843647"/>
          </a:xfrm>
        </p:spPr>
        <p:txBody>
          <a:bodyPr/>
          <a:lstStyle/>
          <a:p>
            <a:r>
              <a:rPr lang="en-IN" dirty="0"/>
              <a:t>Our Model in Real World</a:t>
            </a:r>
            <a:endParaRPr lang="en-US" dirty="0"/>
          </a:p>
        </p:txBody>
      </p:sp>
      <p:pic>
        <p:nvPicPr>
          <p:cNvPr id="8194" name="Picture 2" descr="Image result for social media">
            <a:extLst>
              <a:ext uri="{FF2B5EF4-FFF2-40B4-BE49-F238E27FC236}">
                <a16:creationId xmlns:a16="http://schemas.microsoft.com/office/drawing/2014/main" id="{A393B3DE-1918-4442-855B-BE2E3BCF55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30279" y="2375704"/>
            <a:ext cx="4213184" cy="21065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1F038CF-6609-46F9-A7EF-C48A2D885267}"/>
              </a:ext>
            </a:extLst>
          </p:cNvPr>
          <p:cNvSpPr txBox="1"/>
          <p:nvPr/>
        </p:nvSpPr>
        <p:spPr>
          <a:xfrm>
            <a:off x="902825" y="1446835"/>
            <a:ext cx="10532962" cy="646331"/>
          </a:xfrm>
          <a:prstGeom prst="rect">
            <a:avLst/>
          </a:prstGeom>
          <a:noFill/>
        </p:spPr>
        <p:txBody>
          <a:bodyPr wrap="square" rtlCol="0">
            <a:spAutoFit/>
          </a:bodyPr>
          <a:lstStyle/>
          <a:p>
            <a:r>
              <a:rPr lang="en-US" dirty="0"/>
              <a:t>In 2018, Mark Zuckerberg said - "By the end of this year we're </a:t>
            </a:r>
            <a:r>
              <a:rPr lang="en-US" dirty="0" err="1"/>
              <a:t>gonna</a:t>
            </a:r>
            <a:r>
              <a:rPr lang="en-US" dirty="0"/>
              <a:t> have more than 20,000 people working on security and content review,"</a:t>
            </a:r>
          </a:p>
        </p:txBody>
      </p:sp>
      <p:sp>
        <p:nvSpPr>
          <p:cNvPr id="5" name="TextBox 4">
            <a:extLst>
              <a:ext uri="{FF2B5EF4-FFF2-40B4-BE49-F238E27FC236}">
                <a16:creationId xmlns:a16="http://schemas.microsoft.com/office/drawing/2014/main" id="{31D77259-4A99-401D-AC9B-F728F562F484}"/>
              </a:ext>
            </a:extLst>
          </p:cNvPr>
          <p:cNvSpPr txBox="1"/>
          <p:nvPr/>
        </p:nvSpPr>
        <p:spPr>
          <a:xfrm>
            <a:off x="1099594" y="5030258"/>
            <a:ext cx="9792183" cy="461665"/>
          </a:xfrm>
          <a:prstGeom prst="rect">
            <a:avLst/>
          </a:prstGeom>
          <a:noFill/>
        </p:spPr>
        <p:txBody>
          <a:bodyPr wrap="square" rtlCol="0">
            <a:spAutoFit/>
          </a:bodyPr>
          <a:lstStyle/>
          <a:p>
            <a:r>
              <a:rPr lang="en-IN" sz="2400" b="1" dirty="0">
                <a:solidFill>
                  <a:schemeClr val="accent1"/>
                </a:solidFill>
              </a:rPr>
              <a:t>Our toxicity classification model can come to their rescue!</a:t>
            </a:r>
            <a:endParaRPr lang="en-US" sz="2400" b="1" dirty="0">
              <a:solidFill>
                <a:schemeClr val="accent1"/>
              </a:solidFill>
            </a:endParaRPr>
          </a:p>
        </p:txBody>
      </p:sp>
    </p:spTree>
    <p:extLst>
      <p:ext uri="{BB962C8B-B14F-4D97-AF65-F5344CB8AC3E}">
        <p14:creationId xmlns:p14="http://schemas.microsoft.com/office/powerpoint/2010/main" val="372132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6" name="Picture 3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7" name="Picture 3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8" name="Oval 3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9" name="Picture 3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0" name="Picture 3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1" name="Rectangle 4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Placeholder 5" descr="A picture containing indoor, toaster, sitting, table&#10;&#10;Description automatically generated">
            <a:extLst>
              <a:ext uri="{FF2B5EF4-FFF2-40B4-BE49-F238E27FC236}">
                <a16:creationId xmlns:a16="http://schemas.microsoft.com/office/drawing/2014/main" id="{0B7723F6-29F1-49A5-9E22-C54BED5B73A2}"/>
              </a:ext>
            </a:extLst>
          </p:cNvPr>
          <p:cNvPicPr>
            <a:picLocks noGrp="1" noChangeAspect="1"/>
          </p:cNvPicPr>
          <p:nvPr>
            <p:ph type="pic" idx="1"/>
          </p:nvPr>
        </p:nvPicPr>
        <p:blipFill rotWithShape="1">
          <a:blip r:embed="rId7">
            <a:extLst>
              <a:ext uri="{837473B0-CC2E-450A-ABE3-18F120FF3D39}">
                <a1611:picAttrSrcUrl xmlns:a1611="http://schemas.microsoft.com/office/drawing/2016/11/main" r:id="rId8"/>
              </a:ext>
            </a:extLst>
          </a:blip>
          <a:srcRect t="1958" r="-1" b="-1"/>
          <a:stretch/>
        </p:blipFill>
        <p:spPr>
          <a:xfrm>
            <a:off x="1" y="-5"/>
            <a:ext cx="12191695" cy="5020241"/>
          </a:xfrm>
          <a:custGeom>
            <a:avLst/>
            <a:gdLst>
              <a:gd name="connsiteX0" fmla="*/ 0 w 12191695"/>
              <a:gd name="connsiteY0" fmla="*/ 0 h 5020241"/>
              <a:gd name="connsiteX1" fmla="*/ 12191695 w 12191695"/>
              <a:gd name="connsiteY1" fmla="*/ 0 h 5020241"/>
              <a:gd name="connsiteX2" fmla="*/ 12191695 w 12191695"/>
              <a:gd name="connsiteY2" fmla="*/ 4057991 h 5020241"/>
              <a:gd name="connsiteX3" fmla="*/ 11914945 w 12191695"/>
              <a:gd name="connsiteY3" fmla="*/ 4110187 h 5020241"/>
              <a:gd name="connsiteX4" fmla="*/ 11639412 w 12191695"/>
              <a:gd name="connsiteY4" fmla="*/ 4159931 h 5020241"/>
              <a:gd name="connsiteX5" fmla="*/ 11362661 w 12191695"/>
              <a:gd name="connsiteY5" fmla="*/ 4208624 h 5020241"/>
              <a:gd name="connsiteX6" fmla="*/ 11084690 w 12191695"/>
              <a:gd name="connsiteY6" fmla="*/ 4250310 h 5020241"/>
              <a:gd name="connsiteX7" fmla="*/ 10807939 w 12191695"/>
              <a:gd name="connsiteY7" fmla="*/ 4292347 h 5020241"/>
              <a:gd name="connsiteX8" fmla="*/ 10529968 w 12191695"/>
              <a:gd name="connsiteY8" fmla="*/ 4331582 h 5020241"/>
              <a:gd name="connsiteX9" fmla="*/ 10255655 w 12191695"/>
              <a:gd name="connsiteY9" fmla="*/ 4365211 h 5020241"/>
              <a:gd name="connsiteX10" fmla="*/ 9977684 w 12191695"/>
              <a:gd name="connsiteY10" fmla="*/ 4397089 h 5020241"/>
              <a:gd name="connsiteX11" fmla="*/ 9700933 w 12191695"/>
              <a:gd name="connsiteY11" fmla="*/ 4426165 h 5020241"/>
              <a:gd name="connsiteX12" fmla="*/ 9429058 w 12191695"/>
              <a:gd name="connsiteY12" fmla="*/ 4451387 h 5020241"/>
              <a:gd name="connsiteX13" fmla="*/ 9153526 w 12191695"/>
              <a:gd name="connsiteY13" fmla="*/ 4476609 h 5020241"/>
              <a:gd name="connsiteX14" fmla="*/ 8881651 w 12191695"/>
              <a:gd name="connsiteY14" fmla="*/ 4497628 h 5020241"/>
              <a:gd name="connsiteX15" fmla="*/ 8609776 w 12191695"/>
              <a:gd name="connsiteY15" fmla="*/ 4514092 h 5020241"/>
              <a:gd name="connsiteX16" fmla="*/ 8339121 w 12191695"/>
              <a:gd name="connsiteY16" fmla="*/ 4531258 h 5020241"/>
              <a:gd name="connsiteX17" fmla="*/ 8070903 w 12191695"/>
              <a:gd name="connsiteY17" fmla="*/ 4545620 h 5020241"/>
              <a:gd name="connsiteX18" fmla="*/ 7805124 w 12191695"/>
              <a:gd name="connsiteY18" fmla="*/ 4555779 h 5020241"/>
              <a:gd name="connsiteX19" fmla="*/ 7539345 w 12191695"/>
              <a:gd name="connsiteY19" fmla="*/ 4564537 h 5020241"/>
              <a:gd name="connsiteX20" fmla="*/ 7276005 w 12191695"/>
              <a:gd name="connsiteY20" fmla="*/ 4572944 h 5020241"/>
              <a:gd name="connsiteX21" fmla="*/ 7016322 w 12191695"/>
              <a:gd name="connsiteY21" fmla="*/ 4576798 h 5020241"/>
              <a:gd name="connsiteX22" fmla="*/ 6756639 w 12191695"/>
              <a:gd name="connsiteY22" fmla="*/ 4581001 h 5020241"/>
              <a:gd name="connsiteX23" fmla="*/ 6500613 w 12191695"/>
              <a:gd name="connsiteY23" fmla="*/ 4583103 h 5020241"/>
              <a:gd name="connsiteX24" fmla="*/ 6247026 w 12191695"/>
              <a:gd name="connsiteY24" fmla="*/ 4581001 h 5020241"/>
              <a:gd name="connsiteX25" fmla="*/ 5995877 w 12191695"/>
              <a:gd name="connsiteY25" fmla="*/ 4581001 h 5020241"/>
              <a:gd name="connsiteX26" fmla="*/ 5747167 w 12191695"/>
              <a:gd name="connsiteY26" fmla="*/ 4576798 h 5020241"/>
              <a:gd name="connsiteX27" fmla="*/ 5503333 w 12191695"/>
              <a:gd name="connsiteY27" fmla="*/ 4570492 h 5020241"/>
              <a:gd name="connsiteX28" fmla="*/ 5261938 w 12191695"/>
              <a:gd name="connsiteY28" fmla="*/ 4564537 h 5020241"/>
              <a:gd name="connsiteX29" fmla="*/ 5025418 w 12191695"/>
              <a:gd name="connsiteY29" fmla="*/ 4557881 h 5020241"/>
              <a:gd name="connsiteX30" fmla="*/ 4790118 w 12191695"/>
              <a:gd name="connsiteY30" fmla="*/ 4547722 h 5020241"/>
              <a:gd name="connsiteX31" fmla="*/ 4558477 w 12191695"/>
              <a:gd name="connsiteY31" fmla="*/ 4536862 h 5020241"/>
              <a:gd name="connsiteX32" fmla="*/ 4331710 w 12191695"/>
              <a:gd name="connsiteY32" fmla="*/ 4527054 h 5020241"/>
              <a:gd name="connsiteX33" fmla="*/ 3889152 w 12191695"/>
              <a:gd name="connsiteY33" fmla="*/ 4499379 h 5020241"/>
              <a:gd name="connsiteX34" fmla="*/ 3464881 w 12191695"/>
              <a:gd name="connsiteY34" fmla="*/ 4469954 h 5020241"/>
              <a:gd name="connsiteX35" fmla="*/ 3057678 w 12191695"/>
              <a:gd name="connsiteY35" fmla="*/ 4439126 h 5020241"/>
              <a:gd name="connsiteX36" fmla="*/ 2672421 w 12191695"/>
              <a:gd name="connsiteY36" fmla="*/ 4405147 h 5020241"/>
              <a:gd name="connsiteX37" fmla="*/ 2304232 w 12191695"/>
              <a:gd name="connsiteY37" fmla="*/ 4369765 h 5020241"/>
              <a:gd name="connsiteX38" fmla="*/ 1962864 w 12191695"/>
              <a:gd name="connsiteY38" fmla="*/ 4331582 h 5020241"/>
              <a:gd name="connsiteX39" fmla="*/ 1642223 w 12191695"/>
              <a:gd name="connsiteY39" fmla="*/ 4294099 h 5020241"/>
              <a:gd name="connsiteX40" fmla="*/ 1347183 w 12191695"/>
              <a:gd name="connsiteY40" fmla="*/ 4256616 h 5020241"/>
              <a:gd name="connsiteX41" fmla="*/ 1076528 w 12191695"/>
              <a:gd name="connsiteY41" fmla="*/ 4221235 h 5020241"/>
              <a:gd name="connsiteX42" fmla="*/ 836351 w 12191695"/>
              <a:gd name="connsiteY42" fmla="*/ 4187605 h 5020241"/>
              <a:gd name="connsiteX43" fmla="*/ 619339 w 12191695"/>
              <a:gd name="connsiteY43" fmla="*/ 4155727 h 5020241"/>
              <a:gd name="connsiteX44" fmla="*/ 436464 w 12191695"/>
              <a:gd name="connsiteY44" fmla="*/ 4129104 h 5020241"/>
              <a:gd name="connsiteX45" fmla="*/ 282848 w 12191695"/>
              <a:gd name="connsiteY45" fmla="*/ 4103881 h 5020241"/>
              <a:gd name="connsiteX46" fmla="*/ 71932 w 12191695"/>
              <a:gd name="connsiteY46" fmla="*/ 4067800 h 5020241"/>
              <a:gd name="connsiteX47" fmla="*/ 1 w 12191695"/>
              <a:gd name="connsiteY47" fmla="*/ 4055539 h 5020241"/>
              <a:gd name="connsiteX48" fmla="*/ 1 w 12191695"/>
              <a:gd name="connsiteY48" fmla="*/ 5020241 h 5020241"/>
              <a:gd name="connsiteX49" fmla="*/ 0 w 12191695"/>
              <a:gd name="connsiteY49" fmla="*/ 5020241 h 5020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52"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45" name="Freeform: Shape 44">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903C3-7A7E-4301-BC2A-84CFB3C508E2}"/>
              </a:ext>
            </a:extLst>
          </p:cNvPr>
          <p:cNvSpPr>
            <a:spLocks noGrp="1"/>
          </p:cNvSpPr>
          <p:nvPr>
            <p:ph type="title"/>
          </p:nvPr>
        </p:nvSpPr>
        <p:spPr>
          <a:xfrm>
            <a:off x="636916" y="4854346"/>
            <a:ext cx="10407602" cy="868026"/>
          </a:xfrm>
        </p:spPr>
        <p:txBody>
          <a:bodyPr vert="horz" lIns="91440" tIns="45720" rIns="91440" bIns="45720" rtlCol="0" anchor="b">
            <a:normAutofit/>
          </a:bodyPr>
          <a:lstStyle/>
          <a:p>
            <a:r>
              <a:rPr lang="en-US" sz="4800" dirty="0">
                <a:solidFill>
                  <a:srgbClr val="EBEBEB"/>
                </a:solidFill>
              </a:rPr>
              <a:t> Any questions ?</a:t>
            </a:r>
          </a:p>
        </p:txBody>
      </p:sp>
    </p:spTree>
    <p:extLst>
      <p:ext uri="{BB962C8B-B14F-4D97-AF65-F5344CB8AC3E}">
        <p14:creationId xmlns:p14="http://schemas.microsoft.com/office/powerpoint/2010/main" val="1353049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7A359C4-56BE-40A0-AE54-16C0653A2588}"/>
              </a:ext>
            </a:extLst>
          </p:cNvPr>
          <p:cNvSpPr>
            <a:spLocks noGrp="1"/>
          </p:cNvSpPr>
          <p:nvPr>
            <p:ph type="title"/>
          </p:nvPr>
        </p:nvSpPr>
        <p:spPr>
          <a:xfrm>
            <a:off x="6767453" y="1475164"/>
            <a:ext cx="3342462" cy="3308380"/>
          </a:xfrm>
        </p:spPr>
        <p:txBody>
          <a:bodyPr vert="horz" lIns="91440" tIns="45720" rIns="91440" bIns="45720" rtlCol="0" anchor="b">
            <a:normAutofit/>
          </a:bodyPr>
          <a:lstStyle/>
          <a:p>
            <a:pPr>
              <a:lnSpc>
                <a:spcPct val="90000"/>
              </a:lnSpc>
            </a:pPr>
            <a:r>
              <a:rPr lang="en-US" sz="5600" dirty="0">
                <a:latin typeface="Aharoni" panose="02010803020104030203" pitchFamily="2" charset="-79"/>
                <a:cs typeface="Aharoni" panose="02010803020104030203" pitchFamily="2" charset="-79"/>
              </a:rPr>
              <a:t>Thank You for your time</a:t>
            </a:r>
          </a:p>
        </p:txBody>
      </p:sp>
      <p:pic>
        <p:nvPicPr>
          <p:cNvPr id="7178" name="Picture 10" descr="Image result for no toxicity">
            <a:extLst>
              <a:ext uri="{FF2B5EF4-FFF2-40B4-BE49-F238E27FC236}">
                <a16:creationId xmlns:a16="http://schemas.microsoft.com/office/drawing/2014/main" id="{D2B7AE49-4188-45F6-9047-BA4A114B51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5502" y="1454963"/>
            <a:ext cx="3669047" cy="362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978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1C11-527D-4313-9DE2-D8D25A4CBCF0}"/>
              </a:ext>
            </a:extLst>
          </p:cNvPr>
          <p:cNvSpPr>
            <a:spLocks noGrp="1"/>
          </p:cNvSpPr>
          <p:nvPr>
            <p:ph type="title"/>
          </p:nvPr>
        </p:nvSpPr>
        <p:spPr>
          <a:xfrm>
            <a:off x="1070978" y="536510"/>
            <a:ext cx="5092906" cy="787404"/>
          </a:xfrm>
        </p:spPr>
        <p:txBody>
          <a:bodyPr/>
          <a:lstStyle/>
          <a:p>
            <a:r>
              <a:rPr lang="en-IN" dirty="0">
                <a:solidFill>
                  <a:schemeClr val="accent1"/>
                </a:solidFill>
              </a:rPr>
              <a:t>Goal</a:t>
            </a:r>
            <a:endParaRPr lang="en-US" dirty="0">
              <a:solidFill>
                <a:schemeClr val="accent1"/>
              </a:solidFill>
            </a:endParaRPr>
          </a:p>
        </p:txBody>
      </p:sp>
      <p:sp>
        <p:nvSpPr>
          <p:cNvPr id="4" name="Text Placeholder 3">
            <a:extLst>
              <a:ext uri="{FF2B5EF4-FFF2-40B4-BE49-F238E27FC236}">
                <a16:creationId xmlns:a16="http://schemas.microsoft.com/office/drawing/2014/main" id="{C6C46505-606D-40B9-9C7A-400C6E3BDD80}"/>
              </a:ext>
            </a:extLst>
          </p:cNvPr>
          <p:cNvSpPr>
            <a:spLocks noGrp="1"/>
          </p:cNvSpPr>
          <p:nvPr>
            <p:ph type="body" sz="half" idx="2"/>
          </p:nvPr>
        </p:nvSpPr>
        <p:spPr>
          <a:xfrm>
            <a:off x="1154954" y="1446243"/>
            <a:ext cx="5084979" cy="4749283"/>
          </a:xfrm>
        </p:spPr>
        <p:txBody>
          <a:bodyPr>
            <a:normAutofit fontScale="77500" lnSpcReduction="20000"/>
          </a:bodyPr>
          <a:lstStyle/>
          <a:p>
            <a:r>
              <a:rPr lang="en-US" sz="1900" dirty="0"/>
              <a:t>Build a model that’s capable of predicting the classification of comments into different types of toxicity like threats, obscenity, insults, and identity-based hate </a:t>
            </a:r>
          </a:p>
          <a:p>
            <a:endParaRPr lang="en-US" dirty="0"/>
          </a:p>
          <a:p>
            <a:r>
              <a:rPr lang="en-US" sz="4600" dirty="0">
                <a:solidFill>
                  <a:schemeClr val="accent1"/>
                </a:solidFill>
              </a:rPr>
              <a:t>Focus</a:t>
            </a:r>
          </a:p>
          <a:p>
            <a:r>
              <a:rPr lang="en-US" sz="1900" dirty="0"/>
              <a:t>Our area of focus is to study the negative online behaviors, like toxic comments (i.e. comments that are rude, disrespectful or otherwise likely to make someone leave a discussion)</a:t>
            </a:r>
          </a:p>
          <a:p>
            <a:endParaRPr lang="en-US" dirty="0"/>
          </a:p>
          <a:p>
            <a:r>
              <a:rPr lang="en-US" sz="4200" dirty="0">
                <a:solidFill>
                  <a:schemeClr val="accent1"/>
                </a:solidFill>
              </a:rPr>
              <a:t>Techniques</a:t>
            </a:r>
          </a:p>
          <a:p>
            <a:pPr marL="342900" indent="-342900">
              <a:buFont typeface="Arial" panose="020B0604020202020204" pitchFamily="34" charset="0"/>
              <a:buChar char="•"/>
            </a:pPr>
            <a:r>
              <a:rPr lang="en-US" sz="1900" dirty="0"/>
              <a:t>Natural Language Processing</a:t>
            </a:r>
          </a:p>
          <a:p>
            <a:pPr marL="342900" indent="-342900">
              <a:buFont typeface="Arial" panose="020B0604020202020204" pitchFamily="34" charset="0"/>
              <a:buChar char="•"/>
            </a:pPr>
            <a:r>
              <a:rPr lang="en-US" sz="1900" dirty="0"/>
              <a:t>Text Mining</a:t>
            </a:r>
          </a:p>
          <a:p>
            <a:pPr marL="342900" indent="-342900">
              <a:buFont typeface="Arial" panose="020B0604020202020204" pitchFamily="34" charset="0"/>
              <a:buChar char="•"/>
            </a:pPr>
            <a:r>
              <a:rPr lang="en-US" sz="1900" dirty="0"/>
              <a:t>Feature Extraction</a:t>
            </a:r>
          </a:p>
          <a:p>
            <a:pPr marL="342900" indent="-342900">
              <a:buFont typeface="Arial" panose="020B0604020202020204" pitchFamily="34" charset="0"/>
              <a:buChar char="•"/>
            </a:pPr>
            <a:r>
              <a:rPr lang="en-US" sz="1900" dirty="0"/>
              <a:t>Classification </a:t>
            </a:r>
          </a:p>
        </p:txBody>
      </p:sp>
      <p:pic>
        <p:nvPicPr>
          <p:cNvPr id="2052" name="Picture 4" descr="Image result for toxic comments icon">
            <a:extLst>
              <a:ext uri="{FF2B5EF4-FFF2-40B4-BE49-F238E27FC236}">
                <a16:creationId xmlns:a16="http://schemas.microsoft.com/office/drawing/2014/main" id="{784869EA-0D5F-48FD-A0A7-3970FA8D9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2734" y="1127971"/>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comments icon">
            <a:extLst>
              <a:ext uri="{FF2B5EF4-FFF2-40B4-BE49-F238E27FC236}">
                <a16:creationId xmlns:a16="http://schemas.microsoft.com/office/drawing/2014/main" id="{C92D2180-6140-4033-8554-E42BE5380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242" y="3759751"/>
            <a:ext cx="2959146" cy="2277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917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5">
            <a:extLst>
              <a:ext uri="{FF2B5EF4-FFF2-40B4-BE49-F238E27FC236}">
                <a16:creationId xmlns:a16="http://schemas.microsoft.com/office/drawing/2014/main" id="{4D114D00-1105-E546-B94E-AB1D027AAB3C}"/>
              </a:ext>
            </a:extLst>
          </p:cNvPr>
          <p:cNvSpPr/>
          <p:nvPr/>
        </p:nvSpPr>
        <p:spPr>
          <a:xfrm>
            <a:off x="1361914" y="3529782"/>
            <a:ext cx="1397526" cy="498755"/>
          </a:xfrm>
          <a:prstGeom prst="chevron">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rPr>
              <a:t>1</a:t>
            </a:r>
            <a:endParaRPr lang="en-US" sz="2400" b="1" dirty="0">
              <a:solidFill>
                <a:schemeClr val="tx1"/>
              </a:solidFill>
            </a:endParaRPr>
          </a:p>
        </p:txBody>
      </p:sp>
      <p:sp>
        <p:nvSpPr>
          <p:cNvPr id="11" name="Chevron 10">
            <a:extLst>
              <a:ext uri="{FF2B5EF4-FFF2-40B4-BE49-F238E27FC236}">
                <a16:creationId xmlns:a16="http://schemas.microsoft.com/office/drawing/2014/main" id="{EEF2E423-B94F-7941-A12A-93A81ACEB726}"/>
              </a:ext>
            </a:extLst>
          </p:cNvPr>
          <p:cNvSpPr/>
          <p:nvPr/>
        </p:nvSpPr>
        <p:spPr>
          <a:xfrm>
            <a:off x="2889910" y="3527809"/>
            <a:ext cx="1397526" cy="498755"/>
          </a:xfrm>
          <a:prstGeom prst="chevron">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rPr>
              <a:t>2</a:t>
            </a:r>
            <a:endParaRPr lang="en-US" sz="2400" b="1" dirty="0">
              <a:solidFill>
                <a:schemeClr val="tx1"/>
              </a:solidFill>
            </a:endParaRPr>
          </a:p>
        </p:txBody>
      </p:sp>
      <p:sp>
        <p:nvSpPr>
          <p:cNvPr id="12" name="Chevron 11">
            <a:extLst>
              <a:ext uri="{FF2B5EF4-FFF2-40B4-BE49-F238E27FC236}">
                <a16:creationId xmlns:a16="http://schemas.microsoft.com/office/drawing/2014/main" id="{E38F19BE-F6A5-F245-A9E4-FA220973B718}"/>
              </a:ext>
            </a:extLst>
          </p:cNvPr>
          <p:cNvSpPr/>
          <p:nvPr/>
        </p:nvSpPr>
        <p:spPr>
          <a:xfrm>
            <a:off x="4411073" y="3543905"/>
            <a:ext cx="1397526" cy="498755"/>
          </a:xfrm>
          <a:prstGeom prst="chevron">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rPr>
              <a:t>3</a:t>
            </a:r>
            <a:endParaRPr lang="en-US" sz="2400" b="1" dirty="0">
              <a:solidFill>
                <a:schemeClr val="tx1"/>
              </a:solidFill>
            </a:endParaRPr>
          </a:p>
        </p:txBody>
      </p:sp>
      <p:sp>
        <p:nvSpPr>
          <p:cNvPr id="13" name="Chevron 12">
            <a:extLst>
              <a:ext uri="{FF2B5EF4-FFF2-40B4-BE49-F238E27FC236}">
                <a16:creationId xmlns:a16="http://schemas.microsoft.com/office/drawing/2014/main" id="{F37D32AD-A5F8-1241-830E-AA3A6EA42854}"/>
              </a:ext>
            </a:extLst>
          </p:cNvPr>
          <p:cNvSpPr/>
          <p:nvPr/>
        </p:nvSpPr>
        <p:spPr>
          <a:xfrm>
            <a:off x="6023771" y="3564682"/>
            <a:ext cx="1397526" cy="498755"/>
          </a:xfrm>
          <a:prstGeom prst="chevron">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rPr>
              <a:t>4</a:t>
            </a:r>
          </a:p>
        </p:txBody>
      </p:sp>
      <p:sp>
        <p:nvSpPr>
          <p:cNvPr id="14" name="Chevron 13">
            <a:extLst>
              <a:ext uri="{FF2B5EF4-FFF2-40B4-BE49-F238E27FC236}">
                <a16:creationId xmlns:a16="http://schemas.microsoft.com/office/drawing/2014/main" id="{142D6EB0-2DF1-3047-B3AB-0D6092ECFEEA}"/>
              </a:ext>
            </a:extLst>
          </p:cNvPr>
          <p:cNvSpPr/>
          <p:nvPr/>
        </p:nvSpPr>
        <p:spPr>
          <a:xfrm>
            <a:off x="7733450" y="3564682"/>
            <a:ext cx="1397526" cy="498755"/>
          </a:xfrm>
          <a:prstGeom prst="chevron">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rPr>
              <a:t>5</a:t>
            </a:r>
          </a:p>
        </p:txBody>
      </p:sp>
      <p:sp>
        <p:nvSpPr>
          <p:cNvPr id="16" name="Oval 15">
            <a:extLst>
              <a:ext uri="{FF2B5EF4-FFF2-40B4-BE49-F238E27FC236}">
                <a16:creationId xmlns:a16="http://schemas.microsoft.com/office/drawing/2014/main" id="{23BF9808-433E-B949-9588-2D9E8F356AFB}"/>
              </a:ext>
            </a:extLst>
          </p:cNvPr>
          <p:cNvSpPr/>
          <p:nvPr/>
        </p:nvSpPr>
        <p:spPr>
          <a:xfrm>
            <a:off x="1361913" y="1324939"/>
            <a:ext cx="1832543" cy="1021278"/>
          </a:xfrm>
          <a:prstGeom prst="ellipse">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a:p>
            <a:pPr algn="ctr"/>
            <a:r>
              <a:rPr lang="en-US" b="1" dirty="0"/>
              <a:t>EDA</a:t>
            </a:r>
          </a:p>
          <a:p>
            <a:pPr algn="ctr"/>
            <a:endParaRPr lang="en-US" b="1" dirty="0"/>
          </a:p>
        </p:txBody>
      </p:sp>
      <p:sp>
        <p:nvSpPr>
          <p:cNvPr id="21" name="Oval 20">
            <a:extLst>
              <a:ext uri="{FF2B5EF4-FFF2-40B4-BE49-F238E27FC236}">
                <a16:creationId xmlns:a16="http://schemas.microsoft.com/office/drawing/2014/main" id="{7B00B17D-7D34-8E4A-9863-A7CDBEDD6228}"/>
              </a:ext>
            </a:extLst>
          </p:cNvPr>
          <p:cNvSpPr/>
          <p:nvPr/>
        </p:nvSpPr>
        <p:spPr>
          <a:xfrm>
            <a:off x="5879495" y="5170547"/>
            <a:ext cx="1832579" cy="1021278"/>
          </a:xfrm>
          <a:prstGeom prst="ellipse">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Model Building</a:t>
            </a:r>
          </a:p>
        </p:txBody>
      </p:sp>
      <p:sp>
        <p:nvSpPr>
          <p:cNvPr id="22" name="Oval 21">
            <a:extLst>
              <a:ext uri="{FF2B5EF4-FFF2-40B4-BE49-F238E27FC236}">
                <a16:creationId xmlns:a16="http://schemas.microsoft.com/office/drawing/2014/main" id="{85E0BA9C-811B-7E43-8CFE-3E4D705D4089}"/>
              </a:ext>
            </a:extLst>
          </p:cNvPr>
          <p:cNvSpPr/>
          <p:nvPr/>
        </p:nvSpPr>
        <p:spPr>
          <a:xfrm>
            <a:off x="4185719" y="1324939"/>
            <a:ext cx="1832543" cy="1035399"/>
          </a:xfrm>
          <a:prstGeom prst="ellipse">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b="1" dirty="0"/>
          </a:p>
          <a:p>
            <a:pPr algn="ctr"/>
            <a:r>
              <a:rPr lang="en-US" sz="1600" b="1" dirty="0"/>
              <a:t>Feature Extraction</a:t>
            </a:r>
          </a:p>
          <a:p>
            <a:pPr algn="ctr"/>
            <a:endParaRPr lang="en-US" sz="1600" b="1" dirty="0"/>
          </a:p>
        </p:txBody>
      </p:sp>
      <p:sp>
        <p:nvSpPr>
          <p:cNvPr id="24" name="Oval 23">
            <a:extLst>
              <a:ext uri="{FF2B5EF4-FFF2-40B4-BE49-F238E27FC236}">
                <a16:creationId xmlns:a16="http://schemas.microsoft.com/office/drawing/2014/main" id="{6EE523DD-B4D7-7A41-A53F-A9CAA87AC990}"/>
              </a:ext>
            </a:extLst>
          </p:cNvPr>
          <p:cNvSpPr/>
          <p:nvPr/>
        </p:nvSpPr>
        <p:spPr>
          <a:xfrm>
            <a:off x="2646954" y="5008260"/>
            <a:ext cx="1883437" cy="1183565"/>
          </a:xfrm>
          <a:prstGeom prst="ellipse">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b="1" dirty="0"/>
          </a:p>
          <a:p>
            <a:pPr algn="ctr"/>
            <a:r>
              <a:rPr lang="en-US" sz="1600" b="1" dirty="0"/>
              <a:t>Text Mining</a:t>
            </a:r>
          </a:p>
          <a:p>
            <a:pPr algn="ctr"/>
            <a:endParaRPr lang="en-US" sz="1600" b="1" dirty="0"/>
          </a:p>
        </p:txBody>
      </p:sp>
      <p:cxnSp>
        <p:nvCxnSpPr>
          <p:cNvPr id="26" name="Straight Connector 25">
            <a:extLst>
              <a:ext uri="{FF2B5EF4-FFF2-40B4-BE49-F238E27FC236}">
                <a16:creationId xmlns:a16="http://schemas.microsoft.com/office/drawing/2014/main" id="{69281F3D-31BB-E14E-B869-0E7AFFD0EC43}"/>
              </a:ext>
            </a:extLst>
          </p:cNvPr>
          <p:cNvCxnSpPr>
            <a:cxnSpLocks/>
            <a:stCxn id="16" idx="4"/>
          </p:cNvCxnSpPr>
          <p:nvPr/>
        </p:nvCxnSpPr>
        <p:spPr>
          <a:xfrm>
            <a:off x="2278185" y="2346217"/>
            <a:ext cx="0" cy="11815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E923583-9899-F84A-9113-1A6152B92616}"/>
              </a:ext>
            </a:extLst>
          </p:cNvPr>
          <p:cNvCxnSpPr/>
          <p:nvPr/>
        </p:nvCxnSpPr>
        <p:spPr>
          <a:xfrm>
            <a:off x="6714044" y="4063437"/>
            <a:ext cx="15689" cy="11835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F413B02-5E08-8D48-9B3C-CB1FE981B5B5}"/>
              </a:ext>
            </a:extLst>
          </p:cNvPr>
          <p:cNvCxnSpPr/>
          <p:nvPr/>
        </p:nvCxnSpPr>
        <p:spPr>
          <a:xfrm>
            <a:off x="3429715" y="3986982"/>
            <a:ext cx="15689" cy="1183565"/>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A0F55EC-9C17-D14E-A99C-F76C250FA3BA}"/>
              </a:ext>
            </a:extLst>
          </p:cNvPr>
          <p:cNvCxnSpPr/>
          <p:nvPr/>
        </p:nvCxnSpPr>
        <p:spPr>
          <a:xfrm>
            <a:off x="5094147" y="2360339"/>
            <a:ext cx="15689" cy="11835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EAAB2DC-794A-9D4A-9ED3-76E409A7D14E}"/>
              </a:ext>
            </a:extLst>
          </p:cNvPr>
          <p:cNvCxnSpPr/>
          <p:nvPr/>
        </p:nvCxnSpPr>
        <p:spPr>
          <a:xfrm>
            <a:off x="8242498" y="2360340"/>
            <a:ext cx="15689" cy="11835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9557A0-23C6-EA4B-9AA1-2A0BFC973B24}"/>
              </a:ext>
            </a:extLst>
          </p:cNvPr>
          <p:cNvSpPr txBox="1"/>
          <p:nvPr/>
        </p:nvSpPr>
        <p:spPr>
          <a:xfrm>
            <a:off x="2646954" y="143188"/>
            <a:ext cx="5567798" cy="646331"/>
          </a:xfrm>
          <a:prstGeom prst="rect">
            <a:avLst/>
          </a:prstGeom>
          <a:noFill/>
        </p:spPr>
        <p:txBody>
          <a:bodyPr wrap="square" rtlCol="0">
            <a:spAutoFit/>
          </a:bodyPr>
          <a:lstStyle/>
          <a:p>
            <a:pPr algn="ctr"/>
            <a:r>
              <a:rPr lang="en-US" sz="3600" b="1" dirty="0"/>
              <a:t>Roadmap Of The Project</a:t>
            </a:r>
          </a:p>
        </p:txBody>
      </p:sp>
      <p:sp>
        <p:nvSpPr>
          <p:cNvPr id="25" name="Oval 24">
            <a:extLst>
              <a:ext uri="{FF2B5EF4-FFF2-40B4-BE49-F238E27FC236}">
                <a16:creationId xmlns:a16="http://schemas.microsoft.com/office/drawing/2014/main" id="{138E616F-B519-46A7-AC59-D7AB04B792E6}"/>
              </a:ext>
            </a:extLst>
          </p:cNvPr>
          <p:cNvSpPr/>
          <p:nvPr/>
        </p:nvSpPr>
        <p:spPr>
          <a:xfrm>
            <a:off x="7298433" y="1324938"/>
            <a:ext cx="2044482" cy="1035399"/>
          </a:xfrm>
          <a:prstGeom prst="ellipse">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Model Comparison</a:t>
            </a:r>
          </a:p>
        </p:txBody>
      </p:sp>
    </p:spTree>
    <p:extLst>
      <p:ext uri="{BB962C8B-B14F-4D97-AF65-F5344CB8AC3E}">
        <p14:creationId xmlns:p14="http://schemas.microsoft.com/office/powerpoint/2010/main" val="3470440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8EBE2C-F781-4271-874F-7F6D29968DEB}"/>
              </a:ext>
            </a:extLst>
          </p:cNvPr>
          <p:cNvSpPr>
            <a:spLocks noGrp="1"/>
          </p:cNvSpPr>
          <p:nvPr>
            <p:ph type="title"/>
          </p:nvPr>
        </p:nvSpPr>
        <p:spPr>
          <a:xfrm>
            <a:off x="634785" y="332174"/>
            <a:ext cx="3345278" cy="1444752"/>
          </a:xfrm>
        </p:spPr>
        <p:txBody>
          <a:bodyPr vert="horz" lIns="91440" tIns="45720" rIns="91440" bIns="45720" rtlCol="0" anchor="b">
            <a:normAutofit/>
          </a:bodyPr>
          <a:lstStyle/>
          <a:p>
            <a:pPr>
              <a:lnSpc>
                <a:spcPct val="90000"/>
              </a:lnSpc>
            </a:pPr>
            <a:r>
              <a:rPr lang="en-US" sz="3200" dirty="0">
                <a:solidFill>
                  <a:srgbClr val="EBEBEB"/>
                </a:solidFill>
              </a:rPr>
              <a:t>1. Exploratory Data Analysis</a:t>
            </a:r>
            <a:br>
              <a:rPr lang="en-US" sz="3200" dirty="0">
                <a:solidFill>
                  <a:srgbClr val="EBEBEB"/>
                </a:solidFill>
              </a:rPr>
            </a:br>
            <a:endParaRPr lang="en-US" sz="3200" dirty="0">
              <a:solidFill>
                <a:srgbClr val="EBEBEB"/>
              </a:solidFill>
            </a:endParaRPr>
          </a:p>
        </p:txBody>
      </p:sp>
      <p:sp>
        <p:nvSpPr>
          <p:cNvPr id="4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1" name="Freeform: Shape 50">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53" name="Rectangle 52">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Content Placeholder 43">
            <a:extLst>
              <a:ext uri="{FF2B5EF4-FFF2-40B4-BE49-F238E27FC236}">
                <a16:creationId xmlns:a16="http://schemas.microsoft.com/office/drawing/2014/main" id="{CA3743FC-C8EA-40F5-AF23-EBF02ACB1E3D}"/>
              </a:ext>
            </a:extLst>
          </p:cNvPr>
          <p:cNvSpPr>
            <a:spLocks noGrp="1"/>
          </p:cNvSpPr>
          <p:nvPr>
            <p:ph idx="1"/>
          </p:nvPr>
        </p:nvSpPr>
        <p:spPr>
          <a:xfrm>
            <a:off x="609682" y="2008772"/>
            <a:ext cx="3439804" cy="3493063"/>
          </a:xfrm>
        </p:spPr>
        <p:txBody>
          <a:bodyPr>
            <a:normAutofit/>
          </a:bodyPr>
          <a:lstStyle/>
          <a:p>
            <a:r>
              <a:rPr lang="en-IN" sz="1400" dirty="0">
                <a:solidFill>
                  <a:srgbClr val="FFFFFF"/>
                </a:solidFill>
              </a:rPr>
              <a:t>90% of the comments in our dataset are clean and do not fall into any of the toxic categories</a:t>
            </a:r>
          </a:p>
          <a:p>
            <a:pPr marL="0" indent="0">
              <a:buNone/>
            </a:pPr>
            <a:endParaRPr lang="en-IN" sz="1400" dirty="0">
              <a:solidFill>
                <a:srgbClr val="FFFFFF"/>
              </a:solidFill>
            </a:endParaRPr>
          </a:p>
          <a:p>
            <a:r>
              <a:rPr lang="en-IN" sz="1400" dirty="0">
                <a:solidFill>
                  <a:srgbClr val="FFFFFF"/>
                </a:solidFill>
              </a:rPr>
              <a:t>A comment that is classified as severe toxic (2) also falls into the toxic (1) category</a:t>
            </a:r>
          </a:p>
          <a:p>
            <a:pPr marL="0" indent="0">
              <a:buNone/>
            </a:pPr>
            <a:endParaRPr lang="en-IN" sz="1400" dirty="0">
              <a:solidFill>
                <a:srgbClr val="FFFFFF"/>
              </a:solidFill>
            </a:endParaRPr>
          </a:p>
          <a:p>
            <a:r>
              <a:rPr lang="en-IN" sz="1400" dirty="0">
                <a:solidFill>
                  <a:srgbClr val="FFFFFF"/>
                </a:solidFill>
              </a:rPr>
              <a:t>Only 0.003% comments are classified into the Threat (4) category </a:t>
            </a:r>
            <a:endParaRPr lang="en-US" sz="1400" dirty="0">
              <a:solidFill>
                <a:srgbClr val="FFFFFF"/>
              </a:solidFill>
            </a:endParaRPr>
          </a:p>
        </p:txBody>
      </p:sp>
      <p:pic>
        <p:nvPicPr>
          <p:cNvPr id="5" name="Content Placeholder 4" descr="A screenshot of a cell phone&#10;&#10;Description automatically generated">
            <a:extLst>
              <a:ext uri="{FF2B5EF4-FFF2-40B4-BE49-F238E27FC236}">
                <a16:creationId xmlns:a16="http://schemas.microsoft.com/office/drawing/2014/main" id="{477D79B5-7B56-4F48-89FE-2E137993E5AC}"/>
              </a:ext>
            </a:extLst>
          </p:cNvPr>
          <p:cNvPicPr>
            <a:picLocks noChangeAspect="1"/>
          </p:cNvPicPr>
          <p:nvPr/>
        </p:nvPicPr>
        <p:blipFill>
          <a:blip r:embed="rId2"/>
          <a:stretch>
            <a:fillRect/>
          </a:stretch>
        </p:blipFill>
        <p:spPr>
          <a:xfrm>
            <a:off x="5291047" y="1974863"/>
            <a:ext cx="6495847" cy="3913746"/>
          </a:xfrm>
          <a:prstGeom prst="rect">
            <a:avLst/>
          </a:prstGeom>
          <a:ln>
            <a:solidFill>
              <a:schemeClr val="tx1"/>
            </a:solidFill>
          </a:ln>
          <a:effectLst/>
        </p:spPr>
      </p:pic>
      <p:sp>
        <p:nvSpPr>
          <p:cNvPr id="9" name="Title 1">
            <a:extLst>
              <a:ext uri="{FF2B5EF4-FFF2-40B4-BE49-F238E27FC236}">
                <a16:creationId xmlns:a16="http://schemas.microsoft.com/office/drawing/2014/main" id="{333D3B6A-F656-4056-AA2C-28025D163632}"/>
              </a:ext>
            </a:extLst>
          </p:cNvPr>
          <p:cNvSpPr txBox="1">
            <a:spLocks/>
          </p:cNvSpPr>
          <p:nvPr/>
        </p:nvSpPr>
        <p:spPr>
          <a:xfrm>
            <a:off x="6350254" y="831863"/>
            <a:ext cx="5734913" cy="1444752"/>
          </a:xfrm>
          <a:prstGeom prst="rect">
            <a:avLst/>
          </a:prstGeom>
        </p:spPr>
        <p:txBody>
          <a:bodyPr vert="horz" lIns="91440" tIns="45720" rIns="91440" bIns="45720" rtlCol="0" anchor="b">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dirty="0">
                <a:solidFill>
                  <a:schemeClr val="accent1"/>
                </a:solidFill>
              </a:rPr>
              <a:t>Distribution of Categories</a:t>
            </a:r>
            <a:br>
              <a:rPr lang="en-US" sz="2400" dirty="0">
                <a:solidFill>
                  <a:schemeClr val="accent1"/>
                </a:solidFill>
              </a:rPr>
            </a:br>
            <a:endParaRPr lang="en-US" sz="2400" dirty="0">
              <a:solidFill>
                <a:schemeClr val="accent1"/>
              </a:solidFill>
            </a:endParaRPr>
          </a:p>
        </p:txBody>
      </p:sp>
    </p:spTree>
    <p:extLst>
      <p:ext uri="{BB962C8B-B14F-4D97-AF65-F5344CB8AC3E}">
        <p14:creationId xmlns:p14="http://schemas.microsoft.com/office/powerpoint/2010/main" val="103876782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Rectangle 122">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5"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27" name="Freeform: Shape 126">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29" name="Rectangle 128">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TextBox 10">
            <a:extLst>
              <a:ext uri="{FF2B5EF4-FFF2-40B4-BE49-F238E27FC236}">
                <a16:creationId xmlns:a16="http://schemas.microsoft.com/office/drawing/2014/main" id="{7B524CFB-8320-4502-932B-3D675F9C2F10}"/>
              </a:ext>
            </a:extLst>
          </p:cNvPr>
          <p:cNvSpPr txBox="1"/>
          <p:nvPr/>
        </p:nvSpPr>
        <p:spPr>
          <a:xfrm>
            <a:off x="782818" y="2133660"/>
            <a:ext cx="3108057" cy="2947415"/>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3" charset="2"/>
              <a:buChar char=""/>
            </a:pPr>
            <a:r>
              <a:rPr lang="en-US" sz="1400" dirty="0">
                <a:solidFill>
                  <a:srgbClr val="FFFFFF"/>
                </a:solidFill>
                <a:latin typeface="+mj-lt"/>
                <a:ea typeface="+mj-ea"/>
                <a:cs typeface="+mj-cs"/>
              </a:rPr>
              <a:t>Most of comments have length around 200.</a:t>
            </a:r>
          </a:p>
          <a:p>
            <a:pPr>
              <a:spcBef>
                <a:spcPts val="1000"/>
              </a:spcBef>
              <a:buClr>
                <a:schemeClr val="bg2">
                  <a:lumMod val="40000"/>
                  <a:lumOff val="60000"/>
                </a:schemeClr>
              </a:buClr>
              <a:buSzPct val="80000"/>
              <a:buFont typeface="Wingdings 3" charset="2"/>
              <a:buChar char=""/>
            </a:pPr>
            <a:endParaRPr lang="en-US" sz="1400" dirty="0">
              <a:solidFill>
                <a:srgbClr val="FFFFFF"/>
              </a:solidFill>
              <a:latin typeface="+mj-lt"/>
              <a:ea typeface="+mj-ea"/>
              <a:cs typeface="+mj-cs"/>
            </a:endParaRPr>
          </a:p>
          <a:p>
            <a:pPr marL="285750" indent="-285750">
              <a:spcBef>
                <a:spcPts val="1000"/>
              </a:spcBef>
              <a:buClr>
                <a:schemeClr val="bg2">
                  <a:lumMod val="40000"/>
                  <a:lumOff val="60000"/>
                </a:schemeClr>
              </a:buClr>
              <a:buSzPct val="80000"/>
              <a:buFont typeface="Wingdings 3" charset="2"/>
              <a:buChar char=""/>
            </a:pPr>
            <a:r>
              <a:rPr lang="en-US" sz="1400" dirty="0">
                <a:solidFill>
                  <a:srgbClr val="FFFFFF"/>
                </a:solidFill>
                <a:latin typeface="+mj-lt"/>
                <a:ea typeface="+mj-ea"/>
                <a:cs typeface="+mj-cs"/>
              </a:rPr>
              <a:t>Maximum length – 5000</a:t>
            </a:r>
          </a:p>
          <a:p>
            <a:pPr>
              <a:spcBef>
                <a:spcPts val="1000"/>
              </a:spcBef>
              <a:buClr>
                <a:schemeClr val="bg2">
                  <a:lumMod val="40000"/>
                  <a:lumOff val="60000"/>
                </a:schemeClr>
              </a:buClr>
              <a:buSzPct val="80000"/>
              <a:buFont typeface="Wingdings 3" charset="2"/>
              <a:buChar char=""/>
            </a:pPr>
            <a:endParaRPr lang="en-US" sz="1400" dirty="0">
              <a:solidFill>
                <a:srgbClr val="FFFFFF"/>
              </a:solidFill>
              <a:latin typeface="+mj-lt"/>
              <a:ea typeface="+mj-ea"/>
              <a:cs typeface="+mj-cs"/>
            </a:endParaRPr>
          </a:p>
          <a:p>
            <a:pPr marL="285750" indent="-285750">
              <a:spcBef>
                <a:spcPts val="1000"/>
              </a:spcBef>
              <a:buClr>
                <a:schemeClr val="bg2">
                  <a:lumMod val="40000"/>
                  <a:lumOff val="60000"/>
                </a:schemeClr>
              </a:buClr>
              <a:buSzPct val="80000"/>
              <a:buFont typeface="Wingdings 3" charset="2"/>
              <a:buChar char=""/>
            </a:pPr>
            <a:r>
              <a:rPr lang="en-US" sz="1400" dirty="0">
                <a:solidFill>
                  <a:srgbClr val="FFFFFF"/>
                </a:solidFill>
                <a:latin typeface="+mj-lt"/>
                <a:ea typeface="+mj-ea"/>
                <a:cs typeface="+mj-cs"/>
              </a:rPr>
              <a:t>Minimum length - 6</a:t>
            </a:r>
          </a:p>
        </p:txBody>
      </p:sp>
      <p:pic>
        <p:nvPicPr>
          <p:cNvPr id="5" name="Content Placeholder 4">
            <a:extLst>
              <a:ext uri="{FF2B5EF4-FFF2-40B4-BE49-F238E27FC236}">
                <a16:creationId xmlns:a16="http://schemas.microsoft.com/office/drawing/2014/main" id="{E998BE3D-F7B2-4039-90B5-A51B828099A7}"/>
              </a:ext>
            </a:extLst>
          </p:cNvPr>
          <p:cNvPicPr>
            <a:picLocks noGrp="1" noChangeAspect="1"/>
          </p:cNvPicPr>
          <p:nvPr>
            <p:ph idx="1"/>
          </p:nvPr>
        </p:nvPicPr>
        <p:blipFill>
          <a:blip r:embed="rId2"/>
          <a:stretch>
            <a:fillRect/>
          </a:stretch>
        </p:blipFill>
        <p:spPr>
          <a:xfrm>
            <a:off x="5048451" y="1493942"/>
            <a:ext cx="6495847" cy="4433415"/>
          </a:xfrm>
          <a:prstGeom prst="rect">
            <a:avLst/>
          </a:prstGeom>
          <a:effectLst/>
        </p:spPr>
      </p:pic>
      <p:sp>
        <p:nvSpPr>
          <p:cNvPr id="8" name="Title 1">
            <a:extLst>
              <a:ext uri="{FF2B5EF4-FFF2-40B4-BE49-F238E27FC236}">
                <a16:creationId xmlns:a16="http://schemas.microsoft.com/office/drawing/2014/main" id="{1B9F0131-160E-42B7-A1B7-59DA5FB9FEBD}"/>
              </a:ext>
            </a:extLst>
          </p:cNvPr>
          <p:cNvSpPr>
            <a:spLocks noGrp="1"/>
          </p:cNvSpPr>
          <p:nvPr>
            <p:ph type="title"/>
          </p:nvPr>
        </p:nvSpPr>
        <p:spPr>
          <a:xfrm>
            <a:off x="634785" y="332174"/>
            <a:ext cx="3345278" cy="1444752"/>
          </a:xfrm>
        </p:spPr>
        <p:txBody>
          <a:bodyPr vert="horz" lIns="91440" tIns="45720" rIns="91440" bIns="45720" rtlCol="0" anchor="b">
            <a:normAutofit/>
          </a:bodyPr>
          <a:lstStyle/>
          <a:p>
            <a:pPr>
              <a:lnSpc>
                <a:spcPct val="90000"/>
              </a:lnSpc>
            </a:pPr>
            <a:r>
              <a:rPr lang="en-US" sz="3200" dirty="0">
                <a:solidFill>
                  <a:srgbClr val="EBEBEB"/>
                </a:solidFill>
              </a:rPr>
              <a:t>1. Exploratory Data Analysis</a:t>
            </a:r>
            <a:br>
              <a:rPr lang="en-US" sz="3200" dirty="0">
                <a:solidFill>
                  <a:srgbClr val="EBEBEB"/>
                </a:solidFill>
              </a:rPr>
            </a:br>
            <a:endParaRPr lang="en-US" sz="3200" dirty="0">
              <a:solidFill>
                <a:srgbClr val="EBEBEB"/>
              </a:solidFill>
            </a:endParaRPr>
          </a:p>
        </p:txBody>
      </p:sp>
    </p:spTree>
    <p:extLst>
      <p:ext uri="{BB962C8B-B14F-4D97-AF65-F5344CB8AC3E}">
        <p14:creationId xmlns:p14="http://schemas.microsoft.com/office/powerpoint/2010/main" val="256498889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1" name="Picture 122">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2" name="Picture 124">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3" name="Oval 126">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4" name="Picture 128">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5" name="Picture 130">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6" name="Rectangle 132">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7" name="Rectangle 134">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Rectangle 136">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5" name="Picture 34">
            <a:extLst>
              <a:ext uri="{FF2B5EF4-FFF2-40B4-BE49-F238E27FC236}">
                <a16:creationId xmlns:a16="http://schemas.microsoft.com/office/drawing/2014/main" id="{5F5A02DE-68A2-4EC5-8380-36C8ABA01113}"/>
              </a:ext>
            </a:extLst>
          </p:cNvPr>
          <p:cNvPicPr/>
          <p:nvPr/>
        </p:nvPicPr>
        <p:blipFill>
          <a:blip r:embed="rId7"/>
          <a:stretch>
            <a:fillRect/>
          </a:stretch>
        </p:blipFill>
        <p:spPr>
          <a:xfrm>
            <a:off x="1673432" y="4464222"/>
            <a:ext cx="7241760" cy="1755872"/>
          </a:xfrm>
          <a:prstGeom prst="rect">
            <a:avLst/>
          </a:prstGeom>
          <a:ln>
            <a:solidFill>
              <a:schemeClr val="tx1"/>
            </a:solidFill>
          </a:ln>
        </p:spPr>
      </p:pic>
      <p:pic>
        <p:nvPicPr>
          <p:cNvPr id="36" name="Picture 35">
            <a:extLst>
              <a:ext uri="{FF2B5EF4-FFF2-40B4-BE49-F238E27FC236}">
                <a16:creationId xmlns:a16="http://schemas.microsoft.com/office/drawing/2014/main" id="{2AC7A6CD-F23E-447B-A8F1-9987C33A27F4}"/>
              </a:ext>
            </a:extLst>
          </p:cNvPr>
          <p:cNvPicPr/>
          <p:nvPr/>
        </p:nvPicPr>
        <p:blipFill>
          <a:blip r:embed="rId8"/>
          <a:stretch>
            <a:fillRect/>
          </a:stretch>
        </p:blipFill>
        <p:spPr>
          <a:xfrm>
            <a:off x="1722418" y="1077278"/>
            <a:ext cx="7066788" cy="3185795"/>
          </a:xfrm>
          <a:prstGeom prst="rect">
            <a:avLst/>
          </a:prstGeom>
          <a:ln>
            <a:solidFill>
              <a:schemeClr val="tx1"/>
            </a:solidFill>
          </a:ln>
        </p:spPr>
      </p:pic>
      <p:sp>
        <p:nvSpPr>
          <p:cNvPr id="7" name="TextBox 6">
            <a:extLst>
              <a:ext uri="{FF2B5EF4-FFF2-40B4-BE49-F238E27FC236}">
                <a16:creationId xmlns:a16="http://schemas.microsoft.com/office/drawing/2014/main" id="{B688721A-318D-4B1B-B560-5FE95FFB1F66}"/>
              </a:ext>
            </a:extLst>
          </p:cNvPr>
          <p:cNvSpPr txBox="1"/>
          <p:nvPr/>
        </p:nvSpPr>
        <p:spPr>
          <a:xfrm>
            <a:off x="4192589" y="480060"/>
            <a:ext cx="4049501" cy="584775"/>
          </a:xfrm>
          <a:prstGeom prst="rect">
            <a:avLst/>
          </a:prstGeom>
          <a:noFill/>
        </p:spPr>
        <p:txBody>
          <a:bodyPr wrap="square" rtlCol="0">
            <a:spAutoFit/>
          </a:bodyPr>
          <a:lstStyle/>
          <a:p>
            <a:r>
              <a:rPr lang="en-US" sz="3200" b="1" dirty="0">
                <a:solidFill>
                  <a:schemeClr val="accent1"/>
                </a:solidFill>
              </a:rPr>
              <a:t>Word Cloud</a:t>
            </a:r>
          </a:p>
        </p:txBody>
      </p:sp>
    </p:spTree>
    <p:extLst>
      <p:ext uri="{BB962C8B-B14F-4D97-AF65-F5344CB8AC3E}">
        <p14:creationId xmlns:p14="http://schemas.microsoft.com/office/powerpoint/2010/main" val="1150573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26E37-3F94-9742-AA7D-9490C85CF4FE}"/>
              </a:ext>
            </a:extLst>
          </p:cNvPr>
          <p:cNvSpPr>
            <a:spLocks noGrp="1"/>
          </p:cNvSpPr>
          <p:nvPr>
            <p:ph type="title"/>
          </p:nvPr>
        </p:nvSpPr>
        <p:spPr>
          <a:xfrm>
            <a:off x="643855" y="1447800"/>
            <a:ext cx="3108626" cy="4572000"/>
          </a:xfrm>
        </p:spPr>
        <p:txBody>
          <a:bodyPr anchor="ctr">
            <a:normAutofit/>
          </a:bodyPr>
          <a:lstStyle/>
          <a:p>
            <a:r>
              <a:rPr lang="en-US" sz="3200" dirty="0">
                <a:solidFill>
                  <a:srgbClr val="F2F2F2"/>
                </a:solidFill>
              </a:rPr>
              <a:t>2. Text Mining</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861DE58-944C-44D0-9E98-0CFCD32732E0}"/>
              </a:ext>
            </a:extLst>
          </p:cNvPr>
          <p:cNvGraphicFramePr>
            <a:graphicFrameLocks noGrp="1"/>
          </p:cNvGraphicFramePr>
          <p:nvPr>
            <p:ph idx="1"/>
            <p:extLst>
              <p:ext uri="{D42A27DB-BD31-4B8C-83A1-F6EECF244321}">
                <p14:modId xmlns:p14="http://schemas.microsoft.com/office/powerpoint/2010/main" val="1415589840"/>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562491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6E37-3F94-9742-AA7D-9490C85CF4FE}"/>
              </a:ext>
            </a:extLst>
          </p:cNvPr>
          <p:cNvSpPr>
            <a:spLocks noGrp="1"/>
          </p:cNvSpPr>
          <p:nvPr>
            <p:ph type="title"/>
          </p:nvPr>
        </p:nvSpPr>
        <p:spPr>
          <a:xfrm>
            <a:off x="646111" y="452718"/>
            <a:ext cx="9404723" cy="1400530"/>
          </a:xfrm>
        </p:spPr>
        <p:txBody>
          <a:bodyPr>
            <a:normAutofit/>
          </a:bodyPr>
          <a:lstStyle/>
          <a:p>
            <a:r>
              <a:rPr lang="en-US" dirty="0"/>
              <a:t>3. Feature Extraction</a:t>
            </a:r>
          </a:p>
        </p:txBody>
      </p:sp>
      <p:sp>
        <p:nvSpPr>
          <p:cNvPr id="3" name="Content Placeholder 2">
            <a:extLst>
              <a:ext uri="{FF2B5EF4-FFF2-40B4-BE49-F238E27FC236}">
                <a16:creationId xmlns:a16="http://schemas.microsoft.com/office/drawing/2014/main" id="{997EC452-0E97-B849-AAED-603F3756C6B7}"/>
              </a:ext>
            </a:extLst>
          </p:cNvPr>
          <p:cNvSpPr>
            <a:spLocks noGrp="1"/>
          </p:cNvSpPr>
          <p:nvPr>
            <p:ph idx="1"/>
          </p:nvPr>
        </p:nvSpPr>
        <p:spPr>
          <a:xfrm>
            <a:off x="646113" y="1331119"/>
            <a:ext cx="10627629" cy="4195762"/>
          </a:xfrm>
        </p:spPr>
        <p:txBody>
          <a:bodyPr>
            <a:normAutofit/>
          </a:bodyPr>
          <a:lstStyle/>
          <a:p>
            <a:r>
              <a:rPr lang="en-US" dirty="0"/>
              <a:t>Count Vectorization: It count how many times each word appears in a sentence.</a:t>
            </a:r>
          </a:p>
          <a:p>
            <a:pPr marL="0" indent="0">
              <a:buNone/>
            </a:pPr>
            <a:r>
              <a:rPr lang="en-US" dirty="0"/>
              <a:t>      </a:t>
            </a:r>
          </a:p>
          <a:p>
            <a:endParaRPr lang="en-US" dirty="0"/>
          </a:p>
          <a:p>
            <a:pPr marL="0" indent="0">
              <a:buNone/>
            </a:pPr>
            <a:endParaRPr lang="en-US" dirty="0"/>
          </a:p>
          <a:p>
            <a:endParaRPr lang="en-US" dirty="0"/>
          </a:p>
          <a:p>
            <a:r>
              <a:rPr lang="en-US" dirty="0"/>
              <a:t>TF-IDF: TF-IDF representation, the term frequency for each word is normalized by the inverse document frequency, or IDF. The inverse document frequency normalization reduces the weight of terms which occur more frequently in the collection.</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7E01567F-BEE0-4814-934F-969CC73C2A40}"/>
              </a:ext>
            </a:extLst>
          </p:cNvPr>
          <p:cNvPicPr>
            <a:picLocks noChangeAspect="1"/>
          </p:cNvPicPr>
          <p:nvPr/>
        </p:nvPicPr>
        <p:blipFill>
          <a:blip r:embed="rId2"/>
          <a:stretch>
            <a:fillRect/>
          </a:stretch>
        </p:blipFill>
        <p:spPr>
          <a:xfrm>
            <a:off x="2639680" y="1852613"/>
            <a:ext cx="6640493" cy="1480650"/>
          </a:xfrm>
          <a:prstGeom prst="rect">
            <a:avLst/>
          </a:prstGeom>
        </p:spPr>
      </p:pic>
      <p:pic>
        <p:nvPicPr>
          <p:cNvPr id="7" name="Picture 6">
            <a:extLst>
              <a:ext uri="{FF2B5EF4-FFF2-40B4-BE49-F238E27FC236}">
                <a16:creationId xmlns:a16="http://schemas.microsoft.com/office/drawing/2014/main" id="{870D88C7-814B-454D-864C-5F5CA054A0FC}"/>
              </a:ext>
            </a:extLst>
          </p:cNvPr>
          <p:cNvPicPr>
            <a:picLocks noChangeAspect="1"/>
          </p:cNvPicPr>
          <p:nvPr/>
        </p:nvPicPr>
        <p:blipFill>
          <a:blip r:embed="rId3"/>
          <a:stretch>
            <a:fillRect/>
          </a:stretch>
        </p:blipFill>
        <p:spPr>
          <a:xfrm>
            <a:off x="2639680" y="4603055"/>
            <a:ext cx="7274710" cy="1847652"/>
          </a:xfrm>
          <a:prstGeom prst="rect">
            <a:avLst/>
          </a:prstGeom>
        </p:spPr>
      </p:pic>
    </p:spTree>
    <p:extLst>
      <p:ext uri="{BB962C8B-B14F-4D97-AF65-F5344CB8AC3E}">
        <p14:creationId xmlns:p14="http://schemas.microsoft.com/office/powerpoint/2010/main" val="248852197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1419</TotalTime>
  <Words>647</Words>
  <Application>Microsoft Office PowerPoint</Application>
  <PresentationFormat>Widescreen</PresentationFormat>
  <Paragraphs>167</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Aharoni</vt:lpstr>
      <vt:lpstr>Arial</vt:lpstr>
      <vt:lpstr>Calibri</vt:lpstr>
      <vt:lpstr>Century Gothic</vt:lpstr>
      <vt:lpstr>Wingdings 3</vt:lpstr>
      <vt:lpstr>Ion</vt:lpstr>
      <vt:lpstr>PowerPoint Presentation</vt:lpstr>
      <vt:lpstr>Data Summary </vt:lpstr>
      <vt:lpstr>Goal</vt:lpstr>
      <vt:lpstr>PowerPoint Presentation</vt:lpstr>
      <vt:lpstr>1. Exploratory Data Analysis </vt:lpstr>
      <vt:lpstr>1. Exploratory Data Analysis </vt:lpstr>
      <vt:lpstr>PowerPoint Presentation</vt:lpstr>
      <vt:lpstr>2. Text Mining</vt:lpstr>
      <vt:lpstr>3. Feature Extraction</vt:lpstr>
      <vt:lpstr>Model Building</vt:lpstr>
      <vt:lpstr>Models</vt:lpstr>
      <vt:lpstr>Naïve Bayes</vt:lpstr>
      <vt:lpstr>Naive Bayes</vt:lpstr>
      <vt:lpstr>Logistic Regression</vt:lpstr>
      <vt:lpstr>Logistic Regression</vt:lpstr>
      <vt:lpstr>Random Forest - Bagging</vt:lpstr>
      <vt:lpstr>Random Forest</vt:lpstr>
      <vt:lpstr>Gradient Boosting</vt:lpstr>
      <vt:lpstr>Gradient Boosting</vt:lpstr>
      <vt:lpstr>Model Performance Parameters</vt:lpstr>
      <vt:lpstr>Model Performance summary</vt:lpstr>
      <vt:lpstr>Random Forest Cross Validation</vt:lpstr>
      <vt:lpstr>Our Predictions</vt:lpstr>
      <vt:lpstr>Our Model in Real World</vt:lpstr>
      <vt:lpstr> Any questions ?</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shweta.gupta2621@gmail.com</dc:creator>
  <cp:lastModifiedBy>Nitika Bhatia</cp:lastModifiedBy>
  <cp:revision>27</cp:revision>
  <dcterms:created xsi:type="dcterms:W3CDTF">2020-02-13T02:06:38Z</dcterms:created>
  <dcterms:modified xsi:type="dcterms:W3CDTF">2020-09-09T16:45:06Z</dcterms:modified>
</cp:coreProperties>
</file>