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78" r:id="rId3"/>
    <p:sldId id="279" r:id="rId4"/>
    <p:sldId id="283" r:id="rId5"/>
    <p:sldId id="282" r:id="rId6"/>
    <p:sldId id="286" r:id="rId7"/>
    <p:sldId id="285" r:id="rId8"/>
    <p:sldId id="287" r:id="rId9"/>
    <p:sldId id="261" r:id="rId10"/>
    <p:sldId id="288" r:id="rId11"/>
    <p:sldId id="264" r:id="rId12"/>
    <p:sldId id="289" r:id="rId13"/>
    <p:sldId id="268" r:id="rId14"/>
    <p:sldId id="290" r:id="rId15"/>
    <p:sldId id="291" r:id="rId16"/>
    <p:sldId id="269" r:id="rId17"/>
    <p:sldId id="270" r:id="rId18"/>
    <p:sldId id="271" r:id="rId19"/>
    <p:sldId id="272" r:id="rId20"/>
    <p:sldId id="273" r:id="rId21"/>
    <p:sldId id="274" r:id="rId22"/>
    <p:sldId id="275" r:id="rId23"/>
    <p:sldId id="266" r:id="rId24"/>
    <p:sldId id="292" r:id="rId25"/>
    <p:sldId id="293" r:id="rId26"/>
    <p:sldId id="29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16" autoAdjust="0"/>
  </p:normalViewPr>
  <p:slideViewPr>
    <p:cSldViewPr snapToGrid="0" snapToObjects="1">
      <p:cViewPr varScale="1">
        <p:scale>
          <a:sx n="175" d="100"/>
          <a:sy n="175" d="100"/>
        </p:scale>
        <p:origin x="-48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F8EFBC-D034-1E47-AD74-43E7953CB282}" type="datetime1">
              <a:rPr lang="en-US" smtClean="0"/>
              <a:t>9/15/19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9393F9-83BC-014B-A3EB-1FBDF69DF7E3}" type="slidenum">
              <a:rPr lang="en-US" smtClean="0"/>
              <a:t>‹#›</a:t>
            </a:fld>
            <a:endParaRPr lang="en-US"/>
          </a:p>
        </p:txBody>
      </p:sp>
    </p:spTree>
    <p:extLst>
      <p:ext uri="{BB962C8B-B14F-4D97-AF65-F5344CB8AC3E}">
        <p14:creationId xmlns:p14="http://schemas.microsoft.com/office/powerpoint/2010/main" val="7720018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BE509-2FE7-E047-A152-812B6A855446}" type="datetime1">
              <a:rPr lang="en-US" smtClean="0"/>
              <a:t>9/15/19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64AC0B-0EF8-CB47-B8F7-84F7048F79EE}" type="slidenum">
              <a:rPr lang="en-US" smtClean="0"/>
              <a:t>‹#›</a:t>
            </a:fld>
            <a:endParaRPr lang="en-US"/>
          </a:p>
        </p:txBody>
      </p:sp>
    </p:spTree>
    <p:extLst>
      <p:ext uri="{BB962C8B-B14F-4D97-AF65-F5344CB8AC3E}">
        <p14:creationId xmlns:p14="http://schemas.microsoft.com/office/powerpoint/2010/main" val="2494785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2</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Talk about how these are examples of</a:t>
            </a:r>
            <a:r>
              <a:rPr lang="en-US" baseline="0" dirty="0" smtClean="0"/>
              <a:t> all-sky models of disk + halo and how models like these will be used later on determine best fits of </a:t>
            </a:r>
            <a:r>
              <a:rPr lang="en-US" baseline="0" dirty="0" err="1" smtClean="0"/>
              <a:t>disks+halos</a:t>
            </a:r>
            <a:r>
              <a:rPr lang="en-US" baseline="0" dirty="0" smtClean="0"/>
              <a:t> to actual data</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11</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Talk about how these are examples of</a:t>
            </a:r>
            <a:r>
              <a:rPr lang="en-US" baseline="0" dirty="0" smtClean="0"/>
              <a:t> all-sky models of disk + halo and how models like these will be used later on determine best fits of </a:t>
            </a:r>
            <a:r>
              <a:rPr lang="en-US" baseline="0" dirty="0" err="1" smtClean="0"/>
              <a:t>disks+halos</a:t>
            </a:r>
            <a:r>
              <a:rPr lang="en-US" baseline="0" dirty="0" smtClean="0"/>
              <a:t> to actual data</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12</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Just to see though, 50</a:t>
            </a:r>
            <a:r>
              <a:rPr lang="en-US" baseline="30000" dirty="0" smtClean="0"/>
              <a:t>th</a:t>
            </a:r>
            <a:r>
              <a:rPr lang="en-US" dirty="0" smtClean="0"/>
              <a:t> percentile values for each parameter,</a:t>
            </a:r>
            <a:r>
              <a:rPr lang="en-US" baseline="0" dirty="0" smtClean="0"/>
              <a:t> model and residuals</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13</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Just to see though, 50</a:t>
            </a:r>
            <a:r>
              <a:rPr lang="en-US" baseline="30000" dirty="0" smtClean="0"/>
              <a:t>th</a:t>
            </a:r>
            <a:r>
              <a:rPr lang="en-US" dirty="0" smtClean="0"/>
              <a:t> percentile values for each parameter,</a:t>
            </a:r>
            <a:r>
              <a:rPr lang="en-US" baseline="0" dirty="0" smtClean="0"/>
              <a:t> model and residuals</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14</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Just to see though, 50</a:t>
            </a:r>
            <a:r>
              <a:rPr lang="en-US" baseline="30000" dirty="0" smtClean="0"/>
              <a:t>th</a:t>
            </a:r>
            <a:r>
              <a:rPr lang="en-US" dirty="0" smtClean="0"/>
              <a:t> percentile values for each parameter,</a:t>
            </a:r>
            <a:r>
              <a:rPr lang="en-US" baseline="0" dirty="0" smtClean="0"/>
              <a:t> model and residuals</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15</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Example of such an MCMC analysis. Some</a:t>
            </a:r>
            <a:r>
              <a:rPr lang="en-US" baseline="0" dirty="0" smtClean="0"/>
              <a:t> things to note right away: badly constrained for radius of disk </a:t>
            </a:r>
            <a:r>
              <a:rPr lang="en-US" baseline="0" dirty="0" err="1" smtClean="0"/>
              <a:t>bc</a:t>
            </a:r>
            <a:r>
              <a:rPr lang="en-US" baseline="0" dirty="0" smtClean="0"/>
              <a:t> we blanked center of disk in analysis </a:t>
            </a:r>
          </a:p>
          <a:p>
            <a:r>
              <a:rPr lang="en-US" baseline="0" dirty="0" err="1" smtClean="0"/>
              <a:t>R_halo</a:t>
            </a:r>
            <a:r>
              <a:rPr lang="en-US" baseline="0" dirty="0" smtClean="0"/>
              <a:t> pushing towards smaller values </a:t>
            </a:r>
            <a:r>
              <a:rPr lang="mr-IN" baseline="0" dirty="0" smtClean="0"/>
              <a:t>–</a:t>
            </a:r>
            <a:r>
              <a:rPr lang="en-US" baseline="0" dirty="0" smtClean="0"/>
              <a:t> potentially this because residuals are best when emission from North Galactic Spur, this huge feature in the middle, is better subtracted</a:t>
            </a:r>
          </a:p>
          <a:p>
            <a:r>
              <a:rPr lang="en-US" baseline="0" dirty="0" smtClean="0"/>
              <a:t>Slightly thick disk predicted, 0.85 </a:t>
            </a:r>
            <a:r>
              <a:rPr lang="en-US" baseline="0" dirty="0" err="1" smtClean="0"/>
              <a:t>kpc</a:t>
            </a:r>
            <a:r>
              <a:rPr lang="en-US" baseline="0" dirty="0" smtClean="0"/>
              <a:t> </a:t>
            </a:r>
          </a:p>
          <a:p>
            <a:r>
              <a:rPr lang="en-US" baseline="0" dirty="0" smtClean="0"/>
              <a:t>Ultimately, not very well converged and errors and are pretty large</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16</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Disk + </a:t>
            </a:r>
            <a:r>
              <a:rPr lang="en-US" dirty="0" err="1" smtClean="0"/>
              <a:t>bkg</a:t>
            </a:r>
            <a:r>
              <a:rPr lang="en-US" baseline="0" dirty="0" smtClean="0"/>
              <a:t> model rather than disk + halo + </a:t>
            </a:r>
            <a:r>
              <a:rPr lang="en-US" baseline="0" dirty="0" err="1" smtClean="0"/>
              <a:t>bkg</a:t>
            </a:r>
            <a:endParaRPr lang="en-US" baseline="0" dirty="0" smtClean="0"/>
          </a:p>
          <a:p>
            <a:r>
              <a:rPr lang="en-US" baseline="0" dirty="0" smtClean="0"/>
              <a:t>Parameter values still not fantastically converted, however, maximum likelihood looks to be non-zero in disk only model whereas that’s not true in </a:t>
            </a:r>
            <a:r>
              <a:rPr lang="en-US" baseline="0" dirty="0" err="1" smtClean="0"/>
              <a:t>disk+halo</a:t>
            </a:r>
            <a:r>
              <a:rPr lang="en-US" baseline="0" dirty="0" smtClean="0"/>
              <a:t> model. </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17</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TRIS = another absolutely</a:t>
            </a:r>
            <a:r>
              <a:rPr lang="en-US" baseline="0" dirty="0" smtClean="0"/>
              <a:t> calibrated radiometer. Observes at 0.6 and 0.82 GHz, single declination strip. Avoids big nearby features</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18</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Exact methods outlined in TRIS paper, but basic</a:t>
            </a:r>
            <a:r>
              <a:rPr lang="en-US" baseline="0" dirty="0" smtClean="0"/>
              <a:t> premise is use galaxy temperature at a given reference location to calculate the galactic temperature at every location. By galactic here, we mean subtract off uniform background without actually calculating the background separately. Example shown in graph. Now, we have the chance to try and fit our </a:t>
            </a:r>
            <a:r>
              <a:rPr lang="en-US" baseline="0" dirty="0" err="1" smtClean="0"/>
              <a:t>disk+halo</a:t>
            </a:r>
            <a:r>
              <a:rPr lang="en-US" baseline="0" dirty="0" smtClean="0"/>
              <a:t> model to this graph. </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19</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Again, we ran both disk only</a:t>
            </a:r>
            <a:r>
              <a:rPr lang="en-US" baseline="0" dirty="0" smtClean="0"/>
              <a:t> and </a:t>
            </a:r>
            <a:r>
              <a:rPr lang="en-US" baseline="0" dirty="0" err="1" smtClean="0"/>
              <a:t>disk+halo</a:t>
            </a:r>
            <a:r>
              <a:rPr lang="en-US" baseline="0" dirty="0" smtClean="0"/>
              <a:t> model</a:t>
            </a:r>
          </a:p>
          <a:p>
            <a:r>
              <a:rPr lang="en-US" baseline="0" dirty="0" smtClean="0"/>
              <a:t>By eye, we can see that adding the halo fits the middle slope really well. </a:t>
            </a:r>
          </a:p>
          <a:p>
            <a:r>
              <a:rPr lang="en-US" baseline="0" dirty="0" smtClean="0"/>
              <a:t>Note here, too few values existed in TRIS data for reliable results from KS test, so we did a simple integral in abs value of residuals </a:t>
            </a:r>
          </a:p>
        </p:txBody>
      </p:sp>
      <p:sp>
        <p:nvSpPr>
          <p:cNvPr id="4" name="Slide Number Placeholder 3"/>
          <p:cNvSpPr>
            <a:spLocks noGrp="1"/>
          </p:cNvSpPr>
          <p:nvPr>
            <p:ph type="sldNum" sz="quarter" idx="10"/>
          </p:nvPr>
        </p:nvSpPr>
        <p:spPr/>
        <p:txBody>
          <a:bodyPr/>
          <a:lstStyle/>
          <a:p>
            <a:fld id="{E664AC0B-0EF8-CB47-B8F7-84F7048F79EE}" type="slidenum">
              <a:rPr lang="en-US" smtClean="0"/>
              <a:t>20</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3</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Chains are much better converged! And errors are small. Results are strange though. Disk and Radius halo both very similar, 2.2d and 2.3d. Is that reasonable? Not sure</a:t>
            </a:r>
          </a:p>
          <a:p>
            <a:r>
              <a:rPr lang="en-US" baseline="0" dirty="0" smtClean="0"/>
              <a:t>Thickness though, has maximum likelihood here of like 0.86d. That’s huge and doesn’t seem right, but unclear what the result means. Results are very different from all sky map fits. Only </a:t>
            </a:r>
            <a:r>
              <a:rPr lang="en-US" baseline="0" dirty="0" err="1" smtClean="0"/>
              <a:t>emissivities</a:t>
            </a:r>
            <a:r>
              <a:rPr lang="en-US" baseline="0" dirty="0" smtClean="0"/>
              <a:t> are similar in the sense that disk is an order of magnitude more emissive than halo</a:t>
            </a:r>
          </a:p>
        </p:txBody>
      </p:sp>
      <p:sp>
        <p:nvSpPr>
          <p:cNvPr id="4" name="Slide Number Placeholder 3"/>
          <p:cNvSpPr>
            <a:spLocks noGrp="1"/>
          </p:cNvSpPr>
          <p:nvPr>
            <p:ph type="sldNum" sz="quarter" idx="10"/>
          </p:nvPr>
        </p:nvSpPr>
        <p:spPr/>
        <p:txBody>
          <a:bodyPr/>
          <a:lstStyle/>
          <a:p>
            <a:fld id="{E664AC0B-0EF8-CB47-B8F7-84F7048F79EE}" type="slidenum">
              <a:rPr lang="en-US" smtClean="0"/>
              <a:t>21</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So, to bring it back to this, did we discover that we live in a synchrotron halo? Not conclusively no. But we have suspicions that the disk only model of the galaxy is insufficient. From here, we may wish to apply model selection criterion to our fits to see if adding a halo was valuable to our data or not. It would also be interesting to run a similar test for the ARCADE data and match the results, as these are both absolutely calibrated radiometers. A multi-frequency fit could be run too. </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22</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a:t>
            </a:r>
            <a:r>
              <a:rPr lang="en-US" baseline="0" dirty="0" smtClean="0"/>
              <a:t> we need to address how extragalactic brightness is calculated to be subtracted from model</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23</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a:t>
            </a:r>
            <a:r>
              <a:rPr lang="en-US" baseline="0" dirty="0" smtClean="0"/>
              <a:t> we need to address how extragalactic brightness is calculated to be subtracted from model</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24</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a:t>
            </a:r>
            <a:r>
              <a:rPr lang="en-US" baseline="0" dirty="0" smtClean="0"/>
              <a:t> we need to address how extragalactic brightness is calculated to be subtracted from model</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25</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Chains are much better converged! And errors are small. Results are strange though. Disk and Radius halo both very similar, 2.2d and 2.3d. Is that reasonable? Not sure</a:t>
            </a:r>
          </a:p>
          <a:p>
            <a:r>
              <a:rPr lang="en-US" baseline="0" dirty="0" smtClean="0"/>
              <a:t>Thickness though, has maximum likelihood here of like 0.86d. That’s huge and doesn’t seem right, but unclear what the result means. Results are very different from all sky map fits. Only </a:t>
            </a:r>
            <a:r>
              <a:rPr lang="en-US" baseline="0" dirty="0" err="1" smtClean="0"/>
              <a:t>emissivities</a:t>
            </a:r>
            <a:r>
              <a:rPr lang="en-US" baseline="0" dirty="0" smtClean="0"/>
              <a:t> are similar in the sense that disk is an order of magnitude more emissive than halo</a:t>
            </a:r>
          </a:p>
        </p:txBody>
      </p:sp>
      <p:sp>
        <p:nvSpPr>
          <p:cNvPr id="4" name="Slide Number Placeholder 3"/>
          <p:cNvSpPr>
            <a:spLocks noGrp="1"/>
          </p:cNvSpPr>
          <p:nvPr>
            <p:ph type="sldNum" sz="quarter" idx="10"/>
          </p:nvPr>
        </p:nvSpPr>
        <p:spPr/>
        <p:txBody>
          <a:bodyPr/>
          <a:lstStyle/>
          <a:p>
            <a:fld id="{E664AC0B-0EF8-CB47-B8F7-84F7048F79EE}" type="slidenum">
              <a:rPr lang="en-US" smtClean="0"/>
              <a:t>26</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4</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5</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6</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7</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smtClean="0"/>
              <a:t>ARCADE 2 = Absolute Radiometer for Cosmology, Astrophysics, and Diffuse Emission. Main goal = look fo</a:t>
            </a:r>
            <a:r>
              <a:rPr lang="en-US" sz="1800" baseline="0" dirty="0" smtClean="0"/>
              <a:t>r deviations from CMB’s blackbody spectrum. Experiment from 2006</a:t>
            </a:r>
          </a:p>
          <a:p>
            <a:r>
              <a:rPr lang="en-US" sz="1800" baseline="0" dirty="0" smtClean="0"/>
              <a:t>5 frequency bands </a:t>
            </a:r>
            <a:r>
              <a:rPr lang="mr-IN" sz="1800" baseline="0" dirty="0" smtClean="0"/>
              <a:t>–</a:t>
            </a:r>
            <a:r>
              <a:rPr lang="en-US" sz="1800" baseline="0" dirty="0" smtClean="0"/>
              <a:t> 3,8,10,30,90 GHz. At 3 and 8 GHz, they noticed significant excess emission. Using this as well as analyses from other lower frequency maps, they fit the excess brightness temperature as a function of frequency and discovered this. </a:t>
            </a:r>
          </a:p>
          <a:p>
            <a:r>
              <a:rPr lang="en-US" sz="1800" baseline="0" dirty="0" smtClean="0"/>
              <a:t>0.5 K excess at 1 GHz, spectral index of -2.6</a:t>
            </a:r>
          </a:p>
          <a:p>
            <a:r>
              <a:rPr lang="en-US" sz="1800" baseline="0" dirty="0" smtClean="0"/>
              <a:t>Facts of instruments you should </a:t>
            </a:r>
            <a:r>
              <a:rPr lang="en-US" sz="1800" baseline="0" dirty="0" err="1" smtClean="0"/>
              <a:t>prob</a:t>
            </a:r>
            <a:r>
              <a:rPr lang="en-US" sz="1800" baseline="0" dirty="0" smtClean="0"/>
              <a:t> memorize: </a:t>
            </a:r>
          </a:p>
          <a:p>
            <a:r>
              <a:rPr lang="en-US" sz="1800" baseline="0" dirty="0" smtClean="0"/>
              <a:t>-12</a:t>
            </a:r>
            <a:r>
              <a:rPr lang="en-US" sz="1800" baseline="30000" dirty="0" smtClean="0"/>
              <a:t>o</a:t>
            </a:r>
            <a:r>
              <a:rPr lang="en-US" sz="1800" baseline="0" dirty="0" smtClean="0"/>
              <a:t> beam width</a:t>
            </a:r>
            <a:endParaRPr lang="en-US" sz="1800" dirty="0"/>
          </a:p>
        </p:txBody>
      </p:sp>
      <p:sp>
        <p:nvSpPr>
          <p:cNvPr id="4" name="Slide Number Placeholder 3"/>
          <p:cNvSpPr>
            <a:spLocks noGrp="1"/>
          </p:cNvSpPr>
          <p:nvPr>
            <p:ph type="sldNum" sz="quarter" idx="10"/>
          </p:nvPr>
        </p:nvSpPr>
        <p:spPr/>
        <p:txBody>
          <a:bodyPr/>
          <a:lstStyle/>
          <a:p>
            <a:fld id="{E664AC0B-0EF8-CB47-B8F7-84F7048F79EE}" type="slidenum">
              <a:rPr lang="en-US" smtClean="0"/>
              <a:t>8</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the galaxy model chosen by ARCADE 2 was the plane parallel</a:t>
            </a:r>
            <a:r>
              <a:rPr lang="en-US" baseline="0" dirty="0" smtClean="0"/>
              <a:t> slab model. This model is a linear function of latitude, as shown above, rather than both latitude and longitude</a:t>
            </a:r>
          </a:p>
          <a:p>
            <a:r>
              <a:rPr lang="en-US" baseline="0" dirty="0" smtClean="0"/>
              <a:t>Basically, they took their data, subtracted off their expected extragalactic components at each frequency as well as the CMB, and then used the leftover emission to fit for the slope and intercept of the linear fit. Talk about how I equation, c(v) is nonzero, which is the indication of extra emission. But these is a change that rather than more uniform background emission, the extra emission can be explained by another component to the galactic foreground, such as a halo</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9</a:t>
            </a:fld>
            <a:endParaRPr lang="en-US"/>
          </a:p>
        </p:txBody>
      </p:sp>
    </p:spTree>
    <p:extLst>
      <p:ext uri="{BB962C8B-B14F-4D97-AF65-F5344CB8AC3E}">
        <p14:creationId xmlns:p14="http://schemas.microsoft.com/office/powerpoint/2010/main" val="1583015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the galaxy model chosen by ARCADE 2 was the plane parallel</a:t>
            </a:r>
            <a:r>
              <a:rPr lang="en-US" baseline="0" dirty="0" smtClean="0"/>
              <a:t> slab model. This model is a linear function of latitude, as shown above, rather than both latitude and longitude</a:t>
            </a:r>
          </a:p>
          <a:p>
            <a:r>
              <a:rPr lang="en-US" baseline="0" dirty="0" smtClean="0"/>
              <a:t>Basically, they took their data, subtracted off their expected extragalactic components at each frequency as well as the CMB, and then used the leftover emission to fit for the slope and intercept of the linear fit. Talk about how I equation, c(v) is nonzero, which is the indication of extra emission. But these is a change that rather than more uniform background emission, the extra emission can be explained by another component to the galactic foreground, such as a halo</a:t>
            </a:r>
            <a:endParaRPr lang="en-US" dirty="0"/>
          </a:p>
        </p:txBody>
      </p:sp>
      <p:sp>
        <p:nvSpPr>
          <p:cNvPr id="4" name="Slide Number Placeholder 3"/>
          <p:cNvSpPr>
            <a:spLocks noGrp="1"/>
          </p:cNvSpPr>
          <p:nvPr>
            <p:ph type="sldNum" sz="quarter" idx="10"/>
          </p:nvPr>
        </p:nvSpPr>
        <p:spPr/>
        <p:txBody>
          <a:bodyPr/>
          <a:lstStyle/>
          <a:p>
            <a:fld id="{E664AC0B-0EF8-CB47-B8F7-84F7048F79EE}" type="slidenum">
              <a:rPr lang="en-US" smtClean="0"/>
              <a:t>10</a:t>
            </a:fld>
            <a:endParaRPr lang="en-US"/>
          </a:p>
        </p:txBody>
      </p:sp>
    </p:spTree>
    <p:extLst>
      <p:ext uri="{BB962C8B-B14F-4D97-AF65-F5344CB8AC3E}">
        <p14:creationId xmlns:p14="http://schemas.microsoft.com/office/powerpoint/2010/main" val="158301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1A428-0E68-4546-BC79-676DCD63BFEC}" type="datetime1">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C3D41-0697-F048-ADE7-1C967D4B2208}" type="datetime1">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BB597-9A34-504B-A372-9789A94DF2A5}" type="datetime1">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A26C95-34A4-254D-8C54-C1CD1529FEE2}" type="datetime1">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35E64-9D86-3D46-81FC-BFDEAA3B6687}" type="datetime1">
              <a:rPr lang="en-US" smtClean="0"/>
              <a:t>9/15/19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8484E-5931-5742-9E15-9DE965F29C1D}" type="datetime1">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1DB34B-A0E2-424F-B80D-7DA05E8357B5}" type="datetime1">
              <a:rPr lang="en-US" smtClean="0"/>
              <a:t>9/15/19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DEB60-D6F7-7544-B54B-A6D81AB4AAF5}" type="datetime1">
              <a:rPr lang="en-US" smtClean="0"/>
              <a:t>9/15/19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B15DB-C5E7-A84F-91D6-2B46CF40EC19}" type="datetime1">
              <a:rPr lang="en-US" smtClean="0"/>
              <a:t>9/15/19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63C71-DD67-0A41-AF44-8E64C6F1B3EF}" type="datetime1">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5A667-0F15-4641-8442-9204FA037514}" type="datetime1">
              <a:rPr lang="en-US" smtClean="0"/>
              <a:t>9/15/19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B03F2B-602C-9444-903F-2ADC0F9E5616}" type="datetime1">
              <a:rPr lang="en-US" smtClean="0"/>
              <a:t>9/15/19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7.jp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9079"/>
            <a:ext cx="7772400" cy="1102519"/>
          </a:xfrm>
        </p:spPr>
        <p:txBody>
          <a:bodyPr>
            <a:noAutofit/>
          </a:bodyPr>
          <a:lstStyle/>
          <a:p>
            <a:pPr algn="l"/>
            <a:r>
              <a:rPr lang="en-US" sz="4800" dirty="0" smtClean="0">
                <a:latin typeface="Helvetica Neue Thin"/>
                <a:cs typeface="Helvetica Neue Thin"/>
              </a:rPr>
              <a:t>Investigating a Potential Milky Way Radio Halo</a:t>
            </a:r>
            <a:endParaRPr lang="en-US" sz="4800" dirty="0">
              <a:latin typeface="Helvetica Neue Thin"/>
              <a:cs typeface="Helvetica Neue Thin"/>
            </a:endParaRPr>
          </a:p>
        </p:txBody>
      </p:sp>
      <p:sp>
        <p:nvSpPr>
          <p:cNvPr id="3" name="Subtitle 2"/>
          <p:cNvSpPr>
            <a:spLocks noGrp="1"/>
          </p:cNvSpPr>
          <p:nvPr>
            <p:ph type="subTitle" idx="1"/>
          </p:nvPr>
        </p:nvSpPr>
        <p:spPr>
          <a:xfrm>
            <a:off x="685800" y="3481969"/>
            <a:ext cx="6400800" cy="468241"/>
          </a:xfrm>
        </p:spPr>
        <p:txBody>
          <a:bodyPr>
            <a:normAutofit fontScale="92500" lnSpcReduction="20000"/>
          </a:bodyPr>
          <a:lstStyle/>
          <a:p>
            <a:pPr algn="l"/>
            <a:r>
              <a:rPr lang="en-US" i="1" dirty="0" smtClean="0">
                <a:solidFill>
                  <a:schemeClr val="tx1">
                    <a:lumMod val="65000"/>
                  </a:schemeClr>
                </a:solidFill>
                <a:latin typeface="Helvetica Neue Thin"/>
                <a:cs typeface="Helvetica Neue Thin"/>
              </a:rPr>
              <a:t>Nitika Yadlapalli, </a:t>
            </a:r>
            <a:r>
              <a:rPr lang="en-US" i="1" dirty="0" err="1" smtClean="0">
                <a:solidFill>
                  <a:schemeClr val="tx1">
                    <a:lumMod val="65000"/>
                  </a:schemeClr>
                </a:solidFill>
                <a:latin typeface="Helvetica Neue Thin"/>
                <a:cs typeface="Helvetica Neue Thin"/>
              </a:rPr>
              <a:t>Vikram</a:t>
            </a:r>
            <a:r>
              <a:rPr lang="en-US" i="1" dirty="0" smtClean="0">
                <a:solidFill>
                  <a:schemeClr val="tx1">
                    <a:lumMod val="65000"/>
                  </a:schemeClr>
                </a:solidFill>
                <a:latin typeface="Helvetica Neue Thin"/>
                <a:cs typeface="Helvetica Neue Thin"/>
              </a:rPr>
              <a:t> Ravi</a:t>
            </a:r>
            <a:endParaRPr lang="en-US" i="1" dirty="0">
              <a:solidFill>
                <a:schemeClr val="tx1">
                  <a:lumMod val="65000"/>
                </a:schemeClr>
              </a:solidFill>
              <a:latin typeface="Helvetica Neue Thin"/>
              <a:cs typeface="Helvetica Neue Thin"/>
            </a:endParaRPr>
          </a:p>
        </p:txBody>
      </p:sp>
      <p:sp>
        <p:nvSpPr>
          <p:cNvPr id="5" name="Subtitle 2"/>
          <p:cNvSpPr txBox="1">
            <a:spLocks/>
          </p:cNvSpPr>
          <p:nvPr/>
        </p:nvSpPr>
        <p:spPr>
          <a:xfrm>
            <a:off x="685800" y="3956342"/>
            <a:ext cx="6400800" cy="307881"/>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i="1" dirty="0" smtClean="0">
                <a:solidFill>
                  <a:schemeClr val="tx1">
                    <a:lumMod val="65000"/>
                  </a:schemeClr>
                </a:solidFill>
                <a:latin typeface="Helvetica Neue Thin"/>
                <a:cs typeface="Helvetica Neue Thin"/>
              </a:rPr>
              <a:t>Department of Astronomy, California Institute of Technology</a:t>
            </a:r>
            <a:endParaRPr lang="en-US" sz="1800" i="1" dirty="0">
              <a:solidFill>
                <a:schemeClr val="tx1">
                  <a:lumMod val="65000"/>
                </a:schemeClr>
              </a:solidFill>
              <a:latin typeface="Helvetica Neue Thin"/>
              <a:cs typeface="Helvetica Neue Thin"/>
            </a:endParaRPr>
          </a:p>
        </p:txBody>
      </p:sp>
    </p:spTree>
    <p:extLst>
      <p:ext uri="{BB962C8B-B14F-4D97-AF65-F5344CB8AC3E}">
        <p14:creationId xmlns:p14="http://schemas.microsoft.com/office/powerpoint/2010/main" val="8422906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Galactic Foreground Modeling</a:t>
            </a:r>
            <a:endParaRPr lang="en-US" dirty="0">
              <a:latin typeface="Helvetica Neue Thin"/>
              <a:cs typeface="Helvetica Neue Thin"/>
            </a:endParaRPr>
          </a:p>
        </p:txBody>
      </p:sp>
      <p:sp>
        <p:nvSpPr>
          <p:cNvPr id="11" name="Title 1"/>
          <p:cNvSpPr txBox="1">
            <a:spLocks/>
          </p:cNvSpPr>
          <p:nvPr/>
        </p:nvSpPr>
        <p:spPr>
          <a:xfrm>
            <a:off x="457200" y="882169"/>
            <a:ext cx="8229600" cy="5238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i="1" dirty="0" smtClean="0">
                <a:solidFill>
                  <a:schemeClr val="tx1">
                    <a:lumMod val="75000"/>
                  </a:schemeClr>
                </a:solidFill>
                <a:latin typeface="Helvetica Neue Thin"/>
                <a:cs typeface="Helvetica Neue Thin"/>
              </a:rPr>
              <a:t>The Plane Parallel Slab Model</a:t>
            </a:r>
            <a:endParaRPr lang="en-US" sz="2400" i="1" dirty="0">
              <a:solidFill>
                <a:schemeClr val="tx1">
                  <a:lumMod val="75000"/>
                </a:schemeClr>
              </a:solidFill>
              <a:latin typeface="Helvetica Neue Thin"/>
              <a:cs typeface="Helvetica Neue Thin"/>
            </a:endParaRPr>
          </a:p>
        </p:txBody>
      </p:sp>
      <p:pic>
        <p:nvPicPr>
          <p:cNvPr id="6" name="Picture 5"/>
          <p:cNvPicPr>
            <a:picLocks noChangeAspect="1"/>
          </p:cNvPicPr>
          <p:nvPr/>
        </p:nvPicPr>
        <p:blipFill>
          <a:blip r:embed="rId3"/>
          <a:stretch>
            <a:fillRect/>
          </a:stretch>
        </p:blipFill>
        <p:spPr>
          <a:xfrm>
            <a:off x="1880240" y="4324627"/>
            <a:ext cx="5374881" cy="374960"/>
          </a:xfrm>
          <a:prstGeom prst="rect">
            <a:avLst/>
          </a:prstGeom>
        </p:spPr>
      </p:pic>
      <p:sp>
        <p:nvSpPr>
          <p:cNvPr id="17" name="Title 1"/>
          <p:cNvSpPr txBox="1">
            <a:spLocks/>
          </p:cNvSpPr>
          <p:nvPr/>
        </p:nvSpPr>
        <p:spPr>
          <a:xfrm>
            <a:off x="-983" y="4767264"/>
            <a:ext cx="1881223" cy="3270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1600" dirty="0" smtClean="0">
                <a:latin typeface="Helvetica Neue Thin"/>
                <a:cs typeface="Helvetica Neue Thin"/>
              </a:rPr>
              <a:t>(</a:t>
            </a:r>
            <a:r>
              <a:rPr lang="nb-NO" sz="1600" dirty="0" err="1" smtClean="0">
                <a:latin typeface="Helvetica Neue Thin"/>
                <a:cs typeface="Helvetica Neue Thin"/>
              </a:rPr>
              <a:t>Kogut</a:t>
            </a:r>
            <a:r>
              <a:rPr lang="nb-NO" sz="1600" dirty="0" smtClean="0">
                <a:latin typeface="Helvetica Neue Thin"/>
                <a:cs typeface="Helvetica Neue Thin"/>
              </a:rPr>
              <a:t> et al. 2011)</a:t>
            </a:r>
            <a:endParaRPr lang="en-US" sz="1600" dirty="0">
              <a:latin typeface="Helvetica Neue Thin"/>
              <a:cs typeface="Helvetica Neue Thin"/>
            </a:endParaRPr>
          </a:p>
        </p:txBody>
      </p:sp>
      <p:pic>
        <p:nvPicPr>
          <p:cNvPr id="5" name="Picture 4" descr="csc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337" y="1602409"/>
            <a:ext cx="3627560" cy="2523892"/>
          </a:xfrm>
          <a:prstGeom prst="rect">
            <a:avLst/>
          </a:prstGeom>
        </p:spPr>
      </p:pic>
      <p:sp>
        <p:nvSpPr>
          <p:cNvPr id="3" name="Slide Number Placeholder 2"/>
          <p:cNvSpPr>
            <a:spLocks noGrp="1"/>
          </p:cNvSpPr>
          <p:nvPr>
            <p:ph type="sldNum" sz="quarter" idx="12"/>
          </p:nvPr>
        </p:nvSpPr>
        <p:spPr/>
        <p:txBody>
          <a:bodyPr/>
          <a:lstStyle/>
          <a:p>
            <a:fld id="{0FB56013-B943-42BA-886F-6F9D4EB85E9D}" type="slidenum">
              <a:rPr lang="en-US" smtClean="0"/>
              <a:t>10</a:t>
            </a:fld>
            <a:endParaRPr lang="en-US"/>
          </a:p>
        </p:txBody>
      </p:sp>
    </p:spTree>
    <p:extLst>
      <p:ext uri="{BB962C8B-B14F-4D97-AF65-F5344CB8AC3E}">
        <p14:creationId xmlns:p14="http://schemas.microsoft.com/office/powerpoint/2010/main" val="26131060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Galactic Foreground Modeling</a:t>
            </a:r>
            <a:endParaRPr lang="en-US" dirty="0">
              <a:latin typeface="Helvetica Neue Thin"/>
              <a:cs typeface="Helvetica Neue Thin"/>
            </a:endParaRPr>
          </a:p>
        </p:txBody>
      </p:sp>
      <p:sp>
        <p:nvSpPr>
          <p:cNvPr id="11" name="Title 1"/>
          <p:cNvSpPr txBox="1">
            <a:spLocks/>
          </p:cNvSpPr>
          <p:nvPr/>
        </p:nvSpPr>
        <p:spPr>
          <a:xfrm>
            <a:off x="457200" y="889773"/>
            <a:ext cx="8229600" cy="52387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i="1" dirty="0" smtClean="0">
                <a:solidFill>
                  <a:schemeClr val="tx1">
                    <a:lumMod val="75000"/>
                  </a:schemeClr>
                </a:solidFill>
                <a:latin typeface="Helvetica Neue Thin"/>
                <a:cs typeface="Helvetica Neue Thin"/>
              </a:rPr>
              <a:t>Disk + Halo Model</a:t>
            </a:r>
            <a:endParaRPr lang="en-US" sz="3200" i="1" dirty="0">
              <a:solidFill>
                <a:schemeClr val="tx1">
                  <a:lumMod val="75000"/>
                </a:schemeClr>
              </a:solidFill>
              <a:latin typeface="Helvetica Neue Thin"/>
              <a:cs typeface="Helvetica Neue Thin"/>
            </a:endParaRPr>
          </a:p>
        </p:txBody>
      </p:sp>
      <p:grpSp>
        <p:nvGrpSpPr>
          <p:cNvPr id="12" name="Group 11"/>
          <p:cNvGrpSpPr>
            <a:grpSpLocks noChangeAspect="1"/>
          </p:cNvGrpSpPr>
          <p:nvPr/>
        </p:nvGrpSpPr>
        <p:grpSpPr>
          <a:xfrm>
            <a:off x="946325" y="1708149"/>
            <a:ext cx="6955560" cy="378369"/>
            <a:chOff x="762000" y="2277534"/>
            <a:chExt cx="7628866" cy="444500"/>
          </a:xfrm>
        </p:grpSpPr>
        <p:pic>
          <p:nvPicPr>
            <p:cNvPr id="10" name="Picture 9"/>
            <p:cNvPicPr>
              <a:picLocks noChangeAspect="1"/>
            </p:cNvPicPr>
            <p:nvPr/>
          </p:nvPicPr>
          <p:blipFill rotWithShape="1">
            <a:blip r:embed="rId3"/>
            <a:srcRect l="64814"/>
            <a:stretch/>
          </p:blipFill>
          <p:spPr>
            <a:xfrm>
              <a:off x="5706533" y="2277534"/>
              <a:ext cx="2684333" cy="444500"/>
            </a:xfrm>
            <a:prstGeom prst="rect">
              <a:avLst/>
            </a:prstGeom>
          </p:spPr>
        </p:pic>
        <p:grpSp>
          <p:nvGrpSpPr>
            <p:cNvPr id="5" name="Group 4"/>
            <p:cNvGrpSpPr>
              <a:grpSpLocks noChangeAspect="1"/>
            </p:cNvGrpSpPr>
            <p:nvPr/>
          </p:nvGrpSpPr>
          <p:grpSpPr>
            <a:xfrm>
              <a:off x="762000" y="2277534"/>
              <a:ext cx="7628866" cy="444500"/>
              <a:chOff x="762000" y="2628900"/>
              <a:chExt cx="7628866" cy="444500"/>
            </a:xfrm>
          </p:grpSpPr>
          <p:pic>
            <p:nvPicPr>
              <p:cNvPr id="3" name="Picture 2"/>
              <p:cNvPicPr>
                <a:picLocks noChangeAspect="1"/>
              </p:cNvPicPr>
              <p:nvPr/>
            </p:nvPicPr>
            <p:blipFill rotWithShape="1">
              <a:blip r:embed="rId3"/>
              <a:srcRect r="65928"/>
              <a:stretch/>
            </p:blipFill>
            <p:spPr>
              <a:xfrm>
                <a:off x="762000" y="2628900"/>
                <a:ext cx="2599268" cy="444500"/>
              </a:xfrm>
              <a:prstGeom prst="rect">
                <a:avLst/>
              </a:prstGeom>
            </p:spPr>
          </p:pic>
          <p:pic>
            <p:nvPicPr>
              <p:cNvPr id="6" name="Picture 5"/>
              <p:cNvPicPr>
                <a:picLocks noChangeAspect="1"/>
              </p:cNvPicPr>
              <p:nvPr/>
            </p:nvPicPr>
            <p:blipFill rotWithShape="1">
              <a:blip r:embed="rId3"/>
              <a:srcRect l="34072" r="35186"/>
              <a:stretch/>
            </p:blipFill>
            <p:spPr>
              <a:xfrm>
                <a:off x="3361268" y="2628900"/>
                <a:ext cx="2345265" cy="444500"/>
              </a:xfrm>
              <a:prstGeom prst="rect">
                <a:avLst/>
              </a:prstGeom>
              <a:ln w="19050" cmpd="sng">
                <a:noFill/>
              </a:ln>
            </p:spPr>
          </p:pic>
          <p:pic>
            <p:nvPicPr>
              <p:cNvPr id="7" name="Picture 6"/>
              <p:cNvPicPr>
                <a:picLocks noChangeAspect="1"/>
              </p:cNvPicPr>
              <p:nvPr/>
            </p:nvPicPr>
            <p:blipFill rotWithShape="1">
              <a:blip r:embed="rId3"/>
              <a:srcRect l="70363"/>
              <a:stretch/>
            </p:blipFill>
            <p:spPr>
              <a:xfrm>
                <a:off x="6129867" y="2628900"/>
                <a:ext cx="2260999" cy="444500"/>
              </a:xfrm>
              <a:prstGeom prst="rect">
                <a:avLst/>
              </a:prstGeom>
              <a:ln w="19050" cmpd="sng">
                <a:noFill/>
              </a:ln>
            </p:spPr>
          </p:pic>
        </p:grpSp>
      </p:grpSp>
      <p:sp>
        <p:nvSpPr>
          <p:cNvPr id="16" name="Slide Number Placeholder 15"/>
          <p:cNvSpPr>
            <a:spLocks noGrp="1"/>
          </p:cNvSpPr>
          <p:nvPr>
            <p:ph type="sldNum" sz="quarter" idx="12"/>
          </p:nvPr>
        </p:nvSpPr>
        <p:spPr/>
        <p:txBody>
          <a:bodyPr/>
          <a:lstStyle/>
          <a:p>
            <a:fld id="{0FB56013-B943-42BA-886F-6F9D4EB85E9D}" type="slidenum">
              <a:rPr lang="en-US" smtClean="0"/>
              <a:t>11</a:t>
            </a:fld>
            <a:endParaRPr lang="en-US"/>
          </a:p>
        </p:txBody>
      </p:sp>
    </p:spTree>
    <p:extLst>
      <p:ext uri="{BB962C8B-B14F-4D97-AF65-F5344CB8AC3E}">
        <p14:creationId xmlns:p14="http://schemas.microsoft.com/office/powerpoint/2010/main" val="3273593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Galactic Foreground Modeling</a:t>
            </a:r>
            <a:endParaRPr lang="en-US" dirty="0">
              <a:latin typeface="Helvetica Neue Thin"/>
              <a:cs typeface="Helvetica Neue Thin"/>
            </a:endParaRPr>
          </a:p>
        </p:txBody>
      </p:sp>
      <p:sp>
        <p:nvSpPr>
          <p:cNvPr id="11" name="Title 1"/>
          <p:cNvSpPr txBox="1">
            <a:spLocks/>
          </p:cNvSpPr>
          <p:nvPr/>
        </p:nvSpPr>
        <p:spPr>
          <a:xfrm>
            <a:off x="457200" y="889773"/>
            <a:ext cx="8229600" cy="52387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i="1" dirty="0" smtClean="0">
                <a:solidFill>
                  <a:schemeClr val="tx1">
                    <a:lumMod val="75000"/>
                  </a:schemeClr>
                </a:solidFill>
                <a:latin typeface="Helvetica Neue Thin"/>
                <a:cs typeface="Helvetica Neue Thin"/>
              </a:rPr>
              <a:t>Disk + Halo Model</a:t>
            </a:r>
            <a:endParaRPr lang="en-US" sz="3200" i="1" dirty="0">
              <a:solidFill>
                <a:schemeClr val="tx1">
                  <a:lumMod val="75000"/>
                </a:schemeClr>
              </a:solidFill>
              <a:latin typeface="Helvetica Neue Thin"/>
              <a:cs typeface="Helvetica Neue Thin"/>
            </a:endParaRPr>
          </a:p>
        </p:txBody>
      </p:sp>
      <p:grpSp>
        <p:nvGrpSpPr>
          <p:cNvPr id="12" name="Group 11"/>
          <p:cNvGrpSpPr>
            <a:grpSpLocks noChangeAspect="1"/>
          </p:cNvGrpSpPr>
          <p:nvPr/>
        </p:nvGrpSpPr>
        <p:grpSpPr>
          <a:xfrm>
            <a:off x="946325" y="1708149"/>
            <a:ext cx="6955560" cy="378369"/>
            <a:chOff x="762000" y="2277534"/>
            <a:chExt cx="7628866" cy="444500"/>
          </a:xfrm>
        </p:grpSpPr>
        <p:pic>
          <p:nvPicPr>
            <p:cNvPr id="10" name="Picture 9"/>
            <p:cNvPicPr>
              <a:picLocks noChangeAspect="1"/>
            </p:cNvPicPr>
            <p:nvPr/>
          </p:nvPicPr>
          <p:blipFill rotWithShape="1">
            <a:blip r:embed="rId3"/>
            <a:srcRect l="64814"/>
            <a:stretch/>
          </p:blipFill>
          <p:spPr>
            <a:xfrm>
              <a:off x="5706533" y="2277534"/>
              <a:ext cx="2684333" cy="444500"/>
            </a:xfrm>
            <a:prstGeom prst="rect">
              <a:avLst/>
            </a:prstGeom>
          </p:spPr>
        </p:pic>
        <p:grpSp>
          <p:nvGrpSpPr>
            <p:cNvPr id="5" name="Group 4"/>
            <p:cNvGrpSpPr>
              <a:grpSpLocks noChangeAspect="1"/>
            </p:cNvGrpSpPr>
            <p:nvPr/>
          </p:nvGrpSpPr>
          <p:grpSpPr>
            <a:xfrm>
              <a:off x="762000" y="2277534"/>
              <a:ext cx="7628866" cy="444500"/>
              <a:chOff x="762000" y="2628900"/>
              <a:chExt cx="7628866" cy="444500"/>
            </a:xfrm>
          </p:grpSpPr>
          <p:pic>
            <p:nvPicPr>
              <p:cNvPr id="3" name="Picture 2"/>
              <p:cNvPicPr>
                <a:picLocks noChangeAspect="1"/>
              </p:cNvPicPr>
              <p:nvPr/>
            </p:nvPicPr>
            <p:blipFill rotWithShape="1">
              <a:blip r:embed="rId3"/>
              <a:srcRect r="65928"/>
              <a:stretch/>
            </p:blipFill>
            <p:spPr>
              <a:xfrm>
                <a:off x="762000" y="2628900"/>
                <a:ext cx="2599268" cy="444500"/>
              </a:xfrm>
              <a:prstGeom prst="rect">
                <a:avLst/>
              </a:prstGeom>
            </p:spPr>
          </p:pic>
          <p:pic>
            <p:nvPicPr>
              <p:cNvPr id="6" name="Picture 5"/>
              <p:cNvPicPr>
                <a:picLocks noChangeAspect="1"/>
              </p:cNvPicPr>
              <p:nvPr/>
            </p:nvPicPr>
            <p:blipFill rotWithShape="1">
              <a:blip r:embed="rId3"/>
              <a:srcRect l="34072" r="35186"/>
              <a:stretch/>
            </p:blipFill>
            <p:spPr>
              <a:xfrm>
                <a:off x="3361268" y="2628900"/>
                <a:ext cx="2345265" cy="444500"/>
              </a:xfrm>
              <a:prstGeom prst="rect">
                <a:avLst/>
              </a:prstGeom>
              <a:ln w="19050" cmpd="sng">
                <a:solidFill>
                  <a:schemeClr val="accent5"/>
                </a:solidFill>
              </a:ln>
            </p:spPr>
          </p:pic>
          <p:pic>
            <p:nvPicPr>
              <p:cNvPr id="7" name="Picture 6"/>
              <p:cNvPicPr>
                <a:picLocks noChangeAspect="1"/>
              </p:cNvPicPr>
              <p:nvPr/>
            </p:nvPicPr>
            <p:blipFill rotWithShape="1">
              <a:blip r:embed="rId3"/>
              <a:srcRect l="70363"/>
              <a:stretch/>
            </p:blipFill>
            <p:spPr>
              <a:xfrm>
                <a:off x="6129867" y="2628900"/>
                <a:ext cx="2260999" cy="444500"/>
              </a:xfrm>
              <a:prstGeom prst="rect">
                <a:avLst/>
              </a:prstGeom>
              <a:ln w="19050" cmpd="sng">
                <a:solidFill>
                  <a:schemeClr val="accent4"/>
                </a:solidFill>
              </a:ln>
            </p:spPr>
          </p:pic>
        </p:grpSp>
      </p:grpSp>
      <p:pic>
        <p:nvPicPr>
          <p:cNvPr id="13" name="Picture 12" descr="example_disk.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34084"/>
            <a:ext cx="2591495" cy="1660109"/>
          </a:xfrm>
          <a:prstGeom prst="rect">
            <a:avLst/>
          </a:prstGeom>
          <a:ln w="38100" cmpd="sng">
            <a:solidFill>
              <a:schemeClr val="accent5"/>
            </a:solidFill>
          </a:ln>
        </p:spPr>
      </p:pic>
      <p:pic>
        <p:nvPicPr>
          <p:cNvPr id="14" name="Picture 13" descr="example_sph.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943" y="2334084"/>
            <a:ext cx="2591494" cy="1660109"/>
          </a:xfrm>
          <a:prstGeom prst="rect">
            <a:avLst/>
          </a:prstGeom>
          <a:ln w="38100" cmpd="sng">
            <a:solidFill>
              <a:schemeClr val="accent5"/>
            </a:solidFill>
          </a:ln>
        </p:spPr>
      </p:pic>
      <p:pic>
        <p:nvPicPr>
          <p:cNvPr id="15" name="Picture 14" descr="example_halo.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9557" y="2334084"/>
            <a:ext cx="2591495" cy="1660109"/>
          </a:xfrm>
          <a:prstGeom prst="rect">
            <a:avLst/>
          </a:prstGeom>
          <a:ln w="38100" cmpd="sng">
            <a:solidFill>
              <a:schemeClr val="accent4"/>
            </a:solidFill>
          </a:ln>
        </p:spPr>
      </p:pic>
      <p:sp>
        <p:nvSpPr>
          <p:cNvPr id="4" name="Slide Number Placeholder 3"/>
          <p:cNvSpPr>
            <a:spLocks noGrp="1"/>
          </p:cNvSpPr>
          <p:nvPr>
            <p:ph type="sldNum" sz="quarter" idx="12"/>
          </p:nvPr>
        </p:nvSpPr>
        <p:spPr/>
        <p:txBody>
          <a:bodyPr/>
          <a:lstStyle/>
          <a:p>
            <a:fld id="{0FB56013-B943-42BA-886F-6F9D4EB85E9D}" type="slidenum">
              <a:rPr lang="en-US" smtClean="0"/>
              <a:t>12</a:t>
            </a:fld>
            <a:endParaRPr lang="en-US"/>
          </a:p>
        </p:txBody>
      </p:sp>
    </p:spTree>
    <p:extLst>
      <p:ext uri="{BB962C8B-B14F-4D97-AF65-F5344CB8AC3E}">
        <p14:creationId xmlns:p14="http://schemas.microsoft.com/office/powerpoint/2010/main" val="21963868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All-Sky Map</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13</a:t>
            </a:fld>
            <a:endParaRPr lang="en-US"/>
          </a:p>
        </p:txBody>
      </p:sp>
      <p:pic>
        <p:nvPicPr>
          <p:cNvPr id="4" name="Picture 3" descr="1420_map.jp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57200" y="1288201"/>
            <a:ext cx="3891313" cy="2492771"/>
          </a:xfrm>
          <a:prstGeom prst="rect">
            <a:avLst/>
          </a:prstGeom>
        </p:spPr>
      </p:pic>
    </p:spTree>
    <p:extLst>
      <p:ext uri="{BB962C8B-B14F-4D97-AF65-F5344CB8AC3E}">
        <p14:creationId xmlns:p14="http://schemas.microsoft.com/office/powerpoint/2010/main" val="35028968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All-Sky Map</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14</a:t>
            </a:fld>
            <a:endParaRPr lang="en-US"/>
          </a:p>
        </p:txBody>
      </p:sp>
      <p:pic>
        <p:nvPicPr>
          <p:cNvPr id="4" name="Picture 3" descr="1420_map.jpg"/>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57200" y="1288201"/>
            <a:ext cx="3891313" cy="2492771"/>
          </a:xfrm>
          <a:prstGeom prst="rect">
            <a:avLst/>
          </a:prstGeom>
        </p:spPr>
      </p:pic>
      <p:pic>
        <p:nvPicPr>
          <p:cNvPr id="5" name="Picture 4" descr="1420_model.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944914" y="1730886"/>
            <a:ext cx="3926114" cy="2515064"/>
          </a:xfrm>
          <a:prstGeom prst="rect">
            <a:avLst/>
          </a:prstGeom>
        </p:spPr>
      </p:pic>
    </p:spTree>
    <p:extLst>
      <p:ext uri="{BB962C8B-B14F-4D97-AF65-F5344CB8AC3E}">
        <p14:creationId xmlns:p14="http://schemas.microsoft.com/office/powerpoint/2010/main" val="27370045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All-Sky Map</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15</a:t>
            </a:fld>
            <a:endParaRPr lang="en-US"/>
          </a:p>
        </p:txBody>
      </p:sp>
      <p:pic>
        <p:nvPicPr>
          <p:cNvPr id="4" name="Picture 3" descr="1420_map.jpg"/>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457200" y="1288201"/>
            <a:ext cx="3891313" cy="2492771"/>
          </a:xfrm>
          <a:prstGeom prst="rect">
            <a:avLst/>
          </a:prstGeom>
        </p:spPr>
      </p:pic>
      <p:pic>
        <p:nvPicPr>
          <p:cNvPr id="5" name="Picture 4" descr="1420_model.jpg"/>
          <p:cNvPicPr>
            <a:picLocks noChangeAspect="1"/>
          </p:cNvPicPr>
          <p:nvPr/>
        </p:nvPicPr>
        <p:blipFill>
          <a:blip r:embed="rId4">
            <a:alphaModFix amt="39000"/>
            <a:extLst>
              <a:ext uri="{28A0092B-C50C-407E-A947-70E740481C1C}">
                <a14:useLocalDpi xmlns:a14="http://schemas.microsoft.com/office/drawing/2010/main" val="0"/>
              </a:ext>
            </a:extLst>
          </a:blip>
          <a:stretch>
            <a:fillRect/>
          </a:stretch>
        </p:blipFill>
        <p:spPr>
          <a:xfrm>
            <a:off x="1944914" y="1730886"/>
            <a:ext cx="3926114" cy="2515064"/>
          </a:xfrm>
          <a:prstGeom prst="rect">
            <a:avLst/>
          </a:prstGeom>
        </p:spPr>
      </p:pic>
      <p:pic>
        <p:nvPicPr>
          <p:cNvPr id="6" name="Picture 5" descr="1420_residual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538" y="2252200"/>
            <a:ext cx="3926113" cy="2515064"/>
          </a:xfrm>
          <a:prstGeom prst="rect">
            <a:avLst/>
          </a:prstGeom>
        </p:spPr>
      </p:pic>
    </p:spTree>
    <p:extLst>
      <p:ext uri="{BB962C8B-B14F-4D97-AF65-F5344CB8AC3E}">
        <p14:creationId xmlns:p14="http://schemas.microsoft.com/office/powerpoint/2010/main" val="27370045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All-Sky Map</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16</a:t>
            </a:fld>
            <a:endParaRPr lang="en-US"/>
          </a:p>
        </p:txBody>
      </p:sp>
      <p:pic>
        <p:nvPicPr>
          <p:cNvPr id="6" name="Picture 5" descr="1420_map.jp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57200" y="1288201"/>
            <a:ext cx="3891313" cy="2492771"/>
          </a:xfrm>
          <a:prstGeom prst="rect">
            <a:avLst/>
          </a:prstGeom>
        </p:spPr>
      </p:pic>
      <p:pic>
        <p:nvPicPr>
          <p:cNvPr id="4" name="Picture 3" descr="corner_disk+halo+bk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429" y="1288201"/>
            <a:ext cx="3381829" cy="3381829"/>
          </a:xfrm>
          <a:prstGeom prst="rect">
            <a:avLst/>
          </a:prstGeom>
        </p:spPr>
      </p:pic>
    </p:spTree>
    <p:extLst>
      <p:ext uri="{BB962C8B-B14F-4D97-AF65-F5344CB8AC3E}">
        <p14:creationId xmlns:p14="http://schemas.microsoft.com/office/powerpoint/2010/main" val="2694718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All-Sky Map</a:t>
            </a:r>
            <a:endParaRPr lang="en-US" dirty="0">
              <a:latin typeface="Helvetica Neue Thin"/>
              <a:cs typeface="Helvetica Neue Thin"/>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17</a:t>
            </a:fld>
            <a:endParaRPr lang="en-US"/>
          </a:p>
        </p:txBody>
      </p:sp>
      <p:pic>
        <p:nvPicPr>
          <p:cNvPr id="6" name="Picture 5" descr="corner_disk+halo+bk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429" y="1288201"/>
            <a:ext cx="3381829" cy="3381829"/>
          </a:xfrm>
          <a:prstGeom prst="rect">
            <a:avLst/>
          </a:prstGeom>
        </p:spPr>
      </p:pic>
      <p:pic>
        <p:nvPicPr>
          <p:cNvPr id="5" name="Picture 4" descr="corner_disk+bk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886" y="1288201"/>
            <a:ext cx="3381829" cy="3381829"/>
          </a:xfrm>
          <a:prstGeom prst="rect">
            <a:avLst/>
          </a:prstGeom>
        </p:spPr>
      </p:pic>
      <p:sp>
        <p:nvSpPr>
          <p:cNvPr id="7" name="Rectangle 6"/>
          <p:cNvSpPr/>
          <p:nvPr/>
        </p:nvSpPr>
        <p:spPr>
          <a:xfrm>
            <a:off x="3389086" y="3457179"/>
            <a:ext cx="892629" cy="1042250"/>
          </a:xfrm>
          <a:prstGeom prst="rect">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660066"/>
                </a:solidFill>
              </a:ln>
              <a:noFill/>
            </a:endParaRPr>
          </a:p>
        </p:txBody>
      </p:sp>
      <p:sp>
        <p:nvSpPr>
          <p:cNvPr id="9" name="Rectangle 8"/>
          <p:cNvSpPr/>
          <p:nvPr/>
        </p:nvSpPr>
        <p:spPr>
          <a:xfrm>
            <a:off x="7511143" y="3783750"/>
            <a:ext cx="624115" cy="780993"/>
          </a:xfrm>
          <a:prstGeom prst="rect">
            <a:avLst/>
          </a:prstGeom>
          <a:noFill/>
          <a:ln w="28575"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660066"/>
                </a:solidFill>
              </a:ln>
              <a:noFill/>
            </a:endParaRPr>
          </a:p>
        </p:txBody>
      </p:sp>
    </p:spTree>
    <p:extLst>
      <p:ext uri="{BB962C8B-B14F-4D97-AF65-F5344CB8AC3E}">
        <p14:creationId xmlns:p14="http://schemas.microsoft.com/office/powerpoint/2010/main" val="17064607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TRIS Data</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18</a:t>
            </a:fld>
            <a:endParaRPr lang="en-US"/>
          </a:p>
        </p:txBody>
      </p:sp>
    </p:spTree>
    <p:extLst>
      <p:ext uri="{BB962C8B-B14F-4D97-AF65-F5344CB8AC3E}">
        <p14:creationId xmlns:p14="http://schemas.microsoft.com/office/powerpoint/2010/main" val="15916919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TRIS Data</a:t>
            </a:r>
            <a:endParaRPr lang="en-US" dirty="0">
              <a:latin typeface="Helvetica Neue Thin"/>
              <a:cs typeface="Helvetica Neue Thin"/>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19</a:t>
            </a:fld>
            <a:endParaRPr lang="en-US"/>
          </a:p>
        </p:txBody>
      </p:sp>
      <p:pic>
        <p:nvPicPr>
          <p:cNvPr id="5" name="Picture 4" descr="TRIS_Tg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57" y="1254807"/>
            <a:ext cx="4964904" cy="3309936"/>
          </a:xfrm>
          <a:prstGeom prst="rect">
            <a:avLst/>
          </a:prstGeom>
        </p:spPr>
      </p:pic>
    </p:spTree>
    <p:extLst>
      <p:ext uri="{BB962C8B-B14F-4D97-AF65-F5344CB8AC3E}">
        <p14:creationId xmlns:p14="http://schemas.microsoft.com/office/powerpoint/2010/main" val="6145396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9" name="Picture 8"/>
          <p:cNvPicPr>
            <a:picLocks noChangeAspect="1"/>
          </p:cNvPicPr>
          <p:nvPr/>
        </p:nvPicPr>
        <p:blipFill rotWithShape="1">
          <a:blip r:embed="rId3">
            <a:alphaModFix/>
          </a:blip>
          <a:srcRect r="71509"/>
          <a:stretch/>
        </p:blipFill>
        <p:spPr>
          <a:xfrm>
            <a:off x="2428326" y="1488244"/>
            <a:ext cx="2504367" cy="428902"/>
          </a:xfrm>
          <a:prstGeom prst="rect">
            <a:avLst/>
          </a:prstGeom>
        </p:spPr>
      </p:pic>
      <p:sp>
        <p:nvSpPr>
          <p:cNvPr id="3" name="Slide Number Placeholder 2"/>
          <p:cNvSpPr>
            <a:spLocks noGrp="1"/>
          </p:cNvSpPr>
          <p:nvPr>
            <p:ph type="sldNum" sz="quarter" idx="12"/>
          </p:nvPr>
        </p:nvSpPr>
        <p:spPr/>
        <p:txBody>
          <a:bodyPr/>
          <a:lstStyle/>
          <a:p>
            <a:fld id="{0FB56013-B943-42BA-886F-6F9D4EB85E9D}" type="slidenum">
              <a:rPr lang="en-US" smtClean="0"/>
              <a:t>2</a:t>
            </a:fld>
            <a:endParaRPr lang="en-US"/>
          </a:p>
        </p:txBody>
      </p:sp>
    </p:spTree>
    <p:extLst>
      <p:ext uri="{BB962C8B-B14F-4D97-AF65-F5344CB8AC3E}">
        <p14:creationId xmlns:p14="http://schemas.microsoft.com/office/powerpoint/2010/main" val="33738411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TRIS Data</a:t>
            </a:r>
            <a:endParaRPr lang="en-US"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20</a:t>
            </a:fld>
            <a:endParaRPr lang="en-US"/>
          </a:p>
        </p:txBody>
      </p:sp>
      <p:pic>
        <p:nvPicPr>
          <p:cNvPr id="6" name="Picture 5" descr="residuals_TRIS_sph+hal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3" y="1344310"/>
            <a:ext cx="3998687" cy="2665791"/>
          </a:xfrm>
          <a:prstGeom prst="rect">
            <a:avLst/>
          </a:prstGeom>
        </p:spPr>
      </p:pic>
      <p:pic>
        <p:nvPicPr>
          <p:cNvPr id="7" name="Picture 6" descr="residuals_TRIS_sp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44310"/>
            <a:ext cx="3998686" cy="2665791"/>
          </a:xfrm>
          <a:prstGeom prst="rect">
            <a:avLst/>
          </a:prstGeom>
        </p:spPr>
      </p:pic>
    </p:spTree>
    <p:extLst>
      <p:ext uri="{BB962C8B-B14F-4D97-AF65-F5344CB8AC3E}">
        <p14:creationId xmlns:p14="http://schemas.microsoft.com/office/powerpoint/2010/main" val="11424603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Analyzing TRIS Data</a:t>
            </a:r>
            <a:endParaRPr lang="en-US" dirty="0">
              <a:latin typeface="Helvetica Neue Thin"/>
              <a:cs typeface="Helvetica Neue Thin"/>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21</a:t>
            </a:fld>
            <a:endParaRPr lang="en-US"/>
          </a:p>
        </p:txBody>
      </p:sp>
      <p:pic>
        <p:nvPicPr>
          <p:cNvPr id="6" name="Picture 5" descr="residuals_TRIS_sph+hal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3" y="1344310"/>
            <a:ext cx="3998687" cy="2665791"/>
          </a:xfrm>
          <a:prstGeom prst="rect">
            <a:avLst/>
          </a:prstGeom>
        </p:spPr>
      </p:pic>
      <p:pic>
        <p:nvPicPr>
          <p:cNvPr id="7" name="Picture 6" descr="corner_TRIS_sph+hal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315" y="1063229"/>
            <a:ext cx="3795485" cy="3712212"/>
          </a:xfrm>
          <a:prstGeom prst="rect">
            <a:avLst/>
          </a:prstGeom>
        </p:spPr>
      </p:pic>
    </p:spTree>
    <p:extLst>
      <p:ext uri="{BB962C8B-B14F-4D97-AF65-F5344CB8AC3E}">
        <p14:creationId xmlns:p14="http://schemas.microsoft.com/office/powerpoint/2010/main" val="17355658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Final Thoughts</a:t>
            </a:r>
            <a:endParaRPr lang="en-US" dirty="0">
              <a:latin typeface="Helvetica Neue Thin"/>
              <a:cs typeface="Helvetica Neue Thin"/>
            </a:endParaRPr>
          </a:p>
        </p:txBody>
      </p:sp>
      <p:grpSp>
        <p:nvGrpSpPr>
          <p:cNvPr id="8" name="Group 7"/>
          <p:cNvGrpSpPr/>
          <p:nvPr/>
        </p:nvGrpSpPr>
        <p:grpSpPr>
          <a:xfrm>
            <a:off x="2428326" y="1488244"/>
            <a:ext cx="4568900" cy="2470463"/>
            <a:chOff x="2314252" y="1488244"/>
            <a:chExt cx="4568900" cy="2470463"/>
          </a:xfrm>
        </p:grpSpPr>
        <p:pic>
          <p:nvPicPr>
            <p:cNvPr id="9" name="Picture 8"/>
            <p:cNvPicPr>
              <a:picLocks noChangeAspect="1"/>
            </p:cNvPicPr>
            <p:nvPr/>
          </p:nvPicPr>
          <p:blipFill rotWithShape="1">
            <a:blip r:embed="rId3">
              <a:alphaModFix/>
            </a:blip>
            <a:srcRect l="28491" r="48022"/>
            <a:stretch/>
          </p:blipFill>
          <p:spPr>
            <a:xfrm>
              <a:off x="4818619" y="1488244"/>
              <a:ext cx="2064533" cy="428902"/>
            </a:xfrm>
            <a:prstGeom prst="rect">
              <a:avLst/>
            </a:prstGeom>
          </p:spPr>
        </p:pic>
        <p:pic>
          <p:nvPicPr>
            <p:cNvPr id="10" name="Picture 9"/>
            <p:cNvPicPr>
              <a:picLocks noChangeAspect="1"/>
            </p:cNvPicPr>
            <p:nvPr/>
          </p:nvPicPr>
          <p:blipFill rotWithShape="1">
            <a:blip r:embed="rId3">
              <a:alphaModFix/>
            </a:blip>
            <a:srcRect l="73697" r="7819"/>
            <a:stretch/>
          </p:blipFill>
          <p:spPr>
            <a:xfrm>
              <a:off x="4818620" y="2834775"/>
              <a:ext cx="1624697" cy="428902"/>
            </a:xfrm>
            <a:prstGeom prst="rect">
              <a:avLst/>
            </a:prstGeom>
          </p:spPr>
        </p:pic>
        <p:pic>
          <p:nvPicPr>
            <p:cNvPr id="11" name="Picture 10"/>
            <p:cNvPicPr>
              <a:picLocks noChangeAspect="1"/>
            </p:cNvPicPr>
            <p:nvPr/>
          </p:nvPicPr>
          <p:blipFill rotWithShape="1">
            <a:blip r:embed="rId3"/>
            <a:srcRect l="92706" r="-1027"/>
            <a:stretch/>
          </p:blipFill>
          <p:spPr>
            <a:xfrm>
              <a:off x="4818620" y="3529805"/>
              <a:ext cx="731405" cy="428902"/>
            </a:xfrm>
            <a:prstGeom prst="rect">
              <a:avLst/>
            </a:prstGeom>
            <a:ln w="38100" cmpd="sng">
              <a:solidFill>
                <a:schemeClr val="accent2"/>
              </a:solidFill>
            </a:ln>
          </p:spPr>
        </p:pic>
        <p:pic>
          <p:nvPicPr>
            <p:cNvPr id="17" name="Picture 16"/>
            <p:cNvPicPr>
              <a:picLocks noChangeAspect="1"/>
            </p:cNvPicPr>
            <p:nvPr/>
          </p:nvPicPr>
          <p:blipFill rotWithShape="1">
            <a:blip r:embed="rId3">
              <a:alphaModFix/>
            </a:blip>
            <a:srcRect l="52285" r="26576"/>
            <a:stretch/>
          </p:blipFill>
          <p:spPr>
            <a:xfrm>
              <a:off x="4818620" y="2167674"/>
              <a:ext cx="1858079" cy="428902"/>
            </a:xfrm>
            <a:prstGeom prst="rect">
              <a:avLst/>
            </a:prstGeom>
          </p:spPr>
        </p:pic>
        <p:pic>
          <p:nvPicPr>
            <p:cNvPr id="18" name="Picture 17"/>
            <p:cNvPicPr>
              <a:picLocks noChangeAspect="1"/>
            </p:cNvPicPr>
            <p:nvPr/>
          </p:nvPicPr>
          <p:blipFill rotWithShape="1">
            <a:blip r:embed="rId3">
              <a:alphaModFix/>
            </a:blip>
            <a:srcRect r="71509"/>
            <a:stretch/>
          </p:blipFill>
          <p:spPr>
            <a:xfrm>
              <a:off x="2314252" y="1488244"/>
              <a:ext cx="2504367" cy="428902"/>
            </a:xfrm>
            <a:prstGeom prst="rect">
              <a:avLst/>
            </a:prstGeom>
          </p:spPr>
        </p:pic>
      </p:grpSp>
      <p:sp>
        <p:nvSpPr>
          <p:cNvPr id="3" name="Slide Number Placeholder 2"/>
          <p:cNvSpPr>
            <a:spLocks noGrp="1"/>
          </p:cNvSpPr>
          <p:nvPr>
            <p:ph type="sldNum" sz="quarter" idx="12"/>
          </p:nvPr>
        </p:nvSpPr>
        <p:spPr/>
        <p:txBody>
          <a:bodyPr/>
          <a:lstStyle/>
          <a:p>
            <a:fld id="{0FB56013-B943-42BA-886F-6F9D4EB85E9D}" type="slidenum">
              <a:rPr lang="en-US" smtClean="0"/>
              <a:t>22</a:t>
            </a:fld>
            <a:endParaRPr lang="en-US"/>
          </a:p>
        </p:txBody>
      </p:sp>
    </p:spTree>
    <p:extLst>
      <p:ext uri="{BB962C8B-B14F-4D97-AF65-F5344CB8AC3E}">
        <p14:creationId xmlns:p14="http://schemas.microsoft.com/office/powerpoint/2010/main" val="325719177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Helvetica Neue Thin"/>
                <a:cs typeface="Helvetica Neue Thin"/>
              </a:rPr>
              <a:t>Extragalactic Brightness Temperature</a:t>
            </a:r>
            <a:endParaRPr lang="en-US" dirty="0">
              <a:latin typeface="Helvetica Neue Thin"/>
              <a:cs typeface="Helvetica Neue Thin"/>
            </a:endParaRPr>
          </a:p>
        </p:txBody>
      </p:sp>
      <p:pic>
        <p:nvPicPr>
          <p:cNvPr id="4" name="Picture 3" descr="T_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73" y="1382373"/>
            <a:ext cx="4364573" cy="3129718"/>
          </a:xfrm>
          <a:prstGeom prst="rect">
            <a:avLst/>
          </a:prstGeom>
        </p:spPr>
      </p:pic>
      <p:sp>
        <p:nvSpPr>
          <p:cNvPr id="5" name="Slide Number Placeholder 4"/>
          <p:cNvSpPr>
            <a:spLocks noGrp="1"/>
          </p:cNvSpPr>
          <p:nvPr>
            <p:ph type="sldNum" sz="quarter" idx="12"/>
          </p:nvPr>
        </p:nvSpPr>
        <p:spPr/>
        <p:txBody>
          <a:bodyPr/>
          <a:lstStyle/>
          <a:p>
            <a:fld id="{0FB56013-B943-42BA-886F-6F9D4EB85E9D}" type="slidenum">
              <a:rPr lang="en-US" smtClean="0"/>
              <a:t>23</a:t>
            </a:fld>
            <a:endParaRPr lang="en-US"/>
          </a:p>
        </p:txBody>
      </p:sp>
    </p:spTree>
    <p:extLst>
      <p:ext uri="{BB962C8B-B14F-4D97-AF65-F5344CB8AC3E}">
        <p14:creationId xmlns:p14="http://schemas.microsoft.com/office/powerpoint/2010/main" val="37902251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Helvetica Neue Thin"/>
                <a:cs typeface="Helvetica Neue Thin"/>
              </a:rPr>
              <a:t>Brightness Temperature</a:t>
            </a:r>
            <a:endParaRPr lang="en-US" dirty="0">
              <a:latin typeface="Helvetica Neue Thin"/>
              <a:cs typeface="Helvetica Neue Thin"/>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24</a:t>
            </a:fld>
            <a:endParaRPr lang="en-US"/>
          </a:p>
        </p:txBody>
      </p:sp>
      <p:pic>
        <p:nvPicPr>
          <p:cNvPr id="3" name="Picture 2"/>
          <p:cNvPicPr>
            <a:picLocks noChangeAspect="1"/>
          </p:cNvPicPr>
          <p:nvPr/>
        </p:nvPicPr>
        <p:blipFill>
          <a:blip r:embed="rId3"/>
          <a:stretch>
            <a:fillRect/>
          </a:stretch>
        </p:blipFill>
        <p:spPr>
          <a:xfrm>
            <a:off x="2431144" y="1266371"/>
            <a:ext cx="2721428" cy="632493"/>
          </a:xfrm>
          <a:prstGeom prst="rect">
            <a:avLst/>
          </a:prstGeom>
        </p:spPr>
      </p:pic>
      <p:pic>
        <p:nvPicPr>
          <p:cNvPr id="6" name="Picture 5"/>
          <p:cNvPicPr>
            <a:picLocks noChangeAspect="1"/>
          </p:cNvPicPr>
          <p:nvPr/>
        </p:nvPicPr>
        <p:blipFill>
          <a:blip r:embed="rId4"/>
          <a:stretch>
            <a:fillRect/>
          </a:stretch>
        </p:blipFill>
        <p:spPr>
          <a:xfrm>
            <a:off x="2431144" y="2129293"/>
            <a:ext cx="2018042" cy="574674"/>
          </a:xfrm>
          <a:prstGeom prst="rect">
            <a:avLst/>
          </a:prstGeom>
        </p:spPr>
      </p:pic>
      <p:pic>
        <p:nvPicPr>
          <p:cNvPr id="7" name="Picture 6"/>
          <p:cNvPicPr>
            <a:picLocks noChangeAspect="1"/>
          </p:cNvPicPr>
          <p:nvPr/>
        </p:nvPicPr>
        <p:blipFill>
          <a:blip r:embed="rId5"/>
          <a:stretch>
            <a:fillRect/>
          </a:stretch>
        </p:blipFill>
        <p:spPr>
          <a:xfrm>
            <a:off x="2431144" y="2923207"/>
            <a:ext cx="2895599" cy="618313"/>
          </a:xfrm>
          <a:prstGeom prst="rect">
            <a:avLst/>
          </a:prstGeom>
        </p:spPr>
      </p:pic>
      <p:pic>
        <p:nvPicPr>
          <p:cNvPr id="8" name="Picture 7"/>
          <p:cNvPicPr>
            <a:picLocks noChangeAspect="1"/>
          </p:cNvPicPr>
          <p:nvPr/>
        </p:nvPicPr>
        <p:blipFill>
          <a:blip r:embed="rId6"/>
          <a:stretch>
            <a:fillRect/>
          </a:stretch>
        </p:blipFill>
        <p:spPr>
          <a:xfrm>
            <a:off x="2431145" y="3790725"/>
            <a:ext cx="1381636" cy="679676"/>
          </a:xfrm>
          <a:prstGeom prst="rect">
            <a:avLst/>
          </a:prstGeom>
          <a:ln w="28575" cmpd="sng">
            <a:noFill/>
          </a:ln>
        </p:spPr>
      </p:pic>
      <p:sp>
        <p:nvSpPr>
          <p:cNvPr id="9" name="Rectangle 8"/>
          <p:cNvSpPr/>
          <p:nvPr/>
        </p:nvSpPr>
        <p:spPr>
          <a:xfrm>
            <a:off x="2315029" y="3710898"/>
            <a:ext cx="1763485" cy="882874"/>
          </a:xfrm>
          <a:prstGeom prst="rect">
            <a:avLst/>
          </a:prstGeom>
          <a:noFill/>
          <a:ln w="38100"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681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Helvetica Neue Thin"/>
                <a:cs typeface="Helvetica Neue Thin"/>
              </a:rPr>
              <a:t>Electron Cooling Time</a:t>
            </a:r>
            <a:endParaRPr lang="en-US" dirty="0">
              <a:latin typeface="Helvetica Neue Thin"/>
              <a:cs typeface="Helvetica Neue Thin"/>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25</a:t>
            </a:fld>
            <a:endParaRPr lang="en-US"/>
          </a:p>
        </p:txBody>
      </p:sp>
      <p:pic>
        <p:nvPicPr>
          <p:cNvPr id="4" name="Picture 3"/>
          <p:cNvPicPr>
            <a:picLocks noChangeAspect="1"/>
          </p:cNvPicPr>
          <p:nvPr/>
        </p:nvPicPr>
        <p:blipFill>
          <a:blip r:embed="rId3"/>
          <a:stretch>
            <a:fillRect/>
          </a:stretch>
        </p:blipFill>
        <p:spPr>
          <a:xfrm>
            <a:off x="638629" y="1471387"/>
            <a:ext cx="2510972" cy="577016"/>
          </a:xfrm>
          <a:prstGeom prst="rect">
            <a:avLst/>
          </a:prstGeom>
        </p:spPr>
      </p:pic>
      <p:pic>
        <p:nvPicPr>
          <p:cNvPr id="10" name="Picture 9"/>
          <p:cNvPicPr>
            <a:picLocks noChangeAspect="1"/>
          </p:cNvPicPr>
          <p:nvPr/>
        </p:nvPicPr>
        <p:blipFill>
          <a:blip r:embed="rId4"/>
          <a:stretch>
            <a:fillRect/>
          </a:stretch>
        </p:blipFill>
        <p:spPr>
          <a:xfrm>
            <a:off x="638629" y="2292626"/>
            <a:ext cx="7859486" cy="839458"/>
          </a:xfrm>
          <a:prstGeom prst="rect">
            <a:avLst/>
          </a:prstGeom>
        </p:spPr>
      </p:pic>
      <p:pic>
        <p:nvPicPr>
          <p:cNvPr id="11" name="Picture 10"/>
          <p:cNvPicPr>
            <a:picLocks noChangeAspect="1"/>
          </p:cNvPicPr>
          <p:nvPr/>
        </p:nvPicPr>
        <p:blipFill>
          <a:blip r:embed="rId5"/>
          <a:stretch>
            <a:fillRect/>
          </a:stretch>
        </p:blipFill>
        <p:spPr>
          <a:xfrm>
            <a:off x="638629" y="3421742"/>
            <a:ext cx="2071835" cy="925285"/>
          </a:xfrm>
          <a:prstGeom prst="rect">
            <a:avLst/>
          </a:prstGeom>
        </p:spPr>
      </p:pic>
    </p:spTree>
    <p:extLst>
      <p:ext uri="{BB962C8B-B14F-4D97-AF65-F5344CB8AC3E}">
        <p14:creationId xmlns:p14="http://schemas.microsoft.com/office/powerpoint/2010/main" val="18004492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Extragalactic Halos</a:t>
            </a:r>
            <a:endParaRPr lang="en-US" dirty="0">
              <a:latin typeface="Helvetica Neue Thin"/>
              <a:cs typeface="Helvetica Neue Thin"/>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26</a:t>
            </a:fld>
            <a:endParaRPr lang="en-US"/>
          </a:p>
        </p:txBody>
      </p:sp>
      <p:pic>
        <p:nvPicPr>
          <p:cNvPr id="3" name="Picture 2" descr="CHANGES_galaxi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171" y="1153262"/>
            <a:ext cx="3541486" cy="3614002"/>
          </a:xfrm>
          <a:prstGeom prst="rect">
            <a:avLst/>
          </a:prstGeom>
        </p:spPr>
      </p:pic>
      <p:pic>
        <p:nvPicPr>
          <p:cNvPr id="5" name="Picture 4"/>
          <p:cNvPicPr>
            <a:picLocks noChangeAspect="1"/>
          </p:cNvPicPr>
          <p:nvPr/>
        </p:nvPicPr>
        <p:blipFill>
          <a:blip r:embed="rId4"/>
          <a:stretch>
            <a:fillRect/>
          </a:stretch>
        </p:blipFill>
        <p:spPr>
          <a:xfrm>
            <a:off x="5358379" y="1756229"/>
            <a:ext cx="2389641" cy="2367718"/>
          </a:xfrm>
          <a:prstGeom prst="rect">
            <a:avLst/>
          </a:prstGeom>
        </p:spPr>
      </p:pic>
      <p:sp>
        <p:nvSpPr>
          <p:cNvPr id="8" name="Title 1"/>
          <p:cNvSpPr txBox="1">
            <a:spLocks/>
          </p:cNvSpPr>
          <p:nvPr/>
        </p:nvSpPr>
        <p:spPr>
          <a:xfrm>
            <a:off x="0" y="4803713"/>
            <a:ext cx="1767147" cy="3270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1400" dirty="0" err="1" smtClean="0">
                <a:latin typeface="Helvetica Neue Thin"/>
                <a:cs typeface="Helvetica Neue Thin"/>
              </a:rPr>
              <a:t>Wiegert</a:t>
            </a:r>
            <a:r>
              <a:rPr lang="nb-NO" sz="1400" dirty="0" smtClean="0">
                <a:latin typeface="Helvetica Neue Thin"/>
                <a:cs typeface="Helvetica Neue Thin"/>
              </a:rPr>
              <a:t> et al 2015</a:t>
            </a:r>
            <a:endParaRPr lang="en-US" sz="1400" dirty="0">
              <a:latin typeface="Helvetica Neue Thin"/>
              <a:cs typeface="Helvetica Neue Thin"/>
            </a:endParaRPr>
          </a:p>
        </p:txBody>
      </p:sp>
    </p:spTree>
    <p:extLst>
      <p:ext uri="{BB962C8B-B14F-4D97-AF65-F5344CB8AC3E}">
        <p14:creationId xmlns:p14="http://schemas.microsoft.com/office/powerpoint/2010/main" val="36145620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3" name="Picture 2"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7" y="2167674"/>
            <a:ext cx="3913502" cy="2506986"/>
          </a:xfrm>
          <a:prstGeom prst="rect">
            <a:avLst/>
          </a:prstGeom>
        </p:spPr>
      </p:pic>
      <p:pic>
        <p:nvPicPr>
          <p:cNvPr id="9" name="Picture 8"/>
          <p:cNvPicPr>
            <a:picLocks noChangeAspect="1"/>
          </p:cNvPicPr>
          <p:nvPr/>
        </p:nvPicPr>
        <p:blipFill rotWithShape="1">
          <a:blip r:embed="rId4">
            <a:alphaModFix/>
          </a:blip>
          <a:srcRect r="71509"/>
          <a:stretch/>
        </p:blipFill>
        <p:spPr>
          <a:xfrm>
            <a:off x="2428326" y="1488244"/>
            <a:ext cx="2504367" cy="428902"/>
          </a:xfrm>
          <a:prstGeom prst="rect">
            <a:avLst/>
          </a:prstGeom>
        </p:spPr>
      </p:pic>
      <p:sp>
        <p:nvSpPr>
          <p:cNvPr id="10" name="Title 1"/>
          <p:cNvSpPr txBox="1">
            <a:spLocks/>
          </p:cNvSpPr>
          <p:nvPr/>
        </p:nvSpPr>
        <p:spPr>
          <a:xfrm>
            <a:off x="0" y="4803713"/>
            <a:ext cx="1767147" cy="3270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1400" dirty="0" smtClean="0">
                <a:latin typeface="Helvetica Neue Thin"/>
                <a:cs typeface="Helvetica Neue Thin"/>
              </a:rPr>
              <a:t>(</a:t>
            </a:r>
            <a:r>
              <a:rPr lang="nb-NO" sz="1400" dirty="0" err="1" smtClean="0">
                <a:latin typeface="Helvetica Neue Thin"/>
                <a:cs typeface="Helvetica Neue Thin"/>
              </a:rPr>
              <a:t>Reich</a:t>
            </a:r>
            <a:r>
              <a:rPr lang="nb-NO" sz="1400" dirty="0" smtClean="0">
                <a:latin typeface="Helvetica Neue Thin"/>
                <a:cs typeface="Helvetica Neue Thin"/>
              </a:rPr>
              <a:t> &amp; </a:t>
            </a:r>
            <a:r>
              <a:rPr lang="nb-NO" sz="1400" dirty="0" err="1" smtClean="0">
                <a:latin typeface="Helvetica Neue Thin"/>
                <a:cs typeface="Helvetica Neue Thin"/>
              </a:rPr>
              <a:t>Reich</a:t>
            </a:r>
            <a:r>
              <a:rPr lang="nb-NO" sz="1400" dirty="0" smtClean="0">
                <a:latin typeface="Helvetica Neue Thin"/>
                <a:cs typeface="Helvetica Neue Thin"/>
              </a:rPr>
              <a:t> 1986)</a:t>
            </a:r>
            <a:endParaRPr lang="en-US" sz="1400" dirty="0">
              <a:latin typeface="Helvetica Neue Thin"/>
              <a:cs typeface="Helvetica Neue Thin"/>
            </a:endParaRPr>
          </a:p>
        </p:txBody>
      </p:sp>
      <p:sp>
        <p:nvSpPr>
          <p:cNvPr id="4" name="Slide Number Placeholder 3"/>
          <p:cNvSpPr>
            <a:spLocks noGrp="1"/>
          </p:cNvSpPr>
          <p:nvPr>
            <p:ph type="sldNum" sz="quarter" idx="12"/>
          </p:nvPr>
        </p:nvSpPr>
        <p:spPr/>
        <p:txBody>
          <a:bodyPr/>
          <a:lstStyle/>
          <a:p>
            <a:fld id="{0FB56013-B943-42BA-886F-6F9D4EB85E9D}" type="slidenum">
              <a:rPr lang="en-US" smtClean="0"/>
              <a:t>3</a:t>
            </a:fld>
            <a:endParaRPr lang="en-US" dirty="0"/>
          </a:p>
        </p:txBody>
      </p:sp>
    </p:spTree>
    <p:extLst>
      <p:ext uri="{BB962C8B-B14F-4D97-AF65-F5344CB8AC3E}">
        <p14:creationId xmlns:p14="http://schemas.microsoft.com/office/powerpoint/2010/main" val="23722989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3" name="Picture 2"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7" y="2167674"/>
            <a:ext cx="3913502" cy="2506986"/>
          </a:xfrm>
          <a:prstGeom prst="rect">
            <a:avLst/>
          </a:prstGeom>
        </p:spPr>
      </p:pic>
      <p:grpSp>
        <p:nvGrpSpPr>
          <p:cNvPr id="4" name="Group 3"/>
          <p:cNvGrpSpPr/>
          <p:nvPr/>
        </p:nvGrpSpPr>
        <p:grpSpPr>
          <a:xfrm>
            <a:off x="2428326" y="1488244"/>
            <a:ext cx="4568900" cy="428902"/>
            <a:chOff x="2314252" y="1488244"/>
            <a:chExt cx="4568900" cy="428902"/>
          </a:xfrm>
        </p:grpSpPr>
        <p:pic>
          <p:nvPicPr>
            <p:cNvPr id="12" name="Picture 11"/>
            <p:cNvPicPr>
              <a:picLocks noChangeAspect="1"/>
            </p:cNvPicPr>
            <p:nvPr/>
          </p:nvPicPr>
          <p:blipFill rotWithShape="1">
            <a:blip r:embed="rId4">
              <a:alphaModFix/>
            </a:blip>
            <a:srcRect l="28491" r="48022"/>
            <a:stretch/>
          </p:blipFill>
          <p:spPr>
            <a:xfrm>
              <a:off x="4818619" y="1488244"/>
              <a:ext cx="2064533" cy="428902"/>
            </a:xfrm>
            <a:prstGeom prst="rect">
              <a:avLst/>
            </a:prstGeom>
          </p:spPr>
        </p:pic>
        <p:pic>
          <p:nvPicPr>
            <p:cNvPr id="9" name="Picture 8"/>
            <p:cNvPicPr>
              <a:picLocks noChangeAspect="1"/>
            </p:cNvPicPr>
            <p:nvPr/>
          </p:nvPicPr>
          <p:blipFill rotWithShape="1">
            <a:blip r:embed="rId4">
              <a:alphaModFix/>
            </a:blip>
            <a:srcRect r="71509"/>
            <a:stretch/>
          </p:blipFill>
          <p:spPr>
            <a:xfrm>
              <a:off x="2314252" y="1488244"/>
              <a:ext cx="2504367" cy="428902"/>
            </a:xfrm>
            <a:prstGeom prst="rect">
              <a:avLst/>
            </a:prstGeom>
          </p:spPr>
        </p:pic>
      </p:grpSp>
      <p:sp>
        <p:nvSpPr>
          <p:cNvPr id="5" name="Slide Number Placeholder 4"/>
          <p:cNvSpPr>
            <a:spLocks noGrp="1"/>
          </p:cNvSpPr>
          <p:nvPr>
            <p:ph type="sldNum" sz="quarter" idx="12"/>
          </p:nvPr>
        </p:nvSpPr>
        <p:spPr/>
        <p:txBody>
          <a:bodyPr/>
          <a:lstStyle/>
          <a:p>
            <a:fld id="{0FB56013-B943-42BA-886F-6F9D4EB85E9D}" type="slidenum">
              <a:rPr lang="en-US" smtClean="0"/>
              <a:t>4</a:t>
            </a:fld>
            <a:endParaRPr lang="en-US"/>
          </a:p>
        </p:txBody>
      </p:sp>
    </p:spTree>
    <p:extLst>
      <p:ext uri="{BB962C8B-B14F-4D97-AF65-F5344CB8AC3E}">
        <p14:creationId xmlns:p14="http://schemas.microsoft.com/office/powerpoint/2010/main" val="34610743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3" name="Picture 2"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7" y="2167674"/>
            <a:ext cx="3913502" cy="2506986"/>
          </a:xfrm>
          <a:prstGeom prst="rect">
            <a:avLst/>
          </a:prstGeom>
        </p:spPr>
      </p:pic>
      <p:grpSp>
        <p:nvGrpSpPr>
          <p:cNvPr id="4" name="Group 3"/>
          <p:cNvGrpSpPr/>
          <p:nvPr/>
        </p:nvGrpSpPr>
        <p:grpSpPr>
          <a:xfrm>
            <a:off x="2428326" y="1488244"/>
            <a:ext cx="4568900" cy="1108332"/>
            <a:chOff x="2314252" y="1488244"/>
            <a:chExt cx="4568900" cy="1108332"/>
          </a:xfrm>
        </p:grpSpPr>
        <p:pic>
          <p:nvPicPr>
            <p:cNvPr id="12" name="Picture 11"/>
            <p:cNvPicPr>
              <a:picLocks noChangeAspect="1"/>
            </p:cNvPicPr>
            <p:nvPr/>
          </p:nvPicPr>
          <p:blipFill rotWithShape="1">
            <a:blip r:embed="rId4">
              <a:alphaModFix/>
            </a:blip>
            <a:srcRect l="28491" r="48022"/>
            <a:stretch/>
          </p:blipFill>
          <p:spPr>
            <a:xfrm>
              <a:off x="4818619" y="1488244"/>
              <a:ext cx="2064533" cy="428902"/>
            </a:xfrm>
            <a:prstGeom prst="rect">
              <a:avLst/>
            </a:prstGeom>
          </p:spPr>
        </p:pic>
        <p:pic>
          <p:nvPicPr>
            <p:cNvPr id="15" name="Picture 14"/>
            <p:cNvPicPr>
              <a:picLocks noChangeAspect="1"/>
            </p:cNvPicPr>
            <p:nvPr/>
          </p:nvPicPr>
          <p:blipFill rotWithShape="1">
            <a:blip r:embed="rId4">
              <a:alphaModFix/>
            </a:blip>
            <a:srcRect l="52285" r="26576"/>
            <a:stretch/>
          </p:blipFill>
          <p:spPr>
            <a:xfrm>
              <a:off x="4818620" y="2167674"/>
              <a:ext cx="1858079" cy="428902"/>
            </a:xfrm>
            <a:prstGeom prst="rect">
              <a:avLst/>
            </a:prstGeom>
          </p:spPr>
        </p:pic>
        <p:pic>
          <p:nvPicPr>
            <p:cNvPr id="9" name="Picture 8"/>
            <p:cNvPicPr>
              <a:picLocks noChangeAspect="1"/>
            </p:cNvPicPr>
            <p:nvPr/>
          </p:nvPicPr>
          <p:blipFill rotWithShape="1">
            <a:blip r:embed="rId4">
              <a:alphaModFix/>
            </a:blip>
            <a:srcRect r="71509"/>
            <a:stretch/>
          </p:blipFill>
          <p:spPr>
            <a:xfrm>
              <a:off x="2314252" y="1488244"/>
              <a:ext cx="2504367" cy="428902"/>
            </a:xfrm>
            <a:prstGeom prst="rect">
              <a:avLst/>
            </a:prstGeom>
          </p:spPr>
        </p:pic>
      </p:grpSp>
      <p:sp>
        <p:nvSpPr>
          <p:cNvPr id="10" name="TextBox 9"/>
          <p:cNvSpPr txBox="1"/>
          <p:nvPr/>
        </p:nvSpPr>
        <p:spPr>
          <a:xfrm>
            <a:off x="6997226" y="2167674"/>
            <a:ext cx="1185699" cy="400110"/>
          </a:xfrm>
          <a:prstGeom prst="rect">
            <a:avLst/>
          </a:prstGeom>
          <a:noFill/>
        </p:spPr>
        <p:txBody>
          <a:bodyPr wrap="square" rtlCol="0">
            <a:spAutoFit/>
          </a:bodyPr>
          <a:lstStyle/>
          <a:p>
            <a:pPr algn="ctr"/>
            <a:r>
              <a:rPr lang="en-US" sz="2000" dirty="0" smtClean="0">
                <a:solidFill>
                  <a:schemeClr val="tx1">
                    <a:lumMod val="65000"/>
                  </a:schemeClr>
                </a:solidFill>
                <a:latin typeface="Helvetica Neue Thin"/>
                <a:cs typeface="Helvetica Neue Thin"/>
              </a:rPr>
              <a:t>~ 0.1 K</a:t>
            </a:r>
            <a:endParaRPr lang="en-US" sz="2000" dirty="0">
              <a:solidFill>
                <a:schemeClr val="tx1">
                  <a:lumMod val="65000"/>
                </a:schemeClr>
              </a:solidFill>
              <a:latin typeface="Helvetica Neue Thin"/>
              <a:cs typeface="Helvetica Neue Thin"/>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5</a:t>
            </a:fld>
            <a:endParaRPr lang="en-US"/>
          </a:p>
        </p:txBody>
      </p:sp>
    </p:spTree>
    <p:extLst>
      <p:ext uri="{BB962C8B-B14F-4D97-AF65-F5344CB8AC3E}">
        <p14:creationId xmlns:p14="http://schemas.microsoft.com/office/powerpoint/2010/main" val="38804517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3" name="Picture 2"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7" y="2167674"/>
            <a:ext cx="3913502" cy="2506986"/>
          </a:xfrm>
          <a:prstGeom prst="rect">
            <a:avLst/>
          </a:prstGeom>
        </p:spPr>
      </p:pic>
      <p:grpSp>
        <p:nvGrpSpPr>
          <p:cNvPr id="4" name="Group 3"/>
          <p:cNvGrpSpPr/>
          <p:nvPr/>
        </p:nvGrpSpPr>
        <p:grpSpPr>
          <a:xfrm>
            <a:off x="2428326" y="1488244"/>
            <a:ext cx="4568900" cy="1775433"/>
            <a:chOff x="2314252" y="1488244"/>
            <a:chExt cx="4568900" cy="1775433"/>
          </a:xfrm>
        </p:grpSpPr>
        <p:pic>
          <p:nvPicPr>
            <p:cNvPr id="12" name="Picture 11"/>
            <p:cNvPicPr>
              <a:picLocks noChangeAspect="1"/>
            </p:cNvPicPr>
            <p:nvPr/>
          </p:nvPicPr>
          <p:blipFill rotWithShape="1">
            <a:blip r:embed="rId4">
              <a:alphaModFix/>
            </a:blip>
            <a:srcRect l="28491" r="48022"/>
            <a:stretch/>
          </p:blipFill>
          <p:spPr>
            <a:xfrm>
              <a:off x="4818619" y="1488244"/>
              <a:ext cx="2064533" cy="428902"/>
            </a:xfrm>
            <a:prstGeom prst="rect">
              <a:avLst/>
            </a:prstGeom>
          </p:spPr>
        </p:pic>
        <p:pic>
          <p:nvPicPr>
            <p:cNvPr id="13" name="Picture 12"/>
            <p:cNvPicPr>
              <a:picLocks noChangeAspect="1"/>
            </p:cNvPicPr>
            <p:nvPr/>
          </p:nvPicPr>
          <p:blipFill rotWithShape="1">
            <a:blip r:embed="rId4">
              <a:alphaModFix/>
            </a:blip>
            <a:srcRect l="73697" r="7819"/>
            <a:stretch/>
          </p:blipFill>
          <p:spPr>
            <a:xfrm>
              <a:off x="4818620" y="2834775"/>
              <a:ext cx="1624697" cy="428902"/>
            </a:xfrm>
            <a:prstGeom prst="rect">
              <a:avLst/>
            </a:prstGeom>
          </p:spPr>
        </p:pic>
        <p:pic>
          <p:nvPicPr>
            <p:cNvPr id="15" name="Picture 14"/>
            <p:cNvPicPr>
              <a:picLocks noChangeAspect="1"/>
            </p:cNvPicPr>
            <p:nvPr/>
          </p:nvPicPr>
          <p:blipFill rotWithShape="1">
            <a:blip r:embed="rId4">
              <a:alphaModFix/>
            </a:blip>
            <a:srcRect l="52285" r="26576"/>
            <a:stretch/>
          </p:blipFill>
          <p:spPr>
            <a:xfrm>
              <a:off x="4818620" y="2167674"/>
              <a:ext cx="1858079" cy="428902"/>
            </a:xfrm>
            <a:prstGeom prst="rect">
              <a:avLst/>
            </a:prstGeom>
          </p:spPr>
        </p:pic>
        <p:pic>
          <p:nvPicPr>
            <p:cNvPr id="9" name="Picture 8"/>
            <p:cNvPicPr>
              <a:picLocks noChangeAspect="1"/>
            </p:cNvPicPr>
            <p:nvPr/>
          </p:nvPicPr>
          <p:blipFill rotWithShape="1">
            <a:blip r:embed="rId4">
              <a:alphaModFix/>
            </a:blip>
            <a:srcRect r="71509"/>
            <a:stretch/>
          </p:blipFill>
          <p:spPr>
            <a:xfrm>
              <a:off x="2314252" y="1488244"/>
              <a:ext cx="2504367" cy="428902"/>
            </a:xfrm>
            <a:prstGeom prst="rect">
              <a:avLst/>
            </a:prstGeom>
          </p:spPr>
        </p:pic>
      </p:grpSp>
      <p:sp>
        <p:nvSpPr>
          <p:cNvPr id="10" name="TextBox 9"/>
          <p:cNvSpPr txBox="1"/>
          <p:nvPr/>
        </p:nvSpPr>
        <p:spPr>
          <a:xfrm>
            <a:off x="6997226" y="2167674"/>
            <a:ext cx="1185699" cy="400110"/>
          </a:xfrm>
          <a:prstGeom prst="rect">
            <a:avLst/>
          </a:prstGeom>
          <a:noFill/>
        </p:spPr>
        <p:txBody>
          <a:bodyPr wrap="square" rtlCol="0">
            <a:spAutoFit/>
          </a:bodyPr>
          <a:lstStyle/>
          <a:p>
            <a:pPr algn="ctr"/>
            <a:r>
              <a:rPr lang="en-US" sz="2000" dirty="0" smtClean="0">
                <a:solidFill>
                  <a:schemeClr val="tx1">
                    <a:lumMod val="65000"/>
                  </a:schemeClr>
                </a:solidFill>
                <a:latin typeface="Helvetica Neue Thin"/>
                <a:cs typeface="Helvetica Neue Thin"/>
              </a:rPr>
              <a:t>~ 0.1 K</a:t>
            </a:r>
            <a:endParaRPr lang="en-US" sz="2000" dirty="0">
              <a:solidFill>
                <a:schemeClr val="tx1">
                  <a:lumMod val="65000"/>
                </a:schemeClr>
              </a:solidFill>
              <a:latin typeface="Helvetica Neue Thin"/>
              <a:cs typeface="Helvetica Neue Thin"/>
            </a:endParaRPr>
          </a:p>
        </p:txBody>
      </p:sp>
      <p:sp>
        <p:nvSpPr>
          <p:cNvPr id="11" name="TextBox 10"/>
          <p:cNvSpPr txBox="1"/>
          <p:nvPr/>
        </p:nvSpPr>
        <p:spPr>
          <a:xfrm>
            <a:off x="6997226" y="2863567"/>
            <a:ext cx="1185699" cy="400110"/>
          </a:xfrm>
          <a:prstGeom prst="rect">
            <a:avLst/>
          </a:prstGeom>
          <a:noFill/>
        </p:spPr>
        <p:txBody>
          <a:bodyPr wrap="square" rtlCol="0">
            <a:spAutoFit/>
          </a:bodyPr>
          <a:lstStyle/>
          <a:p>
            <a:pPr algn="ctr"/>
            <a:r>
              <a:rPr lang="en-US" sz="2000" dirty="0" smtClean="0">
                <a:solidFill>
                  <a:schemeClr val="tx1">
                    <a:lumMod val="65000"/>
                  </a:schemeClr>
                </a:solidFill>
                <a:latin typeface="Helvetica Neue Thin"/>
                <a:cs typeface="Helvetica Neue Thin"/>
              </a:rPr>
              <a:t>2.7 K</a:t>
            </a:r>
            <a:endParaRPr lang="en-US" sz="2000" dirty="0">
              <a:solidFill>
                <a:schemeClr val="tx1">
                  <a:lumMod val="65000"/>
                </a:schemeClr>
              </a:solidFill>
              <a:latin typeface="Helvetica Neue Thin"/>
              <a:cs typeface="Helvetica Neue Thin"/>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6</a:t>
            </a:fld>
            <a:endParaRPr lang="en-US"/>
          </a:p>
        </p:txBody>
      </p:sp>
    </p:spTree>
    <p:extLst>
      <p:ext uri="{BB962C8B-B14F-4D97-AF65-F5344CB8AC3E}">
        <p14:creationId xmlns:p14="http://schemas.microsoft.com/office/powerpoint/2010/main" val="6064511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pic>
        <p:nvPicPr>
          <p:cNvPr id="3" name="Picture 2"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7" y="2167674"/>
            <a:ext cx="3913502" cy="2506986"/>
          </a:xfrm>
          <a:prstGeom prst="rect">
            <a:avLst/>
          </a:prstGeom>
        </p:spPr>
      </p:pic>
      <p:grpSp>
        <p:nvGrpSpPr>
          <p:cNvPr id="4" name="Group 3"/>
          <p:cNvGrpSpPr/>
          <p:nvPr/>
        </p:nvGrpSpPr>
        <p:grpSpPr>
          <a:xfrm>
            <a:off x="2428326" y="1488244"/>
            <a:ext cx="4568900" cy="2470463"/>
            <a:chOff x="2314252" y="1488244"/>
            <a:chExt cx="4568900" cy="2470463"/>
          </a:xfrm>
        </p:grpSpPr>
        <p:pic>
          <p:nvPicPr>
            <p:cNvPr id="12" name="Picture 11"/>
            <p:cNvPicPr>
              <a:picLocks noChangeAspect="1"/>
            </p:cNvPicPr>
            <p:nvPr/>
          </p:nvPicPr>
          <p:blipFill rotWithShape="1">
            <a:blip r:embed="rId4">
              <a:alphaModFix/>
            </a:blip>
            <a:srcRect l="28491" r="48022"/>
            <a:stretch/>
          </p:blipFill>
          <p:spPr>
            <a:xfrm>
              <a:off x="4818619" y="1488244"/>
              <a:ext cx="2064533" cy="428902"/>
            </a:xfrm>
            <a:prstGeom prst="rect">
              <a:avLst/>
            </a:prstGeom>
          </p:spPr>
        </p:pic>
        <p:pic>
          <p:nvPicPr>
            <p:cNvPr id="13" name="Picture 12"/>
            <p:cNvPicPr>
              <a:picLocks noChangeAspect="1"/>
            </p:cNvPicPr>
            <p:nvPr/>
          </p:nvPicPr>
          <p:blipFill rotWithShape="1">
            <a:blip r:embed="rId4">
              <a:alphaModFix/>
            </a:blip>
            <a:srcRect l="73697" r="7819"/>
            <a:stretch/>
          </p:blipFill>
          <p:spPr>
            <a:xfrm>
              <a:off x="4818620" y="2834775"/>
              <a:ext cx="1624697" cy="428902"/>
            </a:xfrm>
            <a:prstGeom prst="rect">
              <a:avLst/>
            </a:prstGeom>
          </p:spPr>
        </p:pic>
        <p:pic>
          <p:nvPicPr>
            <p:cNvPr id="14" name="Picture 13"/>
            <p:cNvPicPr>
              <a:picLocks noChangeAspect="1"/>
            </p:cNvPicPr>
            <p:nvPr/>
          </p:nvPicPr>
          <p:blipFill rotWithShape="1">
            <a:blip r:embed="rId4"/>
            <a:srcRect l="92706" r="-1027"/>
            <a:stretch/>
          </p:blipFill>
          <p:spPr>
            <a:xfrm>
              <a:off x="4818620" y="3529805"/>
              <a:ext cx="731405" cy="428902"/>
            </a:xfrm>
            <a:prstGeom prst="rect">
              <a:avLst/>
            </a:prstGeom>
            <a:ln w="38100" cmpd="sng">
              <a:solidFill>
                <a:schemeClr val="accent2"/>
              </a:solidFill>
            </a:ln>
          </p:spPr>
        </p:pic>
        <p:pic>
          <p:nvPicPr>
            <p:cNvPr id="15" name="Picture 14"/>
            <p:cNvPicPr>
              <a:picLocks noChangeAspect="1"/>
            </p:cNvPicPr>
            <p:nvPr/>
          </p:nvPicPr>
          <p:blipFill rotWithShape="1">
            <a:blip r:embed="rId4">
              <a:alphaModFix/>
            </a:blip>
            <a:srcRect l="52285" r="26576"/>
            <a:stretch/>
          </p:blipFill>
          <p:spPr>
            <a:xfrm>
              <a:off x="4818620" y="2167674"/>
              <a:ext cx="1858079" cy="428902"/>
            </a:xfrm>
            <a:prstGeom prst="rect">
              <a:avLst/>
            </a:prstGeom>
          </p:spPr>
        </p:pic>
        <p:pic>
          <p:nvPicPr>
            <p:cNvPr id="9" name="Picture 8"/>
            <p:cNvPicPr>
              <a:picLocks noChangeAspect="1"/>
            </p:cNvPicPr>
            <p:nvPr/>
          </p:nvPicPr>
          <p:blipFill rotWithShape="1">
            <a:blip r:embed="rId4">
              <a:alphaModFix/>
            </a:blip>
            <a:srcRect r="71509"/>
            <a:stretch/>
          </p:blipFill>
          <p:spPr>
            <a:xfrm>
              <a:off x="2314252" y="1488244"/>
              <a:ext cx="2504367" cy="428902"/>
            </a:xfrm>
            <a:prstGeom prst="rect">
              <a:avLst/>
            </a:prstGeom>
          </p:spPr>
        </p:pic>
      </p:grpSp>
      <p:sp>
        <p:nvSpPr>
          <p:cNvPr id="11" name="TextBox 10"/>
          <p:cNvSpPr txBox="1"/>
          <p:nvPr/>
        </p:nvSpPr>
        <p:spPr>
          <a:xfrm>
            <a:off x="6997226" y="2167674"/>
            <a:ext cx="1185699" cy="400110"/>
          </a:xfrm>
          <a:prstGeom prst="rect">
            <a:avLst/>
          </a:prstGeom>
          <a:noFill/>
        </p:spPr>
        <p:txBody>
          <a:bodyPr wrap="square" rtlCol="0">
            <a:spAutoFit/>
          </a:bodyPr>
          <a:lstStyle/>
          <a:p>
            <a:pPr algn="ctr"/>
            <a:r>
              <a:rPr lang="en-US" sz="2000" dirty="0" smtClean="0">
                <a:solidFill>
                  <a:schemeClr val="tx1">
                    <a:lumMod val="65000"/>
                  </a:schemeClr>
                </a:solidFill>
                <a:latin typeface="Helvetica Neue Thin"/>
                <a:cs typeface="Helvetica Neue Thin"/>
              </a:rPr>
              <a:t>~ 0.1 K</a:t>
            </a:r>
            <a:endParaRPr lang="en-US" sz="2000" dirty="0">
              <a:solidFill>
                <a:schemeClr val="tx1">
                  <a:lumMod val="65000"/>
                </a:schemeClr>
              </a:solidFill>
              <a:latin typeface="Helvetica Neue Thin"/>
              <a:cs typeface="Helvetica Neue Thin"/>
            </a:endParaRPr>
          </a:p>
        </p:txBody>
      </p:sp>
      <p:sp>
        <p:nvSpPr>
          <p:cNvPr id="16" name="TextBox 15"/>
          <p:cNvSpPr txBox="1"/>
          <p:nvPr/>
        </p:nvSpPr>
        <p:spPr>
          <a:xfrm>
            <a:off x="6997226" y="2863567"/>
            <a:ext cx="1185699" cy="400110"/>
          </a:xfrm>
          <a:prstGeom prst="rect">
            <a:avLst/>
          </a:prstGeom>
          <a:noFill/>
        </p:spPr>
        <p:txBody>
          <a:bodyPr wrap="square" rtlCol="0">
            <a:spAutoFit/>
          </a:bodyPr>
          <a:lstStyle/>
          <a:p>
            <a:pPr algn="ctr"/>
            <a:r>
              <a:rPr lang="en-US" sz="2000" dirty="0" smtClean="0">
                <a:solidFill>
                  <a:schemeClr val="tx1">
                    <a:lumMod val="65000"/>
                  </a:schemeClr>
                </a:solidFill>
                <a:latin typeface="Helvetica Neue Thin"/>
                <a:cs typeface="Helvetica Neue Thin"/>
              </a:rPr>
              <a:t>2.7 K</a:t>
            </a:r>
            <a:endParaRPr lang="en-US" sz="2000" dirty="0">
              <a:solidFill>
                <a:schemeClr val="tx1">
                  <a:lumMod val="65000"/>
                </a:schemeClr>
              </a:solidFill>
              <a:latin typeface="Helvetica Neue Thin"/>
              <a:cs typeface="Helvetica Neue Thin"/>
            </a:endParaRPr>
          </a:p>
        </p:txBody>
      </p:sp>
      <p:sp>
        <p:nvSpPr>
          <p:cNvPr id="5" name="Slide Number Placeholder 4"/>
          <p:cNvSpPr>
            <a:spLocks noGrp="1"/>
          </p:cNvSpPr>
          <p:nvPr>
            <p:ph type="sldNum" sz="quarter" idx="12"/>
          </p:nvPr>
        </p:nvSpPr>
        <p:spPr/>
        <p:txBody>
          <a:bodyPr/>
          <a:lstStyle/>
          <a:p>
            <a:fld id="{0FB56013-B943-42BA-886F-6F9D4EB85E9D}" type="slidenum">
              <a:rPr lang="en-US" smtClean="0"/>
              <a:t>7</a:t>
            </a:fld>
            <a:endParaRPr lang="en-US"/>
          </a:p>
        </p:txBody>
      </p:sp>
    </p:spTree>
    <p:extLst>
      <p:ext uri="{BB962C8B-B14F-4D97-AF65-F5344CB8AC3E}">
        <p14:creationId xmlns:p14="http://schemas.microsoft.com/office/powerpoint/2010/main" val="2657870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Components of the Radio Sky</a:t>
            </a:r>
            <a:endParaRPr lang="en-US" dirty="0">
              <a:latin typeface="Helvetica Neue Thin"/>
              <a:cs typeface="Helvetica Neue Thin"/>
            </a:endParaRPr>
          </a:p>
        </p:txBody>
      </p:sp>
      <p:grpSp>
        <p:nvGrpSpPr>
          <p:cNvPr id="4" name="Group 3"/>
          <p:cNvGrpSpPr/>
          <p:nvPr/>
        </p:nvGrpSpPr>
        <p:grpSpPr>
          <a:xfrm>
            <a:off x="2428326" y="1488244"/>
            <a:ext cx="4568900" cy="2470463"/>
            <a:chOff x="2314252" y="1488244"/>
            <a:chExt cx="4568900" cy="2470463"/>
          </a:xfrm>
        </p:grpSpPr>
        <p:pic>
          <p:nvPicPr>
            <p:cNvPr id="12" name="Picture 11"/>
            <p:cNvPicPr>
              <a:picLocks noChangeAspect="1"/>
            </p:cNvPicPr>
            <p:nvPr/>
          </p:nvPicPr>
          <p:blipFill rotWithShape="1">
            <a:blip r:embed="rId3">
              <a:alphaModFix amt="20000"/>
            </a:blip>
            <a:srcRect l="28491" r="48022"/>
            <a:stretch/>
          </p:blipFill>
          <p:spPr>
            <a:xfrm>
              <a:off x="4818619" y="1488244"/>
              <a:ext cx="2064533" cy="428902"/>
            </a:xfrm>
            <a:prstGeom prst="rect">
              <a:avLst/>
            </a:prstGeom>
          </p:spPr>
        </p:pic>
        <p:pic>
          <p:nvPicPr>
            <p:cNvPr id="13" name="Picture 12"/>
            <p:cNvPicPr>
              <a:picLocks noChangeAspect="1"/>
            </p:cNvPicPr>
            <p:nvPr/>
          </p:nvPicPr>
          <p:blipFill rotWithShape="1">
            <a:blip r:embed="rId3">
              <a:alphaModFix amt="20000"/>
            </a:blip>
            <a:srcRect l="73697" r="7819"/>
            <a:stretch/>
          </p:blipFill>
          <p:spPr>
            <a:xfrm>
              <a:off x="4818620" y="2834775"/>
              <a:ext cx="1624697" cy="428902"/>
            </a:xfrm>
            <a:prstGeom prst="rect">
              <a:avLst/>
            </a:prstGeom>
          </p:spPr>
        </p:pic>
        <p:pic>
          <p:nvPicPr>
            <p:cNvPr id="14" name="Picture 13"/>
            <p:cNvPicPr>
              <a:picLocks noChangeAspect="1"/>
            </p:cNvPicPr>
            <p:nvPr/>
          </p:nvPicPr>
          <p:blipFill rotWithShape="1">
            <a:blip r:embed="rId3"/>
            <a:srcRect l="92706" r="-1027"/>
            <a:stretch/>
          </p:blipFill>
          <p:spPr>
            <a:xfrm>
              <a:off x="4818620" y="3529805"/>
              <a:ext cx="731405" cy="428902"/>
            </a:xfrm>
            <a:prstGeom prst="rect">
              <a:avLst/>
            </a:prstGeom>
            <a:ln w="38100" cmpd="sng">
              <a:solidFill>
                <a:schemeClr val="accent2"/>
              </a:solidFill>
            </a:ln>
          </p:spPr>
        </p:pic>
        <p:pic>
          <p:nvPicPr>
            <p:cNvPr id="15" name="Picture 14"/>
            <p:cNvPicPr>
              <a:picLocks noChangeAspect="1"/>
            </p:cNvPicPr>
            <p:nvPr/>
          </p:nvPicPr>
          <p:blipFill rotWithShape="1">
            <a:blip r:embed="rId3">
              <a:alphaModFix amt="20000"/>
            </a:blip>
            <a:srcRect l="52285" r="26576"/>
            <a:stretch/>
          </p:blipFill>
          <p:spPr>
            <a:xfrm>
              <a:off x="4818620" y="2167674"/>
              <a:ext cx="1858079" cy="428902"/>
            </a:xfrm>
            <a:prstGeom prst="rect">
              <a:avLst/>
            </a:prstGeom>
          </p:spPr>
        </p:pic>
        <p:pic>
          <p:nvPicPr>
            <p:cNvPr id="9" name="Picture 8"/>
            <p:cNvPicPr>
              <a:picLocks noChangeAspect="1"/>
            </p:cNvPicPr>
            <p:nvPr/>
          </p:nvPicPr>
          <p:blipFill rotWithShape="1">
            <a:blip r:embed="rId3">
              <a:alphaModFix amt="20000"/>
            </a:blip>
            <a:srcRect r="71509"/>
            <a:stretch/>
          </p:blipFill>
          <p:spPr>
            <a:xfrm>
              <a:off x="2314252" y="1488244"/>
              <a:ext cx="2504367" cy="428902"/>
            </a:xfrm>
            <a:prstGeom prst="rect">
              <a:avLst/>
            </a:prstGeom>
          </p:spPr>
        </p:pic>
      </p:grpSp>
      <p:sp>
        <p:nvSpPr>
          <p:cNvPr id="11" name="TextBox 10"/>
          <p:cNvSpPr txBox="1"/>
          <p:nvPr/>
        </p:nvSpPr>
        <p:spPr>
          <a:xfrm>
            <a:off x="6997226" y="2167674"/>
            <a:ext cx="1185699" cy="400110"/>
          </a:xfrm>
          <a:prstGeom prst="rect">
            <a:avLst/>
          </a:prstGeom>
          <a:noFill/>
        </p:spPr>
        <p:txBody>
          <a:bodyPr wrap="square" rtlCol="0">
            <a:spAutoFit/>
          </a:bodyPr>
          <a:lstStyle/>
          <a:p>
            <a:pPr algn="ctr"/>
            <a:r>
              <a:rPr lang="en-US" sz="2000" dirty="0" smtClean="0">
                <a:solidFill>
                  <a:schemeClr val="bg1">
                    <a:lumMod val="75000"/>
                    <a:lumOff val="25000"/>
                  </a:schemeClr>
                </a:solidFill>
                <a:latin typeface="Helvetica Neue Thin"/>
                <a:cs typeface="Helvetica Neue Thin"/>
              </a:rPr>
              <a:t>~ 0.1 K</a:t>
            </a:r>
            <a:endParaRPr lang="en-US" sz="2000" dirty="0">
              <a:solidFill>
                <a:schemeClr val="bg1">
                  <a:lumMod val="75000"/>
                  <a:lumOff val="25000"/>
                </a:schemeClr>
              </a:solidFill>
              <a:latin typeface="Helvetica Neue Thin"/>
              <a:cs typeface="Helvetica Neue Thin"/>
            </a:endParaRPr>
          </a:p>
        </p:txBody>
      </p:sp>
      <p:sp>
        <p:nvSpPr>
          <p:cNvPr id="16" name="TextBox 15"/>
          <p:cNvSpPr txBox="1"/>
          <p:nvPr/>
        </p:nvSpPr>
        <p:spPr>
          <a:xfrm>
            <a:off x="6997226" y="2863567"/>
            <a:ext cx="1185699" cy="400110"/>
          </a:xfrm>
          <a:prstGeom prst="rect">
            <a:avLst/>
          </a:prstGeom>
          <a:noFill/>
        </p:spPr>
        <p:txBody>
          <a:bodyPr wrap="square" rtlCol="0">
            <a:spAutoFit/>
          </a:bodyPr>
          <a:lstStyle/>
          <a:p>
            <a:pPr algn="ctr"/>
            <a:r>
              <a:rPr lang="en-US" sz="2000" dirty="0" smtClean="0">
                <a:solidFill>
                  <a:schemeClr val="bg1">
                    <a:lumMod val="75000"/>
                    <a:lumOff val="25000"/>
                  </a:schemeClr>
                </a:solidFill>
                <a:latin typeface="Helvetica Neue Thin"/>
                <a:cs typeface="Helvetica Neue Thin"/>
              </a:rPr>
              <a:t>2.7 K</a:t>
            </a:r>
            <a:endParaRPr lang="en-US" sz="2000" dirty="0">
              <a:solidFill>
                <a:schemeClr val="bg1">
                  <a:lumMod val="75000"/>
                  <a:lumOff val="25000"/>
                </a:schemeClr>
              </a:solidFill>
              <a:latin typeface="Helvetica Neue Thin"/>
              <a:cs typeface="Helvetica Neue Thin"/>
            </a:endParaRPr>
          </a:p>
        </p:txBody>
      </p:sp>
      <p:sp>
        <p:nvSpPr>
          <p:cNvPr id="17" name="Title 1"/>
          <p:cNvSpPr txBox="1">
            <a:spLocks/>
          </p:cNvSpPr>
          <p:nvPr/>
        </p:nvSpPr>
        <p:spPr>
          <a:xfrm>
            <a:off x="1996747" y="4304259"/>
            <a:ext cx="4642372" cy="5201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latin typeface="Helvetica Neue Thin"/>
                <a:cs typeface="Helvetica Neue Thin"/>
              </a:rPr>
              <a:t>ARCADE 2: ~0.5 K at 1 GHz</a:t>
            </a:r>
            <a:endParaRPr lang="en-US" sz="2800" dirty="0">
              <a:latin typeface="Helvetica Neue Thin"/>
              <a:cs typeface="Helvetica Neue Thin"/>
            </a:endParaRPr>
          </a:p>
        </p:txBody>
      </p:sp>
      <p:cxnSp>
        <p:nvCxnSpPr>
          <p:cNvPr id="18" name="Elbow Connector 3"/>
          <p:cNvCxnSpPr/>
          <p:nvPr/>
        </p:nvCxnSpPr>
        <p:spPr>
          <a:xfrm flipH="1">
            <a:off x="3839937" y="3751914"/>
            <a:ext cx="1001498" cy="552345"/>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sp>
        <p:nvSpPr>
          <p:cNvPr id="19" name="Title 1"/>
          <p:cNvSpPr txBox="1">
            <a:spLocks/>
          </p:cNvSpPr>
          <p:nvPr/>
        </p:nvSpPr>
        <p:spPr>
          <a:xfrm>
            <a:off x="0" y="4811556"/>
            <a:ext cx="1881223" cy="3270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nb-NO" sz="1600" dirty="0">
                <a:latin typeface="Helvetica Neue Thin"/>
                <a:cs typeface="Helvetica Neue Thin"/>
              </a:rPr>
              <a:t>(Seiffert et al. 2011</a:t>
            </a:r>
            <a:r>
              <a:rPr lang="nb-NO" sz="1600" dirty="0" smtClean="0">
                <a:latin typeface="Helvetica Neue Thin"/>
                <a:cs typeface="Helvetica Neue Thin"/>
              </a:rPr>
              <a:t>)</a:t>
            </a:r>
            <a:endParaRPr lang="en-US" sz="1600" dirty="0">
              <a:latin typeface="Helvetica Neue Thin"/>
              <a:cs typeface="Helvetica Neue Thin"/>
            </a:endParaRPr>
          </a:p>
        </p:txBody>
      </p:sp>
      <p:sp>
        <p:nvSpPr>
          <p:cNvPr id="3" name="Slide Number Placeholder 2"/>
          <p:cNvSpPr>
            <a:spLocks noGrp="1"/>
          </p:cNvSpPr>
          <p:nvPr>
            <p:ph type="sldNum" sz="quarter" idx="12"/>
          </p:nvPr>
        </p:nvSpPr>
        <p:spPr/>
        <p:txBody>
          <a:bodyPr/>
          <a:lstStyle/>
          <a:p>
            <a:fld id="{0FB56013-B943-42BA-886F-6F9D4EB85E9D}" type="slidenum">
              <a:rPr lang="en-US" smtClean="0"/>
              <a:t>8</a:t>
            </a:fld>
            <a:endParaRPr lang="en-US"/>
          </a:p>
        </p:txBody>
      </p:sp>
    </p:spTree>
    <p:extLst>
      <p:ext uri="{BB962C8B-B14F-4D97-AF65-F5344CB8AC3E}">
        <p14:creationId xmlns:p14="http://schemas.microsoft.com/office/powerpoint/2010/main" val="41141041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Neue Thin"/>
                <a:cs typeface="Helvetica Neue Thin"/>
              </a:rPr>
              <a:t>Galactic Foreground Modeling</a:t>
            </a:r>
            <a:endParaRPr lang="en-US" dirty="0">
              <a:latin typeface="Helvetica Neue Thin"/>
              <a:cs typeface="Helvetica Neue Thin"/>
            </a:endParaRPr>
          </a:p>
        </p:txBody>
      </p:sp>
      <p:sp>
        <p:nvSpPr>
          <p:cNvPr id="11" name="Title 1"/>
          <p:cNvSpPr txBox="1">
            <a:spLocks/>
          </p:cNvSpPr>
          <p:nvPr/>
        </p:nvSpPr>
        <p:spPr>
          <a:xfrm>
            <a:off x="457200" y="882169"/>
            <a:ext cx="8229600" cy="5238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i="1" dirty="0" smtClean="0">
                <a:solidFill>
                  <a:schemeClr val="tx1">
                    <a:lumMod val="75000"/>
                  </a:schemeClr>
                </a:solidFill>
                <a:latin typeface="Helvetica Neue Thin"/>
                <a:cs typeface="Helvetica Neue Thin"/>
              </a:rPr>
              <a:t>The Plane Parallel Slab Model</a:t>
            </a:r>
            <a:endParaRPr lang="en-US" sz="2400" i="1" dirty="0">
              <a:solidFill>
                <a:schemeClr val="tx1">
                  <a:lumMod val="75000"/>
                </a:schemeClr>
              </a:solidFill>
              <a:latin typeface="Helvetica Neue Thin"/>
              <a:cs typeface="Helvetica Neue Thin"/>
            </a:endParaRPr>
          </a:p>
        </p:txBody>
      </p:sp>
      <p:pic>
        <p:nvPicPr>
          <p:cNvPr id="7" name="Picture 6" descr="1420_ma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88202"/>
            <a:ext cx="4133425" cy="2647868"/>
          </a:xfrm>
          <a:prstGeom prst="rect">
            <a:avLst/>
          </a:prstGeom>
        </p:spPr>
      </p:pic>
      <p:pic>
        <p:nvPicPr>
          <p:cNvPr id="3" name="Picture 2" descr="cscb_142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243" y="1688200"/>
            <a:ext cx="3877557" cy="2647869"/>
          </a:xfrm>
          <a:prstGeom prst="rect">
            <a:avLst/>
          </a:prstGeom>
        </p:spPr>
      </p:pic>
      <p:sp>
        <p:nvSpPr>
          <p:cNvPr id="4" name="Slide Number Placeholder 3"/>
          <p:cNvSpPr>
            <a:spLocks noGrp="1"/>
          </p:cNvSpPr>
          <p:nvPr>
            <p:ph type="sldNum" sz="quarter" idx="12"/>
          </p:nvPr>
        </p:nvSpPr>
        <p:spPr/>
        <p:txBody>
          <a:bodyPr/>
          <a:lstStyle/>
          <a:p>
            <a:fld id="{0FB56013-B943-42BA-886F-6F9D4EB85E9D}" type="slidenum">
              <a:rPr lang="en-US" smtClean="0"/>
              <a:t>9</a:t>
            </a:fld>
            <a:endParaRPr lang="en-US"/>
          </a:p>
        </p:txBody>
      </p:sp>
    </p:spTree>
    <p:extLst>
      <p:ext uri="{BB962C8B-B14F-4D97-AF65-F5344CB8AC3E}">
        <p14:creationId xmlns:p14="http://schemas.microsoft.com/office/powerpoint/2010/main" val="13135153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1187</TotalTime>
  <Words>1882</Words>
  <Application>Microsoft Macintosh PowerPoint</Application>
  <PresentationFormat>On-screen Show (16:9)</PresentationFormat>
  <Paragraphs>157</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 Black </vt:lpstr>
      <vt:lpstr>Investigating a Potential Milky Way Radio Halo</vt:lpstr>
      <vt:lpstr>Components of the Radio Sky</vt:lpstr>
      <vt:lpstr>Components of the Radio Sky</vt:lpstr>
      <vt:lpstr>Components of the Radio Sky</vt:lpstr>
      <vt:lpstr>Components of the Radio Sky</vt:lpstr>
      <vt:lpstr>Components of the Radio Sky</vt:lpstr>
      <vt:lpstr>Components of the Radio Sky</vt:lpstr>
      <vt:lpstr>Components of the Radio Sky</vt:lpstr>
      <vt:lpstr>Galactic Foreground Modeling</vt:lpstr>
      <vt:lpstr>Galactic Foreground Modeling</vt:lpstr>
      <vt:lpstr>Galactic Foreground Modeling</vt:lpstr>
      <vt:lpstr>Galactic Foreground Modeling</vt:lpstr>
      <vt:lpstr>Analyzing All-Sky Map</vt:lpstr>
      <vt:lpstr>Analyzing All-Sky Map</vt:lpstr>
      <vt:lpstr>Analyzing All-Sky Map</vt:lpstr>
      <vt:lpstr>Analyzing All-Sky Map</vt:lpstr>
      <vt:lpstr>Analyzing All-Sky Map</vt:lpstr>
      <vt:lpstr>Analyzing TRIS Data</vt:lpstr>
      <vt:lpstr>Analyzing TRIS Data</vt:lpstr>
      <vt:lpstr>Analyzing TRIS Data</vt:lpstr>
      <vt:lpstr>Analyzing TRIS Data</vt:lpstr>
      <vt:lpstr>Final Thoughts</vt:lpstr>
      <vt:lpstr>Extragalactic Brightness Temperature</vt:lpstr>
      <vt:lpstr>Brightness Temperature</vt:lpstr>
      <vt:lpstr>Electron Cooling Time</vt:lpstr>
      <vt:lpstr>Extragalactic Halos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a Potential Milky Way Radio Halo</dc:title>
  <dc:creator>Vinod Yadlapalli</dc:creator>
  <cp:lastModifiedBy>Vinod Yadlapalli</cp:lastModifiedBy>
  <cp:revision>45</cp:revision>
  <dcterms:created xsi:type="dcterms:W3CDTF">2019-09-12T18:33:25Z</dcterms:created>
  <dcterms:modified xsi:type="dcterms:W3CDTF">2019-09-16T05:03:04Z</dcterms:modified>
</cp:coreProperties>
</file>