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0b905a4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0b905a4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0b905a4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0b905a4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0b905a4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0b905a4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0b905a4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0b905a4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0b905a4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0b905a4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0b905a4a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0b905a4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75b3803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75b3803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75b3803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75b3803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0b905a4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0b905a4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0b905a4a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0b905a4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08e4731d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08e4731d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75b3803e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75b3803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75b3803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75b3803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75b3803e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75b3803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75b3803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75b3803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75b3803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75b3803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75b3803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75b3803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75b3803e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75b3803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75b3803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75b3803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08e4731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08e4731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08e4731d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08e4731d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08e4731d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08e4731d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8b31f5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8b31f5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08e4731d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08e4731d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08e4731d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08e4731d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b905a4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b905a4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00" y="68450"/>
            <a:ext cx="8977700" cy="49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56786" r="0" t="20432"/>
          <a:stretch/>
        </p:blipFill>
        <p:spPr>
          <a:xfrm>
            <a:off x="2626075" y="655150"/>
            <a:ext cx="3891851" cy="39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6275" cy="48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5" y="0"/>
            <a:ext cx="8976700" cy="50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-7923" l="-5793" r="-6050" t="-6584"/>
          <a:stretch/>
        </p:blipFill>
        <p:spPr>
          <a:xfrm>
            <a:off x="93438" y="63563"/>
            <a:ext cx="8957124" cy="50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00" y="58675"/>
            <a:ext cx="8947349" cy="49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4025" cy="45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186300" y="161350"/>
            <a:ext cx="8771400" cy="4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 Car: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def __init__(self,brand,color)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self.brand=brand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self.color=color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def drive(self):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print('driving')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c1=Car('Ford','White')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print(c.brand)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print(c.color)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c2=Car('Bmw','Red')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print(c.brand)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print(c.color)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" sz="13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5583525" y="508475"/>
            <a:ext cx="1251600" cy="8997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4507900" y="2405525"/>
            <a:ext cx="1251600" cy="89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6835250" y="2405525"/>
            <a:ext cx="1251600" cy="89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95900" y="2483750"/>
            <a:ext cx="1114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drive()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7016175" y="2537600"/>
            <a:ext cx="8703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Bmw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drive()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22650" y="528050"/>
            <a:ext cx="1212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Color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drive()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5901375" y="117350"/>
            <a:ext cx="1114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4732800" y="1906800"/>
            <a:ext cx="743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7480575" y="1897025"/>
            <a:ext cx="704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1" name="Google Shape;171;p29"/>
          <p:cNvCxnSpPr/>
          <p:nvPr/>
        </p:nvCxnSpPr>
        <p:spPr>
          <a:xfrm flipH="1">
            <a:off x="5808450" y="1427450"/>
            <a:ext cx="361800" cy="9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9"/>
          <p:cNvCxnSpPr>
            <a:endCxn id="167" idx="3"/>
          </p:cNvCxnSpPr>
          <p:nvPr/>
        </p:nvCxnSpPr>
        <p:spPr>
          <a:xfrm flipH="1">
            <a:off x="6835250" y="929000"/>
            <a:ext cx="762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9"/>
          <p:cNvSpPr txBox="1"/>
          <p:nvPr/>
        </p:nvSpPr>
        <p:spPr>
          <a:xfrm>
            <a:off x="7016175" y="596450"/>
            <a:ext cx="870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29"/>
          <p:cNvCxnSpPr/>
          <p:nvPr/>
        </p:nvCxnSpPr>
        <p:spPr>
          <a:xfrm>
            <a:off x="3451825" y="3119350"/>
            <a:ext cx="968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9"/>
          <p:cNvSpPr txBox="1"/>
          <p:nvPr/>
        </p:nvSpPr>
        <p:spPr>
          <a:xfrm>
            <a:off x="3363800" y="2826125"/>
            <a:ext cx="7431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Object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6" name="Google Shape;176;p29"/>
          <p:cNvCxnSpPr/>
          <p:nvPr/>
        </p:nvCxnSpPr>
        <p:spPr>
          <a:xfrm>
            <a:off x="6297225" y="1427450"/>
            <a:ext cx="537900" cy="9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" y="97775"/>
            <a:ext cx="8912274" cy="48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22263" l="0" r="0" t="0"/>
          <a:stretch/>
        </p:blipFill>
        <p:spPr>
          <a:xfrm>
            <a:off x="459600" y="342250"/>
            <a:ext cx="8301950" cy="44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Programming languages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language is a medium for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languages communicate computational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 high level language to low level </a:t>
            </a:r>
            <a:r>
              <a:rPr lang="en"/>
              <a:t>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language(0’s and 1’s)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Compilers and Interpreters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3399" cy="47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subtype is a specialization of a type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A is a subtype of B, wherever an object of type B is needed, an object of type A can be used.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object of type A is also an object of type B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Think subset — if X ⊆ Y , every x ∈ X is also in Y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f() is a method in B and A is a subtype of B, every object of A also supports f().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Implementation of f() can be different in A.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Dequeue is subtype of stack,queue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0" l="0" r="0" t="11229"/>
          <a:stretch/>
        </p:blipFill>
        <p:spPr>
          <a:xfrm>
            <a:off x="159863" y="537800"/>
            <a:ext cx="8824276" cy="42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 b="0" l="0" r="0" t="11047"/>
          <a:stretch/>
        </p:blipFill>
        <p:spPr>
          <a:xfrm>
            <a:off x="152400" y="664950"/>
            <a:ext cx="8618925" cy="41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5824" cy="4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0417" cy="47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38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Names,values,types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i</a:t>
            </a:r>
            <a:r>
              <a:rPr lang="en"/>
              <a:t>nt n=23;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395725" y="2493525"/>
            <a:ext cx="3970200" cy="17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882075" y="3158450"/>
            <a:ext cx="690000" cy="557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985275" y="3158450"/>
            <a:ext cx="586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119525" y="3647525"/>
            <a:ext cx="215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83575"/>
            <a:ext cx="8520600" cy="4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of variable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part of the program in which the </a:t>
            </a:r>
            <a:r>
              <a:rPr b="1" lang="en" sz="165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can be accessed.</a:t>
            </a:r>
            <a:endParaRPr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Lifetime of variable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indicates how long the variable stays alive in the memory.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5" y="39125"/>
            <a:ext cx="8932925" cy="49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Collections,Abstract data types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33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81"/>
              <a:t>Collections like array,list etc..</a:t>
            </a:r>
            <a:endParaRPr sz="258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8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47"/>
              <a:t>Abstract data types</a:t>
            </a:r>
            <a:endParaRPr sz="2547"/>
          </a:p>
          <a:p>
            <a:pPr indent="-3418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47"/>
              <a:t>Stack ADT,Queue ADT etc</a:t>
            </a:r>
            <a:endParaRPr sz="2547"/>
          </a:p>
          <a:p>
            <a:pPr indent="-3418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47"/>
              <a:t>Structured collection with fixed interface</a:t>
            </a:r>
            <a:endParaRPr sz="2547"/>
          </a:p>
          <a:p>
            <a:pPr indent="-3418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47"/>
              <a:t>Stack is a sequence, but only allows push and pop</a:t>
            </a:r>
            <a:endParaRPr sz="2547"/>
          </a:p>
          <a:p>
            <a:pPr indent="-3418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47"/>
              <a:t>Separate implementation from interface</a:t>
            </a:r>
            <a:endParaRPr sz="254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1144075" y="1838350"/>
            <a:ext cx="2034000" cy="4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20"/>
          <p:cNvCxnSpPr>
            <a:stCxn id="109" idx="0"/>
            <a:endCxn id="109" idx="2"/>
          </p:cNvCxnSpPr>
          <p:nvPr/>
        </p:nvCxnSpPr>
        <p:spPr>
          <a:xfrm>
            <a:off x="2161075" y="1838350"/>
            <a:ext cx="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1642800" y="1848150"/>
            <a:ext cx="9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2630425" y="1848150"/>
            <a:ext cx="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0"/>
          <p:cNvSpPr txBox="1"/>
          <p:nvPr/>
        </p:nvSpPr>
        <p:spPr>
          <a:xfrm>
            <a:off x="1239700" y="1838350"/>
            <a:ext cx="33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723388" y="1858350"/>
            <a:ext cx="4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95200" y="1848150"/>
            <a:ext cx="401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750050" y="1872550"/>
            <a:ext cx="4011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5" y="0"/>
            <a:ext cx="9045126" cy="50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