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67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FDAFB-6DF8-4418-B1A6-7A41C4DFAB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0C3066-71DF-49B7-912C-CE4E28663194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Linear</a:t>
          </a:r>
        </a:p>
        <a:p>
          <a:r>
            <a:rPr lang="en-US" dirty="0">
              <a:latin typeface="Algerian" panose="04020705040A02060702" pitchFamily="82" charset="0"/>
            </a:rPr>
            <a:t>Regression</a:t>
          </a:r>
          <a:endParaRPr lang="en-IN" dirty="0">
            <a:latin typeface="Algerian" panose="04020705040A02060702" pitchFamily="82" charset="0"/>
          </a:endParaRPr>
        </a:p>
      </dgm:t>
    </dgm:pt>
    <dgm:pt modelId="{68CFCCAC-ECC2-4485-8540-7B70566B281E}" type="parTrans" cxnId="{132E4949-0CF6-408F-A343-27D00FB4ACDB}">
      <dgm:prSet/>
      <dgm:spPr/>
      <dgm:t>
        <a:bodyPr/>
        <a:lstStyle/>
        <a:p>
          <a:endParaRPr lang="en-IN"/>
        </a:p>
      </dgm:t>
    </dgm:pt>
    <dgm:pt modelId="{0FB27BF1-5FFF-4D96-9C25-E30EBA59E023}" type="sibTrans" cxnId="{132E4949-0CF6-408F-A343-27D00FB4ACDB}">
      <dgm:prSet/>
      <dgm:spPr/>
      <dgm:t>
        <a:bodyPr/>
        <a:lstStyle/>
        <a:p>
          <a:endParaRPr lang="en-IN"/>
        </a:p>
      </dgm:t>
    </dgm:pt>
    <dgm:pt modelId="{8B43D6DA-DEBE-4F7A-A247-5B8AFBB7E6E9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Decision</a:t>
          </a:r>
        </a:p>
        <a:p>
          <a:r>
            <a:rPr lang="en-US" dirty="0">
              <a:latin typeface="Algerian" panose="04020705040A02060702" pitchFamily="82" charset="0"/>
            </a:rPr>
            <a:t>Tree</a:t>
          </a:r>
          <a:endParaRPr lang="en-IN" dirty="0">
            <a:latin typeface="Algerian" panose="04020705040A02060702" pitchFamily="82" charset="0"/>
          </a:endParaRPr>
        </a:p>
      </dgm:t>
    </dgm:pt>
    <dgm:pt modelId="{282B41C7-00B2-4C3E-850C-9AD79BDDE44A}" type="parTrans" cxnId="{FDEC41B4-BA70-4A18-9887-A9BD55898CBA}">
      <dgm:prSet/>
      <dgm:spPr/>
      <dgm:t>
        <a:bodyPr/>
        <a:lstStyle/>
        <a:p>
          <a:endParaRPr lang="en-IN"/>
        </a:p>
      </dgm:t>
    </dgm:pt>
    <dgm:pt modelId="{37F30B26-2870-4BE5-9A6A-C816216246ED}" type="sibTrans" cxnId="{FDEC41B4-BA70-4A18-9887-A9BD55898CBA}">
      <dgm:prSet/>
      <dgm:spPr/>
      <dgm:t>
        <a:bodyPr/>
        <a:lstStyle/>
        <a:p>
          <a:endParaRPr lang="en-IN"/>
        </a:p>
      </dgm:t>
    </dgm:pt>
    <dgm:pt modelId="{0F36D22E-18B4-46DC-8698-F022B6ADBF8B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Random Forest</a:t>
          </a:r>
          <a:endParaRPr lang="en-IN" dirty="0">
            <a:latin typeface="Algerian" panose="04020705040A02060702" pitchFamily="82" charset="0"/>
          </a:endParaRPr>
        </a:p>
      </dgm:t>
    </dgm:pt>
    <dgm:pt modelId="{DC9F11EB-4D92-4F98-84C8-8B54C2CE4CD7}" type="parTrans" cxnId="{73C3FF05-408B-4893-9A59-F1FA506AC335}">
      <dgm:prSet/>
      <dgm:spPr/>
      <dgm:t>
        <a:bodyPr/>
        <a:lstStyle/>
        <a:p>
          <a:endParaRPr lang="en-IN"/>
        </a:p>
      </dgm:t>
    </dgm:pt>
    <dgm:pt modelId="{3D4BE098-B924-4D54-A392-61D55BF9AFEA}" type="sibTrans" cxnId="{73C3FF05-408B-4893-9A59-F1FA506AC335}">
      <dgm:prSet/>
      <dgm:spPr/>
      <dgm:t>
        <a:bodyPr/>
        <a:lstStyle/>
        <a:p>
          <a:endParaRPr lang="en-IN"/>
        </a:p>
      </dgm:t>
    </dgm:pt>
    <dgm:pt modelId="{62B00FB1-5A7E-4BD8-8452-A3F68CC6D645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Gradient</a:t>
          </a:r>
        </a:p>
        <a:p>
          <a:r>
            <a:rPr lang="en-US" dirty="0">
              <a:latin typeface="Algerian" panose="04020705040A02060702" pitchFamily="82" charset="0"/>
            </a:rPr>
            <a:t>Boosting</a:t>
          </a:r>
          <a:endParaRPr lang="en-IN" dirty="0">
            <a:latin typeface="Algerian" panose="04020705040A02060702" pitchFamily="82" charset="0"/>
          </a:endParaRPr>
        </a:p>
      </dgm:t>
    </dgm:pt>
    <dgm:pt modelId="{DFAD10CF-ED93-4584-871F-DC37481D14B8}" type="parTrans" cxnId="{3E310F0F-FF96-44F5-9C79-F96736C27A94}">
      <dgm:prSet/>
      <dgm:spPr/>
      <dgm:t>
        <a:bodyPr/>
        <a:lstStyle/>
        <a:p>
          <a:endParaRPr lang="en-IN"/>
        </a:p>
      </dgm:t>
    </dgm:pt>
    <dgm:pt modelId="{5908DBF0-C105-4C14-BB46-3959EF05CC54}" type="sibTrans" cxnId="{3E310F0F-FF96-44F5-9C79-F96736C27A94}">
      <dgm:prSet/>
      <dgm:spPr/>
      <dgm:t>
        <a:bodyPr/>
        <a:lstStyle/>
        <a:p>
          <a:endParaRPr lang="en-IN"/>
        </a:p>
      </dgm:t>
    </dgm:pt>
    <dgm:pt modelId="{DABFABA5-3110-4E89-BFF8-1CC23319FF3B}" type="pres">
      <dgm:prSet presAssocID="{3D6FDAFB-6DF8-4418-B1A6-7A41C4DFAB80}" presName="matrix" presStyleCnt="0">
        <dgm:presLayoutVars>
          <dgm:chMax val="1"/>
          <dgm:dir/>
          <dgm:resizeHandles val="exact"/>
        </dgm:presLayoutVars>
      </dgm:prSet>
      <dgm:spPr/>
    </dgm:pt>
    <dgm:pt modelId="{E0B97240-A9E9-4172-85AB-8960DB380286}" type="pres">
      <dgm:prSet presAssocID="{3D6FDAFB-6DF8-4418-B1A6-7A41C4DFAB80}" presName="diamond" presStyleLbl="bgShp" presStyleIdx="0" presStyleCnt="1"/>
      <dgm:spPr/>
    </dgm:pt>
    <dgm:pt modelId="{C81A7314-BE3B-4958-901E-CA3246EF0E28}" type="pres">
      <dgm:prSet presAssocID="{3D6FDAFB-6DF8-4418-B1A6-7A41C4DFAB80}" presName="quad1" presStyleLbl="node1" presStyleIdx="0" presStyleCnt="4" custScaleX="204987" custScaleY="180155" custLinFactNeighborY="-5486">
        <dgm:presLayoutVars>
          <dgm:chMax val="0"/>
          <dgm:chPref val="0"/>
          <dgm:bulletEnabled val="1"/>
        </dgm:presLayoutVars>
      </dgm:prSet>
      <dgm:spPr/>
    </dgm:pt>
    <dgm:pt modelId="{113C7CB6-5B5D-4BF7-A2AD-0AD7CF35D86A}" type="pres">
      <dgm:prSet presAssocID="{3D6FDAFB-6DF8-4418-B1A6-7A41C4DFAB80}" presName="quad2" presStyleLbl="node1" presStyleIdx="1" presStyleCnt="4" custScaleX="126036" custScaleY="109049">
        <dgm:presLayoutVars>
          <dgm:chMax val="0"/>
          <dgm:chPref val="0"/>
          <dgm:bulletEnabled val="1"/>
        </dgm:presLayoutVars>
      </dgm:prSet>
      <dgm:spPr/>
    </dgm:pt>
    <dgm:pt modelId="{BE518D42-46C9-4722-8A58-1FE8DD207CD8}" type="pres">
      <dgm:prSet presAssocID="{3D6FDAFB-6DF8-4418-B1A6-7A41C4DFAB80}" presName="quad3" presStyleLbl="node1" presStyleIdx="2" presStyleCnt="4" custScaleX="129930" custScaleY="110934">
        <dgm:presLayoutVars>
          <dgm:chMax val="0"/>
          <dgm:chPref val="0"/>
          <dgm:bulletEnabled val="1"/>
        </dgm:presLayoutVars>
      </dgm:prSet>
      <dgm:spPr/>
    </dgm:pt>
    <dgm:pt modelId="{04BB1533-7B0F-49BB-8867-348A37E0EF1A}" type="pres">
      <dgm:prSet presAssocID="{3D6FDAFB-6DF8-4418-B1A6-7A41C4DFAB80}" presName="quad4" presStyleLbl="node1" presStyleIdx="3" presStyleCnt="4" custScaleX="130499" custScaleY="120151">
        <dgm:presLayoutVars>
          <dgm:chMax val="0"/>
          <dgm:chPref val="0"/>
          <dgm:bulletEnabled val="1"/>
        </dgm:presLayoutVars>
      </dgm:prSet>
      <dgm:spPr/>
    </dgm:pt>
  </dgm:ptLst>
  <dgm:cxnLst>
    <dgm:cxn modelId="{73C3FF05-408B-4893-9A59-F1FA506AC335}" srcId="{3D6FDAFB-6DF8-4418-B1A6-7A41C4DFAB80}" destId="{0F36D22E-18B4-46DC-8698-F022B6ADBF8B}" srcOrd="2" destOrd="0" parTransId="{DC9F11EB-4D92-4F98-84C8-8B54C2CE4CD7}" sibTransId="{3D4BE098-B924-4D54-A392-61D55BF9AFEA}"/>
    <dgm:cxn modelId="{3E310F0F-FF96-44F5-9C79-F96736C27A94}" srcId="{3D6FDAFB-6DF8-4418-B1A6-7A41C4DFAB80}" destId="{62B00FB1-5A7E-4BD8-8452-A3F68CC6D645}" srcOrd="3" destOrd="0" parTransId="{DFAD10CF-ED93-4584-871F-DC37481D14B8}" sibTransId="{5908DBF0-C105-4C14-BB46-3959EF05CC54}"/>
    <dgm:cxn modelId="{2CEF871B-6EDE-41AC-B9AD-235AE052D4D5}" type="presOf" srcId="{0F36D22E-18B4-46DC-8698-F022B6ADBF8B}" destId="{BE518D42-46C9-4722-8A58-1FE8DD207CD8}" srcOrd="0" destOrd="0" presId="urn:microsoft.com/office/officeart/2005/8/layout/matrix3"/>
    <dgm:cxn modelId="{132E4949-0CF6-408F-A343-27D00FB4ACDB}" srcId="{3D6FDAFB-6DF8-4418-B1A6-7A41C4DFAB80}" destId="{190C3066-71DF-49B7-912C-CE4E28663194}" srcOrd="0" destOrd="0" parTransId="{68CFCCAC-ECC2-4485-8540-7B70566B281E}" sibTransId="{0FB27BF1-5FFF-4D96-9C25-E30EBA59E023}"/>
    <dgm:cxn modelId="{78891098-5246-4583-8CCC-692FD7CFF483}" type="presOf" srcId="{62B00FB1-5A7E-4BD8-8452-A3F68CC6D645}" destId="{04BB1533-7B0F-49BB-8867-348A37E0EF1A}" srcOrd="0" destOrd="0" presId="urn:microsoft.com/office/officeart/2005/8/layout/matrix3"/>
    <dgm:cxn modelId="{C339279F-0007-4DC4-B478-01C4ABA2F94F}" type="presOf" srcId="{190C3066-71DF-49B7-912C-CE4E28663194}" destId="{C81A7314-BE3B-4958-901E-CA3246EF0E28}" srcOrd="0" destOrd="0" presId="urn:microsoft.com/office/officeart/2005/8/layout/matrix3"/>
    <dgm:cxn modelId="{FDEC41B4-BA70-4A18-9887-A9BD55898CBA}" srcId="{3D6FDAFB-6DF8-4418-B1A6-7A41C4DFAB80}" destId="{8B43D6DA-DEBE-4F7A-A247-5B8AFBB7E6E9}" srcOrd="1" destOrd="0" parTransId="{282B41C7-00B2-4C3E-850C-9AD79BDDE44A}" sibTransId="{37F30B26-2870-4BE5-9A6A-C816216246ED}"/>
    <dgm:cxn modelId="{CECD42F3-0EC8-43D0-91FC-CB42C752C767}" type="presOf" srcId="{8B43D6DA-DEBE-4F7A-A247-5B8AFBB7E6E9}" destId="{113C7CB6-5B5D-4BF7-A2AD-0AD7CF35D86A}" srcOrd="0" destOrd="0" presId="urn:microsoft.com/office/officeart/2005/8/layout/matrix3"/>
    <dgm:cxn modelId="{9785A1FD-956A-4383-8D56-AB8120D546E2}" type="presOf" srcId="{3D6FDAFB-6DF8-4418-B1A6-7A41C4DFAB80}" destId="{DABFABA5-3110-4E89-BFF8-1CC23319FF3B}" srcOrd="0" destOrd="0" presId="urn:microsoft.com/office/officeart/2005/8/layout/matrix3"/>
    <dgm:cxn modelId="{26EAF05E-5A34-4C47-B2F0-9C87F9A1B97D}" type="presParOf" srcId="{DABFABA5-3110-4E89-BFF8-1CC23319FF3B}" destId="{E0B97240-A9E9-4172-85AB-8960DB380286}" srcOrd="0" destOrd="0" presId="urn:microsoft.com/office/officeart/2005/8/layout/matrix3"/>
    <dgm:cxn modelId="{0270292C-6D28-4F29-896C-E100F0CD8A36}" type="presParOf" srcId="{DABFABA5-3110-4E89-BFF8-1CC23319FF3B}" destId="{C81A7314-BE3B-4958-901E-CA3246EF0E28}" srcOrd="1" destOrd="0" presId="urn:microsoft.com/office/officeart/2005/8/layout/matrix3"/>
    <dgm:cxn modelId="{82DE4832-5757-44D2-A183-9400EDA75659}" type="presParOf" srcId="{DABFABA5-3110-4E89-BFF8-1CC23319FF3B}" destId="{113C7CB6-5B5D-4BF7-A2AD-0AD7CF35D86A}" srcOrd="2" destOrd="0" presId="urn:microsoft.com/office/officeart/2005/8/layout/matrix3"/>
    <dgm:cxn modelId="{884A7BFF-7FE9-405F-B6D1-F11CD0075585}" type="presParOf" srcId="{DABFABA5-3110-4E89-BFF8-1CC23319FF3B}" destId="{BE518D42-46C9-4722-8A58-1FE8DD207CD8}" srcOrd="3" destOrd="0" presId="urn:microsoft.com/office/officeart/2005/8/layout/matrix3"/>
    <dgm:cxn modelId="{CA6ABFC8-A1CF-42F7-A788-6FB6F0C5AEE9}" type="presParOf" srcId="{DABFABA5-3110-4E89-BFF8-1CC23319FF3B}" destId="{04BB1533-7B0F-49BB-8867-348A37E0EF1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97240-A9E9-4172-85AB-8960DB380286}">
      <dsp:nvSpPr>
        <dsp:cNvPr id="0" name=""/>
        <dsp:cNvSpPr/>
      </dsp:nvSpPr>
      <dsp:spPr>
        <a:xfrm>
          <a:off x="230215" y="243729"/>
          <a:ext cx="4196248" cy="41962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A7314-BE3B-4958-901E-CA3246EF0E28}">
      <dsp:nvSpPr>
        <dsp:cNvPr id="0" name=""/>
        <dsp:cNvSpPr/>
      </dsp:nvSpPr>
      <dsp:spPr>
        <a:xfrm>
          <a:off x="-230215" y="-13509"/>
          <a:ext cx="3354687" cy="2948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lgerian" panose="04020705040A02060702" pitchFamily="82" charset="0"/>
            </a:rPr>
            <a:t>Linear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lgerian" panose="04020705040A02060702" pitchFamily="82" charset="0"/>
            </a:rPr>
            <a:t>Regression</a:t>
          </a:r>
          <a:endParaRPr lang="en-IN" sz="2800" kern="1200" dirty="0">
            <a:latin typeface="Algerian" panose="04020705040A02060702" pitchFamily="82" charset="0"/>
          </a:endParaRPr>
        </a:p>
      </dsp:txBody>
      <dsp:txXfrm>
        <a:off x="-86291" y="130415"/>
        <a:ext cx="3066839" cy="2660454"/>
      </dsp:txXfrm>
    </dsp:sp>
    <dsp:sp modelId="{113C7CB6-5B5D-4BF7-A2AD-0AD7CF35D86A}">
      <dsp:nvSpPr>
        <dsp:cNvPr id="0" name=""/>
        <dsp:cNvSpPr/>
      </dsp:nvSpPr>
      <dsp:spPr>
        <a:xfrm>
          <a:off x="2178239" y="568328"/>
          <a:ext cx="2062625" cy="1784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lgerian" panose="04020705040A02060702" pitchFamily="82" charset="0"/>
            </a:rPr>
            <a:t>Decision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lgerian" panose="04020705040A02060702" pitchFamily="82" charset="0"/>
            </a:rPr>
            <a:t>Tree</a:t>
          </a:r>
          <a:endParaRPr lang="en-IN" sz="2700" kern="1200" dirty="0">
            <a:latin typeface="Algerian" panose="04020705040A02060702" pitchFamily="82" charset="0"/>
          </a:endParaRPr>
        </a:p>
      </dsp:txBody>
      <dsp:txXfrm>
        <a:off x="2265357" y="655446"/>
        <a:ext cx="1888389" cy="1610390"/>
      </dsp:txXfrm>
    </dsp:sp>
    <dsp:sp modelId="{BE518D42-46C9-4722-8A58-1FE8DD207CD8}">
      <dsp:nvSpPr>
        <dsp:cNvPr id="0" name=""/>
        <dsp:cNvSpPr/>
      </dsp:nvSpPr>
      <dsp:spPr>
        <a:xfrm>
          <a:off x="383951" y="2315327"/>
          <a:ext cx="2126352" cy="181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lgerian" panose="04020705040A02060702" pitchFamily="82" charset="0"/>
            </a:rPr>
            <a:t>Random Forest</a:t>
          </a:r>
          <a:endParaRPr lang="en-IN" sz="2600" kern="1200" dirty="0">
            <a:latin typeface="Algerian" panose="04020705040A02060702" pitchFamily="82" charset="0"/>
          </a:endParaRPr>
        </a:p>
      </dsp:txBody>
      <dsp:txXfrm>
        <a:off x="472575" y="2403951"/>
        <a:ext cx="1949104" cy="1638227"/>
      </dsp:txXfrm>
    </dsp:sp>
    <dsp:sp modelId="{04BB1533-7B0F-49BB-8867-348A37E0EF1A}">
      <dsp:nvSpPr>
        <dsp:cNvPr id="0" name=""/>
        <dsp:cNvSpPr/>
      </dsp:nvSpPr>
      <dsp:spPr>
        <a:xfrm>
          <a:off x="2141719" y="2239908"/>
          <a:ext cx="2135664" cy="1966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lgerian" panose="04020705040A02060702" pitchFamily="82" charset="0"/>
            </a:rPr>
            <a:t>Gradient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lgerian" panose="04020705040A02060702" pitchFamily="82" charset="0"/>
            </a:rPr>
            <a:t>Boosting</a:t>
          </a:r>
          <a:endParaRPr lang="en-IN" sz="2600" kern="1200" dirty="0">
            <a:latin typeface="Algerian" panose="04020705040A02060702" pitchFamily="82" charset="0"/>
          </a:endParaRPr>
        </a:p>
      </dsp:txBody>
      <dsp:txXfrm>
        <a:off x="2237707" y="2335896"/>
        <a:ext cx="1943688" cy="1774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67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2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896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3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23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0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8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22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6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0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8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5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512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48641"/>
            <a:ext cx="10993549" cy="165338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</a:rPr>
              <a:t>Project – 4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feature extraction and price prediction for mobile 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"A journey through the world of mobile data with advanced analytics techniques"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Image result for images for mobile data and algorithms">
            <a:extLst>
              <a:ext uri="{FF2B5EF4-FFF2-40B4-BE49-F238E27FC236}">
                <a16:creationId xmlns:a16="http://schemas.microsoft.com/office/drawing/2014/main" id="{3F6B90F3-03E3-0BC5-634D-87F2F7F5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02" y="3043798"/>
            <a:ext cx="4357396" cy="389172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0EA9D-ECFE-97A9-1E83-0E250ACE2E17}"/>
              </a:ext>
            </a:extLst>
          </p:cNvPr>
          <p:cNvSpPr/>
          <p:nvPr/>
        </p:nvSpPr>
        <p:spPr>
          <a:xfrm>
            <a:off x="130630" y="690465"/>
            <a:ext cx="3489650" cy="485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DECISION TREE</a:t>
            </a:r>
            <a:endParaRPr lang="en-IN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E5749-1572-DE2A-AA9D-196E981DA166}"/>
              </a:ext>
            </a:extLst>
          </p:cNvPr>
          <p:cNvSpPr/>
          <p:nvPr/>
        </p:nvSpPr>
        <p:spPr>
          <a:xfrm>
            <a:off x="130629" y="1380931"/>
            <a:ext cx="3489650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Score = 0.61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A07730-B428-69FE-65F3-388D6C67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98564"/>
              </p:ext>
            </p:extLst>
          </p:nvPr>
        </p:nvGraphicFramePr>
        <p:xfrm>
          <a:off x="671999" y="2335212"/>
          <a:ext cx="2948280" cy="3652840"/>
        </p:xfrm>
        <a:graphic>
          <a:graphicData uri="http://schemas.openxmlformats.org/drawingml/2006/table">
            <a:tbl>
              <a:tblPr/>
              <a:tblGrid>
                <a:gridCol w="1474140">
                  <a:extLst>
                    <a:ext uri="{9D8B030D-6E8A-4147-A177-3AD203B41FA5}">
                      <a16:colId xmlns:a16="http://schemas.microsoft.com/office/drawing/2014/main" val="2754613334"/>
                    </a:ext>
                  </a:extLst>
                </a:gridCol>
                <a:gridCol w="1474140">
                  <a:extLst>
                    <a:ext uri="{9D8B030D-6E8A-4147-A177-3AD203B41FA5}">
                      <a16:colId xmlns:a16="http://schemas.microsoft.com/office/drawing/2014/main" val="3951765239"/>
                    </a:ext>
                  </a:extLst>
                </a:gridCol>
              </a:tblGrid>
              <a:tr h="544040">
                <a:tc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Feature Importance</a:t>
                      </a:r>
                      <a:endParaRPr lang="en-IN" sz="1500" b="1" dirty="0"/>
                    </a:p>
                  </a:txBody>
                  <a:tcPr marL="77720" marR="77720" marT="38860" marB="388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3816052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Model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0.219095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06732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Processor_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0.184691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30444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RAM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0.119651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14428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Mobile Height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0.116859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954950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Colour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0.114248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51993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FrontCameraMP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0.081010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92842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RearCameraMP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0.069034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12949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Battery_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0.042313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8905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Memory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0.040941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91797"/>
                  </a:ext>
                </a:extLst>
              </a:tr>
              <a:tr h="3108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AI Lens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0.012159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3629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D320500-B92F-E26B-F0C8-DA26AF52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243547"/>
            <a:ext cx="65" cy="64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78936-0AB7-DC49-54D5-66FA5F1D2838}"/>
              </a:ext>
            </a:extLst>
          </p:cNvPr>
          <p:cNvSpPr/>
          <p:nvPr/>
        </p:nvSpPr>
        <p:spPr>
          <a:xfrm>
            <a:off x="130629" y="2243547"/>
            <a:ext cx="3489650" cy="4119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41F3A7-8940-F1C7-7EB4-29C224A8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07182"/>
              </p:ext>
            </p:extLst>
          </p:nvPr>
        </p:nvGraphicFramePr>
        <p:xfrm>
          <a:off x="130629" y="2239347"/>
          <a:ext cx="3489650" cy="4198771"/>
        </p:xfrm>
        <a:graphic>
          <a:graphicData uri="http://schemas.openxmlformats.org/drawingml/2006/table">
            <a:tbl>
              <a:tblPr/>
              <a:tblGrid>
                <a:gridCol w="1744825">
                  <a:extLst>
                    <a:ext uri="{9D8B030D-6E8A-4147-A177-3AD203B41FA5}">
                      <a16:colId xmlns:a16="http://schemas.microsoft.com/office/drawing/2014/main" val="2431694070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2753207143"/>
                    </a:ext>
                  </a:extLst>
                </a:gridCol>
              </a:tblGrid>
              <a:tr h="628687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500" b="1" dirty="0">
                          <a:effectLst/>
                        </a:rPr>
                      </a:br>
                      <a:endParaRPr lang="en-IN" sz="1500" b="1" dirty="0">
                        <a:effectLst/>
                      </a:endParaRP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lgerian" panose="04020705040A02060702" pitchFamily="82" charset="0"/>
                        </a:rPr>
                        <a:t>Feature</a:t>
                      </a: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lgerian" panose="04020705040A02060702" pitchFamily="82" charset="0"/>
                        </a:rPr>
                        <a:t>Importance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77721" marR="77721" marT="38860" marB="38860">
                    <a:lnL>
                      <a:noFill/>
                    </a:lnL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8534153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Model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0.219095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4389743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Processor_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0.184691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03463945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RAM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0.119651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8218347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Mobile Height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0.116859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2423661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Colour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0.114248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3630494"/>
                  </a:ext>
                </a:extLst>
              </a:tr>
              <a:tr h="5369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 err="1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FrontCameraMP</a:t>
                      </a:r>
                      <a:endParaRPr lang="en-IN" sz="1500" b="1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0.081010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773038"/>
                  </a:ext>
                </a:extLst>
              </a:tr>
              <a:tr h="5369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 err="1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RearCameraMP</a:t>
                      </a:r>
                      <a:endParaRPr lang="en-IN" sz="1500" b="1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0.069034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711543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Battery_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0.042313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66750661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Memory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0.040941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5809172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AI Lens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0.012159</a:t>
                      </a:r>
                    </a:p>
                  </a:txBody>
                  <a:tcPr marL="77721" marR="77721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07389205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86E64263-3EA5-416C-EC97-FF8E4A72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243547"/>
            <a:ext cx="52900" cy="64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D6C9406-30EE-DE8B-4C38-64C67478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79" y="588023"/>
            <a:ext cx="7924772" cy="599938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A7AB79-F239-E6B1-99EB-4702552BF120}"/>
              </a:ext>
            </a:extLst>
          </p:cNvPr>
          <p:cNvSpPr/>
          <p:nvPr/>
        </p:nvSpPr>
        <p:spPr>
          <a:xfrm>
            <a:off x="279918" y="494395"/>
            <a:ext cx="3900196" cy="92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RANDOM FOREST</a:t>
            </a:r>
            <a:endParaRPr lang="en-IN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871DC6-9A82-B222-F94B-059423DE7904}"/>
              </a:ext>
            </a:extLst>
          </p:cNvPr>
          <p:cNvSpPr/>
          <p:nvPr/>
        </p:nvSpPr>
        <p:spPr>
          <a:xfrm>
            <a:off x="503853" y="1679510"/>
            <a:ext cx="3349690" cy="699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Score = 0.57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C89F-530C-1250-2A56-F69C9C5729AC}"/>
              </a:ext>
            </a:extLst>
          </p:cNvPr>
          <p:cNvSpPr/>
          <p:nvPr/>
        </p:nvSpPr>
        <p:spPr>
          <a:xfrm>
            <a:off x="438539" y="2565918"/>
            <a:ext cx="3498979" cy="4105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DF3D21-B8B2-C70E-C95E-524F3DE4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48259"/>
              </p:ext>
            </p:extLst>
          </p:nvPr>
        </p:nvGraphicFramePr>
        <p:xfrm>
          <a:off x="438539" y="2565915"/>
          <a:ext cx="3498980" cy="4366858"/>
        </p:xfrm>
        <a:graphic>
          <a:graphicData uri="http://schemas.openxmlformats.org/drawingml/2006/table">
            <a:tbl>
              <a:tblPr/>
              <a:tblGrid>
                <a:gridCol w="1749490">
                  <a:extLst>
                    <a:ext uri="{9D8B030D-6E8A-4147-A177-3AD203B41FA5}">
                      <a16:colId xmlns:a16="http://schemas.microsoft.com/office/drawing/2014/main" val="2319534405"/>
                    </a:ext>
                  </a:extLst>
                </a:gridCol>
                <a:gridCol w="1749490">
                  <a:extLst>
                    <a:ext uri="{9D8B030D-6E8A-4147-A177-3AD203B41FA5}">
                      <a16:colId xmlns:a16="http://schemas.microsoft.com/office/drawing/2014/main" val="3872064105"/>
                    </a:ext>
                  </a:extLst>
                </a:gridCol>
              </a:tblGrid>
              <a:tr h="611453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500" b="1" dirty="0">
                          <a:effectLst/>
                        </a:rPr>
                      </a:br>
                      <a:endParaRPr lang="en-IN" sz="1500" b="1" dirty="0">
                        <a:effectLst/>
                      </a:endParaRP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lgerian" panose="04020705040A02060702" pitchFamily="82" charset="0"/>
                        </a:rPr>
                        <a:t>Feature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lgerian" panose="04020705040A02060702" pitchFamily="82" charset="0"/>
                        </a:rPr>
                        <a:t>Importance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77720" marR="77720" marT="38860" marB="38860">
                    <a:lnL>
                      <a:noFill/>
                    </a:lnL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0516201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Model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0.168056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5280655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Colour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0.163538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5228056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Processor_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0.160473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3194685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Mobile Height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0.126542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1411670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RAM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0.100919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10803809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 err="1">
                          <a:effectLst/>
                          <a:latin typeface="Algerian" panose="04020705040A02060702" pitchFamily="82" charset="0"/>
                        </a:rPr>
                        <a:t>FrontCameraMP</a:t>
                      </a:r>
                      <a:endParaRPr lang="en-IN" sz="1500" b="1" dirty="0"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0.071675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5404584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 err="1">
                          <a:effectLst/>
                          <a:latin typeface="Algerian" panose="04020705040A02060702" pitchFamily="82" charset="0"/>
                        </a:rPr>
                        <a:t>RearCameraMP</a:t>
                      </a:r>
                      <a:endParaRPr lang="en-IN" sz="1500" b="1" dirty="0"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0.071483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585519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Memory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0.069416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0524559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Battery_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0.057153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549357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AI Lens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0.010744</a:t>
                      </a:r>
                    </a:p>
                  </a:txBody>
                  <a:tcPr marL="77720" marR="77720" marT="38860" marB="38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59787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E59846E-2541-E290-8A58-2F136D83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9" y="1875843"/>
            <a:ext cx="8026465" cy="501015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7AD5A4-C66E-20AD-719F-4287551CF3A3}"/>
              </a:ext>
            </a:extLst>
          </p:cNvPr>
          <p:cNvSpPr/>
          <p:nvPr/>
        </p:nvSpPr>
        <p:spPr>
          <a:xfrm>
            <a:off x="5113176" y="578498"/>
            <a:ext cx="6640285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Classification Report Score = 0.53</a:t>
            </a:r>
            <a:endParaRPr lang="en-IN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9CBA8B-EC9F-3F51-7D9F-E2FB314648E9}"/>
              </a:ext>
            </a:extLst>
          </p:cNvPr>
          <p:cNvSpPr/>
          <p:nvPr/>
        </p:nvSpPr>
        <p:spPr>
          <a:xfrm>
            <a:off x="195943" y="466531"/>
            <a:ext cx="4273419" cy="905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GRADIENT BOOSTING classification</a:t>
            </a:r>
            <a:endParaRPr lang="en-IN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DCE894-0D4A-4813-17D7-BF4A3DD90A06}"/>
              </a:ext>
            </a:extLst>
          </p:cNvPr>
          <p:cNvSpPr/>
          <p:nvPr/>
        </p:nvSpPr>
        <p:spPr>
          <a:xfrm>
            <a:off x="531845" y="1632857"/>
            <a:ext cx="3442996" cy="5691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Score = 0.61</a:t>
            </a:r>
            <a:r>
              <a:rPr lang="en-US" sz="2800" b="1" dirty="0"/>
              <a:t> </a:t>
            </a:r>
            <a:endParaRPr lang="en-IN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485F5F-FE2C-DFCB-E1D6-551B131F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29844"/>
              </p:ext>
            </p:extLst>
          </p:nvPr>
        </p:nvGraphicFramePr>
        <p:xfrm>
          <a:off x="195943" y="2463280"/>
          <a:ext cx="3536302" cy="4127122"/>
        </p:xfrm>
        <a:graphic>
          <a:graphicData uri="http://schemas.openxmlformats.org/drawingml/2006/table">
            <a:tbl>
              <a:tblPr/>
              <a:tblGrid>
                <a:gridCol w="1768151">
                  <a:extLst>
                    <a:ext uri="{9D8B030D-6E8A-4147-A177-3AD203B41FA5}">
                      <a16:colId xmlns:a16="http://schemas.microsoft.com/office/drawing/2014/main" val="2642038561"/>
                    </a:ext>
                  </a:extLst>
                </a:gridCol>
                <a:gridCol w="1768151">
                  <a:extLst>
                    <a:ext uri="{9D8B030D-6E8A-4147-A177-3AD203B41FA5}">
                      <a16:colId xmlns:a16="http://schemas.microsoft.com/office/drawing/2014/main" val="460196717"/>
                    </a:ext>
                  </a:extLst>
                </a:gridCol>
              </a:tblGrid>
              <a:tr h="350322">
                <a:tc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lgerian" panose="04020705040A02060702" pitchFamily="82" charset="0"/>
                        </a:rPr>
                        <a:t>Feature Importance</a:t>
                      </a:r>
                      <a:endParaRPr lang="en-IN" sz="1800" b="1" dirty="0">
                        <a:latin typeface="Algerian" panose="04020705040A02060702" pitchFamily="82" charset="0"/>
                      </a:endParaRPr>
                    </a:p>
                  </a:txBody>
                  <a:tcPr marL="75262" marR="75262" marT="37631" marB="37631">
                    <a:lnL>
                      <a:noFill/>
                    </a:lnL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5929602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Model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0.216958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6115573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  <a:latin typeface="Algerian" panose="04020705040A02060702" pitchFamily="82" charset="0"/>
                        </a:rPr>
                        <a:t>Colour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0.210234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440716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Processor_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0.194729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55351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RAM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0.110268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531535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Mobile Height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0.074244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7617122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Memory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0.068250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1780849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RearCameraMP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0.049575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84037695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FrontCameraMP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0.039309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226372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Battery_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0.028763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3493149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AI Lens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0.007671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13374921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93A5EC7-0492-D4EB-DFD2-BC40A6EA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0" y="1457325"/>
            <a:ext cx="7759959" cy="501015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3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D27B98-23CC-F528-2161-3866C043F9A0}"/>
              </a:ext>
            </a:extLst>
          </p:cNvPr>
          <p:cNvSpPr/>
          <p:nvPr/>
        </p:nvSpPr>
        <p:spPr>
          <a:xfrm>
            <a:off x="190500" y="200025"/>
            <a:ext cx="4076700" cy="847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GRADIENT BOOSTING </a:t>
            </a:r>
          </a:p>
          <a:p>
            <a:pPr algn="ctr"/>
            <a:r>
              <a:rPr lang="en-US" sz="2800" b="1" dirty="0">
                <a:latin typeface="Algerian" panose="04020705040A02060702" pitchFamily="82" charset="0"/>
              </a:rPr>
              <a:t>REGRESSION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A67765-2311-550F-4FC7-002F271C0E4B}"/>
              </a:ext>
            </a:extLst>
          </p:cNvPr>
          <p:cNvSpPr/>
          <p:nvPr/>
        </p:nvSpPr>
        <p:spPr>
          <a:xfrm>
            <a:off x="314325" y="1190626"/>
            <a:ext cx="3819525" cy="847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SCORE = 0.90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496F5-AB49-3CEB-33DB-6483851CC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18324"/>
              </p:ext>
            </p:extLst>
          </p:nvPr>
        </p:nvGraphicFramePr>
        <p:xfrm>
          <a:off x="190500" y="2181228"/>
          <a:ext cx="3619500" cy="4381942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34610246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41134147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lgerian" panose="04020705040A02060702" pitchFamily="82" charset="0"/>
                        </a:rPr>
                        <a:t>Feature Importance</a:t>
                      </a:r>
                      <a:endParaRPr lang="en-IN" sz="1800" b="1" dirty="0">
                        <a:latin typeface="Algerian" panose="04020705040A02060702" pitchFamily="82" charset="0"/>
                      </a:endParaRPr>
                    </a:p>
                  </a:txBody>
                  <a:tcPr marL="75262" marR="75262" marT="37631" marB="37631">
                    <a:lnL>
                      <a:noFill/>
                    </a:lnL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92394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FrontCameraMP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0.460586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477450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Model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0.197077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125706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Memory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0.140548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80433612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Battery_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0.077638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14457240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RearCameraMP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0.028453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9453462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Processor_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0.026109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154781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RAM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0.024242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2544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Mobile Height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0.024029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33594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Colour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0.021075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892195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  <a:latin typeface="Algerian" panose="04020705040A02060702" pitchFamily="82" charset="0"/>
                        </a:rPr>
                        <a:t>AI Lens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  <a:latin typeface="Algerian" panose="04020705040A02060702" pitchFamily="82" charset="0"/>
                        </a:rPr>
                        <a:t>0.000244</a:t>
                      </a:r>
                    </a:p>
                  </a:txBody>
                  <a:tcPr marL="75262" marR="75262" marT="37631" marB="37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C0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6074947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2D4F3992-EBFC-EEC7-9A70-FB9BA6B6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190626"/>
            <a:ext cx="7648574" cy="537254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rgbClr val="C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97EC45D-1E58-C0BF-96A5-5D06920DED98}"/>
              </a:ext>
            </a:extLst>
          </p:cNvPr>
          <p:cNvSpPr/>
          <p:nvPr/>
        </p:nvSpPr>
        <p:spPr>
          <a:xfrm>
            <a:off x="5762627" y="200025"/>
            <a:ext cx="4591050" cy="10668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lgerian" panose="04020705040A02060702" pitchFamily="82" charset="0"/>
              </a:rPr>
              <a:t>Jointplot</a:t>
            </a:r>
            <a:r>
              <a:rPr lang="en-US" b="1" dirty="0">
                <a:latin typeface="Algerian" panose="04020705040A02060702" pitchFamily="82" charset="0"/>
              </a:rPr>
              <a:t> for</a:t>
            </a:r>
          </a:p>
          <a:p>
            <a:pPr algn="ctr"/>
            <a:r>
              <a:rPr lang="en-US" b="1" dirty="0">
                <a:latin typeface="Algerian" panose="04020705040A02060702" pitchFamily="82" charset="0"/>
              </a:rPr>
              <a:t>Feature Importance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8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2746E9B-8D78-3363-D3D6-3AB5B2BD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81000"/>
            <a:ext cx="11410951" cy="64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68796D5-46BD-A848-DAB5-839170FF780E}"/>
              </a:ext>
            </a:extLst>
          </p:cNvPr>
          <p:cNvSpPr/>
          <p:nvPr/>
        </p:nvSpPr>
        <p:spPr>
          <a:xfrm>
            <a:off x="142875" y="361950"/>
            <a:ext cx="1724025" cy="5962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Gradient Boosting Regression is the best algorithm for this data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39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Thumbs Up Emoji">
                <a:extLst>
                  <a:ext uri="{FF2B5EF4-FFF2-40B4-BE49-F238E27FC236}">
                    <a16:creationId xmlns:a16="http://schemas.microsoft.com/office/drawing/2014/main" id="{BE9950D6-F2BF-7D65-F9F0-1B239F58D5AC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216934061"/>
                  </p:ext>
                </p:extLst>
              </p:nvPr>
            </p:nvGraphicFramePr>
            <p:xfrm>
              <a:off x="6096000" y="781051"/>
              <a:ext cx="4111689" cy="40701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11689" cy="4070168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895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Thumbs Up Emoji">
                <a:extLst>
                  <a:ext uri="{FF2B5EF4-FFF2-40B4-BE49-F238E27FC236}">
                    <a16:creationId xmlns:a16="http://schemas.microsoft.com/office/drawing/2014/main" id="{BE9950D6-F2BF-7D65-F9F0-1B239F58D5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781051"/>
                <a:ext cx="4111689" cy="407016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34AF3-9332-2FF8-E44B-1537C10E5613}"/>
              </a:ext>
            </a:extLst>
          </p:cNvPr>
          <p:cNvSpPr/>
          <p:nvPr/>
        </p:nvSpPr>
        <p:spPr>
          <a:xfrm>
            <a:off x="774441" y="830424"/>
            <a:ext cx="4758612" cy="4070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Recommendations: Front Camera, Model and Memory have the most significant influence on mobile phone prices. This information can inform pricing strategies and marketing decisions.</a:t>
            </a:r>
            <a:endParaRPr lang="en-IN"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8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54F-A82A-D12A-2FFF-4D9B737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F37D8-A904-3683-D6FE-F27DC6C56C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1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3767"/>
            <a:ext cx="11029616" cy="5691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Description:</a:t>
            </a:r>
            <a:endParaRPr lang="en-US" sz="3200" dirty="0"/>
          </a:p>
        </p:txBody>
      </p:sp>
      <p:pic>
        <p:nvPicPr>
          <p:cNvPr id="2050" name="Picture 2" descr="Image result for images for mobile data project description">
            <a:extLst>
              <a:ext uri="{FF2B5EF4-FFF2-40B4-BE49-F238E27FC236}">
                <a16:creationId xmlns:a16="http://schemas.microsoft.com/office/drawing/2014/main" id="{7D40E7D4-7449-8B00-CD13-B2809D389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43" y="3102428"/>
            <a:ext cx="4530110" cy="335435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441F9-8561-8373-F232-33C335CD42D7}"/>
              </a:ext>
            </a:extLst>
          </p:cNvPr>
          <p:cNvSpPr txBox="1"/>
          <p:nvPr/>
        </p:nvSpPr>
        <p:spPr>
          <a:xfrm>
            <a:off x="581191" y="1755211"/>
            <a:ext cx="11029615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have work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a dataset that contains detailed information about various mobile phones, including their model,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memory, RAM, battery capacity, rear camera specifications, front camera specifications, presence of AI lens, mobile height, processor, and, most importantly, the price.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primary goal is to develop a predictive model for mobile phone prices.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FCFE-8680-0675-AB38-7A94D72C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751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E49E-DB14-DD8B-30DE-228C604F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6204"/>
            <a:ext cx="11029615" cy="499187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B050"/>
                </a:solidFill>
                <a:latin typeface="Algerian" panose="04020705040A02060702" pitchFamily="82" charset="0"/>
              </a:rPr>
              <a:t>Coverted</a:t>
            </a: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 object column into integer like: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	Price was 7,299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	Now it is 7299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	It has been converted by String function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No Missing Values are there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Ordinal Encoding:</a:t>
            </a:r>
          </a:p>
          <a:p>
            <a:pPr marL="0" indent="0" algn="just">
              <a:buNone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	This encoding has been used to convert categorical values into numerical format for the columns like: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Colour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Processor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Converted Rear Camera and Front Camera object into integer to remove MP from numerical value, by using lambda function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D289-24B9-6622-8FAC-39D4982A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4B94-8AB9-602A-4EE6-2F958500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38335"/>
            <a:ext cx="11029615" cy="1604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B050"/>
                </a:solidFill>
                <a:latin typeface="Algerian" panose="04020705040A02060702" pitchFamily="82" charset="0"/>
              </a:rPr>
              <a:t>Outliers have been calculated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lgerian" panose="04020705040A02060702" pitchFamily="82" charset="0"/>
              </a:rPr>
              <a:t>Most affecting features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lgerian" panose="04020705040A02060702" pitchFamily="82" charset="0"/>
              </a:rPr>
              <a:t>Quantile method</a:t>
            </a:r>
          </a:p>
          <a:p>
            <a:endParaRPr lang="en-IN" sz="1400" dirty="0">
              <a:latin typeface="Algerian" panose="04020705040A02060702" pitchFamily="8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F81C7A-7CC3-12C0-C0DE-5A9860FA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40" y="2099388"/>
            <a:ext cx="8814319" cy="4618654"/>
          </a:xfrm>
          <a:prstGeom prst="rect">
            <a:avLst/>
          </a:prstGeom>
          <a:noFill/>
          <a:effectLst>
            <a:glow rad="127000">
              <a:schemeClr val="accent1"/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EFF7-414F-9683-11AC-517A15A1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4605"/>
            <a:ext cx="11029616" cy="61582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1E90-9438-5C07-3484-EC74BF81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923731"/>
            <a:ext cx="11274905" cy="998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Used Correlation Analysis to identify the most relevant features that strongly affect the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B050"/>
                </a:solidFill>
                <a:latin typeface="Algerian" panose="04020705040A02060702" pitchFamily="82" charset="0"/>
              </a:rPr>
              <a:t>Memory, Front Camera, RAM, Rear Camera are the most important features according to their correlation with Price</a:t>
            </a:r>
            <a:endParaRPr lang="en-IN" sz="16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E9E1F3-EA7D-89A3-B080-F4B21F8A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6" y="2118048"/>
            <a:ext cx="11368211" cy="452534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srgbClr val="00B05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AD5E-C36B-93D6-309E-3C06D546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9" y="419879"/>
            <a:ext cx="11029616" cy="49452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176F-2C0D-83EE-6904-49252DB6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9004"/>
            <a:ext cx="11029615" cy="4945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latin typeface="Algerian" panose="04020705040A02060702" pitchFamily="82" charset="0"/>
              </a:rPr>
              <a:t>Dimensionality Reduction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lgerian" panose="04020705040A02060702" pitchFamily="82" charset="0"/>
              </a:rPr>
              <a:t>PCA method has been used for this and the accuracy is 1.0</a:t>
            </a:r>
            <a:endParaRPr lang="en-IN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AC425-D257-FC5B-F7E7-74ECF070501E}"/>
              </a:ext>
            </a:extLst>
          </p:cNvPr>
          <p:cNvSpPr txBox="1"/>
          <p:nvPr/>
        </p:nvSpPr>
        <p:spPr>
          <a:xfrm>
            <a:off x="528319" y="2036850"/>
            <a:ext cx="30639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VISUALIZATI</a:t>
            </a:r>
            <a:r>
              <a:rPr lang="en-US" sz="2000" b="1" dirty="0">
                <a:latin typeface="Algerian" panose="04020705040A02060702" pitchFamily="82" charset="0"/>
              </a:rPr>
              <a:t>ON: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Algerian" panose="04020705040A02060702" pitchFamily="82" charset="0"/>
              </a:rPr>
              <a:t>Jointplot</a:t>
            </a:r>
            <a:r>
              <a:rPr lang="en-US" sz="2000" b="1" dirty="0">
                <a:solidFill>
                  <a:srgbClr val="00B050"/>
                </a:solidFill>
                <a:latin typeface="Algerian" panose="04020705040A02060702" pitchFamily="82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Algerian" panose="04020705040A02060702" pitchFamily="82" charset="0"/>
              </a:rPr>
              <a:t>Countplot</a:t>
            </a:r>
            <a:r>
              <a:rPr lang="en-US" sz="2000" b="1" dirty="0">
                <a:solidFill>
                  <a:srgbClr val="00B050"/>
                </a:solidFill>
                <a:latin typeface="Algerian" panose="04020705040A02060702" pitchFamily="82" charset="0"/>
              </a:rPr>
              <a:t>,</a:t>
            </a:r>
          </a:p>
          <a:p>
            <a:r>
              <a:rPr lang="en-US" sz="2000" b="1" dirty="0">
                <a:solidFill>
                  <a:srgbClr val="00B050"/>
                </a:solidFill>
                <a:latin typeface="Algerian" panose="04020705040A02060702" pitchFamily="82" charset="0"/>
              </a:rPr>
              <a:t>Boxplot, Scatterplot</a:t>
            </a:r>
          </a:p>
          <a:p>
            <a:r>
              <a:rPr lang="en-US" sz="2000" b="1" dirty="0">
                <a:solidFill>
                  <a:srgbClr val="00B050"/>
                </a:solidFill>
                <a:latin typeface="Algerian" panose="04020705040A02060702" pitchFamily="82" charset="0"/>
              </a:rPr>
              <a:t>and many other plots</a:t>
            </a:r>
          </a:p>
          <a:p>
            <a:r>
              <a:rPr lang="en-US" sz="2000" b="1" dirty="0">
                <a:solidFill>
                  <a:srgbClr val="00B050"/>
                </a:solidFill>
                <a:latin typeface="Algerian" panose="04020705040A02060702" pitchFamily="82" charset="0"/>
              </a:rPr>
              <a:t>have been used</a:t>
            </a:r>
            <a:endParaRPr lang="en-IN" sz="20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C0466-197B-FD97-CD95-3CEF8D0F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12" y="1987420"/>
            <a:ext cx="7713723" cy="445070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D44646-955F-FE91-2B33-93BF6EC8E124}"/>
              </a:ext>
            </a:extLst>
          </p:cNvPr>
          <p:cNvSpPr/>
          <p:nvPr/>
        </p:nvSpPr>
        <p:spPr>
          <a:xfrm>
            <a:off x="317242" y="4406730"/>
            <a:ext cx="3859348" cy="993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Joint Plot of Front Camera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B7A6A7-15B9-2098-799C-B044BDD917D2}"/>
              </a:ext>
            </a:extLst>
          </p:cNvPr>
          <p:cNvSpPr/>
          <p:nvPr/>
        </p:nvSpPr>
        <p:spPr>
          <a:xfrm>
            <a:off x="581192" y="2146041"/>
            <a:ext cx="3011094" cy="38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Visualization</a:t>
            </a:r>
            <a:endParaRPr lang="en-IN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790A-1234-D25A-8856-BF30295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of memory</a:t>
            </a:r>
            <a:br>
              <a:rPr lang="en-US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FE5B75-A960-2E08-BDE6-F978AA433B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18" y="1511560"/>
            <a:ext cx="8981702" cy="442522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B8EDE-C612-4CEC-F0C5-689C3997CF55}"/>
              </a:ext>
            </a:extLst>
          </p:cNvPr>
          <p:cNvSpPr/>
          <p:nvPr/>
        </p:nvSpPr>
        <p:spPr>
          <a:xfrm>
            <a:off x="886408" y="5936782"/>
            <a:ext cx="10412963" cy="566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Most relevant feature which affects the Price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325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DE7A-C26C-9BBF-D583-63E40366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0818"/>
            <a:ext cx="11029616" cy="585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Model building: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F99E9D-75F8-DB10-9325-228F43D21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416744"/>
              </p:ext>
            </p:extLst>
          </p:nvPr>
        </p:nvGraphicFramePr>
        <p:xfrm>
          <a:off x="581026" y="1548883"/>
          <a:ext cx="4196248" cy="442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FE5ABA-5C8A-7D73-AF9A-F83EF5CA2DBD}"/>
              </a:ext>
            </a:extLst>
          </p:cNvPr>
          <p:cNvSpPr/>
          <p:nvPr/>
        </p:nvSpPr>
        <p:spPr>
          <a:xfrm>
            <a:off x="5887616" y="895739"/>
            <a:ext cx="4889241" cy="653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LINEAR REGRESSION</a:t>
            </a:r>
            <a:endParaRPr lang="en-IN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58789E-16F4-D93C-7783-BE1CFF05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2" y="2351088"/>
            <a:ext cx="5893254" cy="411522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631FBC-0067-E44D-17EF-164EA083013D}"/>
              </a:ext>
            </a:extLst>
          </p:cNvPr>
          <p:cNvSpPr/>
          <p:nvPr/>
        </p:nvSpPr>
        <p:spPr>
          <a:xfrm>
            <a:off x="5747657" y="1670180"/>
            <a:ext cx="5719665" cy="354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Score = 0.44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6342E52-D6AC-60F1-4401-0874C4E9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564270"/>
            <a:ext cx="7819052" cy="435296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schemeClr val="accent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20900D-2710-86E9-DD2F-5E4F96D1F6ED}"/>
              </a:ext>
            </a:extLst>
          </p:cNvPr>
          <p:cNvSpPr/>
          <p:nvPr/>
        </p:nvSpPr>
        <p:spPr>
          <a:xfrm>
            <a:off x="1558212" y="5178490"/>
            <a:ext cx="9694506" cy="111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NO CLEAR LINE OR CURVE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SO WE SHOULD NOT USE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027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1605</TotalTime>
  <Words>510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Arial Rounded MT Bold</vt:lpstr>
      <vt:lpstr>Impact</vt:lpstr>
      <vt:lpstr>inherit</vt:lpstr>
      <vt:lpstr>Söhne</vt:lpstr>
      <vt:lpstr>Times New Roman</vt:lpstr>
      <vt:lpstr>Wingdings</vt:lpstr>
      <vt:lpstr>Main Event</vt:lpstr>
      <vt:lpstr>Project – 4 feature extraction and price prediction for mobile phones</vt:lpstr>
      <vt:lpstr>Project Description:</vt:lpstr>
      <vt:lpstr>Data preprocessing:</vt:lpstr>
      <vt:lpstr>Data preprocessing:</vt:lpstr>
      <vt:lpstr>Feature extraction:</vt:lpstr>
      <vt:lpstr>Feature extraction:</vt:lpstr>
      <vt:lpstr>Boxplot of memory </vt:lpstr>
      <vt:lpstr>Model building: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4 feature extraction and price prediction for mobile phones</dc:title>
  <dc:creator>Niti Saigal</dc:creator>
  <cp:lastModifiedBy>Niti Saigal</cp:lastModifiedBy>
  <cp:revision>81</cp:revision>
  <dcterms:created xsi:type="dcterms:W3CDTF">2023-12-17T09:18:07Z</dcterms:created>
  <dcterms:modified xsi:type="dcterms:W3CDTF">2023-12-26T10:37:00Z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