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5" r:id="rId3"/>
    <p:sldId id="257" r:id="rId4"/>
    <p:sldId id="289" r:id="rId5"/>
    <p:sldId id="269" r:id="rId6"/>
    <p:sldId id="275" r:id="rId7"/>
    <p:sldId id="276" r:id="rId8"/>
    <p:sldId id="277" r:id="rId9"/>
    <p:sldId id="278" r:id="rId10"/>
    <p:sldId id="258" r:id="rId11"/>
    <p:sldId id="290" r:id="rId12"/>
    <p:sldId id="272" r:id="rId13"/>
    <p:sldId id="273" r:id="rId14"/>
    <p:sldId id="260" r:id="rId15"/>
    <p:sldId id="291" r:id="rId16"/>
    <p:sldId id="298" r:id="rId17"/>
    <p:sldId id="292" r:id="rId18"/>
    <p:sldId id="302" r:id="rId19"/>
    <p:sldId id="306" r:id="rId20"/>
    <p:sldId id="307" r:id="rId21"/>
    <p:sldId id="300" r:id="rId22"/>
    <p:sldId id="282" r:id="rId23"/>
    <p:sldId id="285" r:id="rId24"/>
    <p:sldId id="283" r:id="rId25"/>
    <p:sldId id="294" r:id="rId26"/>
    <p:sldId id="299" r:id="rId27"/>
    <p:sldId id="295" r:id="rId28"/>
    <p:sldId id="296" r:id="rId29"/>
    <p:sldId id="270" r:id="rId30"/>
    <p:sldId id="281" r:id="rId31"/>
    <p:sldId id="304" r:id="rId32"/>
    <p:sldId id="303" r:id="rId33"/>
    <p:sldId id="305" r:id="rId34"/>
    <p:sldId id="301" r:id="rId35"/>
    <p:sldId id="266" r:id="rId36"/>
    <p:sldId id="26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738"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E2F2A0-C0EE-4295-95DF-A245A9C091CF}" type="datetimeFigureOut">
              <a:rPr lang="en-US" smtClean="0"/>
              <a:pPr/>
              <a:t>3/25/2019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BE5ED-C977-4C55-BDF7-7E497D1F58FC}" type="slidenum">
              <a:rPr lang="en-US" smtClean="0"/>
              <a:pPr/>
              <a:t>‹#›</a:t>
            </a:fld>
            <a:endParaRPr lang="en-US"/>
          </a:p>
        </p:txBody>
      </p:sp>
    </p:spTree>
    <p:extLst>
      <p:ext uri="{BB962C8B-B14F-4D97-AF65-F5344CB8AC3E}">
        <p14:creationId xmlns:p14="http://schemas.microsoft.com/office/powerpoint/2010/main" val="89027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5BE5ED-C977-4C55-BDF7-7E497D1F58FC}" type="slidenum">
              <a:rPr lang="en-US" smtClean="0"/>
              <a:pPr/>
              <a:t>1</a:t>
            </a:fld>
            <a:endParaRPr lang="en-US"/>
          </a:p>
        </p:txBody>
      </p:sp>
    </p:spTree>
    <p:extLst>
      <p:ext uri="{BB962C8B-B14F-4D97-AF65-F5344CB8AC3E}">
        <p14:creationId xmlns:p14="http://schemas.microsoft.com/office/powerpoint/2010/main" val="202917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D3C9A-6E8B-40DB-841C-99642ADC80FC}"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D3C9A-6E8B-40DB-841C-99642ADC80FC}"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D3C9A-6E8B-40DB-841C-99642ADC80FC}"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D3C9A-6E8B-40DB-841C-99642ADC80FC}"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D3C9A-6E8B-40DB-841C-99642ADC80FC}"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D3C9A-6E8B-40DB-841C-99642ADC80FC}"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D3C9A-6E8B-40DB-841C-99642ADC80FC}" type="datetimeFigureOut">
              <a:rPr lang="en-US" smtClean="0"/>
              <a:pPr/>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D3C9A-6E8B-40DB-841C-99642ADC80FC}" type="datetimeFigureOut">
              <a:rPr lang="en-US" smtClean="0"/>
              <a:pPr/>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D3C9A-6E8B-40DB-841C-99642ADC80FC}" type="datetimeFigureOut">
              <a:rPr lang="en-US" smtClean="0"/>
              <a:pPr/>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D3C9A-6E8B-40DB-841C-99642ADC80FC}"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D3C9A-6E8B-40DB-841C-99642ADC80FC}"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B6FDA-D547-436C-BD60-1CAEB84C34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D3C9A-6E8B-40DB-841C-99642ADC80FC}" type="datetimeFigureOut">
              <a:rPr lang="en-US" smtClean="0"/>
              <a:pPr/>
              <a:t>3/25/2019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6FDA-D547-436C-BD60-1CAEB84C34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7772400" cy="1219200"/>
          </a:xfrm>
        </p:spPr>
        <p:txBody>
          <a:bodyPr>
            <a:normAutofit fontScale="90000"/>
          </a:bodyPr>
          <a:lstStyle/>
          <a:p>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5" name="Picture 4" descr="C:\Users\dell\Desktop\download.png"/>
          <p:cNvPicPr>
            <a:picLocks noChangeAspect="1" noChangeArrowheads="1"/>
          </p:cNvPicPr>
          <p:nvPr/>
        </p:nvPicPr>
        <p:blipFill>
          <a:blip r:embed="rId3" cstate="print"/>
          <a:srcRect/>
          <a:stretch>
            <a:fillRect/>
          </a:stretch>
        </p:blipFill>
        <p:spPr bwMode="auto">
          <a:xfrm>
            <a:off x="0" y="13478"/>
            <a:ext cx="2076450" cy="787390"/>
          </a:xfrm>
          <a:prstGeom prst="rect">
            <a:avLst/>
          </a:prstGeom>
          <a:noFill/>
        </p:spPr>
      </p:pic>
      <p:sp>
        <p:nvSpPr>
          <p:cNvPr id="6" name="Rectangle 5"/>
          <p:cNvSpPr/>
          <p:nvPr/>
        </p:nvSpPr>
        <p:spPr>
          <a:xfrm>
            <a:off x="1524000" y="2438400"/>
            <a:ext cx="8610600" cy="369332"/>
          </a:xfrm>
          <a:prstGeom prst="rect">
            <a:avLst/>
          </a:prstGeom>
        </p:spPr>
        <p:txBody>
          <a:bodyPr wrap="square">
            <a:spAutoFit/>
          </a:bodyPr>
          <a:lstStyle/>
          <a:p>
            <a:r>
              <a:rPr lang="en-US" b="1" dirty="0">
                <a:solidFill>
                  <a:srgbClr val="0070C0"/>
                </a:solidFill>
              </a:rPr>
              <a:t>Domain - Networking II domain</a:t>
            </a:r>
            <a:endParaRPr lang="en-US" dirty="0">
              <a:solidFill>
                <a:srgbClr val="0070C0"/>
              </a:solidFill>
            </a:endParaRPr>
          </a:p>
        </p:txBody>
      </p:sp>
      <p:sp>
        <p:nvSpPr>
          <p:cNvPr id="7" name="Rectangle 6"/>
          <p:cNvSpPr/>
          <p:nvPr/>
        </p:nvSpPr>
        <p:spPr>
          <a:xfrm>
            <a:off x="1676400" y="3124200"/>
            <a:ext cx="8534400" cy="2862322"/>
          </a:xfrm>
          <a:prstGeom prst="rect">
            <a:avLst/>
          </a:prstGeom>
        </p:spPr>
        <p:txBody>
          <a:bodyPr wrap="square">
            <a:spAutoFit/>
          </a:bodyPr>
          <a:lstStyle/>
          <a:p>
            <a:r>
              <a:rPr lang="en-US" dirty="0" err="1">
                <a:solidFill>
                  <a:srgbClr val="005696"/>
                </a:solidFill>
              </a:rPr>
              <a:t>Arpana</a:t>
            </a:r>
            <a:r>
              <a:rPr lang="en-US" dirty="0">
                <a:solidFill>
                  <a:srgbClr val="005696"/>
                </a:solidFill>
              </a:rPr>
              <a:t> </a:t>
            </a:r>
            <a:r>
              <a:rPr lang="en-US" dirty="0" err="1">
                <a:solidFill>
                  <a:srgbClr val="005696"/>
                </a:solidFill>
              </a:rPr>
              <a:t>Arland</a:t>
            </a:r>
            <a:r>
              <a:rPr lang="en-US" dirty="0">
                <a:solidFill>
                  <a:srgbClr val="005696"/>
                </a:solidFill>
              </a:rPr>
              <a:t>(RA1511004010706)</a:t>
            </a:r>
          </a:p>
          <a:p>
            <a:r>
              <a:rPr lang="en-US" dirty="0">
                <a:solidFill>
                  <a:srgbClr val="005696"/>
                </a:solidFill>
              </a:rPr>
              <a:t>Sushant Kumar(RA1511004010713) </a:t>
            </a:r>
          </a:p>
          <a:p>
            <a:r>
              <a:rPr lang="en-US" dirty="0">
                <a:solidFill>
                  <a:srgbClr val="005696"/>
                </a:solidFill>
              </a:rPr>
              <a:t>Nitin Asthana(RA1511004010717)</a:t>
            </a:r>
          </a:p>
          <a:p>
            <a:r>
              <a:rPr lang="en-US" dirty="0">
                <a:solidFill>
                  <a:srgbClr val="005696"/>
                </a:solidFill>
              </a:rPr>
              <a:t>Prateek Srivastava (RA1511004010721)</a:t>
            </a:r>
          </a:p>
          <a:p>
            <a:endParaRPr lang="en-US" dirty="0">
              <a:solidFill>
                <a:srgbClr val="005696"/>
              </a:solidFill>
            </a:endParaRPr>
          </a:p>
          <a:p>
            <a:r>
              <a:rPr lang="en-US" b="1" dirty="0">
                <a:solidFill>
                  <a:srgbClr val="005696"/>
                </a:solidFill>
              </a:rPr>
              <a:t>Project Co-</a:t>
            </a:r>
            <a:r>
              <a:rPr lang="en-US" b="1" dirty="0" err="1">
                <a:solidFill>
                  <a:srgbClr val="005696"/>
                </a:solidFill>
              </a:rPr>
              <a:t>ordinator</a:t>
            </a:r>
            <a:r>
              <a:rPr lang="en-US" b="1" dirty="0">
                <a:solidFill>
                  <a:srgbClr val="005696"/>
                </a:solidFill>
              </a:rPr>
              <a:t> </a:t>
            </a:r>
            <a:r>
              <a:rPr lang="en-US" dirty="0">
                <a:solidFill>
                  <a:srgbClr val="005696"/>
                </a:solidFill>
              </a:rPr>
              <a:t>:                                                       </a:t>
            </a:r>
            <a:r>
              <a:rPr lang="en-US" b="1" dirty="0">
                <a:solidFill>
                  <a:srgbClr val="005696"/>
                </a:solidFill>
              </a:rPr>
              <a:t>Project Guide :</a:t>
            </a:r>
            <a:r>
              <a:rPr lang="en-US" dirty="0">
                <a:solidFill>
                  <a:srgbClr val="005696"/>
                </a:solidFill>
              </a:rPr>
              <a:t>  </a:t>
            </a:r>
          </a:p>
          <a:p>
            <a:r>
              <a:rPr lang="en-US" dirty="0">
                <a:solidFill>
                  <a:srgbClr val="005696"/>
                </a:solidFill>
              </a:rPr>
              <a:t>Dr. J Subhashini	                                                           Mrs. V </a:t>
            </a:r>
            <a:r>
              <a:rPr lang="en-US" dirty="0" err="1">
                <a:solidFill>
                  <a:srgbClr val="005696"/>
                </a:solidFill>
              </a:rPr>
              <a:t>Padmajothi</a:t>
            </a:r>
            <a:endParaRPr lang="en-US" dirty="0">
              <a:solidFill>
                <a:srgbClr val="005696"/>
              </a:solidFill>
            </a:endParaRPr>
          </a:p>
          <a:p>
            <a:r>
              <a:rPr lang="en-US" dirty="0">
                <a:solidFill>
                  <a:srgbClr val="005696"/>
                </a:solidFill>
              </a:rPr>
              <a:t>Assistant Professor(S.G)                                                    Assistant Professor(</a:t>
            </a:r>
            <a:r>
              <a:rPr lang="en-US" dirty="0" err="1">
                <a:solidFill>
                  <a:srgbClr val="005696"/>
                </a:solidFill>
              </a:rPr>
              <a:t>Sr.G</a:t>
            </a:r>
            <a:r>
              <a:rPr lang="en-US" dirty="0">
                <a:solidFill>
                  <a:srgbClr val="005696"/>
                </a:solidFill>
              </a:rPr>
              <a:t>)</a:t>
            </a:r>
            <a:endParaRPr lang="zh-CN" altLang="en-US" dirty="0"/>
          </a:p>
          <a:p>
            <a:r>
              <a:rPr lang="en-US" dirty="0">
                <a:solidFill>
                  <a:srgbClr val="005696"/>
                </a:solidFill>
              </a:rPr>
              <a:t>Dept. of ECE</a:t>
            </a:r>
            <a:r>
              <a:rPr lang="zh-CN" altLang="en-US" dirty="0"/>
              <a:t>  </a:t>
            </a:r>
            <a:r>
              <a:rPr lang="en-US" dirty="0">
                <a:solidFill>
                  <a:srgbClr val="005696"/>
                </a:solidFill>
              </a:rPr>
              <a:t>SRM IST </a:t>
            </a:r>
            <a:r>
              <a:rPr lang="en-US" dirty="0" err="1">
                <a:solidFill>
                  <a:srgbClr val="005696"/>
                </a:solidFill>
              </a:rPr>
              <a:t>Kattankulathur</a:t>
            </a:r>
            <a:r>
              <a:rPr lang="en-US" dirty="0">
                <a:solidFill>
                  <a:srgbClr val="005696"/>
                </a:solidFill>
              </a:rPr>
              <a:t>                            Dept. of ECE</a:t>
            </a:r>
            <a:r>
              <a:rPr lang="zh-CN" altLang="en-US" dirty="0"/>
              <a:t>  </a:t>
            </a:r>
            <a:r>
              <a:rPr lang="en-US" dirty="0">
                <a:solidFill>
                  <a:srgbClr val="005696"/>
                </a:solidFill>
              </a:rPr>
              <a:t>SRM IST </a:t>
            </a:r>
            <a:r>
              <a:rPr lang="en-US" dirty="0" err="1">
                <a:solidFill>
                  <a:srgbClr val="005696"/>
                </a:solidFill>
              </a:rPr>
              <a:t>Kattankulathur</a:t>
            </a:r>
            <a:endParaRPr lang="en-US" dirty="0">
              <a:solidFill>
                <a:srgbClr val="005696"/>
              </a:solidFill>
            </a:endParaRPr>
          </a:p>
          <a:p>
            <a:endParaRPr lang="en-US" dirty="0">
              <a:solidFill>
                <a:srgbClr val="005696"/>
              </a:solidFill>
            </a:endParaRPr>
          </a:p>
        </p:txBody>
      </p:sp>
      <p:sp>
        <p:nvSpPr>
          <p:cNvPr id="8" name="Title 1"/>
          <p:cNvSpPr txBox="1">
            <a:spLocks/>
          </p:cNvSpPr>
          <p:nvPr/>
        </p:nvSpPr>
        <p:spPr>
          <a:xfrm>
            <a:off x="1828800" y="990601"/>
            <a:ext cx="8382000" cy="1317625"/>
          </a:xfrm>
          <a:prstGeom prst="rect">
            <a:avLst/>
          </a:prstGeom>
        </p:spPr>
        <p:txBody>
          <a:bodyPr vert="horz" lIns="91440" tIns="45720" rIns="91440" bIns="45720" rtlCol="0" anchor="ctr">
            <a:noAutofit/>
          </a:bodyPr>
          <a:lstStyle/>
          <a:p>
            <a:pPr>
              <a:spcBef>
                <a:spcPct val="0"/>
              </a:spcBef>
              <a:defRPr/>
            </a:pPr>
            <a:endParaRPr lang="en-US" sz="2400" b="1" dirty="0">
              <a:solidFill>
                <a:srgbClr val="005696"/>
              </a:solidFill>
              <a:latin typeface="+mj-lt"/>
              <a:ea typeface="+mj-ea"/>
              <a:cs typeface="+mj-cs"/>
            </a:endParaRPr>
          </a:p>
        </p:txBody>
      </p:sp>
      <p:sp>
        <p:nvSpPr>
          <p:cNvPr id="9" name="Title 1"/>
          <p:cNvSpPr txBox="1">
            <a:spLocks/>
          </p:cNvSpPr>
          <p:nvPr/>
        </p:nvSpPr>
        <p:spPr>
          <a:xfrm>
            <a:off x="1905000" y="914401"/>
            <a:ext cx="8382000" cy="1317625"/>
          </a:xfrm>
          <a:prstGeom prst="rect">
            <a:avLst/>
          </a:prstGeom>
        </p:spPr>
        <p:txBody>
          <a:bodyPr vert="horz" lIns="91440" tIns="45720" rIns="91440" bIns="45720" rtlCol="0" anchor="ctr">
            <a:noAutofit/>
          </a:bodyPr>
          <a:lstStyle/>
          <a:p>
            <a:pPr>
              <a:spcBef>
                <a:spcPct val="0"/>
              </a:spcBef>
              <a:defRPr/>
            </a:pPr>
            <a:r>
              <a:rPr lang="en-US" sz="2400" b="1" dirty="0">
                <a:solidFill>
                  <a:srgbClr val="005696"/>
                </a:solidFill>
                <a:latin typeface="+mj-lt"/>
                <a:ea typeface="+mj-ea"/>
                <a:cs typeface="+mj-cs"/>
              </a:rPr>
              <a:t>Smart IoT Enabled Intelligent –Health Medicine Device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roman"/>
              </a:rPr>
              <a:t>Novelty</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roman"/>
                <a:cs typeface="Times New Roman" pitchFamily="18" charset="0"/>
              </a:rPr>
              <a:t> This project incorporates RFID tag and reader to ensure encryption such that pills are not misplaced and taken at wrong time. The use of sensors enables to indicate number of pills with LCD displaying an alert of its completion. It enables patient to generate an emergency message to hospital and relative using GSM. The use of RTC helps patient to take medicine in time. The prescriptions and detailed medical history of patient can be accessed and updated through cloud.  </a:t>
            </a:r>
            <a:endParaRPr lang="en-US" sz="2400" dirty="0">
              <a:latin typeface="Times roman"/>
            </a:endParaRPr>
          </a:p>
        </p:txBody>
      </p:sp>
      <p:pic>
        <p:nvPicPr>
          <p:cNvPr id="4" name="Picture 3" descr="C:\Users\dell\Desktop\download.png"/>
          <p:cNvPicPr>
            <a:picLocks noChangeAspect="1" noChangeArrowheads="1"/>
          </p:cNvPicPr>
          <p:nvPr/>
        </p:nvPicPr>
        <p:blipFill>
          <a:blip r:embed="rId2" cstate="print"/>
          <a:srcRect/>
          <a:stretch>
            <a:fillRect/>
          </a:stretch>
        </p:blipFill>
        <p:spPr bwMode="auto">
          <a:xfrm>
            <a:off x="10551" y="45853"/>
            <a:ext cx="2076450" cy="7873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8B2A-2157-4129-B73F-347CA3EA81C3}"/>
              </a:ext>
            </a:extLst>
          </p:cNvPr>
          <p:cNvSpPr>
            <a:spLocks noGrp="1"/>
          </p:cNvSpPr>
          <p:nvPr>
            <p:ph type="title"/>
          </p:nvPr>
        </p:nvSpPr>
        <p:spPr>
          <a:xfrm>
            <a:off x="2066324" y="723900"/>
            <a:ext cx="8229600" cy="1143000"/>
          </a:xfrm>
        </p:spPr>
        <p:txBody>
          <a:bodyPr>
            <a:normAutofit fontScale="90000"/>
          </a:bodyPr>
          <a:lstStyle/>
          <a:p>
            <a:r>
              <a:rPr lang="en-IN" b="1" dirty="0">
                <a:latin typeface="Times roman"/>
              </a:rPr>
              <a:t>System/Architecture diagram</a:t>
            </a:r>
            <a:br>
              <a:rPr lang="en-IN" b="1" dirty="0">
                <a:latin typeface="Times roman"/>
              </a:rPr>
            </a:br>
            <a:endParaRPr lang="en-IN" b="1" dirty="0"/>
          </a:p>
        </p:txBody>
      </p:sp>
      <p:pic>
        <p:nvPicPr>
          <p:cNvPr id="5" name="Picture 4" descr="C:\Users\dell\Desktop\download.png">
            <a:extLst>
              <a:ext uri="{FF2B5EF4-FFF2-40B4-BE49-F238E27FC236}">
                <a16:creationId xmlns:a16="http://schemas.microsoft.com/office/drawing/2014/main" id="{2CEAA6D3-D3DD-4A4D-817E-F5B80A0D42E6}"/>
              </a:ext>
            </a:extLst>
          </p:cNvPr>
          <p:cNvPicPr>
            <a:picLocks noChangeAspect="1" noChangeArrowheads="1"/>
          </p:cNvPicPr>
          <p:nvPr/>
        </p:nvPicPr>
        <p:blipFill>
          <a:blip r:embed="rId2" cstate="print"/>
          <a:srcRect/>
          <a:stretch>
            <a:fillRect/>
          </a:stretch>
        </p:blipFill>
        <p:spPr bwMode="auto">
          <a:xfrm>
            <a:off x="3517" y="0"/>
            <a:ext cx="2076450" cy="787390"/>
          </a:xfrm>
          <a:prstGeom prst="rect">
            <a:avLst/>
          </a:prstGeom>
          <a:noFill/>
        </p:spPr>
      </p:pic>
      <p:pic>
        <p:nvPicPr>
          <p:cNvPr id="12" name="Content Placeholder 11" descr="A screenshot of a cell phone&#10;&#10;Description automatically generated">
            <a:extLst>
              <a:ext uri="{FF2B5EF4-FFF2-40B4-BE49-F238E27FC236}">
                <a16:creationId xmlns:a16="http://schemas.microsoft.com/office/drawing/2014/main" id="{4838F403-C365-4BED-9260-71C3929512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8574" y="1891231"/>
            <a:ext cx="6220225" cy="3943900"/>
          </a:xfrm>
        </p:spPr>
      </p:pic>
    </p:spTree>
    <p:extLst>
      <p:ext uri="{BB962C8B-B14F-4D97-AF65-F5344CB8AC3E}">
        <p14:creationId xmlns:p14="http://schemas.microsoft.com/office/powerpoint/2010/main" val="80800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041-E7DF-49C6-AB80-3ABA58622E98}"/>
              </a:ext>
            </a:extLst>
          </p:cNvPr>
          <p:cNvSpPr>
            <a:spLocks noGrp="1"/>
          </p:cNvSpPr>
          <p:nvPr>
            <p:ph type="title"/>
          </p:nvPr>
        </p:nvSpPr>
        <p:spPr/>
        <p:txBody>
          <a:bodyPr>
            <a:normAutofit fontScale="90000"/>
          </a:bodyPr>
          <a:lstStyle/>
          <a:p>
            <a:pPr algn="l"/>
            <a:br>
              <a:rPr lang="en-IN" sz="4000" b="1" dirty="0">
                <a:latin typeface="Times roman"/>
              </a:rPr>
            </a:br>
            <a:r>
              <a:rPr lang="en-IN" sz="4000" b="1" dirty="0">
                <a:latin typeface="Times roman"/>
              </a:rPr>
              <a:t>Hardware used :</a:t>
            </a:r>
            <a:endParaRPr lang="en-US" sz="4000" b="1" dirty="0">
              <a:latin typeface="Times roman"/>
            </a:endParaRPr>
          </a:p>
        </p:txBody>
      </p:sp>
      <p:sp>
        <p:nvSpPr>
          <p:cNvPr id="3" name="Content Placeholder 2">
            <a:extLst>
              <a:ext uri="{FF2B5EF4-FFF2-40B4-BE49-F238E27FC236}">
                <a16:creationId xmlns:a16="http://schemas.microsoft.com/office/drawing/2014/main" id="{FDA771D9-15B7-43F6-9CBF-1868A295195A}"/>
              </a:ext>
            </a:extLst>
          </p:cNvPr>
          <p:cNvSpPr>
            <a:spLocks noGrp="1"/>
          </p:cNvSpPr>
          <p:nvPr>
            <p:ph idx="1"/>
          </p:nvPr>
        </p:nvSpPr>
        <p:spPr>
          <a:xfrm>
            <a:off x="1981200" y="1600201"/>
            <a:ext cx="8229600" cy="3657600"/>
          </a:xfrm>
        </p:spPr>
        <p:txBody>
          <a:bodyPr>
            <a:normAutofit/>
          </a:bodyPr>
          <a:lstStyle/>
          <a:p>
            <a:pPr algn="just"/>
            <a:r>
              <a:rPr lang="en-IN" sz="2400" dirty="0">
                <a:latin typeface="Times roman"/>
              </a:rPr>
              <a:t>Arduino mega</a:t>
            </a:r>
          </a:p>
          <a:p>
            <a:pPr algn="just"/>
            <a:r>
              <a:rPr lang="en-IN" sz="2400" dirty="0" err="1">
                <a:latin typeface="Times roman"/>
              </a:rPr>
              <a:t>WiFi</a:t>
            </a:r>
            <a:r>
              <a:rPr lang="en-IN" sz="2400" dirty="0">
                <a:latin typeface="Times roman"/>
              </a:rPr>
              <a:t> module</a:t>
            </a:r>
          </a:p>
          <a:p>
            <a:pPr algn="just"/>
            <a:r>
              <a:rPr lang="en-IN" sz="2400" dirty="0">
                <a:latin typeface="Times roman"/>
              </a:rPr>
              <a:t>Ultrasonic sensor</a:t>
            </a:r>
          </a:p>
          <a:p>
            <a:pPr algn="just"/>
            <a:r>
              <a:rPr lang="en-IN" sz="2400" dirty="0">
                <a:latin typeface="Times roman"/>
              </a:rPr>
              <a:t>PIR sensor</a:t>
            </a:r>
          </a:p>
          <a:p>
            <a:pPr algn="just"/>
            <a:r>
              <a:rPr lang="en-IN" sz="2400" dirty="0">
                <a:latin typeface="Times roman"/>
              </a:rPr>
              <a:t>IR sensor</a:t>
            </a:r>
          </a:p>
          <a:p>
            <a:pPr algn="just"/>
            <a:r>
              <a:rPr lang="en-IN" sz="2400" dirty="0">
                <a:latin typeface="Times roman"/>
              </a:rPr>
              <a:t>RTC module</a:t>
            </a:r>
          </a:p>
          <a:p>
            <a:pPr algn="just"/>
            <a:endParaRPr lang="en-US" sz="2400" dirty="0">
              <a:latin typeface="Times roman"/>
            </a:endParaRPr>
          </a:p>
        </p:txBody>
      </p:sp>
      <p:pic>
        <p:nvPicPr>
          <p:cNvPr id="4" name="Picture 3" descr="C:\Users\dell\Desktop\download.png">
            <a:extLst>
              <a:ext uri="{FF2B5EF4-FFF2-40B4-BE49-F238E27FC236}">
                <a16:creationId xmlns:a16="http://schemas.microsoft.com/office/drawing/2014/main" id="{5DD75CF7-9DD3-4B83-A9CE-3B739DE5C848}"/>
              </a:ext>
            </a:extLst>
          </p:cNvPr>
          <p:cNvPicPr>
            <a:picLocks noChangeAspect="1" noChangeArrowheads="1"/>
          </p:cNvPicPr>
          <p:nvPr/>
        </p:nvPicPr>
        <p:blipFill>
          <a:blip r:embed="rId2" cstate="print"/>
          <a:srcRect/>
          <a:stretch>
            <a:fillRect/>
          </a:stretch>
        </p:blipFill>
        <p:spPr bwMode="auto">
          <a:xfrm>
            <a:off x="0" y="56906"/>
            <a:ext cx="2076450" cy="787390"/>
          </a:xfrm>
          <a:prstGeom prst="rect">
            <a:avLst/>
          </a:prstGeom>
          <a:noFill/>
        </p:spPr>
      </p:pic>
    </p:spTree>
    <p:extLst>
      <p:ext uri="{BB962C8B-B14F-4D97-AF65-F5344CB8AC3E}">
        <p14:creationId xmlns:p14="http://schemas.microsoft.com/office/powerpoint/2010/main" val="53617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6515-4358-4C47-A479-2871B7EEF919}"/>
              </a:ext>
            </a:extLst>
          </p:cNvPr>
          <p:cNvSpPr>
            <a:spLocks noGrp="1"/>
          </p:cNvSpPr>
          <p:nvPr>
            <p:ph type="title"/>
          </p:nvPr>
        </p:nvSpPr>
        <p:spPr/>
        <p:txBody>
          <a:bodyPr>
            <a:normAutofit fontScale="90000"/>
          </a:bodyPr>
          <a:lstStyle/>
          <a:p>
            <a:pPr algn="l"/>
            <a:br>
              <a:rPr lang="en-IN" b="1" dirty="0">
                <a:latin typeface="Times roman"/>
              </a:rPr>
            </a:br>
            <a:r>
              <a:rPr lang="en-IN" b="1" dirty="0">
                <a:latin typeface="Times roman"/>
              </a:rPr>
              <a:t>Software used :</a:t>
            </a:r>
            <a:endParaRPr lang="en-US" b="1" dirty="0">
              <a:latin typeface="Times roman"/>
            </a:endParaRPr>
          </a:p>
        </p:txBody>
      </p:sp>
      <p:sp>
        <p:nvSpPr>
          <p:cNvPr id="3" name="Content Placeholder 2">
            <a:extLst>
              <a:ext uri="{FF2B5EF4-FFF2-40B4-BE49-F238E27FC236}">
                <a16:creationId xmlns:a16="http://schemas.microsoft.com/office/drawing/2014/main" id="{0363E536-9252-40D6-A9A2-07BE6AC2050C}"/>
              </a:ext>
            </a:extLst>
          </p:cNvPr>
          <p:cNvSpPr>
            <a:spLocks noGrp="1"/>
          </p:cNvSpPr>
          <p:nvPr>
            <p:ph idx="1"/>
          </p:nvPr>
        </p:nvSpPr>
        <p:spPr/>
        <p:txBody>
          <a:bodyPr/>
          <a:lstStyle/>
          <a:p>
            <a:pPr algn="just"/>
            <a:r>
              <a:rPr lang="en-IN" dirty="0">
                <a:latin typeface="Times roman"/>
              </a:rPr>
              <a:t>Arduino IDE(Integrated Development Environment)</a:t>
            </a:r>
          </a:p>
          <a:p>
            <a:pPr algn="just"/>
            <a:r>
              <a:rPr lang="en-IN" dirty="0">
                <a:latin typeface="Times roman"/>
              </a:rPr>
              <a:t>Arduino C</a:t>
            </a:r>
          </a:p>
          <a:p>
            <a:pPr algn="just"/>
            <a:endParaRPr lang="en-US" dirty="0">
              <a:latin typeface="Times roman"/>
            </a:endParaRPr>
          </a:p>
        </p:txBody>
      </p:sp>
      <p:pic>
        <p:nvPicPr>
          <p:cNvPr id="4" name="Picture 3" descr="C:\Users\dell\Desktop\download.png">
            <a:extLst>
              <a:ext uri="{FF2B5EF4-FFF2-40B4-BE49-F238E27FC236}">
                <a16:creationId xmlns:a16="http://schemas.microsoft.com/office/drawing/2014/main" id="{C1B32898-A209-49B1-917C-024A61BF2BEA}"/>
              </a:ext>
            </a:extLst>
          </p:cNvPr>
          <p:cNvPicPr>
            <a:picLocks noChangeAspect="1" noChangeArrowheads="1"/>
          </p:cNvPicPr>
          <p:nvPr/>
        </p:nvPicPr>
        <p:blipFill>
          <a:blip r:embed="rId2" cstate="print"/>
          <a:srcRect/>
          <a:stretch>
            <a:fillRect/>
          </a:stretch>
        </p:blipFill>
        <p:spPr bwMode="auto">
          <a:xfrm>
            <a:off x="10886" y="0"/>
            <a:ext cx="2076450" cy="787390"/>
          </a:xfrm>
          <a:prstGeom prst="rect">
            <a:avLst/>
          </a:prstGeom>
          <a:noFill/>
        </p:spPr>
      </p:pic>
    </p:spTree>
    <p:extLst>
      <p:ext uri="{BB962C8B-B14F-4D97-AF65-F5344CB8AC3E}">
        <p14:creationId xmlns:p14="http://schemas.microsoft.com/office/powerpoint/2010/main" val="57849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87390"/>
            <a:ext cx="8229600" cy="1143000"/>
          </a:xfrm>
        </p:spPr>
        <p:txBody>
          <a:bodyPr>
            <a:normAutofit fontScale="90000"/>
          </a:bodyPr>
          <a:lstStyle/>
          <a:p>
            <a:r>
              <a:rPr lang="en-US" b="1" dirty="0">
                <a:latin typeface="Times roman"/>
              </a:rPr>
              <a:t>Hardware description and circuit diagram</a:t>
            </a:r>
          </a:p>
        </p:txBody>
      </p:sp>
      <p:pic>
        <p:nvPicPr>
          <p:cNvPr id="5" name="Picture 4" descr="C:\Users\dell\Desktop\download.png"/>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graphicFrame>
        <p:nvGraphicFramePr>
          <p:cNvPr id="3" name="Table 2"/>
          <p:cNvGraphicFramePr>
            <a:graphicFrameLocks noGrp="1"/>
          </p:cNvGraphicFramePr>
          <p:nvPr>
            <p:extLst>
              <p:ext uri="{D42A27DB-BD31-4B8C-83A1-F6EECF244321}">
                <p14:modId xmlns:p14="http://schemas.microsoft.com/office/powerpoint/2010/main" val="3190112199"/>
              </p:ext>
            </p:extLst>
          </p:nvPr>
        </p:nvGraphicFramePr>
        <p:xfrm>
          <a:off x="1676400" y="5943601"/>
          <a:ext cx="8839200" cy="850669"/>
        </p:xfrm>
        <a:graphic>
          <a:graphicData uri="http://schemas.openxmlformats.org/drawingml/2006/table">
            <a:tbl>
              <a:tblPr firstRow="1" bandRow="1">
                <a:tableStyleId>{2D5ABB26-0587-4C30-8999-92F81FD0307C}</a:tableStyleId>
              </a:tblPr>
              <a:tblGrid>
                <a:gridCol w="8839200">
                  <a:extLst>
                    <a:ext uri="{9D8B030D-6E8A-4147-A177-3AD203B41FA5}">
                      <a16:colId xmlns:a16="http://schemas.microsoft.com/office/drawing/2014/main" val="20000"/>
                    </a:ext>
                  </a:extLst>
                </a:gridCol>
              </a:tblGrid>
              <a:tr h="484909">
                <a:tc>
                  <a:txBody>
                    <a:bodyPr/>
                    <a:lstStyle/>
                    <a:p>
                      <a:endParaRPr lang="en-US" b="1" dirty="0">
                        <a:solidFill>
                          <a:schemeClr val="tx1"/>
                        </a:solidFill>
                      </a:endParaRPr>
                    </a:p>
                  </a:txBody>
                  <a:tcPr/>
                </a:tc>
                <a:extLst>
                  <a:ext uri="{0D108BD9-81ED-4DB2-BD59-A6C34878D82A}">
                    <a16:rowId xmlns:a16="http://schemas.microsoft.com/office/drawing/2014/main" val="10000"/>
                  </a:ext>
                </a:extLst>
              </a:tr>
              <a:tr h="277091">
                <a:tc>
                  <a:txBody>
                    <a:bodyPr/>
                    <a:lstStyle/>
                    <a:p>
                      <a:endParaRPr lang="en-US" baseline="0" dirty="0">
                        <a:solidFill>
                          <a:schemeClr val="tx2"/>
                        </a:solidFill>
                      </a:endParaRPr>
                    </a:p>
                  </a:txBody>
                  <a:tcPr/>
                </a:tc>
                <a:extLst>
                  <a:ext uri="{0D108BD9-81ED-4DB2-BD59-A6C34878D82A}">
                    <a16:rowId xmlns:a16="http://schemas.microsoft.com/office/drawing/2014/main" val="10001"/>
                  </a:ext>
                </a:extLst>
              </a:tr>
            </a:tbl>
          </a:graphicData>
        </a:graphic>
      </p:graphicFrame>
      <p:sp>
        <p:nvSpPr>
          <p:cNvPr id="7" name="Content Placeholder 6">
            <a:extLst>
              <a:ext uri="{FF2B5EF4-FFF2-40B4-BE49-F238E27FC236}">
                <a16:creationId xmlns:a16="http://schemas.microsoft.com/office/drawing/2014/main" id="{07E22518-E807-4BB2-B671-7B82D9840D2C}"/>
              </a:ext>
            </a:extLst>
          </p:cNvPr>
          <p:cNvSpPr>
            <a:spLocks noGrp="1"/>
          </p:cNvSpPr>
          <p:nvPr>
            <p:ph idx="1"/>
          </p:nvPr>
        </p:nvSpPr>
        <p:spPr/>
        <p:txBody>
          <a:bodyPr>
            <a:normAutofit/>
          </a:bodyPr>
          <a:lstStyle/>
          <a:p>
            <a:pPr algn="just"/>
            <a:endParaRPr lang="en-US" sz="2400" dirty="0">
              <a:latin typeface="Times roman"/>
              <a:cs typeface="Times New Roman" panose="02020603050405020304" pitchFamily="18" charset="0"/>
            </a:endParaRPr>
          </a:p>
          <a:p>
            <a:pPr algn="just"/>
            <a:r>
              <a:rPr lang="en-US" sz="2400" b="1" dirty="0">
                <a:latin typeface="Times roman"/>
                <a:cs typeface="Times New Roman" panose="02020603050405020304" pitchFamily="18" charset="0"/>
              </a:rPr>
              <a:t>Arduino Mega</a:t>
            </a:r>
            <a:r>
              <a:rPr lang="en-US" sz="2400" dirty="0">
                <a:latin typeface="Times roman"/>
                <a:cs typeface="Times New Roman" panose="02020603050405020304" pitchFamily="18" charset="0"/>
              </a:rPr>
              <a:t>:-</a:t>
            </a:r>
            <a:r>
              <a:rPr lang="en-IN" sz="2400" dirty="0">
                <a:latin typeface="Times roman"/>
                <a:cs typeface="Times New Roman" panose="02020603050405020304" pitchFamily="18" charset="0"/>
              </a:rPr>
              <a:t> The Arduino MEGA 2560 has 54 digital I/O pins, 16 </a:t>
            </a:r>
            <a:r>
              <a:rPr lang="en-IN" sz="2400" dirty="0" err="1">
                <a:latin typeface="Times roman"/>
                <a:cs typeface="Times New Roman" panose="02020603050405020304" pitchFamily="18" charset="0"/>
              </a:rPr>
              <a:t>analog</a:t>
            </a:r>
            <a:r>
              <a:rPr lang="en-IN" sz="2400" dirty="0">
                <a:latin typeface="Times roman"/>
                <a:cs typeface="Times New Roman" panose="02020603050405020304" pitchFamily="18" charset="0"/>
              </a:rPr>
              <a:t> inputs and a larger space for your sketch it is the recommended board for 3D printers and robotics projects.</a:t>
            </a:r>
          </a:p>
          <a:p>
            <a:pPr algn="just"/>
            <a:r>
              <a:rPr lang="en-IN" sz="2400" b="1" dirty="0">
                <a:latin typeface="Times roman"/>
                <a:cs typeface="Times New Roman" panose="02020603050405020304" pitchFamily="18" charset="0"/>
              </a:rPr>
              <a:t>Ultrasonic sensor</a:t>
            </a:r>
            <a:r>
              <a:rPr lang="en-IN" sz="2400" dirty="0">
                <a:latin typeface="Times roman"/>
                <a:cs typeface="Times New Roman" panose="02020603050405020304" pitchFamily="18" charset="0"/>
              </a:rPr>
              <a:t>:- Ultrasonic transducers are used in systems which evaluate targets by interpreting the reflected signals. </a:t>
            </a:r>
          </a:p>
          <a:p>
            <a:pPr algn="just"/>
            <a:r>
              <a:rPr lang="en-IN" sz="2400" b="1" dirty="0">
                <a:latin typeface="Times roman"/>
                <a:cs typeface="Times New Roman" panose="02020603050405020304" pitchFamily="18" charset="0"/>
              </a:rPr>
              <a:t>IR sensor</a:t>
            </a:r>
            <a:r>
              <a:rPr lang="en-IN" sz="2400" dirty="0">
                <a:latin typeface="Times roman"/>
                <a:cs typeface="Times New Roman" panose="02020603050405020304" pitchFamily="18" charset="0"/>
              </a:rPr>
              <a:t>:- An IR sensor can measure the heat of an object as well as detects the motion.</a:t>
            </a:r>
          </a:p>
          <a:p>
            <a:pPr algn="just"/>
            <a:r>
              <a:rPr lang="en-IN" sz="2400" b="1" dirty="0">
                <a:latin typeface="Times roman"/>
                <a:cs typeface="Times New Roman" panose="02020603050405020304" pitchFamily="18" charset="0"/>
              </a:rPr>
              <a:t>Real</a:t>
            </a:r>
            <a:r>
              <a:rPr lang="en-IN" sz="2400" dirty="0">
                <a:latin typeface="Times roman"/>
                <a:cs typeface="Times New Roman" panose="02020603050405020304" pitchFamily="18" charset="0"/>
              </a:rPr>
              <a:t> </a:t>
            </a:r>
            <a:r>
              <a:rPr lang="en-IN" sz="2400" b="1" dirty="0">
                <a:latin typeface="Times roman"/>
                <a:cs typeface="Times New Roman" panose="02020603050405020304" pitchFamily="18" charset="0"/>
              </a:rPr>
              <a:t>time</a:t>
            </a:r>
            <a:r>
              <a:rPr lang="en-IN" sz="2400" dirty="0">
                <a:latin typeface="Times roman"/>
                <a:cs typeface="Times New Roman" panose="02020603050405020304" pitchFamily="18" charset="0"/>
              </a:rPr>
              <a:t> </a:t>
            </a:r>
            <a:r>
              <a:rPr lang="en-IN" sz="2400" b="1" dirty="0">
                <a:latin typeface="Times roman"/>
                <a:cs typeface="Times New Roman" panose="02020603050405020304" pitchFamily="18" charset="0"/>
              </a:rPr>
              <a:t>clocks</a:t>
            </a:r>
            <a:r>
              <a:rPr lang="en-IN" sz="2400" dirty="0">
                <a:latin typeface="Times roman"/>
                <a:cs typeface="Times New Roman" panose="02020603050405020304" pitchFamily="18" charset="0"/>
              </a:rPr>
              <a:t> </a:t>
            </a:r>
            <a:r>
              <a:rPr lang="en-IN" sz="2400" b="1" dirty="0">
                <a:latin typeface="Times roman"/>
                <a:cs typeface="Times New Roman" panose="02020603050405020304" pitchFamily="18" charset="0"/>
              </a:rPr>
              <a:t>(RTC)</a:t>
            </a:r>
            <a:r>
              <a:rPr lang="en-IN" sz="2400" dirty="0">
                <a:latin typeface="Times roman"/>
                <a:cs typeface="Times New Roman" panose="02020603050405020304" pitchFamily="18" charset="0"/>
              </a:rPr>
              <a:t>:- The DS1307 real time clock (RTC) IC is an 8 pin device. The clock/calendar provides seconds, minutes, hours, day, date, month and year qualified data. </a:t>
            </a:r>
          </a:p>
          <a:p>
            <a:pPr algn="just"/>
            <a:endParaRPr lang="en-IN" sz="2400" dirty="0">
              <a:latin typeface="Times roman"/>
            </a:endParaRPr>
          </a:p>
          <a:p>
            <a:pPr algn="just"/>
            <a:endParaRPr lang="en-IN" sz="2400" dirty="0">
              <a:latin typeface="Times roman"/>
            </a:endParaRPr>
          </a:p>
          <a:p>
            <a:pPr algn="just"/>
            <a:endParaRPr lang="en-IN" sz="2400" dirty="0">
              <a:latin typeface="Times roman"/>
            </a:endParaRPr>
          </a:p>
          <a:p>
            <a:pPr marL="0" indent="0" algn="just">
              <a:buNone/>
            </a:pPr>
            <a:endParaRPr lang="en-IN" sz="2400" dirty="0">
              <a:latin typeface="Times roman"/>
            </a:endParaRPr>
          </a:p>
          <a:p>
            <a:pPr algn="just"/>
            <a:endParaRPr lang="en-IN" sz="2400" dirty="0">
              <a:latin typeface="Times roman"/>
            </a:endParaRPr>
          </a:p>
          <a:p>
            <a:pPr algn="just"/>
            <a:endParaRPr lang="en-US" sz="2400" dirty="0">
              <a:latin typeface="Times roman"/>
            </a:endParaRPr>
          </a:p>
          <a:p>
            <a:pPr algn="just"/>
            <a:endParaRPr lang="en-IN" sz="2400" dirty="0">
              <a:latin typeface="Times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43ADE0-B251-4D0E-BD6B-50FD00561B3F}"/>
              </a:ext>
            </a:extLst>
          </p:cNvPr>
          <p:cNvSpPr>
            <a:spLocks noGrp="1"/>
          </p:cNvSpPr>
          <p:nvPr>
            <p:ph idx="1"/>
          </p:nvPr>
        </p:nvSpPr>
        <p:spPr>
          <a:xfrm>
            <a:off x="1981200" y="304801"/>
            <a:ext cx="8229600" cy="5821363"/>
          </a:xfrm>
        </p:spPr>
        <p:txBody>
          <a:bodyPr>
            <a:normAutofit/>
          </a:bodyPr>
          <a:lstStyle/>
          <a:p>
            <a:pPr algn="just"/>
            <a:endParaRPr lang="en-IN" sz="2400" dirty="0">
              <a:latin typeface="Times roman"/>
              <a:cs typeface="Times New Roman" panose="02020603050405020304" pitchFamily="18" charset="0"/>
            </a:endParaRPr>
          </a:p>
          <a:p>
            <a:pPr algn="just"/>
            <a:r>
              <a:rPr lang="en-IN" sz="2400" b="1" dirty="0" err="1">
                <a:latin typeface="Times roman"/>
                <a:cs typeface="Times New Roman" panose="02020603050405020304" pitchFamily="18" charset="0"/>
              </a:rPr>
              <a:t>NodeMCU</a:t>
            </a:r>
            <a:r>
              <a:rPr lang="en-IN" sz="2400" dirty="0">
                <a:latin typeface="Times roman"/>
                <a:cs typeface="Times New Roman" panose="02020603050405020304" pitchFamily="18" charset="0"/>
              </a:rPr>
              <a:t>:-</a:t>
            </a:r>
            <a:r>
              <a:rPr lang="en-IN" sz="2400" dirty="0" err="1">
                <a:latin typeface="Times roman"/>
                <a:cs typeface="Times New Roman" panose="02020603050405020304" pitchFamily="18" charset="0"/>
              </a:rPr>
              <a:t>NodeMCU</a:t>
            </a:r>
            <a:r>
              <a:rPr lang="en-IN" sz="2400" dirty="0">
                <a:latin typeface="Times roman"/>
                <a:cs typeface="Times New Roman" panose="02020603050405020304" pitchFamily="18" charset="0"/>
              </a:rPr>
              <a:t> is an open source IoT platform. It includes firmware which runs on the ESP8266 Wi-Fi SoC from </a:t>
            </a:r>
            <a:r>
              <a:rPr lang="en-IN" sz="2400" dirty="0" err="1">
                <a:latin typeface="Times roman"/>
                <a:cs typeface="Times New Roman" panose="02020603050405020304" pitchFamily="18" charset="0"/>
              </a:rPr>
              <a:t>Espressif</a:t>
            </a:r>
            <a:r>
              <a:rPr lang="en-IN" sz="2400" dirty="0">
                <a:latin typeface="Times roman"/>
                <a:cs typeface="Times New Roman" panose="02020603050405020304" pitchFamily="18" charset="0"/>
              </a:rPr>
              <a:t> Systems, and hardware which is based on the ESP-12 module.</a:t>
            </a:r>
          </a:p>
          <a:p>
            <a:pPr algn="just"/>
            <a:endParaRPr lang="en-IN" sz="2400" dirty="0">
              <a:latin typeface="Times roman"/>
            </a:endParaRPr>
          </a:p>
        </p:txBody>
      </p:sp>
      <p:pic>
        <p:nvPicPr>
          <p:cNvPr id="5" name="Picture 4" descr="C:\Users\dell\Desktop\download.png">
            <a:extLst>
              <a:ext uri="{FF2B5EF4-FFF2-40B4-BE49-F238E27FC236}">
                <a16:creationId xmlns:a16="http://schemas.microsoft.com/office/drawing/2014/main" id="{D553FDF0-E4C8-43EA-8BE7-8E1C9F2B414B}"/>
              </a:ext>
            </a:extLst>
          </p:cNvPr>
          <p:cNvPicPr>
            <a:picLocks noChangeAspect="1" noChangeArrowheads="1"/>
          </p:cNvPicPr>
          <p:nvPr/>
        </p:nvPicPr>
        <p:blipFill>
          <a:blip r:embed="rId2" cstate="print"/>
          <a:srcRect/>
          <a:stretch>
            <a:fillRect/>
          </a:stretch>
        </p:blipFill>
        <p:spPr bwMode="auto">
          <a:xfrm>
            <a:off x="14514" y="0"/>
            <a:ext cx="2076450" cy="787390"/>
          </a:xfrm>
          <a:prstGeom prst="rect">
            <a:avLst/>
          </a:prstGeom>
          <a:noFill/>
        </p:spPr>
      </p:pic>
    </p:spTree>
    <p:extLst>
      <p:ext uri="{BB962C8B-B14F-4D97-AF65-F5344CB8AC3E}">
        <p14:creationId xmlns:p14="http://schemas.microsoft.com/office/powerpoint/2010/main" val="50763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739D-1753-4895-845F-5B8EAC7A80CA}"/>
              </a:ext>
            </a:extLst>
          </p:cNvPr>
          <p:cNvSpPr>
            <a:spLocks noGrp="1"/>
          </p:cNvSpPr>
          <p:nvPr>
            <p:ph type="title"/>
          </p:nvPr>
        </p:nvSpPr>
        <p:spPr/>
        <p:txBody>
          <a:bodyPr>
            <a:normAutofit/>
          </a:bodyPr>
          <a:lstStyle/>
          <a:p>
            <a:r>
              <a:rPr lang="en-US" sz="4000" b="1" dirty="0">
                <a:latin typeface="Times roman"/>
                <a:cs typeface="Times New Roman" panose="02020603050405020304" pitchFamily="18" charset="0"/>
              </a:rPr>
              <a:t>Software Specification</a:t>
            </a:r>
            <a:endParaRPr lang="en-IN" sz="4000" b="1" dirty="0">
              <a:latin typeface="Times roman"/>
            </a:endParaRPr>
          </a:p>
        </p:txBody>
      </p:sp>
      <p:sp>
        <p:nvSpPr>
          <p:cNvPr id="3" name="Content Placeholder 2">
            <a:extLst>
              <a:ext uri="{FF2B5EF4-FFF2-40B4-BE49-F238E27FC236}">
                <a16:creationId xmlns:a16="http://schemas.microsoft.com/office/drawing/2014/main" id="{6BD3494F-8DE4-4F0C-B50E-063A0D298BED}"/>
              </a:ext>
            </a:extLst>
          </p:cNvPr>
          <p:cNvSpPr>
            <a:spLocks noGrp="1"/>
          </p:cNvSpPr>
          <p:nvPr>
            <p:ph idx="1"/>
          </p:nvPr>
        </p:nvSpPr>
        <p:spPr/>
        <p:txBody>
          <a:bodyPr>
            <a:normAutofit/>
          </a:bodyPr>
          <a:lstStyle/>
          <a:p>
            <a:pPr algn="just"/>
            <a:r>
              <a:rPr lang="en-IN" sz="2400" b="1" dirty="0">
                <a:latin typeface="Times roman"/>
                <a:cs typeface="Times New Roman" panose="02020603050405020304" pitchFamily="18" charset="0"/>
              </a:rPr>
              <a:t>Arduino IDE:- </a:t>
            </a:r>
            <a:r>
              <a:rPr lang="en-US" sz="2400" dirty="0">
                <a:latin typeface="Times roman"/>
              </a:rPr>
              <a:t>The open-source Arduino Software (IDE) makes it easy to write code and upload it to the board. It runs on Windows, Mac OS X, and Linux. The environment is written in Java and based on Processing and other open-source software. This software can be used with any Arduino board.</a:t>
            </a:r>
          </a:p>
          <a:p>
            <a:pPr marL="0" indent="0" algn="just">
              <a:buNone/>
            </a:pPr>
            <a:endParaRPr lang="en-IN" sz="2400" b="1" dirty="0">
              <a:latin typeface="Times roman"/>
              <a:cs typeface="Times New Roman" panose="02020603050405020304" pitchFamily="18" charset="0"/>
            </a:endParaRPr>
          </a:p>
          <a:p>
            <a:pPr algn="just"/>
            <a:r>
              <a:rPr lang="en-IN" sz="2400" b="1" dirty="0">
                <a:latin typeface="Times roman"/>
                <a:cs typeface="Times New Roman" panose="02020603050405020304" pitchFamily="18" charset="0"/>
              </a:rPr>
              <a:t>Arduino C :- </a:t>
            </a:r>
            <a:r>
              <a:rPr lang="en-IN" sz="2400" dirty="0">
                <a:latin typeface="Times roman"/>
                <a:cs typeface="Times New Roman" panose="02020603050405020304" pitchFamily="18" charset="0"/>
              </a:rPr>
              <a:t>The microcontrollers are typically programmed using a dialect of features from the programming languages C and C++.</a:t>
            </a:r>
          </a:p>
          <a:p>
            <a:pPr algn="just"/>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D11F7EF4-A20C-41E5-882B-DAFF9C017029}"/>
              </a:ext>
            </a:extLst>
          </p:cNvPr>
          <p:cNvPicPr>
            <a:picLocks noChangeAspect="1" noChangeArrowheads="1"/>
          </p:cNvPicPr>
          <p:nvPr/>
        </p:nvPicPr>
        <p:blipFill>
          <a:blip r:embed="rId2" cstate="print"/>
          <a:srcRect/>
          <a:stretch>
            <a:fillRect/>
          </a:stretch>
        </p:blipFill>
        <p:spPr bwMode="auto">
          <a:xfrm>
            <a:off x="0" y="21771"/>
            <a:ext cx="2076450" cy="787390"/>
          </a:xfrm>
          <a:prstGeom prst="rect">
            <a:avLst/>
          </a:prstGeom>
          <a:noFill/>
        </p:spPr>
      </p:pic>
    </p:spTree>
    <p:extLst>
      <p:ext uri="{BB962C8B-B14F-4D97-AF65-F5344CB8AC3E}">
        <p14:creationId xmlns:p14="http://schemas.microsoft.com/office/powerpoint/2010/main" val="315146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DEE4-6890-4B3C-B9EF-F0EE885AAF30}"/>
              </a:ext>
            </a:extLst>
          </p:cNvPr>
          <p:cNvSpPr>
            <a:spLocks noGrp="1"/>
          </p:cNvSpPr>
          <p:nvPr>
            <p:ph type="title"/>
          </p:nvPr>
        </p:nvSpPr>
        <p:spPr>
          <a:xfrm>
            <a:off x="1948070" y="457200"/>
            <a:ext cx="8229600" cy="1143000"/>
          </a:xfrm>
        </p:spPr>
        <p:txBody>
          <a:bodyPr>
            <a:normAutofit fontScale="90000"/>
          </a:bodyPr>
          <a:lstStyle/>
          <a:p>
            <a:br>
              <a:rPr lang="en-IN" dirty="0">
                <a:latin typeface="Times roman"/>
              </a:rPr>
            </a:br>
            <a:r>
              <a:rPr lang="en-IN" dirty="0">
                <a:latin typeface="Times roman"/>
              </a:rPr>
              <a:t>Flow chart/ methodology</a:t>
            </a:r>
            <a:br>
              <a:rPr lang="en-IN" dirty="0">
                <a:latin typeface="Times roman"/>
              </a:rPr>
            </a:br>
            <a:endParaRPr lang="en-IN" dirty="0"/>
          </a:p>
        </p:txBody>
      </p:sp>
      <p:pic>
        <p:nvPicPr>
          <p:cNvPr id="4" name="Picture 3" descr="C:\Users\dell\Desktop\download.png">
            <a:extLst>
              <a:ext uri="{FF2B5EF4-FFF2-40B4-BE49-F238E27FC236}">
                <a16:creationId xmlns:a16="http://schemas.microsoft.com/office/drawing/2014/main" id="{BEB64AC7-4102-440E-BFE8-8D6FC63B60FF}"/>
              </a:ext>
            </a:extLst>
          </p:cNvPr>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pic>
        <p:nvPicPr>
          <p:cNvPr id="6" name="Picture 5">
            <a:extLst>
              <a:ext uri="{FF2B5EF4-FFF2-40B4-BE49-F238E27FC236}">
                <a16:creationId xmlns:a16="http://schemas.microsoft.com/office/drawing/2014/main" id="{DA0C22EB-5578-43CB-9AFD-834143172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070" y="1580322"/>
            <a:ext cx="11582400" cy="5277678"/>
          </a:xfrm>
          <a:prstGeom prst="rect">
            <a:avLst/>
          </a:prstGeom>
        </p:spPr>
      </p:pic>
    </p:spTree>
    <p:extLst>
      <p:ext uri="{BB962C8B-B14F-4D97-AF65-F5344CB8AC3E}">
        <p14:creationId xmlns:p14="http://schemas.microsoft.com/office/powerpoint/2010/main" val="197206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A373-97EE-4DC4-A94B-866BB479B937}"/>
              </a:ext>
            </a:extLst>
          </p:cNvPr>
          <p:cNvSpPr>
            <a:spLocks noGrp="1"/>
          </p:cNvSpPr>
          <p:nvPr>
            <p:ph type="title"/>
          </p:nvPr>
        </p:nvSpPr>
        <p:spPr>
          <a:xfrm>
            <a:off x="609600" y="0"/>
            <a:ext cx="10972800" cy="1143000"/>
          </a:xfrm>
        </p:spPr>
        <p:txBody>
          <a:bodyPr>
            <a:normAutofit/>
          </a:bodyPr>
          <a:lstStyle/>
          <a:p>
            <a:r>
              <a:rPr lang="en-IN" sz="4000" b="1" dirty="0">
                <a:latin typeface="Times roman"/>
              </a:rPr>
              <a:t>Coding</a:t>
            </a:r>
          </a:p>
        </p:txBody>
      </p:sp>
      <p:sp>
        <p:nvSpPr>
          <p:cNvPr id="3" name="Content Placeholder 2">
            <a:extLst>
              <a:ext uri="{FF2B5EF4-FFF2-40B4-BE49-F238E27FC236}">
                <a16:creationId xmlns:a16="http://schemas.microsoft.com/office/drawing/2014/main" id="{6904CE71-E2BE-44F1-B684-3117F73B8CF1}"/>
              </a:ext>
            </a:extLst>
          </p:cNvPr>
          <p:cNvSpPr>
            <a:spLocks noGrp="1"/>
          </p:cNvSpPr>
          <p:nvPr>
            <p:ph idx="1"/>
          </p:nvPr>
        </p:nvSpPr>
        <p:spPr>
          <a:xfrm>
            <a:off x="0" y="914400"/>
            <a:ext cx="12192000" cy="6019800"/>
          </a:xfrm>
        </p:spPr>
        <p:txBody>
          <a:bodyPr numCol="4">
            <a:noAutofit/>
          </a:bodyPr>
          <a:lstStyle/>
          <a:p>
            <a:pPr marL="0" indent="0" algn="just">
              <a:buNone/>
              <a:defRPr/>
            </a:pPr>
            <a:r>
              <a:rPr lang="en-US" altLang="en-US" sz="1800" b="1" dirty="0">
                <a:latin typeface="Times New Roman" panose="02020603050405020304" pitchFamily="18" charset="0"/>
                <a:cs typeface="Times New Roman" panose="02020603050405020304" pitchFamily="18" charset="0"/>
              </a:rPr>
              <a:t>#include &lt;</a:t>
            </a:r>
            <a:r>
              <a:rPr lang="en-US" altLang="en-US" sz="1800" b="1" dirty="0" err="1">
                <a:latin typeface="Times New Roman" panose="02020603050405020304" pitchFamily="18" charset="0"/>
                <a:cs typeface="Times New Roman" panose="02020603050405020304" pitchFamily="18" charset="0"/>
              </a:rPr>
              <a:t>swRTC.h</a:t>
            </a:r>
            <a:r>
              <a:rPr lang="en-US" altLang="en-US" sz="1800" b="1" dirty="0">
                <a:latin typeface="Times New Roman" panose="02020603050405020304" pitchFamily="18" charset="0"/>
                <a:cs typeface="Times New Roman" panose="02020603050405020304" pitchFamily="18" charset="0"/>
              </a:rPr>
              <a:t>&gt;</a:t>
            </a:r>
            <a:r>
              <a:rPr lang="en-US" altLang="en-US" sz="1800" b="1" dirty="0" err="1">
                <a:latin typeface="Times New Roman" panose="02020603050405020304" pitchFamily="18" charset="0"/>
                <a:cs typeface="Times New Roman" panose="02020603050405020304" pitchFamily="18" charset="0"/>
              </a:rPr>
              <a:t>swRTC</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rtc</a:t>
            </a:r>
            <a:r>
              <a:rPr lang="en-US" altLang="en-US" sz="1800" b="1" dirty="0">
                <a:latin typeface="Times New Roman" panose="02020603050405020304" pitchFamily="18" charset="0"/>
                <a:cs typeface="Times New Roman" panose="02020603050405020304" pitchFamily="18" charset="0"/>
              </a:rPr>
              <a:t>; //create a new </a:t>
            </a:r>
            <a:r>
              <a:rPr lang="en-US" altLang="en-US" sz="1800" b="1" dirty="0" err="1">
                <a:latin typeface="Times New Roman" panose="02020603050405020304" pitchFamily="18" charset="0"/>
                <a:cs typeface="Times New Roman" panose="02020603050405020304" pitchFamily="18" charset="0"/>
              </a:rPr>
              <a:t>istance</a:t>
            </a:r>
            <a:r>
              <a:rPr lang="en-US" altLang="en-US" sz="1800" b="1" dirty="0">
                <a:latin typeface="Times New Roman" panose="02020603050405020304" pitchFamily="18" charset="0"/>
                <a:cs typeface="Times New Roman" panose="02020603050405020304" pitchFamily="18" charset="0"/>
              </a:rPr>
              <a:t> of the </a:t>
            </a:r>
            <a:r>
              <a:rPr lang="en-US" altLang="en-US" sz="1800" b="1" dirty="0" err="1">
                <a:latin typeface="Times New Roman" panose="02020603050405020304" pitchFamily="18" charset="0"/>
                <a:cs typeface="Times New Roman" panose="02020603050405020304" pitchFamily="18" charset="0"/>
              </a:rPr>
              <a:t>libvoid</a:t>
            </a:r>
            <a:r>
              <a:rPr lang="en-US" altLang="en-US" sz="1800" b="1" dirty="0">
                <a:latin typeface="Times New Roman" panose="02020603050405020304" pitchFamily="18" charset="0"/>
                <a:cs typeface="Times New Roman" panose="02020603050405020304" pitchFamily="18" charset="0"/>
              </a:rPr>
              <a:t> setup() </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err="1">
                <a:latin typeface="Times New Roman" panose="02020603050405020304" pitchFamily="18" charset="0"/>
                <a:cs typeface="Times New Roman" panose="02020603050405020304" pitchFamily="18" charset="0"/>
              </a:rPr>
              <a:t>rtc.stopRTC</a:t>
            </a:r>
            <a:r>
              <a:rPr lang="en-US" altLang="en-US" sz="1800" b="1" dirty="0">
                <a:latin typeface="Times New Roman" panose="02020603050405020304" pitchFamily="18" charset="0"/>
                <a:cs typeface="Times New Roman" panose="02020603050405020304" pitchFamily="18" charset="0"/>
              </a:rPr>
              <a:t>(); //stop the RTC	</a:t>
            </a:r>
          </a:p>
          <a:p>
            <a:pPr marL="0" indent="0" algn="just">
              <a:buNone/>
              <a:defRPr/>
            </a:pPr>
            <a:r>
              <a:rPr lang="en-US" altLang="en-US" sz="1800" b="1" dirty="0" err="1">
                <a:latin typeface="Times New Roman" panose="02020603050405020304" pitchFamily="18" charset="0"/>
                <a:cs typeface="Times New Roman" panose="02020603050405020304" pitchFamily="18" charset="0"/>
              </a:rPr>
              <a:t>rtc.setTime</a:t>
            </a:r>
            <a:r>
              <a:rPr lang="en-US" altLang="en-US" sz="1800" b="1" dirty="0">
                <a:latin typeface="Times New Roman" panose="02020603050405020304" pitchFamily="18" charset="0"/>
                <a:cs typeface="Times New Roman" panose="02020603050405020304" pitchFamily="18" charset="0"/>
              </a:rPr>
              <a:t>(12,23,0); //set the time here	</a:t>
            </a:r>
          </a:p>
          <a:p>
            <a:pPr marL="0" indent="0" algn="just">
              <a:buNone/>
              <a:defRPr/>
            </a:pPr>
            <a:r>
              <a:rPr lang="en-US" altLang="en-US" sz="1800" b="1" dirty="0" err="1">
                <a:latin typeface="Times New Roman" panose="02020603050405020304" pitchFamily="18" charset="0"/>
                <a:cs typeface="Times New Roman" panose="02020603050405020304" pitchFamily="18" charset="0"/>
              </a:rPr>
              <a:t>rtc.setDate</a:t>
            </a:r>
            <a:r>
              <a:rPr lang="en-US" altLang="en-US" sz="1800" b="1" dirty="0">
                <a:latin typeface="Times New Roman" panose="02020603050405020304" pitchFamily="18" charset="0"/>
                <a:cs typeface="Times New Roman" panose="02020603050405020304" pitchFamily="18" charset="0"/>
              </a:rPr>
              <a:t>(7,3,2019); //set the date here	</a:t>
            </a:r>
          </a:p>
          <a:p>
            <a:pPr marL="0" indent="0" algn="just">
              <a:buNone/>
              <a:defRPr/>
            </a:pPr>
            <a:r>
              <a:rPr lang="en-US" altLang="en-US" sz="1800" b="1" dirty="0" err="1">
                <a:latin typeface="Times New Roman" panose="02020603050405020304" pitchFamily="18" charset="0"/>
                <a:cs typeface="Times New Roman" panose="02020603050405020304" pitchFamily="18" charset="0"/>
              </a:rPr>
              <a:t>rtc.startRTC</a:t>
            </a:r>
            <a:r>
              <a:rPr lang="en-US" altLang="en-US" sz="1800" b="1" dirty="0">
                <a:latin typeface="Times New Roman" panose="02020603050405020304" pitchFamily="18" charset="0"/>
                <a:cs typeface="Times New Roman" panose="02020603050405020304" pitchFamily="18" charset="0"/>
              </a:rPr>
              <a:t>(); //start the RTC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Serial.begin</a:t>
            </a:r>
            <a:r>
              <a:rPr lang="en-US" altLang="en-US" sz="1800" b="1" dirty="0">
                <a:latin typeface="Times New Roman" panose="02020603050405020304" pitchFamily="18" charset="0"/>
                <a:cs typeface="Times New Roman" panose="02020603050405020304" pitchFamily="18" charset="0"/>
              </a:rPr>
              <a:t>(19200); //choose the serial speed here	</a:t>
            </a:r>
          </a:p>
          <a:p>
            <a:pPr marL="0" indent="0" algn="just">
              <a:buNone/>
              <a:defRPr/>
            </a:pPr>
            <a:r>
              <a:rPr lang="en-US" altLang="en-US" sz="1800" b="1" dirty="0">
                <a:latin typeface="Times New Roman" panose="02020603050405020304" pitchFamily="18" charset="0"/>
                <a:cs typeface="Times New Roman" panose="02020603050405020304" pitchFamily="18" charset="0"/>
              </a:rPr>
              <a:t>delay(2000); //delay to let the user opens the serial monitor</a:t>
            </a:r>
          </a:p>
          <a:p>
            <a:pPr marL="0" indent="0" algn="just">
              <a:buNone/>
              <a:defRPr/>
            </a:pPr>
            <a:r>
              <a:rPr lang="en-US" altLang="en-US" sz="1800" b="1" dirty="0">
                <a:latin typeface="Times New Roman" panose="02020603050405020304" pitchFamily="18" charset="0"/>
                <a:cs typeface="Times New Roman" panose="02020603050405020304" pitchFamily="18" charset="0"/>
              </a:rPr>
              <a:t>}void loop() </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rtc.getHours</a:t>
            </a: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DEC);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rtc.getMinutes</a:t>
            </a: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DEC);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rtc.getSeconds</a:t>
            </a: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DEC);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 -- ");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("Timestamp: ");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Serial.println</a:t>
            </a: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rtc.getTimestamp</a:t>
            </a: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DEC);if(</a:t>
            </a:r>
            <a:r>
              <a:rPr lang="en-US" altLang="en-US" sz="1800" b="1" dirty="0" err="1">
                <a:latin typeface="Times New Roman" panose="02020603050405020304" pitchFamily="18" charset="0"/>
                <a:cs typeface="Times New Roman" panose="02020603050405020304" pitchFamily="18" charset="0"/>
              </a:rPr>
              <a:t>rtc.getHours</a:t>
            </a:r>
            <a:r>
              <a:rPr lang="en-US" altLang="en-US" sz="1800" b="1" dirty="0">
                <a:latin typeface="Times New Roman" panose="02020603050405020304" pitchFamily="18" charset="0"/>
                <a:cs typeface="Times New Roman" panose="02020603050405020304" pitchFamily="18" charset="0"/>
              </a:rPr>
              <a:t>() == 12 &amp;&amp; </a:t>
            </a:r>
            <a:r>
              <a:rPr lang="en-US" altLang="en-US" sz="1800" b="1" dirty="0" err="1">
                <a:latin typeface="Times New Roman" panose="02020603050405020304" pitchFamily="18" charset="0"/>
                <a:cs typeface="Times New Roman" panose="02020603050405020304" pitchFamily="18" charset="0"/>
              </a:rPr>
              <a:t>rtc.getMinutes</a:t>
            </a:r>
            <a:r>
              <a:rPr lang="en-US" altLang="en-US" sz="1800" b="1" dirty="0">
                <a:latin typeface="Times New Roman" panose="02020603050405020304" pitchFamily="18" charset="0"/>
                <a:cs typeface="Times New Roman" panose="02020603050405020304" pitchFamily="18" charset="0"/>
              </a:rPr>
              <a:t>() ==23 )</a:t>
            </a:r>
          </a:p>
          <a:p>
            <a:pPr marL="0" indent="0" algn="just">
              <a:buNone/>
              <a:defRPr/>
            </a:pPr>
            <a:r>
              <a:rPr lang="en-US" altLang="en-US" sz="1800" b="1" dirty="0">
                <a:latin typeface="Times New Roman" panose="02020603050405020304" pitchFamily="18" charset="0"/>
                <a:cs typeface="Times New Roman" panose="02020603050405020304" pitchFamily="18" charset="0"/>
              </a:rPr>
              <a:t>{if(</a:t>
            </a:r>
            <a:r>
              <a:rPr lang="en-US" altLang="en-US" sz="1800" b="1" dirty="0" err="1">
                <a:latin typeface="Times New Roman" panose="02020603050405020304" pitchFamily="18" charset="0"/>
                <a:cs typeface="Times New Roman" panose="02020603050405020304" pitchFamily="18" charset="0"/>
              </a:rPr>
              <a:t>Serial.available</a:t>
            </a:r>
            <a:r>
              <a:rPr lang="en-US" altLang="en-US" sz="1800" b="1" dirty="0">
                <a:latin typeface="Times New Roman" panose="02020603050405020304" pitchFamily="18" charset="0"/>
                <a:cs typeface="Times New Roman" panose="02020603050405020304" pitchFamily="18" charset="0"/>
              </a:rPr>
              <a:t>() &gt; 0)  </a:t>
            </a:r>
          </a:p>
          <a:p>
            <a:pPr marL="0" indent="0" algn="just">
              <a:buNone/>
              <a:defRPr/>
            </a:pPr>
            <a:r>
              <a:rPr lang="en-US" altLang="en-US" sz="1800" b="1" dirty="0">
                <a:latin typeface="Times New Roman" panose="02020603050405020304" pitchFamily="18" charset="0"/>
                <a:cs typeface="Times New Roman" panose="02020603050405020304" pitchFamily="18" charset="0"/>
              </a:rPr>
              <a:t>{     String c;    </a:t>
            </a:r>
          </a:p>
          <a:p>
            <a:pPr marL="0" indent="0" algn="just">
              <a:buNone/>
              <a:defRPr/>
            </a:pPr>
            <a:r>
              <a:rPr lang="en-US" altLang="en-US" sz="1800" b="1" dirty="0">
                <a:latin typeface="Times New Roman" panose="02020603050405020304" pitchFamily="18" charset="0"/>
                <a:cs typeface="Times New Roman" panose="02020603050405020304" pitchFamily="18" charset="0"/>
              </a:rPr>
              <a:t>c  = </a:t>
            </a:r>
            <a:r>
              <a:rPr lang="en-US" altLang="en-US" sz="1800" b="1" dirty="0" err="1">
                <a:latin typeface="Times New Roman" panose="02020603050405020304" pitchFamily="18" charset="0"/>
                <a:cs typeface="Times New Roman" panose="02020603050405020304" pitchFamily="18" charset="0"/>
              </a:rPr>
              <a:t>Serial.readString</a:t>
            </a:r>
            <a:r>
              <a:rPr lang="en-US" altLang="en-US" sz="1800" b="1" dirty="0">
                <a:latin typeface="Times New Roman" panose="02020603050405020304" pitchFamily="18" charset="0"/>
                <a:cs typeface="Times New Roman" panose="02020603050405020304" pitchFamily="18" charset="0"/>
              </a:rPr>
              <a:t>();// if data available from reader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(c);            </a:t>
            </a:r>
          </a:p>
          <a:p>
            <a:pPr marL="0" indent="0" algn="just">
              <a:buNone/>
              <a:defRPr/>
            </a:pPr>
            <a:r>
              <a:rPr lang="en-US" altLang="en-US" sz="1800" b="1" dirty="0">
                <a:latin typeface="Times New Roman" panose="02020603050405020304" pitchFamily="18" charset="0"/>
                <a:cs typeface="Times New Roman" panose="02020603050405020304" pitchFamily="18" charset="0"/>
              </a:rPr>
              <a:t>if(c == "$0001630441"){</a:t>
            </a:r>
            <a:r>
              <a:rPr lang="en-US" altLang="en-US" sz="1800" b="1" dirty="0" err="1">
                <a:latin typeface="Times New Roman" panose="02020603050405020304" pitchFamily="18" charset="0"/>
                <a:cs typeface="Times New Roman" panose="02020603050405020304" pitchFamily="18" charset="0"/>
              </a:rPr>
              <a:t>Serial.println</a:t>
            </a:r>
            <a:r>
              <a:rPr lang="en-US" altLang="en-US" sz="1800" b="1" dirty="0">
                <a:latin typeface="Times New Roman" panose="02020603050405020304" pitchFamily="18" charset="0"/>
                <a:cs typeface="Times New Roman" panose="02020603050405020304" pitchFamily="18" charset="0"/>
              </a:rPr>
              <a:t>("ID1");      </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defRPr/>
            </a:pPr>
            <a:r>
              <a:rPr lang="en-US" altLang="en-US" sz="1800" b="1" dirty="0">
                <a:latin typeface="Times New Roman" panose="02020603050405020304" pitchFamily="18" charset="0"/>
                <a:cs typeface="Times New Roman" panose="02020603050405020304" pitchFamily="18" charset="0"/>
              </a:rPr>
              <a:t>if(</a:t>
            </a:r>
            <a:r>
              <a:rPr lang="en-US" altLang="en-US" sz="1800" b="1" dirty="0" err="1">
                <a:latin typeface="Times New Roman" panose="02020603050405020304" pitchFamily="18" charset="0"/>
                <a:cs typeface="Times New Roman" panose="02020603050405020304" pitchFamily="18" charset="0"/>
              </a:rPr>
              <a:t>rtc.getHours</a:t>
            </a:r>
            <a:r>
              <a:rPr lang="en-US" altLang="en-US" sz="1800" b="1" dirty="0">
                <a:latin typeface="Times New Roman" panose="02020603050405020304" pitchFamily="18" charset="0"/>
                <a:cs typeface="Times New Roman" panose="02020603050405020304" pitchFamily="18" charset="0"/>
              </a:rPr>
              <a:t>() == 12 &amp;&amp; </a:t>
            </a:r>
            <a:r>
              <a:rPr lang="en-US" altLang="en-US" sz="1800" b="1" dirty="0" err="1">
                <a:latin typeface="Times New Roman" panose="02020603050405020304" pitchFamily="18" charset="0"/>
                <a:cs typeface="Times New Roman" panose="02020603050405020304" pitchFamily="18" charset="0"/>
              </a:rPr>
              <a:t>rtc.getMinutes</a:t>
            </a:r>
            <a:r>
              <a:rPr lang="en-US" altLang="en-US" sz="1800" b="1" dirty="0">
                <a:latin typeface="Times New Roman" panose="02020603050405020304" pitchFamily="18" charset="0"/>
                <a:cs typeface="Times New Roman" panose="02020603050405020304" pitchFamily="18" charset="0"/>
              </a:rPr>
              <a:t>() == 25)</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if(</a:t>
            </a:r>
            <a:r>
              <a:rPr lang="en-US" altLang="en-US" sz="1800" b="1" dirty="0" err="1">
                <a:latin typeface="Times New Roman" panose="02020603050405020304" pitchFamily="18" charset="0"/>
                <a:cs typeface="Times New Roman" panose="02020603050405020304" pitchFamily="18" charset="0"/>
              </a:rPr>
              <a:t>Serial.available</a:t>
            </a:r>
            <a:r>
              <a:rPr lang="en-US" altLang="en-US" sz="1800" b="1" dirty="0">
                <a:latin typeface="Times New Roman" panose="02020603050405020304" pitchFamily="18" charset="0"/>
                <a:cs typeface="Times New Roman" panose="02020603050405020304" pitchFamily="18" charset="0"/>
              </a:rPr>
              <a:t>() &gt; 0)  </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endParaRPr lang="en-US" altLang="en-US" sz="1800" b="1" dirty="0">
              <a:latin typeface="Times New Roman" panose="02020603050405020304" pitchFamily="18" charset="0"/>
              <a:cs typeface="Times New Roman" panose="02020603050405020304" pitchFamily="18" charset="0"/>
            </a:endParaRPr>
          </a:p>
          <a:p>
            <a:pPr marL="0" indent="0" algn="just">
              <a:buNone/>
              <a:defRPr/>
            </a:pPr>
            <a:r>
              <a:rPr lang="en-US" altLang="en-US" sz="1800" b="1" dirty="0">
                <a:latin typeface="Times New Roman" panose="02020603050405020304" pitchFamily="18" charset="0"/>
                <a:cs typeface="Times New Roman" panose="02020603050405020304" pitchFamily="18" charset="0"/>
              </a:rPr>
              <a:t>String c;    </a:t>
            </a:r>
          </a:p>
          <a:p>
            <a:pPr marL="0" indent="0" algn="just">
              <a:buNone/>
              <a:defRPr/>
            </a:pPr>
            <a:r>
              <a:rPr lang="en-US" altLang="en-US" sz="1800" b="1" dirty="0">
                <a:latin typeface="Times New Roman" panose="02020603050405020304" pitchFamily="18" charset="0"/>
                <a:cs typeface="Times New Roman" panose="02020603050405020304" pitchFamily="18" charset="0"/>
              </a:rPr>
              <a:t>c  = </a:t>
            </a:r>
            <a:r>
              <a:rPr lang="en-US" altLang="en-US" sz="1800" b="1" dirty="0" err="1">
                <a:latin typeface="Times New Roman" panose="02020603050405020304" pitchFamily="18" charset="0"/>
                <a:cs typeface="Times New Roman" panose="02020603050405020304" pitchFamily="18" charset="0"/>
              </a:rPr>
              <a:t>Serial.readString</a:t>
            </a:r>
            <a:r>
              <a:rPr lang="en-US" altLang="en-US" sz="1800" b="1" dirty="0">
                <a:latin typeface="Times New Roman" panose="02020603050405020304" pitchFamily="18" charset="0"/>
                <a:cs typeface="Times New Roman" panose="02020603050405020304" pitchFamily="18" charset="0"/>
              </a:rPr>
              <a:t>();// if data available from reader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(c);            </a:t>
            </a:r>
          </a:p>
          <a:p>
            <a:pPr marL="0" indent="0" algn="just">
              <a:buNone/>
              <a:defRPr/>
            </a:pPr>
            <a:r>
              <a:rPr lang="en-US" altLang="en-US" sz="1800" b="1" dirty="0">
                <a:latin typeface="Times New Roman" panose="02020603050405020304" pitchFamily="18" charset="0"/>
                <a:cs typeface="Times New Roman" panose="02020603050405020304" pitchFamily="18" charset="0"/>
              </a:rPr>
              <a:t>if(c == "$0001630441"){</a:t>
            </a:r>
            <a:r>
              <a:rPr lang="en-US" altLang="en-US" sz="1800" b="1" dirty="0" err="1">
                <a:latin typeface="Times New Roman" panose="02020603050405020304" pitchFamily="18" charset="0"/>
                <a:cs typeface="Times New Roman" panose="02020603050405020304" pitchFamily="18" charset="0"/>
              </a:rPr>
              <a:t>Serial.println</a:t>
            </a:r>
            <a:r>
              <a:rPr lang="en-US" altLang="en-US" sz="1800" b="1" dirty="0">
                <a:latin typeface="Times New Roman" panose="02020603050405020304" pitchFamily="18" charset="0"/>
                <a:cs typeface="Times New Roman" panose="02020603050405020304" pitchFamily="18" charset="0"/>
              </a:rPr>
              <a:t>("ID1");      </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defRPr/>
            </a:pPr>
            <a:r>
              <a:rPr lang="en-US" altLang="en-US" sz="1800" b="1" dirty="0">
                <a:latin typeface="Times New Roman" panose="02020603050405020304" pitchFamily="18" charset="0"/>
                <a:cs typeface="Times New Roman" panose="02020603050405020304" pitchFamily="18" charset="0"/>
              </a:rPr>
              <a:t>if(</a:t>
            </a:r>
            <a:r>
              <a:rPr lang="en-US" altLang="en-US" sz="1800" b="1" dirty="0" err="1">
                <a:latin typeface="Times New Roman" panose="02020603050405020304" pitchFamily="18" charset="0"/>
                <a:cs typeface="Times New Roman" panose="02020603050405020304" pitchFamily="18" charset="0"/>
              </a:rPr>
              <a:t>rtc.getHours</a:t>
            </a:r>
            <a:r>
              <a:rPr lang="en-US" altLang="en-US" sz="1800" b="1" dirty="0">
                <a:latin typeface="Times New Roman" panose="02020603050405020304" pitchFamily="18" charset="0"/>
                <a:cs typeface="Times New Roman" panose="02020603050405020304" pitchFamily="18" charset="0"/>
              </a:rPr>
              <a:t>() == 12 &amp;&amp; </a:t>
            </a:r>
            <a:r>
              <a:rPr lang="en-US" altLang="en-US" sz="1800" b="1" dirty="0" err="1">
                <a:latin typeface="Times New Roman" panose="02020603050405020304" pitchFamily="18" charset="0"/>
                <a:cs typeface="Times New Roman" panose="02020603050405020304" pitchFamily="18" charset="0"/>
              </a:rPr>
              <a:t>rtc.getMinutes</a:t>
            </a:r>
            <a:r>
              <a:rPr lang="en-US" altLang="en-US" sz="1800" b="1" dirty="0">
                <a:latin typeface="Times New Roman" panose="02020603050405020304" pitchFamily="18" charset="0"/>
                <a:cs typeface="Times New Roman" panose="02020603050405020304" pitchFamily="18" charset="0"/>
              </a:rPr>
              <a:t>() == 27 )</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defRPr/>
            </a:pPr>
            <a:r>
              <a:rPr lang="en-US" altLang="en-US" sz="1800" b="1" dirty="0">
                <a:latin typeface="Times New Roman" panose="02020603050405020304" pitchFamily="18" charset="0"/>
                <a:cs typeface="Times New Roman" panose="02020603050405020304" pitchFamily="18" charset="0"/>
              </a:rPr>
              <a:t>if(</a:t>
            </a:r>
            <a:r>
              <a:rPr lang="en-US" altLang="en-US" sz="1800" b="1" dirty="0" err="1">
                <a:latin typeface="Times New Roman" panose="02020603050405020304" pitchFamily="18" charset="0"/>
                <a:cs typeface="Times New Roman" panose="02020603050405020304" pitchFamily="18" charset="0"/>
              </a:rPr>
              <a:t>Serial.available</a:t>
            </a:r>
            <a:r>
              <a:rPr lang="en-US" altLang="en-US" sz="1800" b="1" dirty="0">
                <a:latin typeface="Times New Roman" panose="02020603050405020304" pitchFamily="18" charset="0"/>
                <a:cs typeface="Times New Roman" panose="02020603050405020304" pitchFamily="18" charset="0"/>
              </a:rPr>
              <a:t>() &gt; 0)  </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String c;    </a:t>
            </a:r>
          </a:p>
          <a:p>
            <a:pPr marL="0" indent="0" algn="just">
              <a:buNone/>
              <a:defRPr/>
            </a:pPr>
            <a:r>
              <a:rPr lang="en-US" altLang="en-US" sz="1800" b="1" dirty="0">
                <a:latin typeface="Times New Roman" panose="02020603050405020304" pitchFamily="18" charset="0"/>
                <a:cs typeface="Times New Roman" panose="02020603050405020304" pitchFamily="18" charset="0"/>
              </a:rPr>
              <a:t>c  = </a:t>
            </a:r>
            <a:r>
              <a:rPr lang="en-US" altLang="en-US" sz="1800" b="1" dirty="0" err="1">
                <a:latin typeface="Times New Roman" panose="02020603050405020304" pitchFamily="18" charset="0"/>
                <a:cs typeface="Times New Roman" panose="02020603050405020304" pitchFamily="18" charset="0"/>
              </a:rPr>
              <a:t>Serial.readString</a:t>
            </a:r>
            <a:r>
              <a:rPr lang="en-US" altLang="en-US" sz="1800" b="1" dirty="0">
                <a:latin typeface="Times New Roman" panose="02020603050405020304" pitchFamily="18" charset="0"/>
                <a:cs typeface="Times New Roman" panose="02020603050405020304" pitchFamily="18" charset="0"/>
              </a:rPr>
              <a:t>();// if data available from reader     </a:t>
            </a:r>
          </a:p>
          <a:p>
            <a:pPr marL="0" indent="0" algn="just">
              <a:buNone/>
              <a:defRPr/>
            </a:pPr>
            <a:r>
              <a:rPr lang="en-US" altLang="en-US" sz="1800" b="1" dirty="0" err="1">
                <a:latin typeface="Times New Roman" panose="02020603050405020304" pitchFamily="18" charset="0"/>
                <a:cs typeface="Times New Roman" panose="02020603050405020304" pitchFamily="18" charset="0"/>
              </a:rPr>
              <a:t>Serial.print</a:t>
            </a:r>
            <a:r>
              <a:rPr lang="en-US" altLang="en-US" sz="1800" b="1" dirty="0">
                <a:latin typeface="Times New Roman" panose="02020603050405020304" pitchFamily="18" charset="0"/>
                <a:cs typeface="Times New Roman" panose="02020603050405020304" pitchFamily="18" charset="0"/>
              </a:rPr>
              <a:t>(c);            </a:t>
            </a:r>
          </a:p>
          <a:p>
            <a:pPr marL="0" indent="0" algn="just">
              <a:buNone/>
              <a:defRPr/>
            </a:pPr>
            <a:r>
              <a:rPr lang="en-US" altLang="en-US" sz="1800" b="1" dirty="0">
                <a:latin typeface="Times New Roman" panose="02020603050405020304" pitchFamily="18" charset="0"/>
                <a:cs typeface="Times New Roman" panose="02020603050405020304" pitchFamily="18" charset="0"/>
              </a:rPr>
              <a:t>if(c == "$0001630441"){</a:t>
            </a:r>
            <a:r>
              <a:rPr lang="en-US" altLang="en-US" sz="1800" b="1" dirty="0" err="1">
                <a:latin typeface="Times New Roman" panose="02020603050405020304" pitchFamily="18" charset="0"/>
                <a:cs typeface="Times New Roman" panose="02020603050405020304" pitchFamily="18" charset="0"/>
              </a:rPr>
              <a:t>Serial.println</a:t>
            </a:r>
            <a:r>
              <a:rPr lang="en-US" altLang="en-US" sz="1800" b="1" dirty="0">
                <a:latin typeface="Times New Roman" panose="02020603050405020304" pitchFamily="18" charset="0"/>
                <a:cs typeface="Times New Roman" panose="02020603050405020304" pitchFamily="18" charset="0"/>
              </a:rPr>
              <a:t>("ID1");      </a:t>
            </a:r>
          </a:p>
          <a:p>
            <a:pPr marL="0" indent="0" algn="just">
              <a:buNone/>
              <a:defRPr/>
            </a:pPr>
            <a:r>
              <a:rPr lang="en-US" altLang="en-US" sz="1800" b="1" dirty="0">
                <a:latin typeface="Times New Roman" panose="02020603050405020304" pitchFamily="18" charset="0"/>
                <a:cs typeface="Times New Roman" panose="02020603050405020304" pitchFamily="18" charset="0"/>
              </a:rPr>
              <a:t>}   </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defRPr/>
            </a:pPr>
            <a:r>
              <a:rPr lang="en-US" altLang="en-US" sz="1800" b="1" dirty="0">
                <a:latin typeface="Times New Roman" panose="02020603050405020304" pitchFamily="18" charset="0"/>
                <a:cs typeface="Times New Roman" panose="02020603050405020304" pitchFamily="18" charset="0"/>
              </a:rPr>
              <a:t>}</a:t>
            </a:r>
          </a:p>
          <a:p>
            <a:pPr marL="0" indent="0" algn="just">
              <a:buNone/>
            </a:pPr>
            <a:endParaRPr lang="en-IN" sz="1800" dirty="0">
              <a:latin typeface="Times roman"/>
            </a:endParaRPr>
          </a:p>
        </p:txBody>
      </p:sp>
      <p:pic>
        <p:nvPicPr>
          <p:cNvPr id="4" name="Picture 3" descr="C:\Users\dell\Desktop\download.png">
            <a:extLst>
              <a:ext uri="{FF2B5EF4-FFF2-40B4-BE49-F238E27FC236}">
                <a16:creationId xmlns:a16="http://schemas.microsoft.com/office/drawing/2014/main" id="{82FA2751-7022-4C53-B5D3-DD9616D75468}"/>
              </a:ext>
            </a:extLst>
          </p:cNvPr>
          <p:cNvPicPr>
            <a:picLocks noChangeAspect="1" noChangeArrowheads="1"/>
          </p:cNvPicPr>
          <p:nvPr/>
        </p:nvPicPr>
        <p:blipFill>
          <a:blip r:embed="rId2" cstate="print"/>
          <a:srcRect/>
          <a:stretch>
            <a:fillRect/>
          </a:stretch>
        </p:blipFill>
        <p:spPr bwMode="auto">
          <a:xfrm>
            <a:off x="-3629" y="0"/>
            <a:ext cx="2076450" cy="787390"/>
          </a:xfrm>
          <a:prstGeom prst="rect">
            <a:avLst/>
          </a:prstGeom>
          <a:noFill/>
        </p:spPr>
      </p:pic>
    </p:spTree>
    <p:extLst>
      <p:ext uri="{BB962C8B-B14F-4D97-AF65-F5344CB8AC3E}">
        <p14:creationId xmlns:p14="http://schemas.microsoft.com/office/powerpoint/2010/main" val="80303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4018A-D49D-45CF-B760-A6140201198E}"/>
              </a:ext>
            </a:extLst>
          </p:cNvPr>
          <p:cNvSpPr>
            <a:spLocks noGrp="1"/>
          </p:cNvSpPr>
          <p:nvPr>
            <p:ph idx="1"/>
          </p:nvPr>
        </p:nvSpPr>
        <p:spPr>
          <a:xfrm>
            <a:off x="609600" y="609601"/>
            <a:ext cx="10972800" cy="5516564"/>
          </a:xfrm>
        </p:spPr>
        <p:txBody>
          <a:bodyPr numCol="4">
            <a:noAutofit/>
          </a:bodyPr>
          <a:lstStyle/>
          <a:p>
            <a:pPr marL="0" indent="0">
              <a:buNone/>
            </a:pPr>
            <a:r>
              <a:rPr lang="en-US" sz="1800" dirty="0">
                <a:latin typeface="Times roman"/>
              </a:rPr>
              <a:t>#include "UbidotsMicroESP8266.h"</a:t>
            </a:r>
            <a:endParaRPr lang="en-IN" sz="1800" dirty="0">
              <a:latin typeface="Times roman"/>
            </a:endParaRPr>
          </a:p>
          <a:p>
            <a:pPr marL="0" indent="0">
              <a:buNone/>
            </a:pPr>
            <a:r>
              <a:rPr lang="en-US" sz="1800" dirty="0">
                <a:latin typeface="Times roman"/>
              </a:rPr>
              <a:t>#include &lt;ESP8266WiFi.h&gt;</a:t>
            </a:r>
            <a:endParaRPr lang="en-IN" sz="1800" dirty="0">
              <a:latin typeface="Times roman"/>
            </a:endParaRPr>
          </a:p>
          <a:p>
            <a:pPr marL="0" indent="0">
              <a:buNone/>
            </a:pPr>
            <a:r>
              <a:rPr lang="en-US" sz="1800" dirty="0">
                <a:latin typeface="Times roman"/>
              </a:rPr>
              <a:t>#define TOKEN  "A1E-ii2tqV8yW3FaUM21UiZJcurFhuKzzj"  // Put here your </a:t>
            </a:r>
            <a:r>
              <a:rPr lang="en-US" sz="1800" dirty="0" err="1">
                <a:latin typeface="Times roman"/>
              </a:rPr>
              <a:t>Ubidots</a:t>
            </a:r>
            <a:r>
              <a:rPr lang="en-US" sz="1800" dirty="0">
                <a:latin typeface="Times roman"/>
              </a:rPr>
              <a:t> TOKEN</a:t>
            </a:r>
            <a:endParaRPr lang="en-IN" sz="1800" dirty="0">
              <a:latin typeface="Times roman"/>
            </a:endParaRPr>
          </a:p>
          <a:p>
            <a:pPr marL="0" indent="0">
              <a:buNone/>
            </a:pPr>
            <a:r>
              <a:rPr lang="en-US" sz="1800" dirty="0">
                <a:latin typeface="Times roman"/>
              </a:rPr>
              <a:t>#define ID_1 "5c7e27a8c03f976d01ce4966" // b1</a:t>
            </a:r>
            <a:endParaRPr lang="en-IN" sz="1800" dirty="0">
              <a:latin typeface="Times roman"/>
            </a:endParaRPr>
          </a:p>
          <a:p>
            <a:pPr marL="0" indent="0">
              <a:buNone/>
            </a:pPr>
            <a:r>
              <a:rPr lang="en-US" sz="1800" dirty="0">
                <a:latin typeface="Times roman"/>
              </a:rPr>
              <a:t>#define ID_2 "5c7e27cac03f976d3a5f60cf" // b2</a:t>
            </a:r>
            <a:endParaRPr lang="en-IN" sz="1800" dirty="0">
              <a:latin typeface="Times roman"/>
            </a:endParaRPr>
          </a:p>
          <a:p>
            <a:pPr marL="0" indent="0">
              <a:buNone/>
            </a:pPr>
            <a:r>
              <a:rPr lang="en-US" sz="1800" dirty="0">
                <a:latin typeface="Times roman"/>
              </a:rPr>
              <a:t>#define ID_3 "5c7e27d1c03f976d01ce496e" // b3</a:t>
            </a:r>
            <a:endParaRPr lang="en-IN" sz="1800" dirty="0">
              <a:latin typeface="Times roman"/>
            </a:endParaRPr>
          </a:p>
          <a:p>
            <a:pPr marL="0" indent="0">
              <a:buNone/>
            </a:pPr>
            <a:r>
              <a:rPr lang="en-US" sz="1800" dirty="0">
                <a:latin typeface="Times roman"/>
              </a:rPr>
              <a:t>#define ID_4 "5c7e27d9c03f976d3a5f60ef" // c1</a:t>
            </a:r>
            <a:endParaRPr lang="en-IN" sz="1800" dirty="0">
              <a:latin typeface="Times roman"/>
            </a:endParaRPr>
          </a:p>
          <a:p>
            <a:pPr marL="0" indent="0">
              <a:buNone/>
            </a:pPr>
            <a:r>
              <a:rPr lang="en-US" sz="1800" dirty="0">
                <a:latin typeface="Times roman"/>
              </a:rPr>
              <a:t>#define WIFISSID "admin" // Put here your Wi-Fi SSID</a:t>
            </a:r>
            <a:endParaRPr lang="en-IN" sz="1800" dirty="0">
              <a:latin typeface="Times roman"/>
            </a:endParaRPr>
          </a:p>
          <a:p>
            <a:pPr marL="0" indent="0">
              <a:buNone/>
            </a:pPr>
            <a:r>
              <a:rPr lang="en-US" sz="1800" dirty="0">
                <a:latin typeface="Times roman"/>
              </a:rPr>
              <a:t>#define PASSWORD "12345678" // Put here your Wi-Fi password</a:t>
            </a:r>
            <a:endParaRPr lang="en-IN" sz="1800" dirty="0">
              <a:latin typeface="Times roman"/>
            </a:endParaRPr>
          </a:p>
          <a:p>
            <a:pPr marL="0" indent="0">
              <a:buNone/>
            </a:pPr>
            <a:r>
              <a:rPr lang="en-US" sz="1800" dirty="0">
                <a:latin typeface="Times roman"/>
              </a:rPr>
              <a:t>int </a:t>
            </a:r>
            <a:r>
              <a:rPr lang="en-US" sz="1800" dirty="0" err="1">
                <a:latin typeface="Times roman"/>
              </a:rPr>
              <a:t>pirPin</a:t>
            </a:r>
            <a:r>
              <a:rPr lang="en-US" sz="1800" dirty="0">
                <a:latin typeface="Times roman"/>
              </a:rPr>
              <a:t> = D8; //digital 2</a:t>
            </a:r>
            <a:endParaRPr lang="en-IN" sz="1800" dirty="0">
              <a:latin typeface="Times roman"/>
            </a:endParaRPr>
          </a:p>
          <a:p>
            <a:pPr marL="0" indent="0">
              <a:buNone/>
            </a:pPr>
            <a:r>
              <a:rPr lang="en-US" sz="1800" dirty="0">
                <a:latin typeface="Times roman"/>
              </a:rPr>
              <a:t>int counter = 0;</a:t>
            </a:r>
            <a:endParaRPr lang="en-IN" sz="1800" dirty="0">
              <a:latin typeface="Times roman"/>
            </a:endParaRPr>
          </a:p>
          <a:p>
            <a:pPr marL="0" indent="0">
              <a:buNone/>
            </a:pPr>
            <a:r>
              <a:rPr lang="en-US" sz="1800" dirty="0">
                <a:latin typeface="Times roman"/>
              </a:rPr>
              <a:t>int state;</a:t>
            </a:r>
            <a:endParaRPr lang="en-IN" sz="1800" dirty="0">
              <a:latin typeface="Times roman"/>
            </a:endParaRPr>
          </a:p>
          <a:p>
            <a:pPr marL="0" indent="0">
              <a:buNone/>
            </a:pPr>
            <a:r>
              <a:rPr lang="en-US" sz="1800" dirty="0">
                <a:latin typeface="Times roman"/>
              </a:rPr>
              <a:t>int </a:t>
            </a:r>
            <a:r>
              <a:rPr lang="en-US" sz="1800" dirty="0" err="1">
                <a:latin typeface="Times roman"/>
              </a:rPr>
              <a:t>laststate</a:t>
            </a:r>
            <a:r>
              <a:rPr lang="en-US" sz="1800" dirty="0">
                <a:latin typeface="Times roman"/>
              </a:rPr>
              <a:t> = HIGH;</a:t>
            </a:r>
            <a:endParaRPr lang="en-IN" sz="1800" dirty="0">
              <a:latin typeface="Times roman"/>
            </a:endParaRPr>
          </a:p>
          <a:p>
            <a:pPr marL="0" indent="0">
              <a:buNone/>
            </a:pPr>
            <a:r>
              <a:rPr lang="en-US" sz="1800" dirty="0">
                <a:latin typeface="Times roman"/>
              </a:rPr>
              <a:t>const int trigPin1 = D1;</a:t>
            </a:r>
            <a:endParaRPr lang="en-IN" sz="1800" dirty="0">
              <a:latin typeface="Times roman"/>
            </a:endParaRPr>
          </a:p>
          <a:p>
            <a:pPr marL="0" indent="0">
              <a:buNone/>
            </a:pPr>
            <a:r>
              <a:rPr lang="en-US" sz="1800" dirty="0">
                <a:latin typeface="Times roman"/>
              </a:rPr>
              <a:t>const int echoPin1 = D2;</a:t>
            </a:r>
            <a:endParaRPr lang="en-IN" sz="1800" dirty="0">
              <a:latin typeface="Times roman"/>
            </a:endParaRPr>
          </a:p>
          <a:p>
            <a:pPr marL="0" indent="0">
              <a:buNone/>
            </a:pPr>
            <a:r>
              <a:rPr lang="en-US" sz="1800" dirty="0">
                <a:latin typeface="Times roman"/>
              </a:rPr>
              <a:t>const int trigPin2 = D3;</a:t>
            </a:r>
            <a:endParaRPr lang="en-IN" sz="1800" dirty="0">
              <a:latin typeface="Times roman"/>
            </a:endParaRPr>
          </a:p>
          <a:p>
            <a:pPr marL="0" indent="0">
              <a:buNone/>
            </a:pPr>
            <a:r>
              <a:rPr lang="en-US" sz="1800" dirty="0">
                <a:latin typeface="Times roman"/>
              </a:rPr>
              <a:t>const int echoPin2 = D4;</a:t>
            </a:r>
            <a:endParaRPr lang="en-IN" sz="1800" dirty="0">
              <a:latin typeface="Times roman"/>
            </a:endParaRPr>
          </a:p>
          <a:p>
            <a:pPr marL="0" indent="0">
              <a:buNone/>
            </a:pPr>
            <a:r>
              <a:rPr lang="en-US" sz="1800" dirty="0">
                <a:latin typeface="Times roman"/>
              </a:rPr>
              <a:t>const int trigPin3 = D5;</a:t>
            </a:r>
            <a:endParaRPr lang="en-IN" sz="1800" dirty="0">
              <a:latin typeface="Times roman"/>
            </a:endParaRPr>
          </a:p>
          <a:p>
            <a:pPr marL="0" indent="0">
              <a:buNone/>
            </a:pPr>
            <a:r>
              <a:rPr lang="en-US" sz="1800" dirty="0">
                <a:latin typeface="Times roman"/>
              </a:rPr>
              <a:t>const int echoPin3 = D6;</a:t>
            </a:r>
            <a:endParaRPr lang="en-IN" sz="1800" dirty="0">
              <a:latin typeface="Times roman"/>
            </a:endParaRPr>
          </a:p>
          <a:p>
            <a:pPr marL="0" indent="0">
              <a:buNone/>
            </a:pPr>
            <a:r>
              <a:rPr lang="en-US" sz="1800" dirty="0">
                <a:latin typeface="Times roman"/>
              </a:rPr>
              <a:t>long duration1;</a:t>
            </a:r>
            <a:endParaRPr lang="en-IN" sz="1800" dirty="0">
              <a:latin typeface="Times roman"/>
            </a:endParaRPr>
          </a:p>
          <a:p>
            <a:pPr marL="0" indent="0">
              <a:buNone/>
            </a:pPr>
            <a:r>
              <a:rPr lang="en-US" sz="1800" dirty="0">
                <a:latin typeface="Times roman"/>
              </a:rPr>
              <a:t>int distance1;</a:t>
            </a:r>
          </a:p>
          <a:p>
            <a:r>
              <a:rPr lang="en-US" sz="1800" dirty="0">
                <a:latin typeface="Times roman"/>
              </a:rPr>
              <a:t>long duration2;</a:t>
            </a:r>
            <a:endParaRPr lang="en-IN" sz="1800" dirty="0">
              <a:latin typeface="Times roman"/>
            </a:endParaRPr>
          </a:p>
          <a:p>
            <a:pPr marL="0" indent="0">
              <a:buNone/>
            </a:pPr>
            <a:r>
              <a:rPr lang="en-US" sz="1800" dirty="0">
                <a:latin typeface="Times roman"/>
              </a:rPr>
              <a:t>int distance2;</a:t>
            </a:r>
            <a:endParaRPr lang="en-IN" sz="1800" dirty="0">
              <a:latin typeface="Times roman"/>
            </a:endParaRPr>
          </a:p>
          <a:p>
            <a:pPr marL="0" indent="0">
              <a:buNone/>
            </a:pPr>
            <a:r>
              <a:rPr lang="en-US" sz="1800" dirty="0">
                <a:latin typeface="Times roman"/>
              </a:rPr>
              <a:t>long duration3;</a:t>
            </a:r>
            <a:endParaRPr lang="en-IN" sz="1800" dirty="0">
              <a:latin typeface="Times roman"/>
            </a:endParaRPr>
          </a:p>
          <a:p>
            <a:pPr marL="0" indent="0">
              <a:buNone/>
            </a:pPr>
            <a:r>
              <a:rPr lang="en-US" sz="1800" dirty="0">
                <a:latin typeface="Times roman"/>
              </a:rPr>
              <a:t>int distance3;</a:t>
            </a:r>
            <a:endParaRPr lang="en-IN" sz="1800" dirty="0">
              <a:latin typeface="Times roman"/>
            </a:endParaRPr>
          </a:p>
          <a:p>
            <a:pPr marL="0" indent="0">
              <a:buNone/>
            </a:pPr>
            <a:r>
              <a:rPr lang="en-US" sz="1800" dirty="0" err="1">
                <a:latin typeface="Times roman"/>
              </a:rPr>
              <a:t>Ubidots</a:t>
            </a:r>
            <a:r>
              <a:rPr lang="en-US" sz="1800" dirty="0">
                <a:latin typeface="Times roman"/>
              </a:rPr>
              <a:t> client(TOKEN);</a:t>
            </a:r>
            <a:endParaRPr lang="en-IN" sz="1800" dirty="0">
              <a:latin typeface="Times roman"/>
            </a:endParaRPr>
          </a:p>
          <a:p>
            <a:pPr marL="0" indent="0">
              <a:buNone/>
            </a:pPr>
            <a:r>
              <a:rPr lang="en-US" sz="1800" dirty="0">
                <a:latin typeface="Times roman"/>
              </a:rPr>
              <a:t>void setup() {</a:t>
            </a:r>
            <a:endParaRPr lang="en-IN" sz="1800" dirty="0">
              <a:latin typeface="Times roman"/>
            </a:endParaRPr>
          </a:p>
          <a:p>
            <a:pPr marL="0" indent="0">
              <a:buNone/>
            </a:pPr>
            <a:r>
              <a:rPr lang="en-US" sz="1800" dirty="0" err="1">
                <a:latin typeface="Times roman"/>
              </a:rPr>
              <a:t>Serial.begin</a:t>
            </a:r>
            <a:r>
              <a:rPr lang="en-US" sz="1800" dirty="0">
                <a:latin typeface="Times roman"/>
              </a:rPr>
              <a:t>(115200);</a:t>
            </a:r>
            <a:endParaRPr lang="en-IN" sz="1800" dirty="0">
              <a:latin typeface="Times roman"/>
            </a:endParaRPr>
          </a:p>
          <a:p>
            <a:pPr marL="0" indent="0">
              <a:buNone/>
            </a:pPr>
            <a:r>
              <a:rPr lang="en-US" sz="1800" dirty="0">
                <a:latin typeface="Times roman"/>
              </a:rPr>
              <a:t>   </a:t>
            </a:r>
            <a:r>
              <a:rPr lang="en-US" sz="1800" dirty="0" err="1">
                <a:latin typeface="Times roman"/>
              </a:rPr>
              <a:t>client.wifiConnection</a:t>
            </a:r>
            <a:r>
              <a:rPr lang="en-US" sz="1800" dirty="0">
                <a:latin typeface="Times roman"/>
              </a:rPr>
              <a:t>(WIFISSID, PASSWORD);</a:t>
            </a:r>
            <a:endParaRPr lang="en-IN" sz="1800" dirty="0">
              <a:latin typeface="Times roman"/>
            </a:endParaRPr>
          </a:p>
          <a:p>
            <a:pPr marL="0" indent="0">
              <a:buNone/>
            </a:pPr>
            <a:r>
              <a:rPr lang="en-US" sz="1800" dirty="0">
                <a:latin typeface="Times roman"/>
              </a:rPr>
              <a:t>  </a:t>
            </a:r>
            <a:r>
              <a:rPr lang="en-US" sz="1800" dirty="0" err="1">
                <a:latin typeface="Times roman"/>
              </a:rPr>
              <a:t>pinMode</a:t>
            </a:r>
            <a:r>
              <a:rPr lang="en-US" sz="1800" dirty="0">
                <a:latin typeface="Times roman"/>
              </a:rPr>
              <a:t>(trigPin1, OUTPUT); // Sets the </a:t>
            </a:r>
            <a:r>
              <a:rPr lang="en-US" sz="1800" dirty="0" err="1">
                <a:latin typeface="Times roman"/>
              </a:rPr>
              <a:t>trigPin</a:t>
            </a:r>
            <a:r>
              <a:rPr lang="en-US" sz="1800" dirty="0">
                <a:latin typeface="Times roman"/>
              </a:rPr>
              <a:t> as an Output</a:t>
            </a:r>
            <a:endParaRPr lang="en-IN" sz="1800" dirty="0">
              <a:latin typeface="Times roman"/>
            </a:endParaRPr>
          </a:p>
          <a:p>
            <a:pPr marL="0" indent="0">
              <a:buNone/>
            </a:pPr>
            <a:r>
              <a:rPr lang="en-US" sz="1800" dirty="0">
                <a:latin typeface="Times roman"/>
              </a:rPr>
              <a:t>  </a:t>
            </a:r>
            <a:r>
              <a:rPr lang="en-US" sz="1800" dirty="0" err="1">
                <a:latin typeface="Times roman"/>
              </a:rPr>
              <a:t>pinMode</a:t>
            </a:r>
            <a:r>
              <a:rPr lang="en-US" sz="1800" dirty="0">
                <a:latin typeface="Times roman"/>
              </a:rPr>
              <a:t>(echoPin1, INPUT); // Sets the </a:t>
            </a:r>
            <a:r>
              <a:rPr lang="en-US" sz="1800" dirty="0" err="1">
                <a:latin typeface="Times roman"/>
              </a:rPr>
              <a:t>echoPin</a:t>
            </a:r>
            <a:r>
              <a:rPr lang="en-US" sz="1800" dirty="0">
                <a:latin typeface="Times roman"/>
              </a:rPr>
              <a:t> as an Input</a:t>
            </a:r>
            <a:endParaRPr lang="en-IN" sz="1800" dirty="0">
              <a:latin typeface="Times roman"/>
            </a:endParaRPr>
          </a:p>
          <a:p>
            <a:pPr marL="0" indent="0">
              <a:buNone/>
            </a:pPr>
            <a:r>
              <a:rPr lang="en-US" sz="1800" dirty="0">
                <a:latin typeface="Times roman"/>
              </a:rPr>
              <a:t>  </a:t>
            </a:r>
            <a:r>
              <a:rPr lang="en-US" sz="1800" dirty="0" err="1">
                <a:latin typeface="Times roman"/>
              </a:rPr>
              <a:t>pinMode</a:t>
            </a:r>
            <a:r>
              <a:rPr lang="en-US" sz="1800" dirty="0">
                <a:latin typeface="Times roman"/>
              </a:rPr>
              <a:t>(trigPin2, OUTPUT); // Sets the </a:t>
            </a:r>
            <a:r>
              <a:rPr lang="en-US" sz="1800" dirty="0" err="1">
                <a:latin typeface="Times roman"/>
              </a:rPr>
              <a:t>trigPin</a:t>
            </a:r>
            <a:r>
              <a:rPr lang="en-US" sz="1800" dirty="0">
                <a:latin typeface="Times roman"/>
              </a:rPr>
              <a:t> as an Output</a:t>
            </a:r>
            <a:endParaRPr lang="en-IN" sz="1800" dirty="0">
              <a:latin typeface="Times roman"/>
            </a:endParaRPr>
          </a:p>
          <a:p>
            <a:pPr marL="0" indent="0">
              <a:buNone/>
            </a:pPr>
            <a:r>
              <a:rPr lang="en-US" sz="1800" dirty="0">
                <a:latin typeface="Times roman"/>
              </a:rPr>
              <a:t>  </a:t>
            </a:r>
            <a:r>
              <a:rPr lang="en-US" sz="1800" dirty="0" err="1">
                <a:latin typeface="Times roman"/>
              </a:rPr>
              <a:t>pinMode</a:t>
            </a:r>
            <a:r>
              <a:rPr lang="en-US" sz="1800" dirty="0">
                <a:latin typeface="Times roman"/>
              </a:rPr>
              <a:t>(echoPin2, INPUT); // Sets the </a:t>
            </a:r>
            <a:r>
              <a:rPr lang="en-US" sz="1800" dirty="0" err="1">
                <a:latin typeface="Times roman"/>
              </a:rPr>
              <a:t>echoPin</a:t>
            </a:r>
            <a:r>
              <a:rPr lang="en-US" sz="1800" dirty="0">
                <a:latin typeface="Times roman"/>
              </a:rPr>
              <a:t> as an Input</a:t>
            </a:r>
            <a:endParaRPr lang="en-IN" sz="1800" dirty="0">
              <a:latin typeface="Times roman"/>
            </a:endParaRPr>
          </a:p>
          <a:p>
            <a:pPr marL="0" indent="0">
              <a:buNone/>
            </a:pPr>
            <a:r>
              <a:rPr lang="en-US" sz="1800" dirty="0">
                <a:latin typeface="Times roman"/>
              </a:rPr>
              <a:t>  </a:t>
            </a:r>
            <a:r>
              <a:rPr lang="en-US" sz="1800" dirty="0" err="1">
                <a:latin typeface="Times roman"/>
              </a:rPr>
              <a:t>pinMode</a:t>
            </a:r>
            <a:r>
              <a:rPr lang="en-US" sz="1800" dirty="0">
                <a:latin typeface="Times roman"/>
              </a:rPr>
              <a:t>(trigPin3, OUTPUT); // Sets the </a:t>
            </a:r>
            <a:r>
              <a:rPr lang="en-US" sz="1800" dirty="0" err="1">
                <a:latin typeface="Times roman"/>
              </a:rPr>
              <a:t>trigPin</a:t>
            </a:r>
            <a:r>
              <a:rPr lang="en-US" sz="1800" dirty="0">
                <a:latin typeface="Times roman"/>
              </a:rPr>
              <a:t> as an Output</a:t>
            </a:r>
            <a:endParaRPr lang="en-IN" sz="1800" dirty="0">
              <a:latin typeface="Times roman"/>
            </a:endParaRPr>
          </a:p>
          <a:p>
            <a:pPr marL="0" indent="0">
              <a:buNone/>
            </a:pPr>
            <a:r>
              <a:rPr lang="en-US" sz="1800" dirty="0">
                <a:latin typeface="Times roman"/>
              </a:rPr>
              <a:t>  </a:t>
            </a:r>
            <a:r>
              <a:rPr lang="en-US" sz="1800" dirty="0" err="1">
                <a:latin typeface="Times roman"/>
              </a:rPr>
              <a:t>pinMode</a:t>
            </a:r>
            <a:r>
              <a:rPr lang="en-US" sz="1800" dirty="0">
                <a:latin typeface="Times roman"/>
              </a:rPr>
              <a:t>(echoPin3, INPUT); // Sets the </a:t>
            </a:r>
            <a:r>
              <a:rPr lang="en-US" sz="1800" dirty="0" err="1">
                <a:latin typeface="Times roman"/>
              </a:rPr>
              <a:t>echoPin</a:t>
            </a:r>
            <a:r>
              <a:rPr lang="en-US" sz="1800" dirty="0">
                <a:latin typeface="Times roman"/>
              </a:rPr>
              <a:t> as an Input</a:t>
            </a:r>
            <a:endParaRPr lang="en-IN" sz="1800" dirty="0">
              <a:latin typeface="Times roman"/>
            </a:endParaRPr>
          </a:p>
          <a:p>
            <a:pPr marL="0" indent="0">
              <a:buNone/>
            </a:pPr>
            <a:r>
              <a:rPr lang="en-US" sz="1800" dirty="0">
                <a:latin typeface="Times roman"/>
              </a:rPr>
              <a:t>  </a:t>
            </a:r>
            <a:r>
              <a:rPr lang="en-US" sz="1800" dirty="0" err="1">
                <a:latin typeface="Times roman"/>
              </a:rPr>
              <a:t>pinMode</a:t>
            </a:r>
            <a:r>
              <a:rPr lang="en-US" sz="1800" dirty="0">
                <a:latin typeface="Times roman"/>
              </a:rPr>
              <a:t>(</a:t>
            </a:r>
            <a:r>
              <a:rPr lang="en-US" sz="1800" dirty="0" err="1">
                <a:latin typeface="Times roman"/>
              </a:rPr>
              <a:t>pirPin</a:t>
            </a:r>
            <a:r>
              <a:rPr lang="en-US" sz="1800" dirty="0">
                <a:latin typeface="Times roman"/>
              </a:rPr>
              <a:t>, INPUT);</a:t>
            </a:r>
            <a:endParaRPr lang="en-IN" sz="1800" dirty="0">
              <a:latin typeface="Times roman"/>
            </a:endParaRPr>
          </a:p>
          <a:p>
            <a:pPr marL="0" indent="0">
              <a:buNone/>
            </a:pPr>
            <a:r>
              <a:rPr lang="en-US" sz="1800" dirty="0">
                <a:latin typeface="Times roman"/>
              </a:rPr>
              <a:t>}</a:t>
            </a:r>
            <a:endParaRPr lang="en-IN" sz="1800" dirty="0">
              <a:latin typeface="Times roman"/>
            </a:endParaRPr>
          </a:p>
          <a:p>
            <a:pPr marL="0" indent="0">
              <a:buNone/>
            </a:pPr>
            <a:r>
              <a:rPr lang="en-US" sz="1800" dirty="0">
                <a:latin typeface="Times roman"/>
              </a:rPr>
              <a:t>void loop() {</a:t>
            </a:r>
            <a:endParaRPr lang="en-IN" sz="1800" dirty="0">
              <a:latin typeface="Times roman"/>
            </a:endParaRPr>
          </a:p>
          <a:p>
            <a:pPr marL="0" indent="0">
              <a:buNone/>
            </a:pPr>
            <a:r>
              <a:rPr lang="en-US" sz="1800" dirty="0">
                <a:latin typeface="Times roman"/>
              </a:rPr>
              <a:t>int state = </a:t>
            </a:r>
            <a:r>
              <a:rPr lang="en-US" sz="1800" dirty="0" err="1">
                <a:latin typeface="Times roman"/>
              </a:rPr>
              <a:t>digitalRead</a:t>
            </a:r>
            <a:r>
              <a:rPr lang="en-US" sz="1800" dirty="0">
                <a:latin typeface="Times roman"/>
              </a:rPr>
              <a:t>(</a:t>
            </a:r>
            <a:r>
              <a:rPr lang="en-US" sz="1800" dirty="0" err="1">
                <a:latin typeface="Times roman"/>
              </a:rPr>
              <a:t>pirPin</a:t>
            </a:r>
            <a:r>
              <a:rPr lang="en-US" sz="1800" dirty="0">
                <a:latin typeface="Times roman"/>
              </a:rPr>
              <a:t>);</a:t>
            </a:r>
            <a:endParaRPr lang="en-IN" sz="1800" dirty="0">
              <a:latin typeface="Times roman"/>
            </a:endParaRPr>
          </a:p>
          <a:p>
            <a:pPr marL="0" indent="0">
              <a:buNone/>
            </a:pPr>
            <a:r>
              <a:rPr lang="en-US" sz="1800" dirty="0">
                <a:latin typeface="Times roman"/>
              </a:rPr>
              <a:t>  if ( state != </a:t>
            </a:r>
            <a:r>
              <a:rPr lang="en-US" sz="1800" dirty="0" err="1">
                <a:latin typeface="Times roman"/>
              </a:rPr>
              <a:t>laststate</a:t>
            </a:r>
            <a:r>
              <a:rPr lang="en-US" sz="1800" dirty="0">
                <a:latin typeface="Times roman"/>
              </a:rPr>
              <a:t>)</a:t>
            </a:r>
            <a:endParaRPr lang="en-IN" sz="1800" dirty="0">
              <a:latin typeface="Times roman"/>
            </a:endParaRPr>
          </a:p>
          <a:p>
            <a:pPr marL="0" indent="0">
              <a:buNone/>
            </a:pPr>
            <a:r>
              <a:rPr lang="en-US" sz="1800" dirty="0">
                <a:latin typeface="Times roman"/>
              </a:rPr>
              <a:t>  {</a:t>
            </a:r>
            <a:endParaRPr lang="en-IN" sz="1800" dirty="0">
              <a:latin typeface="Times roman"/>
            </a:endParaRPr>
          </a:p>
          <a:p>
            <a:pPr marL="0" indent="0">
              <a:buNone/>
            </a:pPr>
            <a:r>
              <a:rPr lang="en-US" sz="1800" dirty="0">
                <a:latin typeface="Times roman"/>
              </a:rPr>
              <a:t>    counter = counter + 1;</a:t>
            </a:r>
            <a:endParaRPr lang="en-IN" sz="1800" dirty="0">
              <a:latin typeface="Times roman"/>
            </a:endParaRPr>
          </a:p>
          <a:p>
            <a:pPr marL="0" indent="0">
              <a:buNone/>
            </a:pPr>
            <a:endParaRPr lang="en-IN" sz="1800" dirty="0">
              <a:latin typeface="Times roman"/>
            </a:endParaRPr>
          </a:p>
        </p:txBody>
      </p:sp>
      <p:pic>
        <p:nvPicPr>
          <p:cNvPr id="4" name="Picture 3" descr="C:\Users\dell\Desktop\download.png">
            <a:extLst>
              <a:ext uri="{FF2B5EF4-FFF2-40B4-BE49-F238E27FC236}">
                <a16:creationId xmlns:a16="http://schemas.microsoft.com/office/drawing/2014/main" id="{B735D060-2FAC-48B3-B9FE-31473CB9DBA9}"/>
              </a:ext>
            </a:extLst>
          </p:cNvPr>
          <p:cNvPicPr>
            <a:picLocks noChangeAspect="1" noChangeArrowheads="1"/>
          </p:cNvPicPr>
          <p:nvPr/>
        </p:nvPicPr>
        <p:blipFill>
          <a:blip r:embed="rId2" cstate="print"/>
          <a:srcRect/>
          <a:stretch>
            <a:fillRect/>
          </a:stretch>
        </p:blipFill>
        <p:spPr bwMode="auto">
          <a:xfrm>
            <a:off x="-3629" y="0"/>
            <a:ext cx="2076450" cy="731835"/>
          </a:xfrm>
          <a:prstGeom prst="rect">
            <a:avLst/>
          </a:prstGeom>
          <a:noFill/>
        </p:spPr>
      </p:pic>
      <p:sp>
        <p:nvSpPr>
          <p:cNvPr id="6" name="TextBox 5">
            <a:extLst>
              <a:ext uri="{FF2B5EF4-FFF2-40B4-BE49-F238E27FC236}">
                <a16:creationId xmlns:a16="http://schemas.microsoft.com/office/drawing/2014/main" id="{E3079BDE-BDD8-45F8-B90B-5B8FDA1440E4}"/>
              </a:ext>
            </a:extLst>
          </p:cNvPr>
          <p:cNvSpPr txBox="1"/>
          <p:nvPr/>
        </p:nvSpPr>
        <p:spPr>
          <a:xfrm>
            <a:off x="2819400" y="120135"/>
            <a:ext cx="5714999" cy="369332"/>
          </a:xfrm>
          <a:prstGeom prst="rect">
            <a:avLst/>
          </a:prstGeom>
          <a:noFill/>
        </p:spPr>
        <p:txBody>
          <a:bodyPr wrap="square" rtlCol="0">
            <a:spAutoFit/>
          </a:bodyPr>
          <a:lstStyle/>
          <a:p>
            <a:pPr algn="ctr"/>
            <a:r>
              <a:rPr lang="en-IN" b="1" dirty="0">
                <a:latin typeface="Times roman"/>
              </a:rPr>
              <a:t>CODE FOR SENSORS</a:t>
            </a:r>
          </a:p>
        </p:txBody>
      </p:sp>
    </p:spTree>
    <p:extLst>
      <p:ext uri="{BB962C8B-B14F-4D97-AF65-F5344CB8AC3E}">
        <p14:creationId xmlns:p14="http://schemas.microsoft.com/office/powerpoint/2010/main" val="281187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756"/>
            <a:ext cx="8229600" cy="939273"/>
          </a:xfrm>
        </p:spPr>
        <p:txBody>
          <a:bodyPr>
            <a:normAutofit/>
          </a:bodyPr>
          <a:lstStyle/>
          <a:p>
            <a:r>
              <a:rPr lang="en-US" sz="4000" b="1" dirty="0"/>
              <a:t>Index</a:t>
            </a:r>
          </a:p>
        </p:txBody>
      </p:sp>
      <p:sp>
        <p:nvSpPr>
          <p:cNvPr id="3" name="Content Placeholder 2"/>
          <p:cNvSpPr>
            <a:spLocks noGrp="1"/>
          </p:cNvSpPr>
          <p:nvPr>
            <p:ph idx="1"/>
          </p:nvPr>
        </p:nvSpPr>
        <p:spPr>
          <a:xfrm>
            <a:off x="1981200" y="1062028"/>
            <a:ext cx="4419600" cy="5521334"/>
          </a:xfrm>
        </p:spPr>
        <p:txBody>
          <a:bodyPr>
            <a:normAutofit lnSpcReduction="10000"/>
          </a:bodyPr>
          <a:lstStyle/>
          <a:p>
            <a:pPr marL="514350" indent="-514350" algn="just">
              <a:buFont typeface="+mj-lt"/>
              <a:buAutoNum type="arabicPeriod"/>
            </a:pPr>
            <a:r>
              <a:rPr lang="en-GB" sz="2400" dirty="0">
                <a:latin typeface="Times roman"/>
                <a:cs typeface="Times New Roman" panose="02020603050405020304" pitchFamily="18" charset="0"/>
              </a:rPr>
              <a:t>Abstract</a:t>
            </a:r>
          </a:p>
          <a:p>
            <a:pPr marL="514350" indent="-514350" algn="just">
              <a:buFont typeface="+mj-lt"/>
              <a:buAutoNum type="arabicPeriod"/>
            </a:pPr>
            <a:r>
              <a:rPr lang="en-GB" sz="2400" dirty="0">
                <a:latin typeface="Times roman"/>
                <a:cs typeface="Times New Roman" panose="02020603050405020304" pitchFamily="18" charset="0"/>
              </a:rPr>
              <a:t>Objective </a:t>
            </a:r>
          </a:p>
          <a:p>
            <a:pPr marL="514350" indent="-514350" algn="just">
              <a:buFont typeface="+mj-lt"/>
              <a:buAutoNum type="arabicPeriod"/>
            </a:pPr>
            <a:r>
              <a:rPr lang="en-US" sz="2400" dirty="0">
                <a:latin typeface="Times roman"/>
              </a:rPr>
              <a:t>Problem Statement</a:t>
            </a:r>
          </a:p>
          <a:p>
            <a:pPr marL="514350" indent="-514350" algn="just">
              <a:buFont typeface="+mj-lt"/>
              <a:buAutoNum type="arabicPeriod"/>
            </a:pPr>
            <a:r>
              <a:rPr lang="en-US" sz="2400" dirty="0">
                <a:latin typeface="Times roman"/>
                <a:cs typeface="Times New Roman" panose="02020603050405020304" pitchFamily="18" charset="0"/>
              </a:rPr>
              <a:t>Literature Review</a:t>
            </a:r>
          </a:p>
          <a:p>
            <a:pPr marL="514350" indent="-514350" algn="just">
              <a:buFont typeface="+mj-lt"/>
              <a:buAutoNum type="arabicPeriod"/>
            </a:pPr>
            <a:r>
              <a:rPr lang="en-US" sz="2400" dirty="0">
                <a:latin typeface="Times roman"/>
                <a:cs typeface="Times New Roman" panose="02020603050405020304" pitchFamily="18" charset="0"/>
              </a:rPr>
              <a:t>Novelty</a:t>
            </a:r>
          </a:p>
          <a:p>
            <a:pPr marL="514350" indent="-514350" algn="just">
              <a:buFont typeface="+mj-lt"/>
              <a:buAutoNum type="arabicPeriod"/>
            </a:pPr>
            <a:r>
              <a:rPr lang="en-IN" sz="2400" dirty="0">
                <a:latin typeface="Times roman"/>
              </a:rPr>
              <a:t>System/Architecture diagram</a:t>
            </a:r>
          </a:p>
          <a:p>
            <a:pPr marL="514350" indent="-514350" algn="just">
              <a:buFont typeface="+mj-lt"/>
              <a:buAutoNum type="arabicPeriod"/>
            </a:pPr>
            <a:r>
              <a:rPr lang="en-US" sz="2400" dirty="0">
                <a:latin typeface="Times roman"/>
              </a:rPr>
              <a:t>Hardware description and circuit diagram</a:t>
            </a:r>
          </a:p>
          <a:p>
            <a:pPr marL="514350" indent="-514350" algn="just">
              <a:buFont typeface="+mj-lt"/>
              <a:buAutoNum type="arabicPeriod"/>
            </a:pPr>
            <a:r>
              <a:rPr lang="en-IN" sz="2400" dirty="0">
                <a:latin typeface="Times roman"/>
              </a:rPr>
              <a:t>Flow chart/ methodology</a:t>
            </a:r>
          </a:p>
          <a:p>
            <a:pPr marL="514350" indent="-514350" algn="just">
              <a:buFont typeface="+mj-lt"/>
              <a:buAutoNum type="arabicPeriod"/>
            </a:pPr>
            <a:r>
              <a:rPr lang="en-IN" sz="2400" dirty="0">
                <a:latin typeface="Times roman"/>
              </a:rPr>
              <a:t>Hardware Specifications</a:t>
            </a:r>
          </a:p>
          <a:p>
            <a:pPr marL="514350" indent="-514350" algn="just">
              <a:buFont typeface="+mj-lt"/>
              <a:buAutoNum type="arabicPeriod"/>
            </a:pPr>
            <a:r>
              <a:rPr lang="en-IN" sz="2400" dirty="0">
                <a:latin typeface="Times roman"/>
              </a:rPr>
              <a:t>Software Specifications</a:t>
            </a:r>
          </a:p>
          <a:p>
            <a:pPr marL="514350" indent="-514350" algn="just">
              <a:buFont typeface="+mj-lt"/>
              <a:buAutoNum type="arabicPeriod"/>
            </a:pPr>
            <a:r>
              <a:rPr lang="en-IN" sz="2400" dirty="0">
                <a:latin typeface="Times roman"/>
              </a:rPr>
              <a:t>Review Progress</a:t>
            </a:r>
          </a:p>
          <a:p>
            <a:pPr marL="514350" indent="-514350" algn="just">
              <a:buFont typeface="+mj-lt"/>
              <a:buAutoNum type="arabicPeriod"/>
            </a:pPr>
            <a:r>
              <a:rPr lang="en-IN" sz="2400" dirty="0">
                <a:latin typeface="Times roman"/>
              </a:rPr>
              <a:t>Applications</a:t>
            </a:r>
            <a:endParaRPr lang="en-US" sz="2400" dirty="0">
              <a:latin typeface="Times roman"/>
              <a:cs typeface="Times New Roman" panose="02020603050405020304" pitchFamily="18" charset="0"/>
            </a:endParaRPr>
          </a:p>
        </p:txBody>
      </p:sp>
      <p:pic>
        <p:nvPicPr>
          <p:cNvPr id="4" name="Picture 3" descr="C:\Users\dell\Desktop\download.png"/>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sp>
        <p:nvSpPr>
          <p:cNvPr id="5" name="TextBox 4">
            <a:extLst>
              <a:ext uri="{FF2B5EF4-FFF2-40B4-BE49-F238E27FC236}">
                <a16:creationId xmlns:a16="http://schemas.microsoft.com/office/drawing/2014/main" id="{2661CAE4-6005-40DE-B780-E528703DE97D}"/>
              </a:ext>
            </a:extLst>
          </p:cNvPr>
          <p:cNvSpPr txBox="1"/>
          <p:nvPr/>
        </p:nvSpPr>
        <p:spPr>
          <a:xfrm>
            <a:off x="7043530" y="1062028"/>
            <a:ext cx="3200400" cy="1569660"/>
          </a:xfrm>
          <a:prstGeom prst="rect">
            <a:avLst/>
          </a:prstGeom>
          <a:noFill/>
        </p:spPr>
        <p:txBody>
          <a:bodyPr wrap="square" rtlCol="0">
            <a:spAutoFit/>
          </a:bodyPr>
          <a:lstStyle/>
          <a:p>
            <a:pPr marL="457200" indent="-457200" algn="just">
              <a:buFont typeface="+mj-lt"/>
              <a:buAutoNum type="arabicPeriod" startAt="13"/>
            </a:pPr>
            <a:r>
              <a:rPr lang="en-IN" sz="2400" dirty="0">
                <a:latin typeface="Times roman"/>
              </a:rPr>
              <a:t>Conclusion </a:t>
            </a:r>
          </a:p>
          <a:p>
            <a:pPr marL="457200" indent="-457200" algn="just">
              <a:buFont typeface="+mj-lt"/>
              <a:buAutoNum type="arabicPeriod" startAt="13"/>
            </a:pPr>
            <a:r>
              <a:rPr lang="en-IN" sz="2400" dirty="0">
                <a:latin typeface="Times roman"/>
              </a:rPr>
              <a:t>Future work </a:t>
            </a:r>
          </a:p>
          <a:p>
            <a:pPr marL="457200" indent="-457200" algn="just">
              <a:buFont typeface="+mj-lt"/>
              <a:buAutoNum type="arabicPeriod" startAt="13"/>
            </a:pPr>
            <a:r>
              <a:rPr lang="en-IN" sz="2400" dirty="0">
                <a:latin typeface="Times roman"/>
              </a:rPr>
              <a:t>References</a:t>
            </a:r>
          </a:p>
          <a:p>
            <a:endParaRPr lang="en-IN" sz="2400" dirty="0">
              <a:latin typeface="Times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BD8F1-9163-406B-A8F6-A1D9088D2DE3}"/>
              </a:ext>
            </a:extLst>
          </p:cNvPr>
          <p:cNvSpPr>
            <a:spLocks noGrp="1"/>
          </p:cNvSpPr>
          <p:nvPr>
            <p:ph idx="1"/>
          </p:nvPr>
        </p:nvSpPr>
        <p:spPr>
          <a:xfrm>
            <a:off x="609600" y="812789"/>
            <a:ext cx="10972800" cy="5313375"/>
          </a:xfrm>
        </p:spPr>
        <p:txBody>
          <a:bodyPr numCol="4">
            <a:noAutofit/>
          </a:bodyPr>
          <a:lstStyle/>
          <a:p>
            <a:pPr marL="0" indent="0">
              <a:buNone/>
            </a:pPr>
            <a:r>
              <a:rPr lang="en-US" sz="1800" dirty="0" err="1">
                <a:latin typeface="Times roman"/>
              </a:rPr>
              <a:t>Serial.println</a:t>
            </a:r>
            <a:r>
              <a:rPr lang="en-US" sz="1800" dirty="0">
                <a:latin typeface="Times roman"/>
              </a:rPr>
              <a:t>("counter");</a:t>
            </a:r>
            <a:endParaRPr lang="en-IN" sz="1800" dirty="0">
              <a:latin typeface="Times roman"/>
            </a:endParaRPr>
          </a:p>
          <a:p>
            <a:pPr marL="0" indent="0">
              <a:buNone/>
            </a:pPr>
            <a:r>
              <a:rPr lang="en-US" sz="1800" dirty="0">
                <a:latin typeface="Times roman"/>
              </a:rPr>
              <a:t>    </a:t>
            </a:r>
            <a:r>
              <a:rPr lang="en-US" sz="1800" dirty="0" err="1">
                <a:latin typeface="Times roman"/>
              </a:rPr>
              <a:t>Serial.println</a:t>
            </a:r>
            <a:r>
              <a:rPr lang="en-US" sz="1800" dirty="0">
                <a:latin typeface="Times roman"/>
              </a:rPr>
              <a:t>(counter);</a:t>
            </a:r>
            <a:endParaRPr lang="en-IN" sz="1800" dirty="0">
              <a:latin typeface="Times roman"/>
            </a:endParaRPr>
          </a:p>
          <a:p>
            <a:pPr marL="0" indent="0">
              <a:buNone/>
            </a:pPr>
            <a:r>
              <a:rPr lang="en-US" sz="1800" dirty="0">
                <a:latin typeface="Times roman"/>
              </a:rPr>
              <a:t>  }</a:t>
            </a:r>
            <a:endParaRPr lang="en-IN" sz="1800" dirty="0">
              <a:latin typeface="Times roman"/>
            </a:endParaRPr>
          </a:p>
          <a:p>
            <a:pPr marL="0" indent="0">
              <a:buNone/>
            </a:pPr>
            <a:r>
              <a:rPr lang="en-US" sz="1800" dirty="0">
                <a:latin typeface="Times roman"/>
              </a:rPr>
              <a:t>  </a:t>
            </a:r>
            <a:r>
              <a:rPr lang="en-US" sz="1800" dirty="0" err="1">
                <a:latin typeface="Times roman"/>
              </a:rPr>
              <a:t>laststate</a:t>
            </a:r>
            <a:r>
              <a:rPr lang="en-US" sz="1800" dirty="0">
                <a:latin typeface="Times roman"/>
              </a:rPr>
              <a:t> = state;</a:t>
            </a:r>
            <a:endParaRPr lang="en-IN" sz="1800" dirty="0">
              <a:latin typeface="Times roman"/>
            </a:endParaRPr>
          </a:p>
          <a:p>
            <a:pPr marL="0" indent="0">
              <a:buNone/>
            </a:pPr>
            <a:r>
              <a:rPr lang="en-US" sz="1800" dirty="0">
                <a:latin typeface="Times roman"/>
              </a:rPr>
              <a:t>  delay(0);</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(trigPin1, LOW);</a:t>
            </a:r>
            <a:endParaRPr lang="en-IN" sz="1800" dirty="0">
              <a:latin typeface="Times roman"/>
            </a:endParaRPr>
          </a:p>
          <a:p>
            <a:pPr marL="0" indent="0">
              <a:buNone/>
            </a:pPr>
            <a:r>
              <a:rPr lang="en-US" sz="1800" dirty="0">
                <a:latin typeface="Times roman"/>
              </a:rPr>
              <a:t>  </a:t>
            </a:r>
            <a:r>
              <a:rPr lang="en-US" sz="1800" dirty="0" err="1">
                <a:latin typeface="Times roman"/>
              </a:rPr>
              <a:t>delayMicroseconds</a:t>
            </a:r>
            <a:r>
              <a:rPr lang="en-US" sz="1800" dirty="0">
                <a:latin typeface="Times roman"/>
              </a:rPr>
              <a:t>(2);</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(trigPin1, HIGH);</a:t>
            </a:r>
            <a:endParaRPr lang="en-IN" sz="1800" dirty="0">
              <a:latin typeface="Times roman"/>
            </a:endParaRPr>
          </a:p>
          <a:p>
            <a:pPr marL="0" indent="0">
              <a:buNone/>
            </a:pPr>
            <a:r>
              <a:rPr lang="en-US" sz="1800" dirty="0">
                <a:latin typeface="Times roman"/>
              </a:rPr>
              <a:t>  </a:t>
            </a:r>
            <a:r>
              <a:rPr lang="en-US" sz="1800" dirty="0" err="1">
                <a:latin typeface="Times roman"/>
              </a:rPr>
              <a:t>delayMicroseconds</a:t>
            </a:r>
            <a:r>
              <a:rPr lang="en-US" sz="1800" dirty="0">
                <a:latin typeface="Times roman"/>
              </a:rPr>
              <a:t>(10);</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(trigPin1, LOW);</a:t>
            </a:r>
            <a:endParaRPr lang="en-IN" sz="1800" dirty="0">
              <a:latin typeface="Times roman"/>
            </a:endParaRPr>
          </a:p>
          <a:p>
            <a:pPr marL="0" indent="0">
              <a:buNone/>
            </a:pPr>
            <a:r>
              <a:rPr lang="en-US" sz="1800" dirty="0">
                <a:latin typeface="Times roman"/>
              </a:rPr>
              <a:t>  duration1 = </a:t>
            </a:r>
            <a:r>
              <a:rPr lang="en-US" sz="1800" dirty="0" err="1">
                <a:latin typeface="Times roman"/>
              </a:rPr>
              <a:t>pulseIn</a:t>
            </a:r>
            <a:r>
              <a:rPr lang="en-US" sz="1800" dirty="0">
                <a:latin typeface="Times roman"/>
              </a:rPr>
              <a:t>(echoPin1, HIGH);</a:t>
            </a:r>
            <a:endParaRPr lang="en-IN" sz="1800" dirty="0">
              <a:latin typeface="Times roman"/>
            </a:endParaRPr>
          </a:p>
          <a:p>
            <a:pPr marL="0" indent="0">
              <a:buNone/>
            </a:pPr>
            <a:r>
              <a:rPr lang="en-US" sz="1800" dirty="0">
                <a:latin typeface="Times roman"/>
              </a:rPr>
              <a:t>  distance1 = duration1 * 0.034 / 2;</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(trigPin2, LOW);</a:t>
            </a:r>
            <a:endParaRPr lang="en-IN" sz="1800" dirty="0">
              <a:latin typeface="Times roman"/>
            </a:endParaRPr>
          </a:p>
          <a:p>
            <a:pPr marL="0" indent="0">
              <a:buNone/>
            </a:pPr>
            <a:r>
              <a:rPr lang="en-US" sz="1800" dirty="0">
                <a:latin typeface="Times roman"/>
              </a:rPr>
              <a:t>  </a:t>
            </a:r>
            <a:r>
              <a:rPr lang="en-US" sz="1800" dirty="0" err="1">
                <a:latin typeface="Times roman"/>
              </a:rPr>
              <a:t>delayMicroseconds</a:t>
            </a:r>
            <a:r>
              <a:rPr lang="en-US" sz="1800" dirty="0">
                <a:latin typeface="Times roman"/>
              </a:rPr>
              <a:t>(2);</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(trigPin2, HIGH);</a:t>
            </a:r>
            <a:endParaRPr lang="en-IN" sz="1800" dirty="0">
              <a:latin typeface="Times roman"/>
            </a:endParaRPr>
          </a:p>
          <a:p>
            <a:pPr marL="0" indent="0">
              <a:buNone/>
            </a:pPr>
            <a:r>
              <a:rPr lang="en-US" sz="1800" dirty="0">
                <a:latin typeface="Times roman"/>
              </a:rPr>
              <a:t>  </a:t>
            </a:r>
            <a:r>
              <a:rPr lang="en-US" sz="1800" dirty="0" err="1">
                <a:latin typeface="Times roman"/>
              </a:rPr>
              <a:t>delayMicroseconds</a:t>
            </a:r>
            <a:r>
              <a:rPr lang="en-US" sz="1800" dirty="0">
                <a:latin typeface="Times roman"/>
              </a:rPr>
              <a:t>(10);</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(trigPin2, LOW);</a:t>
            </a:r>
            <a:endParaRPr lang="en-IN" sz="1800" dirty="0">
              <a:latin typeface="Times roman"/>
            </a:endParaRPr>
          </a:p>
          <a:p>
            <a:pPr marL="0" indent="0">
              <a:buNone/>
            </a:pPr>
            <a:r>
              <a:rPr lang="en-US" sz="1800" dirty="0">
                <a:latin typeface="Times roman"/>
              </a:rPr>
              <a:t>  duration2 = </a:t>
            </a:r>
            <a:r>
              <a:rPr lang="en-US" sz="1800" dirty="0" err="1">
                <a:latin typeface="Times roman"/>
              </a:rPr>
              <a:t>pulseIn</a:t>
            </a:r>
            <a:r>
              <a:rPr lang="en-US" sz="1800" dirty="0">
                <a:latin typeface="Times roman"/>
              </a:rPr>
              <a:t>(echoPin2, HIGH);</a:t>
            </a:r>
            <a:endParaRPr lang="en-IN" sz="1800" dirty="0">
              <a:latin typeface="Times roman"/>
            </a:endParaRPr>
          </a:p>
          <a:p>
            <a:pPr marL="0" indent="0">
              <a:buNone/>
            </a:pPr>
            <a:r>
              <a:rPr lang="en-US" sz="1800" dirty="0">
                <a:latin typeface="Times roman"/>
              </a:rPr>
              <a:t>  distance2 = duration2 * 0.034 / 2;</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(trigPin3, LOW);</a:t>
            </a:r>
            <a:endParaRPr lang="en-IN" sz="1800" dirty="0">
              <a:latin typeface="Times roman"/>
            </a:endParaRPr>
          </a:p>
          <a:p>
            <a:pPr marL="0" indent="0">
              <a:buNone/>
            </a:pPr>
            <a:r>
              <a:rPr lang="en-US" sz="1800" dirty="0">
                <a:latin typeface="Times roman"/>
              </a:rPr>
              <a:t>  </a:t>
            </a:r>
            <a:r>
              <a:rPr lang="en-US" sz="1800" dirty="0" err="1">
                <a:latin typeface="Times roman"/>
              </a:rPr>
              <a:t>delayMicroseconds</a:t>
            </a:r>
            <a:r>
              <a:rPr lang="en-US" sz="1800" dirty="0">
                <a:latin typeface="Times roman"/>
              </a:rPr>
              <a:t>(2);</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(trigPin3, HIGH);</a:t>
            </a:r>
            <a:endParaRPr lang="en-IN" sz="1800" dirty="0">
              <a:latin typeface="Times roman"/>
            </a:endParaRPr>
          </a:p>
          <a:p>
            <a:pPr marL="0" indent="0">
              <a:buNone/>
            </a:pPr>
            <a:r>
              <a:rPr lang="en-US" sz="1800" dirty="0">
                <a:latin typeface="Times roman"/>
              </a:rPr>
              <a:t>  </a:t>
            </a:r>
            <a:r>
              <a:rPr lang="en-US" sz="1800" dirty="0" err="1">
                <a:latin typeface="Times roman"/>
              </a:rPr>
              <a:t>delayMicroseconds</a:t>
            </a:r>
            <a:r>
              <a:rPr lang="en-US" sz="1800" dirty="0">
                <a:latin typeface="Times roman"/>
              </a:rPr>
              <a:t>(10);</a:t>
            </a:r>
            <a:endParaRPr lang="en-IN" sz="1800" dirty="0">
              <a:latin typeface="Times roman"/>
            </a:endParaRPr>
          </a:p>
          <a:p>
            <a:pPr marL="0" indent="0">
              <a:buNone/>
            </a:pPr>
            <a:r>
              <a:rPr lang="en-US" sz="1800" dirty="0">
                <a:latin typeface="Times roman"/>
              </a:rPr>
              <a:t>  </a:t>
            </a:r>
            <a:r>
              <a:rPr lang="en-US" sz="1800" dirty="0" err="1">
                <a:latin typeface="Times roman"/>
              </a:rPr>
              <a:t>digitalWrite</a:t>
            </a:r>
            <a:r>
              <a:rPr lang="en-US" sz="1800" dirty="0">
                <a:latin typeface="Times roman"/>
              </a:rPr>
              <a:t>(trigPin3, LOW);</a:t>
            </a:r>
            <a:endParaRPr lang="en-IN" sz="1800" dirty="0">
              <a:latin typeface="Times roman"/>
            </a:endParaRPr>
          </a:p>
          <a:p>
            <a:pPr marL="0" indent="0">
              <a:buNone/>
            </a:pPr>
            <a:r>
              <a:rPr lang="en-US" sz="1800" dirty="0">
                <a:latin typeface="Times roman"/>
              </a:rPr>
              <a:t>  duration3 = </a:t>
            </a:r>
            <a:r>
              <a:rPr lang="en-US" sz="1800" dirty="0" err="1">
                <a:latin typeface="Times roman"/>
              </a:rPr>
              <a:t>pulseIn</a:t>
            </a:r>
            <a:r>
              <a:rPr lang="en-US" sz="1800" dirty="0">
                <a:latin typeface="Times roman"/>
              </a:rPr>
              <a:t>(echoPin3, HIGH);</a:t>
            </a:r>
            <a:endParaRPr lang="en-IN" sz="1800" dirty="0">
              <a:latin typeface="Times roman"/>
            </a:endParaRPr>
          </a:p>
          <a:p>
            <a:pPr marL="0" indent="0">
              <a:buNone/>
            </a:pPr>
            <a:r>
              <a:rPr lang="en-US" sz="1800" dirty="0">
                <a:latin typeface="Times roman"/>
              </a:rPr>
              <a:t>  distance3 = duration3 * 0.034 / 2;</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("b1");</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("\t");</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("b2");</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("\t");</a:t>
            </a:r>
            <a:endParaRPr lang="en-IN" sz="1800" dirty="0">
              <a:latin typeface="Times roman"/>
            </a:endParaRPr>
          </a:p>
          <a:p>
            <a:pPr marL="0" indent="0">
              <a:buNone/>
            </a:pPr>
            <a:r>
              <a:rPr lang="en-US" sz="1800" dirty="0">
                <a:latin typeface="Times roman"/>
              </a:rPr>
              <a:t>  </a:t>
            </a:r>
            <a:r>
              <a:rPr lang="en-US" sz="1800" dirty="0" err="1">
                <a:latin typeface="Times roman"/>
              </a:rPr>
              <a:t>Serial.println</a:t>
            </a:r>
            <a:r>
              <a:rPr lang="en-US" sz="1800" dirty="0">
                <a:latin typeface="Times roman"/>
              </a:rPr>
              <a:t>("b3");</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(distance1);</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("\t");</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(distance2);</a:t>
            </a:r>
            <a:endParaRPr lang="en-IN" sz="1800" dirty="0">
              <a:latin typeface="Times roman"/>
            </a:endParaRPr>
          </a:p>
          <a:p>
            <a:pPr marL="0" indent="0">
              <a:buNone/>
            </a:pPr>
            <a:r>
              <a:rPr lang="en-US" sz="1800" dirty="0">
                <a:latin typeface="Times roman"/>
              </a:rPr>
              <a:t>  </a:t>
            </a:r>
            <a:r>
              <a:rPr lang="en-US" sz="1800" dirty="0" err="1">
                <a:latin typeface="Times roman"/>
              </a:rPr>
              <a:t>Serial.print</a:t>
            </a:r>
            <a:r>
              <a:rPr lang="en-US" sz="1800" dirty="0">
                <a:latin typeface="Times roman"/>
              </a:rPr>
              <a:t>("\t");</a:t>
            </a:r>
            <a:endParaRPr lang="en-IN" sz="1800" dirty="0">
              <a:latin typeface="Times roman"/>
            </a:endParaRPr>
          </a:p>
          <a:p>
            <a:pPr marL="0" indent="0">
              <a:buNone/>
            </a:pPr>
            <a:r>
              <a:rPr lang="en-US" sz="1800" dirty="0">
                <a:latin typeface="Times roman"/>
              </a:rPr>
              <a:t>  </a:t>
            </a:r>
            <a:r>
              <a:rPr lang="en-US" sz="1800" dirty="0" err="1">
                <a:latin typeface="Times roman"/>
              </a:rPr>
              <a:t>Serial.println</a:t>
            </a:r>
            <a:r>
              <a:rPr lang="en-US" sz="1800" dirty="0">
                <a:latin typeface="Times roman"/>
              </a:rPr>
              <a:t>(distance3);</a:t>
            </a:r>
            <a:endParaRPr lang="en-IN" sz="1800" dirty="0">
              <a:latin typeface="Times roman"/>
            </a:endParaRPr>
          </a:p>
          <a:p>
            <a:pPr marL="0" indent="0">
              <a:buNone/>
            </a:pPr>
            <a:r>
              <a:rPr lang="en-US" sz="1800" dirty="0">
                <a:latin typeface="Times roman"/>
              </a:rPr>
              <a:t> delay(1000);</a:t>
            </a:r>
            <a:endParaRPr lang="en-IN" sz="1800" dirty="0">
              <a:latin typeface="Times roman"/>
            </a:endParaRPr>
          </a:p>
          <a:p>
            <a:pPr marL="0" indent="0">
              <a:buNone/>
            </a:pPr>
            <a:r>
              <a:rPr lang="en-US" sz="1800" dirty="0" err="1">
                <a:latin typeface="Times roman"/>
              </a:rPr>
              <a:t>client.add</a:t>
            </a:r>
            <a:r>
              <a:rPr lang="en-US" sz="1800" dirty="0">
                <a:latin typeface="Times roman"/>
              </a:rPr>
              <a:t>(ID_1,distance1);</a:t>
            </a:r>
            <a:endParaRPr lang="en-IN" sz="1800" dirty="0">
              <a:latin typeface="Times roman"/>
            </a:endParaRPr>
          </a:p>
          <a:p>
            <a:pPr marL="0" indent="0">
              <a:buNone/>
            </a:pPr>
            <a:r>
              <a:rPr lang="en-US" sz="1800" dirty="0" err="1">
                <a:latin typeface="Times roman"/>
              </a:rPr>
              <a:t>client.add</a:t>
            </a:r>
            <a:r>
              <a:rPr lang="en-US" sz="1800" dirty="0">
                <a:latin typeface="Times roman"/>
              </a:rPr>
              <a:t>(ID_2,distance2);</a:t>
            </a:r>
            <a:endParaRPr lang="en-IN" sz="1800" dirty="0">
              <a:latin typeface="Times roman"/>
            </a:endParaRPr>
          </a:p>
          <a:p>
            <a:pPr marL="0" indent="0">
              <a:buNone/>
            </a:pPr>
            <a:r>
              <a:rPr lang="en-US" sz="1800" dirty="0" err="1">
                <a:latin typeface="Times roman"/>
              </a:rPr>
              <a:t>client.add</a:t>
            </a:r>
            <a:r>
              <a:rPr lang="en-US" sz="1800" dirty="0">
                <a:latin typeface="Times roman"/>
              </a:rPr>
              <a:t>(ID_3,distance3);</a:t>
            </a:r>
            <a:endParaRPr lang="en-IN" sz="1800" dirty="0">
              <a:latin typeface="Times roman"/>
            </a:endParaRPr>
          </a:p>
          <a:p>
            <a:pPr marL="0" indent="0">
              <a:buNone/>
            </a:pPr>
            <a:r>
              <a:rPr lang="en-US" sz="1800" dirty="0" err="1">
                <a:latin typeface="Times roman"/>
              </a:rPr>
              <a:t>client.add</a:t>
            </a:r>
            <a:r>
              <a:rPr lang="en-US" sz="1800" dirty="0">
                <a:latin typeface="Times roman"/>
              </a:rPr>
              <a:t>(ID_4,counter);</a:t>
            </a:r>
            <a:endParaRPr lang="en-IN" sz="1800" dirty="0">
              <a:latin typeface="Times roman"/>
            </a:endParaRPr>
          </a:p>
          <a:p>
            <a:pPr marL="0" indent="0">
              <a:buNone/>
            </a:pPr>
            <a:r>
              <a:rPr lang="en-US" sz="1800" dirty="0">
                <a:latin typeface="Times roman"/>
              </a:rPr>
              <a:t> </a:t>
            </a:r>
            <a:r>
              <a:rPr lang="en-US" sz="1800" dirty="0" err="1">
                <a:latin typeface="Times roman"/>
              </a:rPr>
              <a:t>client.sendAll</a:t>
            </a:r>
            <a:r>
              <a:rPr lang="en-US" sz="1800" dirty="0">
                <a:latin typeface="Times roman"/>
              </a:rPr>
              <a:t>(false);</a:t>
            </a:r>
            <a:endParaRPr lang="en-IN" sz="1800" dirty="0">
              <a:latin typeface="Times roman"/>
            </a:endParaRPr>
          </a:p>
          <a:p>
            <a:pPr marL="0" indent="0">
              <a:buNone/>
            </a:pPr>
            <a:r>
              <a:rPr lang="en-US" sz="1800" dirty="0">
                <a:latin typeface="Times roman"/>
              </a:rPr>
              <a:t> delay(1000);</a:t>
            </a:r>
            <a:endParaRPr lang="en-IN" sz="1800" dirty="0">
              <a:latin typeface="Times roman"/>
            </a:endParaRPr>
          </a:p>
          <a:p>
            <a:pPr marL="0" indent="0">
              <a:buNone/>
            </a:pPr>
            <a:r>
              <a:rPr lang="en-US" sz="1800" dirty="0">
                <a:latin typeface="Times roman"/>
              </a:rPr>
              <a:t>}</a:t>
            </a:r>
            <a:endParaRPr lang="en-IN" sz="1800" dirty="0">
              <a:latin typeface="Times roman"/>
            </a:endParaRPr>
          </a:p>
          <a:p>
            <a:pPr marL="0" indent="0">
              <a:buNone/>
            </a:pPr>
            <a:endParaRPr lang="en-IN" sz="1800" dirty="0">
              <a:latin typeface="Times roman"/>
            </a:endParaRPr>
          </a:p>
        </p:txBody>
      </p:sp>
      <p:pic>
        <p:nvPicPr>
          <p:cNvPr id="4" name="Picture 3" descr="C:\Users\dell\Desktop\download.png">
            <a:extLst>
              <a:ext uri="{FF2B5EF4-FFF2-40B4-BE49-F238E27FC236}">
                <a16:creationId xmlns:a16="http://schemas.microsoft.com/office/drawing/2014/main" id="{3DDF70AF-4BD5-44CC-99C8-BFE55D27C188}"/>
              </a:ext>
            </a:extLst>
          </p:cNvPr>
          <p:cNvPicPr>
            <a:picLocks noChangeAspect="1" noChangeArrowheads="1"/>
          </p:cNvPicPr>
          <p:nvPr/>
        </p:nvPicPr>
        <p:blipFill>
          <a:blip r:embed="rId2" cstate="print"/>
          <a:srcRect/>
          <a:stretch>
            <a:fillRect/>
          </a:stretch>
        </p:blipFill>
        <p:spPr bwMode="auto">
          <a:xfrm>
            <a:off x="0" y="25400"/>
            <a:ext cx="2076450" cy="787390"/>
          </a:xfrm>
          <a:prstGeom prst="rect">
            <a:avLst/>
          </a:prstGeom>
          <a:noFill/>
        </p:spPr>
      </p:pic>
    </p:spTree>
    <p:extLst>
      <p:ext uri="{BB962C8B-B14F-4D97-AF65-F5344CB8AC3E}">
        <p14:creationId xmlns:p14="http://schemas.microsoft.com/office/powerpoint/2010/main" val="283383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5D3AA-1A36-48EC-9B47-6633129CB6AD}"/>
              </a:ext>
            </a:extLst>
          </p:cNvPr>
          <p:cNvSpPr>
            <a:spLocks noGrp="1"/>
          </p:cNvSpPr>
          <p:nvPr>
            <p:ph idx="1"/>
          </p:nvPr>
        </p:nvSpPr>
        <p:spPr>
          <a:xfrm>
            <a:off x="1981200" y="457201"/>
            <a:ext cx="8229600" cy="5668963"/>
          </a:xfrm>
        </p:spPr>
        <p:txBody>
          <a:bodyPr>
            <a:normAutofit/>
          </a:bodyPr>
          <a:lstStyle/>
          <a:p>
            <a:pPr lvl="0"/>
            <a:endParaRPr lang="en-IN" sz="2400" b="1" dirty="0">
              <a:latin typeface="Times roman"/>
            </a:endParaRPr>
          </a:p>
          <a:p>
            <a:pPr marL="0" indent="0">
              <a:buNone/>
            </a:pPr>
            <a:r>
              <a:rPr lang="en-IN" sz="2400" b="1" dirty="0">
                <a:latin typeface="Times roman"/>
              </a:rPr>
              <a:t>     </a:t>
            </a:r>
            <a:r>
              <a:rPr lang="en-IN" sz="4000" b="1" dirty="0">
                <a:latin typeface="Times roman"/>
              </a:rPr>
              <a:t>Algorithm</a:t>
            </a:r>
          </a:p>
          <a:p>
            <a:pPr lvl="0"/>
            <a:r>
              <a:rPr lang="en-IN" sz="2400" dirty="0">
                <a:latin typeface="Times roman"/>
              </a:rPr>
              <a:t>Coding for the setup is run.</a:t>
            </a:r>
          </a:p>
          <a:p>
            <a:pPr lvl="0"/>
            <a:r>
              <a:rPr lang="en-IN" sz="2400" dirty="0">
                <a:latin typeface="Times roman"/>
              </a:rPr>
              <a:t>RFID tag is scanned.</a:t>
            </a:r>
          </a:p>
          <a:p>
            <a:pPr lvl="0"/>
            <a:r>
              <a:rPr lang="en-IN" sz="2400" dirty="0">
                <a:latin typeface="Times roman"/>
              </a:rPr>
              <a:t>Servomotor rotates hence box opens.</a:t>
            </a:r>
          </a:p>
          <a:p>
            <a:pPr lvl="0"/>
            <a:r>
              <a:rPr lang="en-IN" sz="2400" dirty="0">
                <a:latin typeface="Times roman"/>
              </a:rPr>
              <a:t>Hand is put inside box.</a:t>
            </a:r>
          </a:p>
          <a:p>
            <a:pPr lvl="0"/>
            <a:r>
              <a:rPr lang="en-IN" sz="2400" dirty="0">
                <a:latin typeface="Times roman"/>
              </a:rPr>
              <a:t>It is assumed that only one pill is taken out each time hand is placed inside box.</a:t>
            </a:r>
          </a:p>
          <a:p>
            <a:pPr lvl="0"/>
            <a:r>
              <a:rPr lang="en-IN" sz="2400" dirty="0">
                <a:latin typeface="Times roman"/>
              </a:rPr>
              <a:t>Sensors(</a:t>
            </a:r>
            <a:r>
              <a:rPr lang="en-IN" sz="2400" dirty="0" err="1">
                <a:latin typeface="Times roman"/>
              </a:rPr>
              <a:t>PIR,Ultrasonic</a:t>
            </a:r>
            <a:r>
              <a:rPr lang="en-IN" sz="2400" dirty="0">
                <a:latin typeface="Times roman"/>
              </a:rPr>
              <a:t>) measures reading and updates it.</a:t>
            </a:r>
          </a:p>
          <a:p>
            <a:pPr lvl="0"/>
            <a:r>
              <a:rPr lang="en-IN" sz="2400" dirty="0">
                <a:latin typeface="Times roman"/>
              </a:rPr>
              <a:t>This information of sensors is sent to cloud through </a:t>
            </a:r>
            <a:r>
              <a:rPr lang="en-IN" sz="2400" dirty="0" err="1">
                <a:latin typeface="Times roman"/>
              </a:rPr>
              <a:t>Nodemcu</a:t>
            </a:r>
            <a:r>
              <a:rPr lang="en-IN" sz="2400" dirty="0">
                <a:latin typeface="Times roman"/>
              </a:rPr>
              <a:t>.</a:t>
            </a:r>
          </a:p>
          <a:p>
            <a:pPr lvl="0"/>
            <a:r>
              <a:rPr lang="en-IN" sz="2400" dirty="0">
                <a:latin typeface="Times roman"/>
              </a:rPr>
              <a:t>In case of emergency, patient presses emergency button  which sends message to concerned person through GSM.</a:t>
            </a:r>
          </a:p>
          <a:p>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D9795CC9-5A18-46FC-B3B7-BE5A92484AFF}"/>
              </a:ext>
            </a:extLst>
          </p:cNvPr>
          <p:cNvPicPr>
            <a:picLocks noChangeAspect="1" noChangeArrowheads="1"/>
          </p:cNvPicPr>
          <p:nvPr/>
        </p:nvPicPr>
        <p:blipFill>
          <a:blip r:embed="rId2" cstate="print"/>
          <a:srcRect/>
          <a:stretch>
            <a:fillRect/>
          </a:stretch>
        </p:blipFill>
        <p:spPr bwMode="auto">
          <a:xfrm>
            <a:off x="0" y="25400"/>
            <a:ext cx="2076450" cy="787390"/>
          </a:xfrm>
          <a:prstGeom prst="rect">
            <a:avLst/>
          </a:prstGeom>
          <a:noFill/>
        </p:spPr>
      </p:pic>
    </p:spTree>
    <p:extLst>
      <p:ext uri="{BB962C8B-B14F-4D97-AF65-F5344CB8AC3E}">
        <p14:creationId xmlns:p14="http://schemas.microsoft.com/office/powerpoint/2010/main" val="184920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5DFE2-E51A-4DBA-AEAC-BED03A85ABA4}"/>
              </a:ext>
            </a:extLst>
          </p:cNvPr>
          <p:cNvSpPr>
            <a:spLocks noGrp="1"/>
          </p:cNvSpPr>
          <p:nvPr>
            <p:ph idx="1"/>
          </p:nvPr>
        </p:nvSpPr>
        <p:spPr>
          <a:xfrm>
            <a:off x="1981200" y="787390"/>
            <a:ext cx="8229600" cy="5765810"/>
          </a:xfrm>
        </p:spPr>
        <p:txBody>
          <a:bodyPr>
            <a:normAutofit/>
          </a:bodyPr>
          <a:lstStyle/>
          <a:p>
            <a:pPr marL="0" indent="0" algn="ctr">
              <a:buNone/>
            </a:pPr>
            <a:r>
              <a:rPr lang="en-IN" sz="3600" b="1" dirty="0">
                <a:latin typeface="Times roman"/>
              </a:rPr>
              <a:t>Hardware Specification</a:t>
            </a:r>
          </a:p>
          <a:p>
            <a:pPr algn="just"/>
            <a:r>
              <a:rPr lang="en-IN" sz="2400" cap="all" dirty="0">
                <a:latin typeface="Times roman"/>
              </a:rPr>
              <a:t>ARDUINO MEGA 2560 REV3</a:t>
            </a:r>
          </a:p>
          <a:p>
            <a:pPr marL="0" indent="0" algn="just">
              <a:buNone/>
            </a:pPr>
            <a:endParaRPr lang="en-IN" sz="2400" cap="all" dirty="0">
              <a:latin typeface="Times roman"/>
            </a:endParaRPr>
          </a:p>
          <a:p>
            <a:pPr algn="just"/>
            <a:endParaRPr lang="en-IN" sz="3600" dirty="0">
              <a:latin typeface="Times roman"/>
            </a:endParaRPr>
          </a:p>
          <a:p>
            <a:pPr algn="just"/>
            <a:endParaRPr lang="en-IN" sz="3600" dirty="0">
              <a:latin typeface="Times roman"/>
            </a:endParaRPr>
          </a:p>
          <a:p>
            <a:pPr algn="just"/>
            <a:endParaRPr lang="en-IN" sz="2400" dirty="0">
              <a:latin typeface="Times roman"/>
            </a:endParaRPr>
          </a:p>
          <a:p>
            <a:pPr algn="just"/>
            <a:r>
              <a:rPr lang="en-IN" sz="2400" dirty="0" err="1">
                <a:latin typeface="Times roman"/>
              </a:rPr>
              <a:t>WiFi</a:t>
            </a:r>
            <a:r>
              <a:rPr lang="en-IN" sz="2400" dirty="0">
                <a:latin typeface="Times roman"/>
              </a:rPr>
              <a:t> Module - ESP8266</a:t>
            </a:r>
          </a:p>
          <a:p>
            <a:pPr marL="0" indent="0" algn="just">
              <a:buNone/>
            </a:pPr>
            <a:endParaRPr lang="en-IN" sz="2400" dirty="0">
              <a:latin typeface="Times roman"/>
            </a:endParaRPr>
          </a:p>
          <a:p>
            <a:pPr algn="just"/>
            <a:endParaRPr lang="en-IN" sz="2400" dirty="0">
              <a:latin typeface="Times roman"/>
            </a:endParaRPr>
          </a:p>
          <a:p>
            <a:pPr algn="just"/>
            <a:endParaRPr lang="en-IN" sz="2400" dirty="0">
              <a:latin typeface="Times roman"/>
            </a:endParaRPr>
          </a:p>
          <a:p>
            <a:pPr algn="just"/>
            <a:endParaRPr lang="en-IN" sz="2400" dirty="0">
              <a:latin typeface="Times roman"/>
            </a:endParaRPr>
          </a:p>
          <a:p>
            <a:pPr algn="just"/>
            <a:endParaRPr lang="en-IN" sz="3600" dirty="0">
              <a:latin typeface="Times roman"/>
            </a:endParaRPr>
          </a:p>
          <a:p>
            <a:pPr algn="just"/>
            <a:endParaRPr lang="en-IN" sz="3600" dirty="0">
              <a:latin typeface="Times roman"/>
            </a:endParaRPr>
          </a:p>
        </p:txBody>
      </p:sp>
      <p:pic>
        <p:nvPicPr>
          <p:cNvPr id="5" name="Picture 4" descr="C:\Users\dell\Desktop\download.png">
            <a:extLst>
              <a:ext uri="{FF2B5EF4-FFF2-40B4-BE49-F238E27FC236}">
                <a16:creationId xmlns:a16="http://schemas.microsoft.com/office/drawing/2014/main" id="{50494165-904D-4017-8E1F-AC70B3EB88BC}"/>
              </a:ext>
            </a:extLst>
          </p:cNvPr>
          <p:cNvPicPr>
            <a:picLocks noChangeAspect="1" noChangeArrowheads="1"/>
          </p:cNvPicPr>
          <p:nvPr/>
        </p:nvPicPr>
        <p:blipFill>
          <a:blip r:embed="rId2" cstate="print"/>
          <a:srcRect/>
          <a:stretch>
            <a:fillRect/>
          </a:stretch>
        </p:blipFill>
        <p:spPr bwMode="auto">
          <a:xfrm>
            <a:off x="0" y="2055"/>
            <a:ext cx="2076450" cy="787390"/>
          </a:xfrm>
          <a:prstGeom prst="rect">
            <a:avLst/>
          </a:prstGeom>
          <a:noFill/>
        </p:spPr>
      </p:pic>
      <p:pic>
        <p:nvPicPr>
          <p:cNvPr id="1028" name="Picture 4" descr="https://store-cdn.arduino.cc/usa/catalog/product/cache/1/image/500x375/f8876a31b63532bbba4e781c30024a0a/a/0/a000067_iso_1_.jpg">
            <a:extLst>
              <a:ext uri="{FF2B5EF4-FFF2-40B4-BE49-F238E27FC236}">
                <a16:creationId xmlns:a16="http://schemas.microsoft.com/office/drawing/2014/main" id="{26F228F9-F6A6-44EE-BA40-3A7A20F58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828800"/>
            <a:ext cx="4756529"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SP8266 Arduino Compatible Serial Esp-01 Wifi Wireless Transceiver Module by REES52">
            <a:extLst>
              <a:ext uri="{FF2B5EF4-FFF2-40B4-BE49-F238E27FC236}">
                <a16:creationId xmlns:a16="http://schemas.microsoft.com/office/drawing/2014/main" id="{41AF9DCB-F83C-4750-9949-A1F52067F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480171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03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AB219-CE09-4C5A-823F-2D0B0450A42C}"/>
              </a:ext>
            </a:extLst>
          </p:cNvPr>
          <p:cNvSpPr>
            <a:spLocks noGrp="1"/>
          </p:cNvSpPr>
          <p:nvPr>
            <p:ph idx="1"/>
          </p:nvPr>
        </p:nvSpPr>
        <p:spPr>
          <a:xfrm>
            <a:off x="1981200" y="787390"/>
            <a:ext cx="8229600" cy="5842010"/>
          </a:xfrm>
        </p:spPr>
        <p:txBody>
          <a:bodyPr>
            <a:normAutofit/>
          </a:bodyPr>
          <a:lstStyle/>
          <a:p>
            <a:pPr algn="just"/>
            <a:r>
              <a:rPr lang="en-IN" sz="2400" dirty="0">
                <a:latin typeface="Times roman"/>
              </a:rPr>
              <a:t>ULTRASONIC SENSOR MODULE SR-04</a:t>
            </a:r>
          </a:p>
          <a:p>
            <a:pPr marL="0" indent="0" algn="just">
              <a:buNone/>
            </a:pPr>
            <a:endParaRPr lang="en-IN" sz="2400" dirty="0">
              <a:latin typeface="Times roman"/>
            </a:endParaRPr>
          </a:p>
          <a:p>
            <a:pPr marL="0" indent="0" algn="just">
              <a:buNone/>
            </a:pPr>
            <a:endParaRPr lang="en-IN" sz="2400" dirty="0">
              <a:latin typeface="Times roman"/>
            </a:endParaRPr>
          </a:p>
          <a:p>
            <a:pPr marL="0" indent="0" algn="just">
              <a:buNone/>
            </a:pPr>
            <a:endParaRPr lang="en-IN" sz="2400" dirty="0">
              <a:latin typeface="Times roman"/>
            </a:endParaRPr>
          </a:p>
          <a:p>
            <a:pPr marL="0" indent="0" algn="just">
              <a:buNone/>
            </a:pPr>
            <a:endParaRPr lang="en-IN" sz="2400" dirty="0">
              <a:latin typeface="Times roman"/>
            </a:endParaRPr>
          </a:p>
          <a:p>
            <a:pPr marL="0" indent="0" algn="just">
              <a:buNone/>
            </a:pPr>
            <a:endParaRPr lang="en-IN" sz="2400" dirty="0">
              <a:latin typeface="Times roman"/>
            </a:endParaRPr>
          </a:p>
          <a:p>
            <a:pPr algn="just"/>
            <a:endParaRPr lang="en-IN" sz="2400" dirty="0">
              <a:latin typeface="Times roman"/>
            </a:endParaRPr>
          </a:p>
          <a:p>
            <a:pPr algn="just"/>
            <a:endParaRPr lang="en-IN" sz="2400" dirty="0">
              <a:latin typeface="Times roman"/>
            </a:endParaRPr>
          </a:p>
          <a:p>
            <a:pPr algn="just"/>
            <a:r>
              <a:rPr lang="en-IN" sz="2400" dirty="0">
                <a:latin typeface="Times roman"/>
              </a:rPr>
              <a:t>IR SENSOR</a:t>
            </a:r>
          </a:p>
          <a:p>
            <a:pPr marL="0" indent="0" algn="just">
              <a:buNone/>
            </a:pPr>
            <a:endParaRPr lang="en-IN" sz="2400" dirty="0">
              <a:latin typeface="Times roman"/>
            </a:endParaRPr>
          </a:p>
          <a:p>
            <a:pPr marL="0" indent="0" algn="just">
              <a:buNone/>
            </a:pPr>
            <a:endParaRPr lang="en-IN" sz="2400" dirty="0">
              <a:latin typeface="Times roman"/>
            </a:endParaRPr>
          </a:p>
          <a:p>
            <a:pPr marL="0" indent="0" algn="just">
              <a:buNone/>
            </a:pPr>
            <a:endParaRPr lang="en-IN" sz="2400" dirty="0">
              <a:latin typeface="Times roman"/>
            </a:endParaRPr>
          </a:p>
          <a:p>
            <a:pPr marL="0" indent="0" algn="just">
              <a:buNone/>
            </a:pPr>
            <a:endParaRPr lang="en-IN" sz="2400" dirty="0">
              <a:latin typeface="Times roman"/>
            </a:endParaRPr>
          </a:p>
          <a:p>
            <a:pPr algn="just"/>
            <a:endParaRPr lang="en-IN" sz="2400" dirty="0">
              <a:latin typeface="Times roman"/>
            </a:endParaRPr>
          </a:p>
        </p:txBody>
      </p:sp>
      <p:pic>
        <p:nvPicPr>
          <p:cNvPr id="5" name="Picture 4" descr="C:\Users\dell\Desktop\download.png">
            <a:extLst>
              <a:ext uri="{FF2B5EF4-FFF2-40B4-BE49-F238E27FC236}">
                <a16:creationId xmlns:a16="http://schemas.microsoft.com/office/drawing/2014/main" id="{EAFD1C69-C80A-42FD-AA11-69379A7E2FBB}"/>
              </a:ext>
            </a:extLst>
          </p:cNvPr>
          <p:cNvPicPr>
            <a:picLocks noChangeAspect="1" noChangeArrowheads="1"/>
          </p:cNvPicPr>
          <p:nvPr/>
        </p:nvPicPr>
        <p:blipFill>
          <a:blip r:embed="rId2" cstate="print"/>
          <a:srcRect/>
          <a:stretch>
            <a:fillRect/>
          </a:stretch>
        </p:blipFill>
        <p:spPr bwMode="auto">
          <a:xfrm>
            <a:off x="0" y="32657"/>
            <a:ext cx="2076450" cy="787390"/>
          </a:xfrm>
          <a:prstGeom prst="rect">
            <a:avLst/>
          </a:prstGeom>
          <a:noFill/>
        </p:spPr>
      </p:pic>
      <p:pic>
        <p:nvPicPr>
          <p:cNvPr id="2050" name="Picture 2" descr="ULTRASONIC SENSOR MODULE SR-04">
            <a:extLst>
              <a:ext uri="{FF2B5EF4-FFF2-40B4-BE49-F238E27FC236}">
                <a16:creationId xmlns:a16="http://schemas.microsoft.com/office/drawing/2014/main" id="{A9B0236C-76D5-450B-AB96-1250A7258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225" y="1371601"/>
            <a:ext cx="2706650" cy="271938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a:extLst>
              <a:ext uri="{FF2B5EF4-FFF2-40B4-BE49-F238E27FC236}">
                <a16:creationId xmlns:a16="http://schemas.microsoft.com/office/drawing/2014/main" id="{8DE2399B-68B3-4E2F-A7D3-F28ACB697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3537" y="4878378"/>
            <a:ext cx="1724025" cy="1438275"/>
          </a:xfrm>
          <a:prstGeom prst="rect">
            <a:avLst/>
          </a:prstGeom>
        </p:spPr>
      </p:pic>
    </p:spTree>
    <p:extLst>
      <p:ext uri="{BB962C8B-B14F-4D97-AF65-F5344CB8AC3E}">
        <p14:creationId xmlns:p14="http://schemas.microsoft.com/office/powerpoint/2010/main" val="276762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93DF5-4233-40FD-8876-45BED4E4DE6A}"/>
              </a:ext>
            </a:extLst>
          </p:cNvPr>
          <p:cNvSpPr>
            <a:spLocks noGrp="1"/>
          </p:cNvSpPr>
          <p:nvPr>
            <p:ph idx="1"/>
          </p:nvPr>
        </p:nvSpPr>
        <p:spPr>
          <a:xfrm>
            <a:off x="1981200" y="381001"/>
            <a:ext cx="8229600" cy="5745163"/>
          </a:xfrm>
        </p:spPr>
        <p:txBody>
          <a:bodyPr/>
          <a:lstStyle/>
          <a:p>
            <a:endParaRPr lang="en-IN" dirty="0"/>
          </a:p>
          <a:p>
            <a:r>
              <a:rPr lang="en-IN" sz="2400" dirty="0" err="1">
                <a:latin typeface="Times roman"/>
              </a:rPr>
              <a:t>NodeMCU</a:t>
            </a:r>
            <a:endParaRPr lang="en-IN" sz="2400" dirty="0">
              <a:latin typeface="Times roman"/>
            </a:endParaRPr>
          </a:p>
          <a:p>
            <a:pPr marL="0" indent="0">
              <a:buNone/>
            </a:pPr>
            <a:endParaRPr lang="en-IN" sz="2400" dirty="0">
              <a:latin typeface="Times roman"/>
            </a:endParaRPr>
          </a:p>
          <a:p>
            <a:pPr marL="0" indent="0">
              <a:buNone/>
            </a:pPr>
            <a:endParaRPr lang="en-IN" sz="2400" dirty="0">
              <a:latin typeface="Times roman"/>
            </a:endParaRPr>
          </a:p>
          <a:p>
            <a:pPr marL="0" indent="0">
              <a:buNone/>
            </a:pPr>
            <a:endParaRPr lang="en-IN" sz="2400" dirty="0">
              <a:latin typeface="Times roman"/>
            </a:endParaRPr>
          </a:p>
          <a:p>
            <a:pPr marL="0" indent="0">
              <a:buNone/>
            </a:pPr>
            <a:endParaRPr lang="en-IN" sz="2400" dirty="0">
              <a:latin typeface="Times roman"/>
            </a:endParaRPr>
          </a:p>
          <a:p>
            <a:endParaRPr lang="en-US" sz="2400" dirty="0">
              <a:latin typeface="Times roman"/>
            </a:endParaRPr>
          </a:p>
          <a:p>
            <a:endParaRPr lang="en-US" sz="2400" dirty="0">
              <a:latin typeface="Times roman"/>
            </a:endParaRPr>
          </a:p>
          <a:p>
            <a:r>
              <a:rPr lang="en-US" sz="2400" dirty="0" err="1">
                <a:latin typeface="Times roman"/>
              </a:rPr>
              <a:t>Robodo</a:t>
            </a:r>
            <a:r>
              <a:rPr lang="en-US" sz="2400" dirty="0">
                <a:latin typeface="Times roman"/>
              </a:rPr>
              <a:t> Electronics MO52 DS3231 AT24C32 IIC Precision RTC Real Time Clock Memory Module Arduino </a:t>
            </a:r>
            <a:r>
              <a:rPr lang="en-US" sz="2400" dirty="0" err="1">
                <a:latin typeface="Times roman"/>
              </a:rPr>
              <a:t>Rpi</a:t>
            </a:r>
            <a:r>
              <a:rPr lang="en-US" sz="2400" dirty="0">
                <a:latin typeface="Times roman"/>
              </a:rPr>
              <a:t> </a:t>
            </a:r>
            <a:r>
              <a:rPr lang="en-US" sz="2400" dirty="0" err="1">
                <a:latin typeface="Times roman"/>
              </a:rPr>
              <a:t>Mcu</a:t>
            </a:r>
            <a:endParaRPr lang="en-US" sz="2400" dirty="0">
              <a:latin typeface="Times roman"/>
            </a:endParaRPr>
          </a:p>
          <a:p>
            <a:endParaRPr lang="en-IN" sz="2400" dirty="0"/>
          </a:p>
          <a:p>
            <a:endParaRPr lang="en-IN" sz="2400" dirty="0">
              <a:latin typeface="Times roman"/>
            </a:endParaRPr>
          </a:p>
          <a:p>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59C8C4E8-A54B-42CB-8A01-14A67E351049}"/>
              </a:ext>
            </a:extLst>
          </p:cNvPr>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pic>
        <p:nvPicPr>
          <p:cNvPr id="5" name="Content Placeholder 3">
            <a:extLst>
              <a:ext uri="{FF2B5EF4-FFF2-40B4-BE49-F238E27FC236}">
                <a16:creationId xmlns:a16="http://schemas.microsoft.com/office/drawing/2014/main" id="{948B2E92-BEBC-42AD-8DB0-81873EFC2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529557"/>
            <a:ext cx="2038350" cy="1724025"/>
          </a:xfrm>
          <a:prstGeom prst="rect">
            <a:avLst/>
          </a:prstGeom>
        </p:spPr>
      </p:pic>
      <p:pic>
        <p:nvPicPr>
          <p:cNvPr id="7" name="Content Placeholder 4">
            <a:extLst>
              <a:ext uri="{FF2B5EF4-FFF2-40B4-BE49-F238E27FC236}">
                <a16:creationId xmlns:a16="http://schemas.microsoft.com/office/drawing/2014/main" id="{558C2473-7778-4EA6-8E38-8CD8FAB0B2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4947388"/>
            <a:ext cx="1724025" cy="1724025"/>
          </a:xfrm>
          <a:prstGeom prst="rect">
            <a:avLst/>
          </a:prstGeom>
        </p:spPr>
      </p:pic>
    </p:spTree>
    <p:extLst>
      <p:ext uri="{BB962C8B-B14F-4D97-AF65-F5344CB8AC3E}">
        <p14:creationId xmlns:p14="http://schemas.microsoft.com/office/powerpoint/2010/main" val="3724646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237A-EA7D-4B9A-8133-EBFC798BE446}"/>
              </a:ext>
            </a:extLst>
          </p:cNvPr>
          <p:cNvSpPr>
            <a:spLocks noGrp="1"/>
          </p:cNvSpPr>
          <p:nvPr>
            <p:ph type="title"/>
          </p:nvPr>
        </p:nvSpPr>
        <p:spPr/>
        <p:txBody>
          <a:bodyPr/>
          <a:lstStyle/>
          <a:p>
            <a:r>
              <a:rPr lang="en-US" b="1" dirty="0"/>
              <a:t>Applications</a:t>
            </a:r>
            <a:endParaRPr lang="en-IN" b="1" dirty="0"/>
          </a:p>
        </p:txBody>
      </p:sp>
      <p:sp>
        <p:nvSpPr>
          <p:cNvPr id="3" name="Content Placeholder 2">
            <a:extLst>
              <a:ext uri="{FF2B5EF4-FFF2-40B4-BE49-F238E27FC236}">
                <a16:creationId xmlns:a16="http://schemas.microsoft.com/office/drawing/2014/main" id="{801B2D5C-40A0-44CB-92D0-F42E5EF341BE}"/>
              </a:ext>
            </a:extLst>
          </p:cNvPr>
          <p:cNvSpPr>
            <a:spLocks noGrp="1"/>
          </p:cNvSpPr>
          <p:nvPr>
            <p:ph idx="1"/>
          </p:nvPr>
        </p:nvSpPr>
        <p:spPr/>
        <p:txBody>
          <a:bodyPr>
            <a:normAutofit/>
          </a:bodyPr>
          <a:lstStyle/>
          <a:p>
            <a:pPr algn="just"/>
            <a:r>
              <a:rPr lang="en-US" sz="2400" dirty="0">
                <a:latin typeface="Times roman"/>
              </a:rPr>
              <a:t>It reminds patient to take medicine on time.</a:t>
            </a:r>
          </a:p>
          <a:p>
            <a:pPr algn="just"/>
            <a:r>
              <a:rPr lang="en-US" sz="2400" dirty="0">
                <a:latin typeface="Times roman"/>
              </a:rPr>
              <a:t>This smart medicine box updates the quantity of medicine left in the box each time the patient takes a medicine.</a:t>
            </a:r>
          </a:p>
          <a:p>
            <a:pPr algn="just"/>
            <a:r>
              <a:rPr lang="en-US" sz="2400" dirty="0">
                <a:latin typeface="Times roman"/>
              </a:rPr>
              <a:t>In case of emergency the patient can directly contact to hospital and relatives using GSM module.</a:t>
            </a:r>
          </a:p>
          <a:p>
            <a:pPr algn="just"/>
            <a:r>
              <a:rPr lang="en-US" sz="2400" dirty="0">
                <a:latin typeface="Times roman"/>
              </a:rPr>
              <a:t>In case the patient misses his </a:t>
            </a:r>
            <a:r>
              <a:rPr lang="en-US" sz="2400" dirty="0" err="1">
                <a:latin typeface="Times roman"/>
              </a:rPr>
              <a:t>drug,he</a:t>
            </a:r>
            <a:r>
              <a:rPr lang="en-US" sz="2400" dirty="0">
                <a:latin typeface="Times roman"/>
              </a:rPr>
              <a:t> will be notified using an alarm.</a:t>
            </a:r>
          </a:p>
          <a:p>
            <a:pPr algn="just"/>
            <a:r>
              <a:rPr lang="en-US" sz="2400" dirty="0">
                <a:latin typeface="Times roman"/>
              </a:rPr>
              <a:t>This smart medicine box can be used to monitor the consumption of a particular drug in a particular area. Thus the number of patients suffering from a particular disease can easily be estimated by concerned agencies.</a:t>
            </a:r>
          </a:p>
          <a:p>
            <a:pPr algn="just"/>
            <a:endParaRPr lang="en-US" sz="2400" dirty="0">
              <a:latin typeface="Times roman"/>
            </a:endParaRPr>
          </a:p>
          <a:p>
            <a:pPr algn="just"/>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AD634EAC-0372-45E7-8F65-8E828DE729A6}"/>
              </a:ext>
            </a:extLst>
          </p:cNvPr>
          <p:cNvPicPr>
            <a:picLocks noChangeAspect="1" noChangeArrowheads="1"/>
          </p:cNvPicPr>
          <p:nvPr/>
        </p:nvPicPr>
        <p:blipFill>
          <a:blip r:embed="rId2" cstate="print"/>
          <a:srcRect/>
          <a:stretch>
            <a:fillRect/>
          </a:stretch>
        </p:blipFill>
        <p:spPr bwMode="auto">
          <a:xfrm>
            <a:off x="-7257" y="58748"/>
            <a:ext cx="2076450" cy="787390"/>
          </a:xfrm>
          <a:prstGeom prst="rect">
            <a:avLst/>
          </a:prstGeom>
          <a:noFill/>
        </p:spPr>
      </p:pic>
    </p:spTree>
    <p:extLst>
      <p:ext uri="{BB962C8B-B14F-4D97-AF65-F5344CB8AC3E}">
        <p14:creationId xmlns:p14="http://schemas.microsoft.com/office/powerpoint/2010/main" val="1602359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04319-F91D-4BC2-B9CF-BE024BCDA5C2}"/>
              </a:ext>
            </a:extLst>
          </p:cNvPr>
          <p:cNvSpPr>
            <a:spLocks noGrp="1"/>
          </p:cNvSpPr>
          <p:nvPr>
            <p:ph idx="1"/>
          </p:nvPr>
        </p:nvSpPr>
        <p:spPr>
          <a:xfrm>
            <a:off x="1981200" y="685801"/>
            <a:ext cx="8229600" cy="5440363"/>
          </a:xfrm>
        </p:spPr>
        <p:txBody>
          <a:bodyPr>
            <a:normAutofit/>
          </a:bodyPr>
          <a:lstStyle/>
          <a:p>
            <a:pPr marL="0" indent="0" algn="ctr">
              <a:buNone/>
            </a:pPr>
            <a:r>
              <a:rPr lang="en-IN" sz="3600" b="1" dirty="0">
                <a:latin typeface="Times roman"/>
              </a:rPr>
              <a:t>Realistic Constraints</a:t>
            </a:r>
          </a:p>
          <a:p>
            <a:pPr algn="just"/>
            <a:r>
              <a:rPr lang="en-US" sz="2400" dirty="0">
                <a:latin typeface="Times roman"/>
              </a:rPr>
              <a:t>Since the ultrasonic sensor on opening the box measures inaccurate reading because of its position, we're trying to correct it's reading in coding simulation such that it takes reading only when the box is closed. </a:t>
            </a:r>
          </a:p>
          <a:p>
            <a:pPr algn="just"/>
            <a:r>
              <a:rPr lang="en-US" sz="2400" dirty="0">
                <a:latin typeface="Times roman"/>
              </a:rPr>
              <a:t>It is assumed that whenever a hand is placed inside the box, only 1 pill has been taken out for sure.</a:t>
            </a:r>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9DFB0B1B-0C7F-41B4-95E0-4D18220C8F9F}"/>
              </a:ext>
            </a:extLst>
          </p:cNvPr>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spTree>
    <p:extLst>
      <p:ext uri="{BB962C8B-B14F-4D97-AF65-F5344CB8AC3E}">
        <p14:creationId xmlns:p14="http://schemas.microsoft.com/office/powerpoint/2010/main" val="1548500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4FA6-D086-4494-BA55-5EC69989686A}"/>
              </a:ext>
            </a:extLst>
          </p:cNvPr>
          <p:cNvSpPr>
            <a:spLocks noGrp="1"/>
          </p:cNvSpPr>
          <p:nvPr>
            <p:ph type="title"/>
          </p:nvPr>
        </p:nvSpPr>
        <p:spPr/>
        <p:txBody>
          <a:bodyPr>
            <a:normAutofit/>
          </a:bodyPr>
          <a:lstStyle/>
          <a:p>
            <a:r>
              <a:rPr lang="en-US" sz="4000" b="1" dirty="0">
                <a:latin typeface="Times roman"/>
                <a:cs typeface="Times New Roman" pitchFamily="18" charset="0"/>
              </a:rPr>
              <a:t>Conclusion</a:t>
            </a:r>
            <a:endParaRPr lang="en-IN" sz="4000" b="1" dirty="0">
              <a:latin typeface="Times roman"/>
            </a:endParaRPr>
          </a:p>
        </p:txBody>
      </p:sp>
      <p:sp>
        <p:nvSpPr>
          <p:cNvPr id="3" name="Content Placeholder 2">
            <a:extLst>
              <a:ext uri="{FF2B5EF4-FFF2-40B4-BE49-F238E27FC236}">
                <a16:creationId xmlns:a16="http://schemas.microsoft.com/office/drawing/2014/main" id="{B5ACEEBC-60EC-4F6F-BB45-044B39045728}"/>
              </a:ext>
            </a:extLst>
          </p:cNvPr>
          <p:cNvSpPr>
            <a:spLocks noGrp="1"/>
          </p:cNvSpPr>
          <p:nvPr>
            <p:ph idx="1"/>
          </p:nvPr>
        </p:nvSpPr>
        <p:spPr/>
        <p:txBody>
          <a:bodyPr>
            <a:normAutofit/>
          </a:bodyPr>
          <a:lstStyle/>
          <a:p>
            <a:pPr algn="just"/>
            <a:r>
              <a:rPr lang="en-US" sz="2400" dirty="0">
                <a:latin typeface="Times roman"/>
                <a:cs typeface="Times New Roman" pitchFamily="18" charset="0"/>
              </a:rPr>
              <a:t> The goal of our project is to provide healthy and tension free life to those users who are regularly taking pills and to provide this product at affordable cost</a:t>
            </a:r>
            <a:r>
              <a:rPr lang="en-US" sz="2400">
                <a:latin typeface="Times roman"/>
                <a:cs typeface="Times New Roman" pitchFamily="18" charset="0"/>
              </a:rPr>
              <a:t>. </a:t>
            </a:r>
          </a:p>
          <a:p>
            <a:pPr algn="just"/>
            <a:r>
              <a:rPr lang="en-US" sz="2400">
                <a:latin typeface="Times roman"/>
                <a:cs typeface="Times New Roman" pitchFamily="18" charset="0"/>
              </a:rPr>
              <a:t>Our </a:t>
            </a:r>
            <a:r>
              <a:rPr lang="en-US" sz="2400" dirty="0">
                <a:latin typeface="Times roman"/>
                <a:cs typeface="Times New Roman" pitchFamily="18" charset="0"/>
              </a:rPr>
              <a:t>product is so useful that there will be no need of taking care of these patients so care provider has no tension about their health to lead healthy and tension free life.</a:t>
            </a:r>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85170585-6EA7-430F-94F9-3471F7A9935B}"/>
              </a:ext>
            </a:extLst>
          </p:cNvPr>
          <p:cNvPicPr>
            <a:picLocks noChangeAspect="1" noChangeArrowheads="1"/>
          </p:cNvPicPr>
          <p:nvPr/>
        </p:nvPicPr>
        <p:blipFill>
          <a:blip r:embed="rId2" cstate="print"/>
          <a:srcRect/>
          <a:stretch>
            <a:fillRect/>
          </a:stretch>
        </p:blipFill>
        <p:spPr bwMode="auto">
          <a:xfrm>
            <a:off x="25400" y="0"/>
            <a:ext cx="2076450" cy="787390"/>
          </a:xfrm>
          <a:prstGeom prst="rect">
            <a:avLst/>
          </a:prstGeom>
          <a:noFill/>
        </p:spPr>
      </p:pic>
    </p:spTree>
    <p:extLst>
      <p:ext uri="{BB962C8B-B14F-4D97-AF65-F5344CB8AC3E}">
        <p14:creationId xmlns:p14="http://schemas.microsoft.com/office/powerpoint/2010/main" val="2347913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A8A4-D866-49D0-80AA-B07679B60CCC}"/>
              </a:ext>
            </a:extLst>
          </p:cNvPr>
          <p:cNvSpPr>
            <a:spLocks noGrp="1"/>
          </p:cNvSpPr>
          <p:nvPr>
            <p:ph type="title"/>
          </p:nvPr>
        </p:nvSpPr>
        <p:spPr>
          <a:xfrm>
            <a:off x="1981200" y="249233"/>
            <a:ext cx="8229600" cy="787390"/>
          </a:xfrm>
        </p:spPr>
        <p:txBody>
          <a:bodyPr>
            <a:normAutofit/>
          </a:bodyPr>
          <a:lstStyle/>
          <a:p>
            <a:r>
              <a:rPr lang="en-IN" sz="4000" b="1" dirty="0">
                <a:latin typeface="Times roman"/>
              </a:rPr>
              <a:t>Future Work</a:t>
            </a:r>
          </a:p>
        </p:txBody>
      </p:sp>
      <p:sp>
        <p:nvSpPr>
          <p:cNvPr id="3" name="Content Placeholder 2">
            <a:extLst>
              <a:ext uri="{FF2B5EF4-FFF2-40B4-BE49-F238E27FC236}">
                <a16:creationId xmlns:a16="http://schemas.microsoft.com/office/drawing/2014/main" id="{AEDD9753-2487-4833-9561-4392D46D2EF1}"/>
              </a:ext>
            </a:extLst>
          </p:cNvPr>
          <p:cNvSpPr>
            <a:spLocks noGrp="1"/>
          </p:cNvSpPr>
          <p:nvPr>
            <p:ph idx="1"/>
          </p:nvPr>
        </p:nvSpPr>
        <p:spPr>
          <a:xfrm>
            <a:off x="1981200" y="1285857"/>
            <a:ext cx="8229600" cy="4840307"/>
          </a:xfrm>
        </p:spPr>
        <p:txBody>
          <a:bodyPr>
            <a:normAutofit/>
          </a:bodyPr>
          <a:lstStyle/>
          <a:p>
            <a:pPr algn="just"/>
            <a:r>
              <a:rPr lang="en-US" sz="2400" dirty="0">
                <a:latin typeface="Times roman"/>
              </a:rPr>
              <a:t>In the future, we hope that this smart medicine box can be to linked to the online med karts, if in case the tablets are empty it directly sends a prescription message to the med kart in which they can help us delivering the prescribed tablets to our door step.</a:t>
            </a:r>
          </a:p>
          <a:p>
            <a:pPr algn="just"/>
            <a:r>
              <a:rPr lang="en-US" sz="2400" dirty="0">
                <a:latin typeface="Times roman"/>
              </a:rPr>
              <a:t>We can also try connecting our smart phones and smart devices to the medicine box so it can keep a track of the patient's routine like his daily movement, heartbeat, blood pressure etc.</a:t>
            </a:r>
            <a:endParaRPr lang="en-IN" sz="2400" dirty="0">
              <a:latin typeface="Times roman"/>
            </a:endParaRPr>
          </a:p>
          <a:p>
            <a:pPr algn="just"/>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1B66AA9C-4195-49CD-BF27-3BCA1B1FC23D}"/>
              </a:ext>
            </a:extLst>
          </p:cNvPr>
          <p:cNvPicPr>
            <a:picLocks noChangeAspect="1" noChangeArrowheads="1"/>
          </p:cNvPicPr>
          <p:nvPr/>
        </p:nvPicPr>
        <p:blipFill>
          <a:blip r:embed="rId2" cstate="print"/>
          <a:srcRect/>
          <a:stretch>
            <a:fillRect/>
          </a:stretch>
        </p:blipFill>
        <p:spPr bwMode="auto">
          <a:xfrm>
            <a:off x="36286" y="0"/>
            <a:ext cx="2076450" cy="787390"/>
          </a:xfrm>
          <a:prstGeom prst="rect">
            <a:avLst/>
          </a:prstGeom>
          <a:noFill/>
        </p:spPr>
      </p:pic>
    </p:spTree>
    <p:extLst>
      <p:ext uri="{BB962C8B-B14F-4D97-AF65-F5344CB8AC3E}">
        <p14:creationId xmlns:p14="http://schemas.microsoft.com/office/powerpoint/2010/main" val="3357487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ell\Desktop\download.png">
            <a:extLst>
              <a:ext uri="{FF2B5EF4-FFF2-40B4-BE49-F238E27FC236}">
                <a16:creationId xmlns:a16="http://schemas.microsoft.com/office/drawing/2014/main" id="{C3256DE2-43BB-47DF-BF37-187A537F4834}"/>
              </a:ext>
            </a:extLst>
          </p:cNvPr>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sp>
        <p:nvSpPr>
          <p:cNvPr id="6" name="Content Placeholder 2">
            <a:extLst>
              <a:ext uri="{FF2B5EF4-FFF2-40B4-BE49-F238E27FC236}">
                <a16:creationId xmlns:a16="http://schemas.microsoft.com/office/drawing/2014/main" id="{74C9D955-AF3E-4D64-880C-F727E76A4AF0}"/>
              </a:ext>
            </a:extLst>
          </p:cNvPr>
          <p:cNvSpPr>
            <a:spLocks noGrp="1"/>
          </p:cNvSpPr>
          <p:nvPr>
            <p:ph idx="1"/>
          </p:nvPr>
        </p:nvSpPr>
        <p:spPr>
          <a:xfrm>
            <a:off x="1828800" y="651681"/>
            <a:ext cx="8534400" cy="6172200"/>
          </a:xfrm>
        </p:spPr>
        <p:txBody>
          <a:bodyPr>
            <a:normAutofit lnSpcReduction="10000"/>
          </a:bodyPr>
          <a:lstStyle/>
          <a:p>
            <a:pPr marL="0" indent="0" algn="just">
              <a:buNone/>
            </a:pPr>
            <a:r>
              <a:rPr lang="en-IN" sz="4000" b="1" dirty="0">
                <a:latin typeface="Times roman"/>
              </a:rPr>
              <a:t>References</a:t>
            </a:r>
            <a:endParaRPr lang="en-IN" sz="4000" dirty="0">
              <a:latin typeface="Times roman"/>
            </a:endParaRPr>
          </a:p>
          <a:p>
            <a:pPr marL="742950" indent="-742950" algn="just">
              <a:buFont typeface="+mj-lt"/>
              <a:buAutoNum type="arabicPeriod"/>
            </a:pPr>
            <a:r>
              <a:rPr lang="en-US" sz="2400" dirty="0">
                <a:latin typeface="Times roman"/>
                <a:cs typeface="Times New Roman" panose="02020603050405020304" pitchFamily="18" charset="0"/>
              </a:rPr>
              <a:t>An </a:t>
            </a:r>
            <a:r>
              <a:rPr lang="en-US" sz="2400" dirty="0" err="1">
                <a:latin typeface="Times roman"/>
                <a:cs typeface="Times New Roman" panose="02020603050405020304" pitchFamily="18" charset="0"/>
              </a:rPr>
              <a:t>IoT</a:t>
            </a:r>
            <a:r>
              <a:rPr lang="en-US" sz="2400" dirty="0">
                <a:latin typeface="Times roman"/>
                <a:cs typeface="Times New Roman" panose="02020603050405020304" pitchFamily="18" charset="0"/>
              </a:rPr>
              <a:t>-Aware Architecture for Smart Healthcare Systems. </a:t>
            </a:r>
            <a:r>
              <a:rPr lang="it-IT" sz="2400" dirty="0">
                <a:latin typeface="Times roman"/>
              </a:rPr>
              <a:t>Luca Catarinucci, Danilo De Donno, Luca Mainetti ,</a:t>
            </a:r>
            <a:r>
              <a:rPr lang="en-US" sz="2400" dirty="0">
                <a:latin typeface="Times roman"/>
                <a:cs typeface="Times New Roman" panose="02020603050405020304" pitchFamily="18" charset="0"/>
              </a:rPr>
              <a:t>IEEE Internet of Things Journal, November 2015.</a:t>
            </a:r>
          </a:p>
          <a:p>
            <a:pPr marL="742950" indent="-742950" algn="just">
              <a:buFont typeface="+mj-lt"/>
              <a:buAutoNum type="arabicPeriod"/>
            </a:pPr>
            <a:r>
              <a:rPr lang="en-US" sz="2400" dirty="0">
                <a:latin typeface="Times roman"/>
                <a:cs typeface="Times New Roman" panose="02020603050405020304" pitchFamily="18" charset="0"/>
              </a:rPr>
              <a:t>A Health-</a:t>
            </a:r>
            <a:r>
              <a:rPr lang="en-US" sz="2400" dirty="0" err="1">
                <a:latin typeface="Times roman"/>
                <a:cs typeface="Times New Roman" panose="02020603050405020304" pitchFamily="18" charset="0"/>
              </a:rPr>
              <a:t>IoT</a:t>
            </a:r>
            <a:r>
              <a:rPr lang="en-US" sz="2400" dirty="0">
                <a:latin typeface="Times roman"/>
                <a:cs typeface="Times New Roman" panose="02020603050405020304" pitchFamily="18" charset="0"/>
              </a:rPr>
              <a:t> Platform Based on the Integration of Intelligent Packaging, Unobtrusive Bio-Sensor and Intelligent Medicine Box. </a:t>
            </a:r>
            <a:r>
              <a:rPr lang="en-US" sz="2400" dirty="0" err="1">
                <a:latin typeface="Times roman"/>
                <a:cs typeface="Times New Roman" panose="02020603050405020304" pitchFamily="18" charset="0"/>
              </a:rPr>
              <a:t>Geng</a:t>
            </a:r>
            <a:r>
              <a:rPr lang="en-US" sz="2400" dirty="0">
                <a:latin typeface="Times roman"/>
                <a:cs typeface="Times New Roman" panose="02020603050405020304" pitchFamily="18" charset="0"/>
              </a:rPr>
              <a:t> Yang, Li </a:t>
            </a:r>
            <a:r>
              <a:rPr lang="en-US" sz="2400" dirty="0" err="1">
                <a:latin typeface="Times roman"/>
                <a:cs typeface="Times New Roman" panose="02020603050405020304" pitchFamily="18" charset="0"/>
              </a:rPr>
              <a:t>Xie</a:t>
            </a:r>
            <a:r>
              <a:rPr lang="en-US" sz="2400" dirty="0">
                <a:latin typeface="Times roman"/>
                <a:cs typeface="Times New Roman" panose="02020603050405020304" pitchFamily="18" charset="0"/>
              </a:rPr>
              <a:t>, </a:t>
            </a:r>
            <a:r>
              <a:rPr lang="en-US" sz="2400" dirty="0" err="1">
                <a:latin typeface="Times roman"/>
                <a:cs typeface="Times New Roman" panose="02020603050405020304" pitchFamily="18" charset="0"/>
              </a:rPr>
              <a:t>Matti</a:t>
            </a:r>
            <a:r>
              <a:rPr lang="en-US" sz="2400" dirty="0">
                <a:latin typeface="Times roman"/>
                <a:cs typeface="Times New Roman" panose="02020603050405020304" pitchFamily="18" charset="0"/>
              </a:rPr>
              <a:t> </a:t>
            </a:r>
            <a:r>
              <a:rPr lang="en-US" sz="2400" dirty="0" err="1">
                <a:latin typeface="Times roman"/>
                <a:cs typeface="Times New Roman" panose="02020603050405020304" pitchFamily="18" charset="0"/>
              </a:rPr>
              <a:t>Mäntysalo</a:t>
            </a:r>
            <a:r>
              <a:rPr lang="en-US" sz="2400" dirty="0">
                <a:latin typeface="Times roman"/>
                <a:cs typeface="Times New Roman" panose="02020603050405020304" pitchFamily="18" charset="0"/>
              </a:rPr>
              <a:t>, </a:t>
            </a:r>
            <a:r>
              <a:rPr lang="en-US" sz="2400" dirty="0" err="1">
                <a:latin typeface="Times roman"/>
                <a:cs typeface="Times New Roman" panose="02020603050405020304" pitchFamily="18" charset="0"/>
              </a:rPr>
              <a:t>Xiaolin</a:t>
            </a:r>
            <a:r>
              <a:rPr lang="en-US" sz="2400" dirty="0">
                <a:latin typeface="Times roman"/>
                <a:cs typeface="Times New Roman" panose="02020603050405020304" pitchFamily="18" charset="0"/>
              </a:rPr>
              <a:t> Zhou, IEEE Transactions on Industrial Informatics, November 2014.</a:t>
            </a:r>
          </a:p>
          <a:p>
            <a:pPr marL="742950" indent="-742950" algn="just">
              <a:buFont typeface="+mj-lt"/>
              <a:buAutoNum type="arabicPeriod"/>
            </a:pPr>
            <a:r>
              <a:rPr lang="en-US" sz="2400" dirty="0">
                <a:latin typeface="Times roman"/>
                <a:cs typeface="Times New Roman" panose="02020603050405020304" pitchFamily="18" charset="0"/>
              </a:rPr>
              <a:t>An Electronic Pillbox for Continuous Monitoring of Medication Adherence, Tamara. L. Hayes John, M. Hunt, Andre </a:t>
            </a:r>
            <a:r>
              <a:rPr lang="en-US" sz="2400" dirty="0" err="1">
                <a:latin typeface="Times roman"/>
                <a:cs typeface="Times New Roman" panose="02020603050405020304" pitchFamily="18" charset="0"/>
              </a:rPr>
              <a:t>Adami</a:t>
            </a:r>
            <a:r>
              <a:rPr lang="en-US" sz="2400" dirty="0">
                <a:latin typeface="Times roman"/>
                <a:cs typeface="Times New Roman" panose="02020603050405020304" pitchFamily="18" charset="0"/>
              </a:rPr>
              <a:t>, and Jeffrey A. Kaye, IEEE Engineering in Medicine and Biology Society, October 2012.</a:t>
            </a:r>
          </a:p>
          <a:p>
            <a:pPr marL="742950" indent="-742950" algn="just">
              <a:buFont typeface="+mj-lt"/>
              <a:buAutoNum type="arabicPeriod"/>
            </a:pPr>
            <a:r>
              <a:rPr lang="en-IN" sz="2400" dirty="0">
                <a:latin typeface="Times New Roman" panose="02020603050405020304" pitchFamily="18" charset="0"/>
                <a:cs typeface="Times New Roman" panose="02020603050405020304" pitchFamily="18" charset="0"/>
              </a:rPr>
              <a:t>Reconfigurable Smart Factory for Drug Packing in Healthcare Industry 4.0. </a:t>
            </a:r>
            <a:r>
              <a:rPr lang="en-IN" sz="2400" dirty="0" err="1">
                <a:latin typeface="Times New Roman" panose="02020603050405020304" pitchFamily="18" charset="0"/>
                <a:cs typeface="Times New Roman" panose="02020603050405020304" pitchFamily="18" charset="0"/>
              </a:rPr>
              <a:t>Jiafu</a:t>
            </a:r>
            <a:r>
              <a:rPr lang="en-IN" sz="2400" dirty="0">
                <a:latin typeface="Times New Roman" panose="02020603050405020304" pitchFamily="18" charset="0"/>
                <a:cs typeface="Times New Roman" panose="02020603050405020304" pitchFamily="18" charset="0"/>
              </a:rPr>
              <a:t> Wan, </a:t>
            </a:r>
            <a:r>
              <a:rPr lang="en-IN" sz="2400" dirty="0" err="1">
                <a:latin typeface="Times New Roman" panose="02020603050405020304" pitchFamily="18" charset="0"/>
                <a:cs typeface="Times New Roman" panose="02020603050405020304" pitchFamily="18" charset="0"/>
              </a:rPr>
              <a:t>Shenglong</a:t>
            </a:r>
            <a:r>
              <a:rPr lang="en-IN" sz="2400" dirty="0">
                <a:latin typeface="Times New Roman" panose="02020603050405020304" pitchFamily="18" charset="0"/>
                <a:cs typeface="Times New Roman" panose="02020603050405020304" pitchFamily="18" charset="0"/>
              </a:rPr>
              <a:t> Tang, Di Li, Muhammad Imran, </a:t>
            </a:r>
            <a:r>
              <a:rPr lang="en-IN" sz="2400" dirty="0" err="1">
                <a:latin typeface="Times New Roman" panose="02020603050405020304" pitchFamily="18" charset="0"/>
                <a:cs typeface="Times New Roman" panose="02020603050405020304" pitchFamily="18" charset="0"/>
              </a:rPr>
              <a:t>Chunhua</a:t>
            </a:r>
            <a:r>
              <a:rPr lang="en-IN" sz="2400" dirty="0">
                <a:latin typeface="Times New Roman" panose="02020603050405020304" pitchFamily="18" charset="0"/>
                <a:cs typeface="Times New Roman" panose="02020603050405020304" pitchFamily="18" charset="0"/>
              </a:rPr>
              <a:t> Zhang, </a:t>
            </a:r>
            <a:r>
              <a:rPr lang="en-IN" sz="2400" dirty="0" err="1">
                <a:latin typeface="Times New Roman" panose="02020603050405020304" pitchFamily="18" charset="0"/>
                <a:cs typeface="Times New Roman" panose="02020603050405020304" pitchFamily="18" charset="0"/>
              </a:rPr>
              <a:t>Chengliang</a:t>
            </a:r>
            <a:r>
              <a:rPr lang="en-IN" sz="2400" dirty="0">
                <a:latin typeface="Times New Roman" panose="02020603050405020304" pitchFamily="18" charset="0"/>
                <a:cs typeface="Times New Roman" panose="02020603050405020304" pitchFamily="18" charset="0"/>
              </a:rPr>
              <a:t> Liu, </a:t>
            </a:r>
            <a:r>
              <a:rPr lang="en-IN" sz="2400" dirty="0" err="1">
                <a:latin typeface="Times New Roman" panose="02020603050405020304" pitchFamily="18" charset="0"/>
                <a:cs typeface="Times New Roman" panose="02020603050405020304" pitchFamily="18" charset="0"/>
              </a:rPr>
              <a:t>Zhibo</a:t>
            </a:r>
            <a:r>
              <a:rPr lang="en-IN" sz="2400" dirty="0">
                <a:latin typeface="Times New Roman" panose="02020603050405020304" pitchFamily="18" charset="0"/>
                <a:cs typeface="Times New Roman" panose="02020603050405020304" pitchFamily="18" charset="0"/>
              </a:rPr>
              <a:t> Pang, IEEE Transactions on Industrial Informatics Oct 2018.</a:t>
            </a:r>
          </a:p>
          <a:p>
            <a:pPr marL="742950" indent="-742950" algn="just">
              <a:buFont typeface="+mj-lt"/>
              <a:buAutoNum type="arabicPeriod"/>
            </a:pPr>
            <a:endParaRPr lang="en-IN"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endParaRPr lang="en-IN"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endParaRPr lang="en-US" sz="2400" dirty="0">
              <a:latin typeface="Times roman"/>
              <a:cs typeface="Times New Roman" panose="02020603050405020304" pitchFamily="18" charset="0"/>
            </a:endParaRPr>
          </a:p>
          <a:p>
            <a:pPr marL="742950" indent="-742950" algn="just">
              <a:buFont typeface="+mj-lt"/>
              <a:buAutoNum type="arabicPeriod"/>
            </a:pPr>
            <a:endParaRPr lang="en-US" sz="2400" dirty="0">
              <a:latin typeface="Times roman"/>
              <a:cs typeface="Times New Roman" panose="02020603050405020304" pitchFamily="18" charset="0"/>
            </a:endParaRPr>
          </a:p>
          <a:p>
            <a:pPr marL="0" indent="0" algn="just">
              <a:buNone/>
            </a:pPr>
            <a:endParaRPr lang="en-US" sz="2400" dirty="0">
              <a:latin typeface="Times roman"/>
              <a:cs typeface="Times New Roman" panose="02020603050405020304" pitchFamily="18" charset="0"/>
            </a:endParaRPr>
          </a:p>
          <a:p>
            <a:pPr marL="742950" indent="-742950" algn="just">
              <a:buFont typeface="+mj-lt"/>
              <a:buAutoNum type="arabicPeriod"/>
            </a:pPr>
            <a:endParaRPr lang="en-US" sz="2400" dirty="0">
              <a:latin typeface="Times roman"/>
              <a:cs typeface="Times New Roman" panose="02020603050405020304" pitchFamily="18" charset="0"/>
            </a:endParaRPr>
          </a:p>
          <a:p>
            <a:pPr marL="742950" indent="-742950" algn="just">
              <a:buFont typeface="+mj-lt"/>
              <a:buAutoNum type="arabicPeriod"/>
            </a:pPr>
            <a:endParaRPr lang="en-US" sz="2400" dirty="0">
              <a:latin typeface="Times roman"/>
              <a:cs typeface="Times New Roman" panose="02020603050405020304" pitchFamily="18" charset="0"/>
            </a:endParaRPr>
          </a:p>
          <a:p>
            <a:pPr marL="742950" indent="-742950" algn="just">
              <a:buFont typeface="+mj-lt"/>
              <a:buAutoNum type="arabicPeriod"/>
            </a:pPr>
            <a:endParaRPr lang="en-IN" sz="4000" dirty="0">
              <a:latin typeface="Times roman"/>
            </a:endParaRPr>
          </a:p>
          <a:p>
            <a:pPr algn="just"/>
            <a:endParaRPr lang="en-US" sz="4000" dirty="0">
              <a:latin typeface="Times roman"/>
            </a:endParaRPr>
          </a:p>
        </p:txBody>
      </p:sp>
    </p:spTree>
    <p:extLst>
      <p:ext uri="{BB962C8B-B14F-4D97-AF65-F5344CB8AC3E}">
        <p14:creationId xmlns:p14="http://schemas.microsoft.com/office/powerpoint/2010/main" val="83808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roman"/>
              </a:rPr>
              <a:t>Abstract</a:t>
            </a:r>
          </a:p>
        </p:txBody>
      </p:sp>
      <p:sp>
        <p:nvSpPr>
          <p:cNvPr id="3" name="Content Placeholder 2"/>
          <p:cNvSpPr>
            <a:spLocks noGrp="1"/>
          </p:cNvSpPr>
          <p:nvPr>
            <p:ph idx="1"/>
          </p:nvPr>
        </p:nvSpPr>
        <p:spPr>
          <a:xfrm>
            <a:off x="1828800" y="1371601"/>
            <a:ext cx="8229600" cy="4525963"/>
          </a:xfrm>
        </p:spPr>
        <p:txBody>
          <a:bodyPr>
            <a:noAutofit/>
          </a:bodyPr>
          <a:lstStyle/>
          <a:p>
            <a:pPr algn="just"/>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It is helpful to people who are forgetful about taking medicine in proper time, especially the elderly people. </a:t>
            </a:r>
          </a:p>
          <a:p>
            <a:pPr algn="just"/>
            <a:r>
              <a:rPr lang="en-US" sz="2400" dirty="0">
                <a:latin typeface="Times New Roman" pitchFamily="18" charset="0"/>
                <a:cs typeface="Times New Roman" pitchFamily="18" charset="0"/>
              </a:rPr>
              <a:t>It can be used by nurses as well to avoid confusion in medication of patients. </a:t>
            </a:r>
          </a:p>
          <a:p>
            <a:pPr algn="just"/>
            <a:r>
              <a:rPr lang="en-US" sz="2400" dirty="0">
                <a:latin typeface="Times New Roman" pitchFamily="18" charset="0"/>
                <a:cs typeface="Times New Roman" pitchFamily="18" charset="0"/>
              </a:rPr>
              <a:t>The time required to take medicine isn’t printed on medicine box or can’t be read by people. </a:t>
            </a:r>
          </a:p>
          <a:p>
            <a:pPr algn="just"/>
            <a:r>
              <a:rPr lang="en-US" sz="2400" dirty="0">
                <a:latin typeface="Times New Roman" pitchFamily="18" charset="0"/>
                <a:cs typeface="Times New Roman" pitchFamily="18" charset="0"/>
              </a:rPr>
              <a:t>Sometimes they forget to take pills. </a:t>
            </a:r>
          </a:p>
          <a:p>
            <a:pPr algn="just"/>
            <a:r>
              <a:rPr lang="en-US" sz="2400" dirty="0">
                <a:latin typeface="Times New Roman" pitchFamily="18" charset="0"/>
                <a:cs typeface="Times New Roman" pitchFamily="18" charset="0"/>
              </a:rPr>
              <a:t>This project deals with particular time a patient needs to take pills which can be changed according to his requirement. </a:t>
            </a:r>
          </a:p>
          <a:p>
            <a:pPr algn="just"/>
            <a:r>
              <a:rPr lang="en-US" sz="2400" dirty="0">
                <a:latin typeface="Times New Roman" pitchFamily="18" charset="0"/>
                <a:cs typeface="Times New Roman" pitchFamily="18" charset="0"/>
              </a:rPr>
              <a:t>It even ensures that right medicine at appropriate time is taken, moreover it monitors the number of pills left, if few, order of pill is sent by system to medical shop automatically through GSM. </a:t>
            </a:r>
            <a:endParaRPr lang="en-US" sz="2400" dirty="0">
              <a:latin typeface="Times roman"/>
            </a:endParaRPr>
          </a:p>
        </p:txBody>
      </p:sp>
      <p:pic>
        <p:nvPicPr>
          <p:cNvPr id="4" name="Picture 3" descr="C:\Users\dell\Desktop\download.png"/>
          <p:cNvPicPr>
            <a:picLocks noChangeAspect="1" noChangeArrowheads="1"/>
          </p:cNvPicPr>
          <p:nvPr/>
        </p:nvPicPr>
        <p:blipFill>
          <a:blip r:embed="rId2" cstate="print"/>
          <a:srcRect/>
          <a:stretch>
            <a:fillRect/>
          </a:stretch>
        </p:blipFill>
        <p:spPr bwMode="auto">
          <a:xfrm>
            <a:off x="0" y="58748"/>
            <a:ext cx="2076450" cy="78739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279DC-BFB5-4D2B-A18D-191158BF2BF2}"/>
              </a:ext>
            </a:extLst>
          </p:cNvPr>
          <p:cNvSpPr>
            <a:spLocks noGrp="1"/>
          </p:cNvSpPr>
          <p:nvPr>
            <p:ph idx="1"/>
          </p:nvPr>
        </p:nvSpPr>
        <p:spPr>
          <a:xfrm>
            <a:off x="1981200" y="228601"/>
            <a:ext cx="8229600" cy="5897563"/>
          </a:xfrm>
        </p:spPr>
        <p:txBody>
          <a:bodyPr>
            <a:normAutofit/>
          </a:bodyPr>
          <a:lstStyle/>
          <a:p>
            <a:pPr marL="457200" indent="-457200" algn="just">
              <a:buFont typeface="+mj-lt"/>
              <a:buAutoNum type="arabicPeriod" startAt="5"/>
            </a:pPr>
            <a:endParaRPr lang="en-US" sz="2400" dirty="0">
              <a:latin typeface="Times roman"/>
            </a:endParaRPr>
          </a:p>
          <a:p>
            <a:pPr marL="457200" indent="-457200" algn="just">
              <a:buFont typeface="+mj-lt"/>
              <a:buAutoNum type="arabicPeriod" startAt="5"/>
            </a:pPr>
            <a:endParaRPr lang="en-US" sz="2400" dirty="0">
              <a:latin typeface="Times roman"/>
            </a:endParaRPr>
          </a:p>
          <a:p>
            <a:pPr marL="457200" indent="-457200" algn="just">
              <a:buFont typeface="+mj-lt"/>
              <a:buAutoNum type="arabicPeriod" startAt="5"/>
            </a:pPr>
            <a:r>
              <a:rPr lang="en-US" sz="2400" dirty="0">
                <a:latin typeface="Times roman"/>
              </a:rPr>
              <a:t>Effective ways to use Internet of Things in the field of medical and smart health care. Kaleem Ullah ; </a:t>
            </a:r>
            <a:r>
              <a:rPr lang="en-US" sz="2400" dirty="0" err="1">
                <a:latin typeface="Times roman"/>
              </a:rPr>
              <a:t>Munam</a:t>
            </a:r>
            <a:r>
              <a:rPr lang="en-US" sz="2400" dirty="0">
                <a:latin typeface="Times roman"/>
              </a:rPr>
              <a:t> Ali Shah ; </a:t>
            </a:r>
            <a:r>
              <a:rPr lang="en-US" sz="2400" dirty="0" err="1">
                <a:latin typeface="Times roman"/>
              </a:rPr>
              <a:t>Sijing</a:t>
            </a:r>
            <a:r>
              <a:rPr lang="en-US" sz="2400" dirty="0">
                <a:latin typeface="Times roman"/>
              </a:rPr>
              <a:t> Zhang , IEEE Xplore 23 May 2016.</a:t>
            </a:r>
          </a:p>
          <a:p>
            <a:pPr marL="0" indent="0" algn="just">
              <a:buNone/>
            </a:pPr>
            <a:endParaRPr lang="en-IN" sz="2400" dirty="0"/>
          </a:p>
        </p:txBody>
      </p:sp>
      <p:pic>
        <p:nvPicPr>
          <p:cNvPr id="4" name="Picture 3" descr="C:\Users\dell\Desktop\download.png">
            <a:extLst>
              <a:ext uri="{FF2B5EF4-FFF2-40B4-BE49-F238E27FC236}">
                <a16:creationId xmlns:a16="http://schemas.microsoft.com/office/drawing/2014/main" id="{16E4C79F-F632-48B8-8C40-57A2049DB281}"/>
              </a:ext>
            </a:extLst>
          </p:cNvPr>
          <p:cNvPicPr>
            <a:picLocks noChangeAspect="1" noChangeArrowheads="1"/>
          </p:cNvPicPr>
          <p:nvPr/>
        </p:nvPicPr>
        <p:blipFill>
          <a:blip r:embed="rId2" cstate="print"/>
          <a:srcRect/>
          <a:stretch>
            <a:fillRect/>
          </a:stretch>
        </p:blipFill>
        <p:spPr bwMode="auto">
          <a:xfrm>
            <a:off x="0" y="3629"/>
            <a:ext cx="2076450" cy="787390"/>
          </a:xfrm>
          <a:prstGeom prst="rect">
            <a:avLst/>
          </a:prstGeom>
          <a:noFill/>
        </p:spPr>
      </p:pic>
    </p:spTree>
    <p:extLst>
      <p:ext uri="{BB962C8B-B14F-4D97-AF65-F5344CB8AC3E}">
        <p14:creationId xmlns:p14="http://schemas.microsoft.com/office/powerpoint/2010/main" val="369899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1BC00-9547-40EA-9E3F-C01D448BCBDB}"/>
              </a:ext>
            </a:extLst>
          </p:cNvPr>
          <p:cNvSpPr>
            <a:spLocks noGrp="1"/>
          </p:cNvSpPr>
          <p:nvPr>
            <p:ph idx="1"/>
          </p:nvPr>
        </p:nvSpPr>
        <p:spPr>
          <a:xfrm>
            <a:off x="609600" y="791019"/>
            <a:ext cx="10972800" cy="5335145"/>
          </a:xfrm>
        </p:spPr>
        <p:txBody>
          <a:bodyPr/>
          <a:lstStyle/>
          <a:p>
            <a:pPr marL="0" indent="0" algn="ctr">
              <a:buNone/>
            </a:pPr>
            <a:r>
              <a:rPr lang="en-IN" b="1" dirty="0">
                <a:latin typeface="Times roman"/>
              </a:rPr>
              <a:t>RESULT</a:t>
            </a:r>
          </a:p>
          <a:p>
            <a:pPr algn="just">
              <a:defRPr/>
            </a:pPr>
            <a:endParaRPr lang="en-US" altLang="en-US" sz="800" dirty="0">
              <a:latin typeface="Times New Roman" panose="02020603050405020304" pitchFamily="18" charset="0"/>
              <a:cs typeface="Times New Roman" panose="02020603050405020304" pitchFamily="18" charset="0"/>
            </a:endParaRPr>
          </a:p>
          <a:p>
            <a:pPr marL="171450" indent="-171450" algn="just">
              <a:defRPr/>
            </a:pPr>
            <a:r>
              <a:rPr lang="en-US" dirty="0"/>
              <a:t>Majority of the people may it be elderly or middle age person found it to be useful </a:t>
            </a:r>
          </a:p>
          <a:p>
            <a:pPr marL="171450" indent="-171450" algn="just">
              <a:defRPr/>
            </a:pPr>
            <a:r>
              <a:rPr lang="en-US" dirty="0"/>
              <a:t>Patient were able to maintain consistency of medication without fail </a:t>
            </a:r>
          </a:p>
          <a:p>
            <a:pPr marL="171450" indent="-171450" algn="just">
              <a:defRPr/>
            </a:pPr>
            <a:r>
              <a:rPr lang="en-US" dirty="0"/>
              <a:t>With the help of proper medication at proper time, people recovered soon </a:t>
            </a:r>
          </a:p>
          <a:p>
            <a:pPr marL="171450" indent="-171450" algn="just">
              <a:defRPr/>
            </a:pPr>
            <a:r>
              <a:rPr lang="en-US" dirty="0"/>
              <a:t>Elderly people found it to be friendly for use</a:t>
            </a:r>
          </a:p>
          <a:p>
            <a:pPr>
              <a:defRPr/>
            </a:pPr>
            <a:endParaRPr lang="en-US" altLang="en-US" sz="800" b="1" dirty="0">
              <a:latin typeface="Times New Roman" panose="02020603050405020304" pitchFamily="18" charset="0"/>
              <a:cs typeface="Times New Roman" panose="02020603050405020304" pitchFamily="18" charset="0"/>
            </a:endParaRPr>
          </a:p>
          <a:p>
            <a:pPr>
              <a:defRPr/>
            </a:pPr>
            <a:endParaRPr lang="en-IN" sz="3600" dirty="0"/>
          </a:p>
          <a:p>
            <a:pPr marL="0" indent="0">
              <a:buNone/>
            </a:pPr>
            <a:endParaRPr lang="en-IN" b="1" dirty="0">
              <a:latin typeface="Times roman"/>
            </a:endParaRPr>
          </a:p>
        </p:txBody>
      </p:sp>
      <p:pic>
        <p:nvPicPr>
          <p:cNvPr id="5" name="Picture 4" descr="C:\Users\dell\Desktop\download.png">
            <a:extLst>
              <a:ext uri="{FF2B5EF4-FFF2-40B4-BE49-F238E27FC236}">
                <a16:creationId xmlns:a16="http://schemas.microsoft.com/office/drawing/2014/main" id="{7BDA1DDE-C516-4C73-8B28-386159910C66}"/>
              </a:ext>
            </a:extLst>
          </p:cNvPr>
          <p:cNvPicPr>
            <a:picLocks noChangeAspect="1" noChangeArrowheads="1"/>
          </p:cNvPicPr>
          <p:nvPr/>
        </p:nvPicPr>
        <p:blipFill>
          <a:blip r:embed="rId2" cstate="print"/>
          <a:srcRect/>
          <a:stretch>
            <a:fillRect/>
          </a:stretch>
        </p:blipFill>
        <p:spPr bwMode="auto">
          <a:xfrm>
            <a:off x="0" y="3629"/>
            <a:ext cx="2076450" cy="787390"/>
          </a:xfrm>
          <a:prstGeom prst="rect">
            <a:avLst/>
          </a:prstGeom>
          <a:noFill/>
        </p:spPr>
      </p:pic>
    </p:spTree>
    <p:extLst>
      <p:ext uri="{BB962C8B-B14F-4D97-AF65-F5344CB8AC3E}">
        <p14:creationId xmlns:p14="http://schemas.microsoft.com/office/powerpoint/2010/main" val="4168589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5573-46BF-4E5C-9462-71296BF8D89F}"/>
              </a:ext>
            </a:extLst>
          </p:cNvPr>
          <p:cNvSpPr>
            <a:spLocks noGrp="1"/>
          </p:cNvSpPr>
          <p:nvPr>
            <p:ph type="title"/>
          </p:nvPr>
        </p:nvSpPr>
        <p:spPr/>
        <p:txBody>
          <a:bodyPr>
            <a:normAutofit/>
          </a:bodyPr>
          <a:lstStyle/>
          <a:p>
            <a:r>
              <a:rPr lang="en-IN" sz="4000" b="1" dirty="0">
                <a:latin typeface="Times roman"/>
              </a:rPr>
              <a:t>Project Image</a:t>
            </a:r>
          </a:p>
        </p:txBody>
      </p:sp>
      <p:pic>
        <p:nvPicPr>
          <p:cNvPr id="4" name="Content Placeholder 3">
            <a:extLst>
              <a:ext uri="{FF2B5EF4-FFF2-40B4-BE49-F238E27FC236}">
                <a16:creationId xmlns:a16="http://schemas.microsoft.com/office/drawing/2014/main" id="{4754BD49-3D0E-4616-8F40-CCA3E507AEA3}"/>
              </a:ext>
            </a:extLst>
          </p:cNvPr>
          <p:cNvPicPr>
            <a:picLocks noGrp="1" noChangeAspect="1"/>
          </p:cNvPicPr>
          <p:nvPr>
            <p:ph idx="1"/>
          </p:nvPr>
        </p:nvPicPr>
        <p:blipFill>
          <a:blip r:embed="rId2"/>
          <a:stretch>
            <a:fillRect/>
          </a:stretch>
        </p:blipFill>
        <p:spPr>
          <a:xfrm rot="16200000">
            <a:off x="3409950" y="561243"/>
            <a:ext cx="5372099" cy="7162799"/>
          </a:xfrm>
          <a:prstGeom prst="rect">
            <a:avLst/>
          </a:prstGeom>
        </p:spPr>
      </p:pic>
      <p:pic>
        <p:nvPicPr>
          <p:cNvPr id="5" name="Picture 4" descr="C:\Users\dell\Desktop\download.png">
            <a:extLst>
              <a:ext uri="{FF2B5EF4-FFF2-40B4-BE49-F238E27FC236}">
                <a16:creationId xmlns:a16="http://schemas.microsoft.com/office/drawing/2014/main" id="{2209C719-E0C0-4C7B-A3A5-44D98E2FEE47}"/>
              </a:ext>
            </a:extLst>
          </p:cNvPr>
          <p:cNvPicPr>
            <a:picLocks noChangeAspect="1" noChangeArrowheads="1"/>
          </p:cNvPicPr>
          <p:nvPr/>
        </p:nvPicPr>
        <p:blipFill>
          <a:blip r:embed="rId3" cstate="print"/>
          <a:srcRect/>
          <a:stretch>
            <a:fillRect/>
          </a:stretch>
        </p:blipFill>
        <p:spPr bwMode="auto">
          <a:xfrm>
            <a:off x="0" y="3629"/>
            <a:ext cx="2076450" cy="787390"/>
          </a:xfrm>
          <a:prstGeom prst="rect">
            <a:avLst/>
          </a:prstGeom>
          <a:noFill/>
        </p:spPr>
      </p:pic>
    </p:spTree>
    <p:extLst>
      <p:ext uri="{BB962C8B-B14F-4D97-AF65-F5344CB8AC3E}">
        <p14:creationId xmlns:p14="http://schemas.microsoft.com/office/powerpoint/2010/main" val="2778620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07649FFF-4F49-4D11-8CCD-DA255DC5E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913" y="914400"/>
            <a:ext cx="10092173" cy="5668963"/>
          </a:xfrm>
        </p:spPr>
      </p:pic>
      <p:pic>
        <p:nvPicPr>
          <p:cNvPr id="4" name="Picture 3" descr="C:\Users\dell\Desktop\download.png">
            <a:extLst>
              <a:ext uri="{FF2B5EF4-FFF2-40B4-BE49-F238E27FC236}">
                <a16:creationId xmlns:a16="http://schemas.microsoft.com/office/drawing/2014/main" id="{33F222A0-1250-49B8-8CCE-3648CC781485}"/>
              </a:ext>
            </a:extLst>
          </p:cNvPr>
          <p:cNvPicPr>
            <a:picLocks noChangeAspect="1" noChangeArrowheads="1"/>
          </p:cNvPicPr>
          <p:nvPr/>
        </p:nvPicPr>
        <p:blipFill>
          <a:blip r:embed="rId3" cstate="print"/>
          <a:srcRect/>
          <a:stretch>
            <a:fillRect/>
          </a:stretch>
        </p:blipFill>
        <p:spPr bwMode="auto">
          <a:xfrm>
            <a:off x="0" y="3629"/>
            <a:ext cx="2076450" cy="787390"/>
          </a:xfrm>
          <a:prstGeom prst="rect">
            <a:avLst/>
          </a:prstGeom>
          <a:noFill/>
        </p:spPr>
      </p:pic>
    </p:spTree>
    <p:extLst>
      <p:ext uri="{BB962C8B-B14F-4D97-AF65-F5344CB8AC3E}">
        <p14:creationId xmlns:p14="http://schemas.microsoft.com/office/powerpoint/2010/main" val="3241631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4FDD8A7-3004-483F-A8CD-2B5F59B34672}"/>
              </a:ext>
            </a:extLst>
          </p:cNvPr>
          <p:cNvGrpSpPr/>
          <p:nvPr/>
        </p:nvGrpSpPr>
        <p:grpSpPr>
          <a:xfrm>
            <a:off x="189392" y="81923"/>
            <a:ext cx="11908215" cy="6735330"/>
            <a:chOff x="1863328" y="142875"/>
            <a:chExt cx="8426526" cy="6735330"/>
          </a:xfrm>
        </p:grpSpPr>
        <p:sp>
          <p:nvSpPr>
            <p:cNvPr id="6" name="Rectangle 1167">
              <a:extLst>
                <a:ext uri="{FF2B5EF4-FFF2-40B4-BE49-F238E27FC236}">
                  <a16:creationId xmlns:a16="http://schemas.microsoft.com/office/drawing/2014/main" id="{491A6228-CC59-442B-ABE2-BABCD5B60624}"/>
                </a:ext>
              </a:extLst>
            </p:cNvPr>
            <p:cNvSpPr>
              <a:spLocks noChangeArrowheads="1"/>
            </p:cNvSpPr>
            <p:nvPr/>
          </p:nvSpPr>
          <p:spPr bwMode="auto">
            <a:xfrm>
              <a:off x="2506824" y="3177007"/>
              <a:ext cx="1266899" cy="183803"/>
            </a:xfrm>
            <a:prstGeom prst="rect">
              <a:avLst/>
            </a:prstGeom>
            <a:solidFill>
              <a:schemeClr val="accent2">
                <a:lumMod val="40000"/>
                <a:lumOff val="60000"/>
              </a:schemeClr>
            </a:solidFill>
            <a:ln w="9525">
              <a:solidFill>
                <a:schemeClr val="tx1"/>
              </a:solidFill>
              <a:miter lim="800000"/>
              <a:headEnd/>
              <a:tailEnd/>
            </a:ln>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125" dirty="0"/>
                <a:t>INTRODUCTION</a:t>
              </a:r>
            </a:p>
          </p:txBody>
        </p:sp>
        <p:grpSp>
          <p:nvGrpSpPr>
            <p:cNvPr id="7" name="Group 875">
              <a:extLst>
                <a:ext uri="{FF2B5EF4-FFF2-40B4-BE49-F238E27FC236}">
                  <a16:creationId xmlns:a16="http://schemas.microsoft.com/office/drawing/2014/main" id="{2E38676C-BF57-44E5-87D8-2B5E858A1D43}"/>
                </a:ext>
              </a:extLst>
            </p:cNvPr>
            <p:cNvGrpSpPr>
              <a:grpSpLocks/>
            </p:cNvGrpSpPr>
            <p:nvPr/>
          </p:nvGrpSpPr>
          <p:grpSpPr bwMode="auto">
            <a:xfrm>
              <a:off x="2604492" y="142875"/>
              <a:ext cx="6929438" cy="464344"/>
              <a:chOff x="2496" y="1200"/>
              <a:chExt cx="18624" cy="1248"/>
            </a:xfrm>
            <a:blipFill>
              <a:blip r:embed="rId2"/>
              <a:tile tx="0" ty="0" sx="100000" sy="100000" flip="none" algn="tl"/>
            </a:blipFill>
          </p:grpSpPr>
          <p:sp>
            <p:nvSpPr>
              <p:cNvPr id="22" name="Rectangle 842">
                <a:extLst>
                  <a:ext uri="{FF2B5EF4-FFF2-40B4-BE49-F238E27FC236}">
                    <a16:creationId xmlns:a16="http://schemas.microsoft.com/office/drawing/2014/main" id="{30788CB9-DCFD-4FC6-9860-CA2596673A25}"/>
                  </a:ext>
                </a:extLst>
              </p:cNvPr>
              <p:cNvSpPr>
                <a:spLocks noChangeArrowheads="1"/>
              </p:cNvSpPr>
              <p:nvPr/>
            </p:nvSpPr>
            <p:spPr bwMode="auto">
              <a:xfrm>
                <a:off x="2496" y="1200"/>
                <a:ext cx="18624" cy="124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defRPr>
                    <a:solidFill>
                      <a:schemeClr val="tx1"/>
                    </a:solidFill>
                    <a:latin typeface="Arial" panose="020B0604020202020204" pitchFamily="34" charset="0"/>
                  </a:defRPr>
                </a:lvl1pPr>
                <a:lvl2pPr defTabSz="3762375">
                  <a:defRPr>
                    <a:solidFill>
                      <a:schemeClr val="tx1"/>
                    </a:solidFill>
                    <a:latin typeface="Arial" panose="020B0604020202020204" pitchFamily="34" charset="0"/>
                  </a:defRPr>
                </a:lvl2pPr>
                <a:lvl3pPr defTabSz="3762375">
                  <a:defRPr>
                    <a:solidFill>
                      <a:schemeClr val="tx1"/>
                    </a:solidFill>
                    <a:latin typeface="Arial" panose="020B0604020202020204" pitchFamily="34" charset="0"/>
                  </a:defRPr>
                </a:lvl3pPr>
                <a:lvl4pPr defTabSz="3762375">
                  <a:defRPr>
                    <a:solidFill>
                      <a:schemeClr val="tx1"/>
                    </a:solidFill>
                    <a:latin typeface="Arial" panose="020B0604020202020204" pitchFamily="34" charset="0"/>
                  </a:defRPr>
                </a:lvl4pPr>
                <a:lvl5pPr defTabSz="3762375">
                  <a:defRPr>
                    <a:solidFill>
                      <a:schemeClr val="tx1"/>
                    </a:solidFill>
                    <a:latin typeface="Arial" panose="020B0604020202020204" pitchFamily="34" charset="0"/>
                  </a:defRPr>
                </a:lvl5pPr>
                <a:lvl6pPr defTabSz="3762375" fontAlgn="base">
                  <a:spcBef>
                    <a:spcPct val="0"/>
                  </a:spcBef>
                  <a:spcAft>
                    <a:spcPct val="0"/>
                  </a:spcAft>
                  <a:defRPr>
                    <a:solidFill>
                      <a:schemeClr val="tx1"/>
                    </a:solidFill>
                    <a:latin typeface="Arial" panose="020B0604020202020204" pitchFamily="34" charset="0"/>
                  </a:defRPr>
                </a:lvl6pPr>
                <a:lvl7pPr defTabSz="3762375" fontAlgn="base">
                  <a:spcBef>
                    <a:spcPct val="0"/>
                  </a:spcBef>
                  <a:spcAft>
                    <a:spcPct val="0"/>
                  </a:spcAft>
                  <a:defRPr>
                    <a:solidFill>
                      <a:schemeClr val="tx1"/>
                    </a:solidFill>
                    <a:latin typeface="Arial" panose="020B0604020202020204" pitchFamily="34" charset="0"/>
                  </a:defRPr>
                </a:lvl7pPr>
                <a:lvl8pPr defTabSz="3762375" fontAlgn="base">
                  <a:spcBef>
                    <a:spcPct val="0"/>
                  </a:spcBef>
                  <a:spcAft>
                    <a:spcPct val="0"/>
                  </a:spcAft>
                  <a:defRPr>
                    <a:solidFill>
                      <a:schemeClr val="tx1"/>
                    </a:solidFill>
                    <a:latin typeface="Arial" panose="020B0604020202020204" pitchFamily="34" charset="0"/>
                  </a:defRPr>
                </a:lvl8pPr>
                <a:lvl9pPr defTabSz="3762375"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422"/>
              </a:p>
            </p:txBody>
          </p:sp>
          <p:sp>
            <p:nvSpPr>
              <p:cNvPr id="23" name="Text Box 841">
                <a:extLst>
                  <a:ext uri="{FF2B5EF4-FFF2-40B4-BE49-F238E27FC236}">
                    <a16:creationId xmlns:a16="http://schemas.microsoft.com/office/drawing/2014/main" id="{0C336C5F-6B64-4C19-81F6-819733B8ECE8}"/>
                  </a:ext>
                </a:extLst>
              </p:cNvPr>
              <p:cNvSpPr txBox="1">
                <a:spLocks noChangeArrowheads="1"/>
              </p:cNvSpPr>
              <p:nvPr/>
            </p:nvSpPr>
            <p:spPr bwMode="auto">
              <a:xfrm>
                <a:off x="2544" y="1336"/>
                <a:ext cx="18576" cy="1075"/>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defRPr>
                    <a:solidFill>
                      <a:schemeClr val="tx1"/>
                    </a:solidFill>
                    <a:latin typeface="Arial" panose="020B0604020202020204" pitchFamily="34" charset="0"/>
                  </a:defRPr>
                </a:lvl1pPr>
                <a:lvl2pPr defTabSz="3762375">
                  <a:defRPr>
                    <a:solidFill>
                      <a:schemeClr val="tx1"/>
                    </a:solidFill>
                    <a:latin typeface="Arial" panose="020B0604020202020204" pitchFamily="34" charset="0"/>
                  </a:defRPr>
                </a:lvl2pPr>
                <a:lvl3pPr defTabSz="3762375">
                  <a:defRPr>
                    <a:solidFill>
                      <a:schemeClr val="tx1"/>
                    </a:solidFill>
                    <a:latin typeface="Arial" panose="020B0604020202020204" pitchFamily="34" charset="0"/>
                  </a:defRPr>
                </a:lvl3pPr>
                <a:lvl4pPr defTabSz="3762375">
                  <a:defRPr>
                    <a:solidFill>
                      <a:schemeClr val="tx1"/>
                    </a:solidFill>
                    <a:latin typeface="Arial" panose="020B0604020202020204" pitchFamily="34" charset="0"/>
                  </a:defRPr>
                </a:lvl4pPr>
                <a:lvl5pPr defTabSz="3762375">
                  <a:defRPr>
                    <a:solidFill>
                      <a:schemeClr val="tx1"/>
                    </a:solidFill>
                    <a:latin typeface="Arial" panose="020B0604020202020204" pitchFamily="34" charset="0"/>
                  </a:defRPr>
                </a:lvl5pPr>
                <a:lvl6pPr defTabSz="3762375" fontAlgn="base">
                  <a:spcBef>
                    <a:spcPct val="0"/>
                  </a:spcBef>
                  <a:spcAft>
                    <a:spcPct val="0"/>
                  </a:spcAft>
                  <a:defRPr>
                    <a:solidFill>
                      <a:schemeClr val="tx1"/>
                    </a:solidFill>
                    <a:latin typeface="Arial" panose="020B0604020202020204" pitchFamily="34" charset="0"/>
                  </a:defRPr>
                </a:lvl6pPr>
                <a:lvl7pPr defTabSz="3762375" fontAlgn="base">
                  <a:spcBef>
                    <a:spcPct val="0"/>
                  </a:spcBef>
                  <a:spcAft>
                    <a:spcPct val="0"/>
                  </a:spcAft>
                  <a:defRPr>
                    <a:solidFill>
                      <a:schemeClr val="tx1"/>
                    </a:solidFill>
                    <a:latin typeface="Arial" panose="020B0604020202020204" pitchFamily="34" charset="0"/>
                  </a:defRPr>
                </a:lvl7pPr>
                <a:lvl8pPr defTabSz="3762375" fontAlgn="base">
                  <a:spcBef>
                    <a:spcPct val="0"/>
                  </a:spcBef>
                  <a:spcAft>
                    <a:spcPct val="0"/>
                  </a:spcAft>
                  <a:defRPr>
                    <a:solidFill>
                      <a:schemeClr val="tx1"/>
                    </a:solidFill>
                    <a:latin typeface="Arial" panose="020B0604020202020204" pitchFamily="34" charset="0"/>
                  </a:defRPr>
                </a:lvl8pPr>
                <a:lvl9pPr defTabSz="3762375"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dirty="0">
                    <a:latin typeface="Times New Roman" panose="02020603050405020304" pitchFamily="18" charset="0"/>
                    <a:cs typeface="Times New Roman" panose="02020603050405020304" pitchFamily="18" charset="0"/>
                  </a:rPr>
                  <a:t>SMART IoT ENABLED INTELLIGENT – HEALTH MEDICINE DEVICE</a:t>
                </a:r>
              </a:p>
            </p:txBody>
          </p:sp>
        </p:grpSp>
        <p:sp>
          <p:nvSpPr>
            <p:cNvPr id="8" name="Rectangle 848">
              <a:extLst>
                <a:ext uri="{FF2B5EF4-FFF2-40B4-BE49-F238E27FC236}">
                  <a16:creationId xmlns:a16="http://schemas.microsoft.com/office/drawing/2014/main" id="{08259B4A-FFB4-4CB8-864A-8C562D340872}"/>
                </a:ext>
              </a:extLst>
            </p:cNvPr>
            <p:cNvSpPr>
              <a:spLocks noChangeArrowheads="1"/>
            </p:cNvSpPr>
            <p:nvPr/>
          </p:nvSpPr>
          <p:spPr bwMode="auto">
            <a:xfrm>
              <a:off x="5312568" y="1070305"/>
              <a:ext cx="1846213" cy="265658"/>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125"/>
                <a:t>WORKING FLOW CHART</a:t>
              </a:r>
            </a:p>
          </p:txBody>
        </p:sp>
        <p:sp>
          <p:nvSpPr>
            <p:cNvPr id="9" name="Rectangle 855">
              <a:extLst>
                <a:ext uri="{FF2B5EF4-FFF2-40B4-BE49-F238E27FC236}">
                  <a16:creationId xmlns:a16="http://schemas.microsoft.com/office/drawing/2014/main" id="{F91DF8CB-589D-46E9-A69A-23F13A5F0CC3}"/>
                </a:ext>
              </a:extLst>
            </p:cNvPr>
            <p:cNvSpPr>
              <a:spLocks noChangeArrowheads="1"/>
            </p:cNvSpPr>
            <p:nvPr/>
          </p:nvSpPr>
          <p:spPr bwMode="auto">
            <a:xfrm>
              <a:off x="2187865" y="5333453"/>
              <a:ext cx="1893094" cy="250031"/>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125" dirty="0"/>
                <a:t>BLOCK DAIGRAM</a:t>
              </a:r>
            </a:p>
          </p:txBody>
        </p:sp>
        <p:sp>
          <p:nvSpPr>
            <p:cNvPr id="10" name="Rectangle 856">
              <a:extLst>
                <a:ext uri="{FF2B5EF4-FFF2-40B4-BE49-F238E27FC236}">
                  <a16:creationId xmlns:a16="http://schemas.microsoft.com/office/drawing/2014/main" id="{649EAB04-E7E7-4090-9424-DD34A5F4127C}"/>
                </a:ext>
              </a:extLst>
            </p:cNvPr>
            <p:cNvSpPr>
              <a:spLocks noChangeArrowheads="1"/>
            </p:cNvSpPr>
            <p:nvPr/>
          </p:nvSpPr>
          <p:spPr bwMode="auto">
            <a:xfrm>
              <a:off x="2604492" y="1073423"/>
              <a:ext cx="1071563" cy="250031"/>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125"/>
                <a:t>ABSTRACT</a:t>
              </a:r>
            </a:p>
          </p:txBody>
        </p:sp>
        <p:sp>
          <p:nvSpPr>
            <p:cNvPr id="11" name="Text Box 861">
              <a:extLst>
                <a:ext uri="{FF2B5EF4-FFF2-40B4-BE49-F238E27FC236}">
                  <a16:creationId xmlns:a16="http://schemas.microsoft.com/office/drawing/2014/main" id="{EFD3329C-845B-4029-BB3A-49DCF886BEBC}"/>
                </a:ext>
              </a:extLst>
            </p:cNvPr>
            <p:cNvSpPr txBox="1">
              <a:spLocks noChangeArrowheads="1"/>
            </p:cNvSpPr>
            <p:nvPr/>
          </p:nvSpPr>
          <p:spPr bwMode="auto">
            <a:xfrm>
              <a:off x="2095500" y="1417960"/>
              <a:ext cx="130720"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eaLnBrk="1" hangingPunct="1">
                <a:spcBef>
                  <a:spcPct val="0"/>
                </a:spcBef>
                <a:buFontTx/>
                <a:buNone/>
              </a:pPr>
              <a:endParaRPr lang="en-US" altLang="en-US" sz="750" i="1"/>
            </a:p>
          </p:txBody>
        </p:sp>
        <p:sp>
          <p:nvSpPr>
            <p:cNvPr id="12" name="Rectangle 876">
              <a:extLst>
                <a:ext uri="{FF2B5EF4-FFF2-40B4-BE49-F238E27FC236}">
                  <a16:creationId xmlns:a16="http://schemas.microsoft.com/office/drawing/2014/main" id="{9B277BBB-5667-45D2-B623-F152F0F7EA88}"/>
                </a:ext>
              </a:extLst>
            </p:cNvPr>
            <p:cNvSpPr>
              <a:spLocks noChangeArrowheads="1"/>
            </p:cNvSpPr>
            <p:nvPr/>
          </p:nvSpPr>
          <p:spPr bwMode="auto">
            <a:xfrm>
              <a:off x="2541985" y="714375"/>
              <a:ext cx="7018734" cy="196453"/>
            </a:xfrm>
            <a:prstGeom prst="rect">
              <a:avLst/>
            </a:prstGeom>
            <a:solidFill>
              <a:schemeClr val="accent2">
                <a:lumMod val="40000"/>
                <a:lumOff val="60000"/>
              </a:schemeClr>
            </a:solidFill>
            <a:ln w="9525">
              <a:solidFill>
                <a:schemeClr val="tx1"/>
              </a:solidFill>
              <a:miter lim="800000"/>
              <a:headEnd/>
              <a:tailEnd/>
            </a:ln>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266" dirty="0"/>
                <a:t>ARPANA ARLAND, SUSHANT KUMAR, NITIN ASTHANA, PRATEEK SRIVASTAVA</a:t>
              </a:r>
            </a:p>
          </p:txBody>
        </p:sp>
        <p:sp>
          <p:nvSpPr>
            <p:cNvPr id="13" name="Rectangle 1187">
              <a:extLst>
                <a:ext uri="{FF2B5EF4-FFF2-40B4-BE49-F238E27FC236}">
                  <a16:creationId xmlns:a16="http://schemas.microsoft.com/office/drawing/2014/main" id="{E69EED58-88C1-4A15-B6E9-6737165F817B}"/>
                </a:ext>
              </a:extLst>
            </p:cNvPr>
            <p:cNvSpPr>
              <a:spLocks noChangeArrowheads="1"/>
            </p:cNvSpPr>
            <p:nvPr/>
          </p:nvSpPr>
          <p:spPr bwMode="auto">
            <a:xfrm>
              <a:off x="5013648" y="4007842"/>
              <a:ext cx="2128986" cy="250031"/>
            </a:xfrm>
            <a:prstGeom prst="rect">
              <a:avLst/>
            </a:prstGeom>
            <a:solidFill>
              <a:schemeClr val="accent2">
                <a:lumMod val="40000"/>
                <a:lumOff val="6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125" dirty="0"/>
                <a:t>CODING</a:t>
              </a:r>
            </a:p>
          </p:txBody>
        </p:sp>
        <p:sp>
          <p:nvSpPr>
            <p:cNvPr id="14" name="Text Box 1213">
              <a:extLst>
                <a:ext uri="{FF2B5EF4-FFF2-40B4-BE49-F238E27FC236}">
                  <a16:creationId xmlns:a16="http://schemas.microsoft.com/office/drawing/2014/main" id="{075DDA30-3F69-40FB-998E-D8F0B33748ED}"/>
                </a:ext>
              </a:extLst>
            </p:cNvPr>
            <p:cNvSpPr txBox="1">
              <a:spLocks noChangeArrowheads="1"/>
            </p:cNvSpPr>
            <p:nvPr/>
          </p:nvSpPr>
          <p:spPr bwMode="auto">
            <a:xfrm>
              <a:off x="4917282" y="5447109"/>
              <a:ext cx="2450827" cy="17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eaLnBrk="1" hangingPunct="1">
                <a:spcBef>
                  <a:spcPct val="0"/>
                </a:spcBef>
                <a:buClr>
                  <a:schemeClr val="hlink"/>
                </a:buClr>
                <a:buFont typeface="Wingdings" panose="05000000000000000000" pitchFamily="2" charset="2"/>
                <a:buChar char="S"/>
              </a:pPr>
              <a:endParaRPr lang="en-US" altLang="en-US" sz="563"/>
            </a:p>
          </p:txBody>
        </p:sp>
        <p:sp>
          <p:nvSpPr>
            <p:cNvPr id="15" name="Subtitle 2">
              <a:extLst>
                <a:ext uri="{FF2B5EF4-FFF2-40B4-BE49-F238E27FC236}">
                  <a16:creationId xmlns:a16="http://schemas.microsoft.com/office/drawing/2014/main" id="{E2DC930A-5504-4B9B-8857-E76499CFF5E8}"/>
                </a:ext>
              </a:extLst>
            </p:cNvPr>
            <p:cNvSpPr txBox="1">
              <a:spLocks/>
            </p:cNvSpPr>
            <p:nvPr/>
          </p:nvSpPr>
          <p:spPr bwMode="auto">
            <a:xfrm>
              <a:off x="1863328" y="1323455"/>
              <a:ext cx="2889870" cy="176100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a:solidFill>
                <a:schemeClr val="tx1"/>
              </a:solidFill>
            </a:ln>
            <a:effectLst/>
          </p:spPr>
          <p:txBody>
            <a:bodyPr lIns="88172" tIns="44086" rIns="88172" bIns="44086"/>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000" dirty="0">
                  <a:latin typeface="Times New Roman" pitchFamily="18" charset="0"/>
                  <a:cs typeface="Times New Roman" pitchFamily="18" charset="0"/>
                </a:rPr>
                <a:t> </a:t>
              </a:r>
              <a:r>
                <a:rPr lang="en-US" sz="900" dirty="0">
                  <a:latin typeface="Times New Roman" pitchFamily="18" charset="0"/>
                  <a:cs typeface="Times New Roman" pitchFamily="18" charset="0"/>
                </a:rPr>
                <a:t>It is helpful to people who are forgetful about taking medicine in proper time, especially the elderly people. </a:t>
              </a:r>
            </a:p>
            <a:p>
              <a:pPr algn="just"/>
              <a:r>
                <a:rPr lang="en-US" sz="900" dirty="0">
                  <a:latin typeface="Times New Roman" pitchFamily="18" charset="0"/>
                  <a:cs typeface="Times New Roman" pitchFamily="18" charset="0"/>
                </a:rPr>
                <a:t>It can be used by nurses as well to avoid confusion in medication of patients. </a:t>
              </a:r>
            </a:p>
            <a:p>
              <a:pPr algn="just"/>
              <a:r>
                <a:rPr lang="en-US" sz="900" dirty="0">
                  <a:latin typeface="Times New Roman" pitchFamily="18" charset="0"/>
                  <a:cs typeface="Times New Roman" pitchFamily="18" charset="0"/>
                </a:rPr>
                <a:t>The time required to take medicine isn’t printed on medicine box or can’t be read by people. </a:t>
              </a:r>
            </a:p>
            <a:p>
              <a:pPr algn="just"/>
              <a:r>
                <a:rPr lang="en-US" sz="900" dirty="0">
                  <a:latin typeface="Times New Roman" pitchFamily="18" charset="0"/>
                  <a:cs typeface="Times New Roman" pitchFamily="18" charset="0"/>
                </a:rPr>
                <a:t>Sometimes they forget to take pills. </a:t>
              </a:r>
            </a:p>
            <a:p>
              <a:pPr algn="just"/>
              <a:r>
                <a:rPr lang="en-US" sz="900" dirty="0">
                  <a:latin typeface="Times New Roman" pitchFamily="18" charset="0"/>
                  <a:cs typeface="Times New Roman" pitchFamily="18" charset="0"/>
                </a:rPr>
                <a:t>This project deals with particular time a patient needs to take pills which can be changed according to his requirement. </a:t>
              </a:r>
            </a:p>
            <a:p>
              <a:pPr algn="just"/>
              <a:r>
                <a:rPr lang="en-US" sz="900" dirty="0">
                  <a:latin typeface="Times New Roman" pitchFamily="18" charset="0"/>
                  <a:cs typeface="Times New Roman" pitchFamily="18" charset="0"/>
                </a:rPr>
                <a:t>It even ensures that right medicine at appropriate time is taken, moreover it monitors the number of pills left, if few, order of pill is sent by system to medical shop automatically through GSM. </a:t>
              </a:r>
              <a:endParaRPr lang="en-US" sz="900" dirty="0">
                <a:latin typeface="Times roman"/>
              </a:endParaRPr>
            </a:p>
          </p:txBody>
        </p:sp>
        <p:sp>
          <p:nvSpPr>
            <p:cNvPr id="16" name="Subtitle 2">
              <a:extLst>
                <a:ext uri="{FF2B5EF4-FFF2-40B4-BE49-F238E27FC236}">
                  <a16:creationId xmlns:a16="http://schemas.microsoft.com/office/drawing/2014/main" id="{0F271974-0442-4161-A3E2-C7625DE11200}"/>
                </a:ext>
              </a:extLst>
            </p:cNvPr>
            <p:cNvSpPr txBox="1">
              <a:spLocks/>
            </p:cNvSpPr>
            <p:nvPr/>
          </p:nvSpPr>
          <p:spPr bwMode="auto">
            <a:xfrm>
              <a:off x="1869322" y="3377239"/>
              <a:ext cx="2898800" cy="18931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8172" tIns="44086" rIns="88172" bIns="44086"/>
            <a:lstStyle>
              <a:lvl1pPr marL="571500" indent="-571500" defTabSz="3762375">
                <a:spcBef>
                  <a:spcPct val="20000"/>
                </a:spcBef>
                <a:buChar char="•"/>
                <a:defRPr sz="13200">
                  <a:solidFill>
                    <a:schemeClr val="tx1"/>
                  </a:solidFill>
                  <a:latin typeface="Arial" panose="020B0604020202020204" pitchFamily="34" charset="0"/>
                </a:defRPr>
              </a:lvl1pPr>
              <a:lvl2pPr defTabSz="3762375">
                <a:spcBef>
                  <a:spcPct val="20000"/>
                </a:spcBef>
                <a:buChar char="–"/>
                <a:defRPr sz="11500">
                  <a:solidFill>
                    <a:schemeClr val="tx1"/>
                  </a:solidFill>
                  <a:latin typeface="Arial" panose="020B0604020202020204" pitchFamily="34" charset="0"/>
                </a:defRPr>
              </a:lvl2pPr>
              <a:lvl3pPr defTabSz="3762375">
                <a:spcBef>
                  <a:spcPct val="20000"/>
                </a:spcBef>
                <a:buChar char="•"/>
                <a:defRPr sz="9900">
                  <a:solidFill>
                    <a:schemeClr val="tx1"/>
                  </a:solidFill>
                  <a:latin typeface="Arial" panose="020B0604020202020204" pitchFamily="34" charset="0"/>
                </a:defRPr>
              </a:lvl3pPr>
              <a:lvl4pPr defTabSz="3762375">
                <a:spcBef>
                  <a:spcPct val="20000"/>
                </a:spcBef>
                <a:buChar char="–"/>
                <a:defRPr sz="8200">
                  <a:solidFill>
                    <a:schemeClr val="tx1"/>
                  </a:solidFill>
                  <a:latin typeface="Arial" panose="020B0604020202020204" pitchFamily="34" charset="0"/>
                </a:defRPr>
              </a:lvl4pPr>
              <a:lvl5pPr defTabSz="3762375">
                <a:spcBef>
                  <a:spcPct val="20000"/>
                </a:spcBef>
                <a:buChar char="»"/>
                <a:defRPr sz="8200">
                  <a:solidFill>
                    <a:schemeClr val="tx1"/>
                  </a:solidFill>
                  <a:latin typeface="Arial" panose="020B0604020202020204" pitchFamily="34" charset="0"/>
                </a:defRPr>
              </a:lvl5pPr>
              <a:lvl6pPr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marL="0" indent="0" algn="just">
                <a:buNone/>
              </a:pPr>
              <a:r>
                <a:rPr lang="en-US" altLang="en-US" sz="844" dirty="0">
                  <a:latin typeface="Times New Roman" panose="02020603050405020304" pitchFamily="18" charset="0"/>
                  <a:cs typeface="Times New Roman" panose="02020603050405020304" pitchFamily="18" charset="0"/>
                </a:rPr>
                <a:t>Drugs, the most common medical intervention, are an important part of medical care for older people. Without drugs, many older people would function less well or die at an earlier age. Older people tend to take more drugs than younger people because they are more likely to have more than one chronic medical disorder, such as high blood pressure, diabetes, or arthritis. Most drugs used by older people for chronic disorders are taken for years. Other drugs may be taken for only a short time to treat such problems as infections, some kinds of pain, and constipation. This medicine box is helpful to people who are forgetful about taking medicine in proper time, especially the elderly people. It can be used by nurses as well to avoid confusion in medication of patients. The time required to take medicine isn’t printed on medicine box or can’t be read by people. Sometimes they forget to take pills. This project deals with time a patient needs to take pills which can be changed according to his requirement. It even ensures that right medicine at appropriate time is taken, moreover it monitors the number of pills left, if few, order of pill is sent by system to medical shop automatically through GSM. </a:t>
              </a:r>
              <a:endParaRPr lang="en-IN" altLang="en-US" sz="844" dirty="0">
                <a:latin typeface="Times New Roman" panose="02020603050405020304" pitchFamily="18" charset="0"/>
                <a:cs typeface="Times New Roman" panose="02020603050405020304" pitchFamily="18" charset="0"/>
              </a:endParaRPr>
            </a:p>
          </p:txBody>
        </p:sp>
        <p:sp>
          <p:nvSpPr>
            <p:cNvPr id="17" name="Subtitle 2">
              <a:extLst>
                <a:ext uri="{FF2B5EF4-FFF2-40B4-BE49-F238E27FC236}">
                  <a16:creationId xmlns:a16="http://schemas.microsoft.com/office/drawing/2014/main" id="{3C45AC5A-7E77-48B1-BFBA-1B390A99F4FE}"/>
                </a:ext>
              </a:extLst>
            </p:cNvPr>
            <p:cNvSpPr txBox="1">
              <a:spLocks/>
            </p:cNvSpPr>
            <p:nvPr/>
          </p:nvSpPr>
          <p:spPr bwMode="auto">
            <a:xfrm>
              <a:off x="1863328" y="5599913"/>
              <a:ext cx="2889870" cy="12782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8172" tIns="44086" rIns="88172" bIns="44086"/>
            <a:lstStyle>
              <a:lvl1pPr marL="457200" indent="-457200" defTabSz="3762375">
                <a:spcBef>
                  <a:spcPct val="20000"/>
                </a:spcBef>
                <a:buChar char="•"/>
                <a:defRPr sz="13200">
                  <a:solidFill>
                    <a:schemeClr val="tx1"/>
                  </a:solidFill>
                  <a:latin typeface="Arial" panose="020B0604020202020204" pitchFamily="34" charset="0"/>
                </a:defRPr>
              </a:lvl1pPr>
              <a:lvl2pPr defTabSz="3762375">
                <a:spcBef>
                  <a:spcPct val="20000"/>
                </a:spcBef>
                <a:buChar char="–"/>
                <a:defRPr sz="11500">
                  <a:solidFill>
                    <a:schemeClr val="tx1"/>
                  </a:solidFill>
                  <a:latin typeface="Arial" panose="020B0604020202020204" pitchFamily="34" charset="0"/>
                </a:defRPr>
              </a:lvl2pPr>
              <a:lvl3pPr defTabSz="3762375">
                <a:spcBef>
                  <a:spcPct val="20000"/>
                </a:spcBef>
                <a:buChar char="•"/>
                <a:defRPr sz="9900">
                  <a:solidFill>
                    <a:schemeClr val="tx1"/>
                  </a:solidFill>
                  <a:latin typeface="Arial" panose="020B0604020202020204" pitchFamily="34" charset="0"/>
                </a:defRPr>
              </a:lvl3pPr>
              <a:lvl4pPr defTabSz="3762375">
                <a:spcBef>
                  <a:spcPct val="20000"/>
                </a:spcBef>
                <a:buChar char="–"/>
                <a:defRPr sz="8200">
                  <a:solidFill>
                    <a:schemeClr val="tx1"/>
                  </a:solidFill>
                  <a:latin typeface="Arial" panose="020B0604020202020204" pitchFamily="34" charset="0"/>
                </a:defRPr>
              </a:lvl4pPr>
              <a:lvl5pPr defTabSz="3762375">
                <a:spcBef>
                  <a:spcPct val="20000"/>
                </a:spcBef>
                <a:buChar char="»"/>
                <a:defRPr sz="8200">
                  <a:solidFill>
                    <a:schemeClr val="tx1"/>
                  </a:solidFill>
                  <a:latin typeface="Arial" panose="020B0604020202020204" pitchFamily="34" charset="0"/>
                </a:defRPr>
              </a:lvl5pPr>
              <a:lvl6pPr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buFontTx/>
                <a:buNone/>
              </a:pPr>
              <a:endParaRPr lang="en-IN" altLang="en-US" sz="844" dirty="0"/>
            </a:p>
          </p:txBody>
        </p:sp>
        <p:sp>
          <p:nvSpPr>
            <p:cNvPr id="18" name="Subtitle 2">
              <a:extLst>
                <a:ext uri="{FF2B5EF4-FFF2-40B4-BE49-F238E27FC236}">
                  <a16:creationId xmlns:a16="http://schemas.microsoft.com/office/drawing/2014/main" id="{AE5A3A29-5A38-49C2-872E-D50D1196FF1A}"/>
                </a:ext>
              </a:extLst>
            </p:cNvPr>
            <p:cNvSpPr txBox="1">
              <a:spLocks/>
            </p:cNvSpPr>
            <p:nvPr/>
          </p:nvSpPr>
          <p:spPr bwMode="auto">
            <a:xfrm>
              <a:off x="4836635" y="1340877"/>
              <a:ext cx="2740670" cy="259934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8172" tIns="44086" rIns="88172" bIns="44086"/>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1" hangingPunct="1">
                <a:defRPr/>
              </a:pPr>
              <a:endParaRPr lang="en-US" altLang="en-US" sz="633" dirty="0">
                <a:latin typeface="Times New Roman" panose="02020603050405020304" pitchFamily="18" charset="0"/>
                <a:cs typeface="Times New Roman" panose="02020603050405020304" pitchFamily="18" charset="0"/>
              </a:endParaRPr>
            </a:p>
            <a:p>
              <a:pPr algn="l" eaLnBrk="1" hangingPunct="1">
                <a:defRPr/>
              </a:pPr>
              <a:endParaRPr lang="en-US" altLang="en-US" sz="633" b="1" dirty="0">
                <a:latin typeface="Times New Roman" panose="02020603050405020304" pitchFamily="18" charset="0"/>
                <a:cs typeface="Times New Roman" panose="02020603050405020304" pitchFamily="18" charset="0"/>
              </a:endParaRPr>
            </a:p>
            <a:p>
              <a:pPr eaLnBrk="1" hangingPunct="1">
                <a:defRPr/>
              </a:pPr>
              <a:endParaRPr lang="en-IN" sz="844" dirty="0"/>
            </a:p>
          </p:txBody>
        </p:sp>
        <p:sp>
          <p:nvSpPr>
            <p:cNvPr id="19" name="Subtitle 2">
              <a:extLst>
                <a:ext uri="{FF2B5EF4-FFF2-40B4-BE49-F238E27FC236}">
                  <a16:creationId xmlns:a16="http://schemas.microsoft.com/office/drawing/2014/main" id="{38ADB13F-88B0-45E2-A23D-27BC6D9C98B0}"/>
                </a:ext>
              </a:extLst>
            </p:cNvPr>
            <p:cNvSpPr txBox="1">
              <a:spLocks/>
            </p:cNvSpPr>
            <p:nvPr/>
          </p:nvSpPr>
          <p:spPr bwMode="auto">
            <a:xfrm>
              <a:off x="4836635" y="4296418"/>
              <a:ext cx="2740670" cy="25741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8172" tIns="44086" rIns="88172" bIns="44086" numCol="5"/>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1" hangingPunct="1">
                <a:defRPr/>
              </a:pPr>
              <a:endParaRPr lang="en-US" altLang="en-US" sz="633" dirty="0">
                <a:latin typeface="Times New Roman" panose="02020603050405020304" pitchFamily="18" charset="0"/>
                <a:cs typeface="Times New Roman" panose="02020603050405020304" pitchFamily="18" charset="0"/>
              </a:endParaRPr>
            </a:p>
            <a:p>
              <a:pPr algn="l">
                <a:defRPr/>
              </a:pPr>
              <a:r>
                <a:rPr lang="en-US" altLang="en-US" sz="633" b="1" dirty="0">
                  <a:latin typeface="Times New Roman" panose="02020603050405020304" pitchFamily="18" charset="0"/>
                  <a:cs typeface="Times New Roman" panose="02020603050405020304" pitchFamily="18" charset="0"/>
                </a:rPr>
                <a:t>#include &lt;</a:t>
              </a:r>
              <a:r>
                <a:rPr lang="en-US" altLang="en-US" sz="633" b="1" dirty="0" err="1">
                  <a:latin typeface="Times New Roman" panose="02020603050405020304" pitchFamily="18" charset="0"/>
                  <a:cs typeface="Times New Roman" panose="02020603050405020304" pitchFamily="18" charset="0"/>
                </a:rPr>
                <a:t>swRTC.h</a:t>
              </a:r>
              <a:r>
                <a:rPr lang="en-US" altLang="en-US" sz="633" b="1" dirty="0">
                  <a:latin typeface="Times New Roman" panose="02020603050405020304" pitchFamily="18" charset="0"/>
                  <a:cs typeface="Times New Roman" panose="02020603050405020304" pitchFamily="18" charset="0"/>
                </a:rPr>
                <a:t>&gt;</a:t>
              </a:r>
              <a:r>
                <a:rPr lang="en-US" altLang="en-US" sz="633" b="1" dirty="0" err="1">
                  <a:latin typeface="Times New Roman" panose="02020603050405020304" pitchFamily="18" charset="0"/>
                  <a:cs typeface="Times New Roman" panose="02020603050405020304" pitchFamily="18" charset="0"/>
                </a:rPr>
                <a:t>swRTC</a:t>
              </a:r>
              <a:r>
                <a:rPr lang="en-US" altLang="en-US" sz="633" b="1" dirty="0">
                  <a:latin typeface="Times New Roman" panose="02020603050405020304" pitchFamily="18" charset="0"/>
                  <a:cs typeface="Times New Roman" panose="02020603050405020304" pitchFamily="18" charset="0"/>
                </a:rPr>
                <a:t> </a:t>
              </a:r>
              <a:r>
                <a:rPr lang="en-US" altLang="en-US" sz="633" b="1" dirty="0" err="1">
                  <a:latin typeface="Times New Roman" panose="02020603050405020304" pitchFamily="18" charset="0"/>
                  <a:cs typeface="Times New Roman" panose="02020603050405020304" pitchFamily="18" charset="0"/>
                </a:rPr>
                <a:t>rtc</a:t>
              </a:r>
              <a:r>
                <a:rPr lang="en-US" altLang="en-US" sz="633" b="1" dirty="0">
                  <a:latin typeface="Times New Roman" panose="02020603050405020304" pitchFamily="18" charset="0"/>
                  <a:cs typeface="Times New Roman" panose="02020603050405020304" pitchFamily="18" charset="0"/>
                </a:rPr>
                <a:t>; //create a new </a:t>
              </a:r>
              <a:r>
                <a:rPr lang="en-US" altLang="en-US" sz="633" b="1" dirty="0" err="1">
                  <a:latin typeface="Times New Roman" panose="02020603050405020304" pitchFamily="18" charset="0"/>
                  <a:cs typeface="Times New Roman" panose="02020603050405020304" pitchFamily="18" charset="0"/>
                </a:rPr>
                <a:t>istance</a:t>
              </a:r>
              <a:r>
                <a:rPr lang="en-US" altLang="en-US" sz="633" b="1" dirty="0">
                  <a:latin typeface="Times New Roman" panose="02020603050405020304" pitchFamily="18" charset="0"/>
                  <a:cs typeface="Times New Roman" panose="02020603050405020304" pitchFamily="18" charset="0"/>
                </a:rPr>
                <a:t> of the </a:t>
              </a:r>
              <a:r>
                <a:rPr lang="en-US" altLang="en-US" sz="633" b="1" dirty="0" err="1">
                  <a:latin typeface="Times New Roman" panose="02020603050405020304" pitchFamily="18" charset="0"/>
                  <a:cs typeface="Times New Roman" panose="02020603050405020304" pitchFamily="18" charset="0"/>
                </a:rPr>
                <a:t>libvoid</a:t>
              </a:r>
              <a:r>
                <a:rPr lang="en-US" altLang="en-US" sz="633" b="1" dirty="0">
                  <a:latin typeface="Times New Roman" panose="02020603050405020304" pitchFamily="18" charset="0"/>
                  <a:cs typeface="Times New Roman" panose="02020603050405020304" pitchFamily="18" charset="0"/>
                </a:rPr>
                <a:t> setup() </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err="1">
                  <a:latin typeface="Times New Roman" panose="02020603050405020304" pitchFamily="18" charset="0"/>
                  <a:cs typeface="Times New Roman" panose="02020603050405020304" pitchFamily="18" charset="0"/>
                </a:rPr>
                <a:t>rtc.stopRTC</a:t>
              </a:r>
              <a:r>
                <a:rPr lang="en-US" altLang="en-US" sz="633" b="1" dirty="0">
                  <a:latin typeface="Times New Roman" panose="02020603050405020304" pitchFamily="18" charset="0"/>
                  <a:cs typeface="Times New Roman" panose="02020603050405020304" pitchFamily="18" charset="0"/>
                </a:rPr>
                <a:t>(); //stop the RTC	</a:t>
              </a:r>
            </a:p>
            <a:p>
              <a:pPr algn="l">
                <a:defRPr/>
              </a:pPr>
              <a:r>
                <a:rPr lang="en-US" altLang="en-US" sz="633" b="1" dirty="0" err="1">
                  <a:latin typeface="Times New Roman" panose="02020603050405020304" pitchFamily="18" charset="0"/>
                  <a:cs typeface="Times New Roman" panose="02020603050405020304" pitchFamily="18" charset="0"/>
                </a:rPr>
                <a:t>rtc.setTime</a:t>
              </a:r>
              <a:r>
                <a:rPr lang="en-US" altLang="en-US" sz="633" b="1" dirty="0">
                  <a:latin typeface="Times New Roman" panose="02020603050405020304" pitchFamily="18" charset="0"/>
                  <a:cs typeface="Times New Roman" panose="02020603050405020304" pitchFamily="18" charset="0"/>
                </a:rPr>
                <a:t>(12,23,0); //set the time here	</a:t>
              </a:r>
            </a:p>
            <a:p>
              <a:pPr algn="l">
                <a:defRPr/>
              </a:pPr>
              <a:r>
                <a:rPr lang="en-US" altLang="en-US" sz="633" b="1" dirty="0" err="1">
                  <a:latin typeface="Times New Roman" panose="02020603050405020304" pitchFamily="18" charset="0"/>
                  <a:cs typeface="Times New Roman" panose="02020603050405020304" pitchFamily="18" charset="0"/>
                </a:rPr>
                <a:t>rtc.setDate</a:t>
              </a:r>
              <a:r>
                <a:rPr lang="en-US" altLang="en-US" sz="633" b="1" dirty="0">
                  <a:latin typeface="Times New Roman" panose="02020603050405020304" pitchFamily="18" charset="0"/>
                  <a:cs typeface="Times New Roman" panose="02020603050405020304" pitchFamily="18" charset="0"/>
                </a:rPr>
                <a:t>(7,3,2019); //set the date here	</a:t>
              </a:r>
            </a:p>
            <a:p>
              <a:pPr algn="l">
                <a:defRPr/>
              </a:pPr>
              <a:r>
                <a:rPr lang="en-US" altLang="en-US" sz="633" b="1" dirty="0" err="1">
                  <a:latin typeface="Times New Roman" panose="02020603050405020304" pitchFamily="18" charset="0"/>
                  <a:cs typeface="Times New Roman" panose="02020603050405020304" pitchFamily="18" charset="0"/>
                </a:rPr>
                <a:t>rtc.startRTC</a:t>
              </a:r>
              <a:r>
                <a:rPr lang="en-US" altLang="en-US" sz="633" b="1" dirty="0">
                  <a:latin typeface="Times New Roman" panose="02020603050405020304" pitchFamily="18" charset="0"/>
                  <a:cs typeface="Times New Roman" panose="02020603050405020304" pitchFamily="18" charset="0"/>
                </a:rPr>
                <a:t>(); //start the RTC	</a:t>
              </a:r>
            </a:p>
            <a:p>
              <a:pPr algn="l">
                <a:defRPr/>
              </a:pPr>
              <a:r>
                <a:rPr lang="en-US" altLang="en-US" sz="633" b="1" dirty="0" err="1">
                  <a:latin typeface="Times New Roman" panose="02020603050405020304" pitchFamily="18" charset="0"/>
                  <a:cs typeface="Times New Roman" panose="02020603050405020304" pitchFamily="18" charset="0"/>
                </a:rPr>
                <a:t>Serial.begin</a:t>
              </a:r>
              <a:r>
                <a:rPr lang="en-US" altLang="en-US" sz="633" b="1" dirty="0">
                  <a:latin typeface="Times New Roman" panose="02020603050405020304" pitchFamily="18" charset="0"/>
                  <a:cs typeface="Times New Roman" panose="02020603050405020304" pitchFamily="18" charset="0"/>
                </a:rPr>
                <a:t>(19200); //choose the serial speed here	</a:t>
              </a:r>
            </a:p>
            <a:p>
              <a:pPr algn="l">
                <a:defRPr/>
              </a:pPr>
              <a:r>
                <a:rPr lang="en-US" altLang="en-US" sz="633" b="1" dirty="0">
                  <a:latin typeface="Times New Roman" panose="02020603050405020304" pitchFamily="18" charset="0"/>
                  <a:cs typeface="Times New Roman" panose="02020603050405020304" pitchFamily="18" charset="0"/>
                </a:rPr>
                <a:t>delay(2000); //delay to let the user opens the serial monitor</a:t>
              </a:r>
            </a:p>
            <a:p>
              <a:pPr algn="l">
                <a:defRPr/>
              </a:pPr>
              <a:r>
                <a:rPr lang="en-US" altLang="en-US" sz="633" b="1" dirty="0">
                  <a:latin typeface="Times New Roman" panose="02020603050405020304" pitchFamily="18" charset="0"/>
                  <a:cs typeface="Times New Roman" panose="02020603050405020304" pitchFamily="18" charset="0"/>
                </a:rPr>
                <a:t>}void loop() </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a:t>
              </a:r>
              <a:r>
                <a:rPr lang="en-US" altLang="en-US" sz="633" b="1" dirty="0" err="1">
                  <a:latin typeface="Times New Roman" panose="02020603050405020304" pitchFamily="18" charset="0"/>
                  <a:cs typeface="Times New Roman" panose="02020603050405020304" pitchFamily="18" charset="0"/>
                </a:rPr>
                <a:t>rtc.getHours</a:t>
              </a: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DEC);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a:t>
              </a:r>
              <a:r>
                <a:rPr lang="en-US" altLang="en-US" sz="633" b="1" dirty="0" err="1">
                  <a:latin typeface="Times New Roman" panose="02020603050405020304" pitchFamily="18" charset="0"/>
                  <a:cs typeface="Times New Roman" panose="02020603050405020304" pitchFamily="18" charset="0"/>
                </a:rPr>
                <a:t>rtc.getMinutes</a:t>
              </a: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DEC);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a:t>
              </a:r>
              <a:r>
                <a:rPr lang="en-US" altLang="en-US" sz="633" b="1" dirty="0" err="1">
                  <a:latin typeface="Times New Roman" panose="02020603050405020304" pitchFamily="18" charset="0"/>
                  <a:cs typeface="Times New Roman" panose="02020603050405020304" pitchFamily="18" charset="0"/>
                </a:rPr>
                <a:t>rtc.getSeconds</a:t>
              </a: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DEC);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 -- ");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("Timestamp: ");    </a:t>
              </a:r>
            </a:p>
            <a:p>
              <a:pPr algn="l">
                <a:defRPr/>
              </a:pPr>
              <a:r>
                <a:rPr lang="en-US" altLang="en-US" sz="633" b="1" dirty="0" err="1">
                  <a:latin typeface="Times New Roman" panose="02020603050405020304" pitchFamily="18" charset="0"/>
                  <a:cs typeface="Times New Roman" panose="02020603050405020304" pitchFamily="18" charset="0"/>
                </a:rPr>
                <a:t>Serial.println</a:t>
              </a:r>
              <a:r>
                <a:rPr lang="en-US" altLang="en-US" sz="633" b="1" dirty="0">
                  <a:latin typeface="Times New Roman" panose="02020603050405020304" pitchFamily="18" charset="0"/>
                  <a:cs typeface="Times New Roman" panose="02020603050405020304" pitchFamily="18" charset="0"/>
                </a:rPr>
                <a:t>(</a:t>
              </a:r>
              <a:r>
                <a:rPr lang="en-US" altLang="en-US" sz="633" b="1" dirty="0" err="1">
                  <a:latin typeface="Times New Roman" panose="02020603050405020304" pitchFamily="18" charset="0"/>
                  <a:cs typeface="Times New Roman" panose="02020603050405020304" pitchFamily="18" charset="0"/>
                </a:rPr>
                <a:t>rtc.getTimestamp</a:t>
              </a: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DEC);if(</a:t>
              </a:r>
              <a:r>
                <a:rPr lang="en-US" altLang="en-US" sz="633" b="1" dirty="0" err="1">
                  <a:latin typeface="Times New Roman" panose="02020603050405020304" pitchFamily="18" charset="0"/>
                  <a:cs typeface="Times New Roman" panose="02020603050405020304" pitchFamily="18" charset="0"/>
                </a:rPr>
                <a:t>rtc.getHours</a:t>
              </a:r>
              <a:r>
                <a:rPr lang="en-US" altLang="en-US" sz="633" b="1" dirty="0">
                  <a:latin typeface="Times New Roman" panose="02020603050405020304" pitchFamily="18" charset="0"/>
                  <a:cs typeface="Times New Roman" panose="02020603050405020304" pitchFamily="18" charset="0"/>
                </a:rPr>
                <a:t>() == 12 &amp;&amp; </a:t>
              </a:r>
              <a:r>
                <a:rPr lang="en-US" altLang="en-US" sz="633" b="1" dirty="0" err="1">
                  <a:latin typeface="Times New Roman" panose="02020603050405020304" pitchFamily="18" charset="0"/>
                  <a:cs typeface="Times New Roman" panose="02020603050405020304" pitchFamily="18" charset="0"/>
                </a:rPr>
                <a:t>rtc.getMinutes</a:t>
              </a:r>
              <a:r>
                <a:rPr lang="en-US" altLang="en-US" sz="633" b="1" dirty="0">
                  <a:latin typeface="Times New Roman" panose="02020603050405020304" pitchFamily="18" charset="0"/>
                  <a:cs typeface="Times New Roman" panose="02020603050405020304" pitchFamily="18" charset="0"/>
                </a:rPr>
                <a:t>() ==23 )</a:t>
              </a:r>
            </a:p>
            <a:p>
              <a:pPr algn="l">
                <a:defRPr/>
              </a:pPr>
              <a:r>
                <a:rPr lang="en-US" altLang="en-US" sz="633" b="1" dirty="0">
                  <a:latin typeface="Times New Roman" panose="02020603050405020304" pitchFamily="18" charset="0"/>
                  <a:cs typeface="Times New Roman" panose="02020603050405020304" pitchFamily="18" charset="0"/>
                </a:rPr>
                <a:t>{if(</a:t>
              </a:r>
              <a:r>
                <a:rPr lang="en-US" altLang="en-US" sz="633" b="1" dirty="0" err="1">
                  <a:latin typeface="Times New Roman" panose="02020603050405020304" pitchFamily="18" charset="0"/>
                  <a:cs typeface="Times New Roman" panose="02020603050405020304" pitchFamily="18" charset="0"/>
                </a:rPr>
                <a:t>Serial.available</a:t>
              </a:r>
              <a:r>
                <a:rPr lang="en-US" altLang="en-US" sz="633" b="1" dirty="0">
                  <a:latin typeface="Times New Roman" panose="02020603050405020304" pitchFamily="18" charset="0"/>
                  <a:cs typeface="Times New Roman" panose="02020603050405020304" pitchFamily="18" charset="0"/>
                </a:rPr>
                <a:t>() &gt; 0)  </a:t>
              </a:r>
            </a:p>
            <a:p>
              <a:pPr algn="l">
                <a:defRPr/>
              </a:pPr>
              <a:r>
                <a:rPr lang="en-US" altLang="en-US" sz="633" b="1" dirty="0">
                  <a:latin typeface="Times New Roman" panose="02020603050405020304" pitchFamily="18" charset="0"/>
                  <a:cs typeface="Times New Roman" panose="02020603050405020304" pitchFamily="18" charset="0"/>
                </a:rPr>
                <a:t>{     String c;    </a:t>
              </a:r>
            </a:p>
            <a:p>
              <a:pPr algn="l">
                <a:defRPr/>
              </a:pPr>
              <a:r>
                <a:rPr lang="en-US" altLang="en-US" sz="633" b="1" dirty="0">
                  <a:latin typeface="Times New Roman" panose="02020603050405020304" pitchFamily="18" charset="0"/>
                  <a:cs typeface="Times New Roman" panose="02020603050405020304" pitchFamily="18" charset="0"/>
                </a:rPr>
                <a:t>c  = </a:t>
              </a:r>
              <a:r>
                <a:rPr lang="en-US" altLang="en-US" sz="633" b="1" dirty="0" err="1">
                  <a:latin typeface="Times New Roman" panose="02020603050405020304" pitchFamily="18" charset="0"/>
                  <a:cs typeface="Times New Roman" panose="02020603050405020304" pitchFamily="18" charset="0"/>
                </a:rPr>
                <a:t>Serial.readString</a:t>
              </a:r>
              <a:r>
                <a:rPr lang="en-US" altLang="en-US" sz="633" b="1" dirty="0">
                  <a:latin typeface="Times New Roman" panose="02020603050405020304" pitchFamily="18" charset="0"/>
                  <a:cs typeface="Times New Roman" panose="02020603050405020304" pitchFamily="18" charset="0"/>
                </a:rPr>
                <a:t>();// if data available from reader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(c);            </a:t>
              </a:r>
            </a:p>
            <a:p>
              <a:pPr algn="l">
                <a:defRPr/>
              </a:pPr>
              <a:r>
                <a:rPr lang="en-US" altLang="en-US" sz="633" b="1" dirty="0">
                  <a:latin typeface="Times New Roman" panose="02020603050405020304" pitchFamily="18" charset="0"/>
                  <a:cs typeface="Times New Roman" panose="02020603050405020304" pitchFamily="18" charset="0"/>
                </a:rPr>
                <a:t>if(c == "$0001630441"){</a:t>
              </a:r>
              <a:r>
                <a:rPr lang="en-US" altLang="en-US" sz="633" b="1" dirty="0" err="1">
                  <a:latin typeface="Times New Roman" panose="02020603050405020304" pitchFamily="18" charset="0"/>
                  <a:cs typeface="Times New Roman" panose="02020603050405020304" pitchFamily="18" charset="0"/>
                </a:rPr>
                <a:t>Serial.println</a:t>
              </a:r>
              <a:r>
                <a:rPr lang="en-US" altLang="en-US" sz="633" b="1" dirty="0">
                  <a:latin typeface="Times New Roman" panose="02020603050405020304" pitchFamily="18" charset="0"/>
                  <a:cs typeface="Times New Roman" panose="02020603050405020304" pitchFamily="18" charset="0"/>
                </a:rPr>
                <a:t>("ID1");      </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a:t>
              </a:r>
            </a:p>
            <a:p>
              <a:pPr algn="l">
                <a:defRPr/>
              </a:pPr>
              <a:r>
                <a:rPr lang="en-US" altLang="en-US" sz="633" b="1" dirty="0">
                  <a:latin typeface="Times New Roman" panose="02020603050405020304" pitchFamily="18" charset="0"/>
                  <a:cs typeface="Times New Roman" panose="02020603050405020304" pitchFamily="18" charset="0"/>
                </a:rPr>
                <a:t>}</a:t>
              </a:r>
            </a:p>
            <a:p>
              <a:pPr algn="l">
                <a:defRPr/>
              </a:pPr>
              <a:r>
                <a:rPr lang="en-US" altLang="en-US" sz="633" b="1" dirty="0">
                  <a:latin typeface="Times New Roman" panose="02020603050405020304" pitchFamily="18" charset="0"/>
                  <a:cs typeface="Times New Roman" panose="02020603050405020304" pitchFamily="18" charset="0"/>
                </a:rPr>
                <a:t>if(</a:t>
              </a:r>
              <a:r>
                <a:rPr lang="en-US" altLang="en-US" sz="633" b="1" dirty="0" err="1">
                  <a:latin typeface="Times New Roman" panose="02020603050405020304" pitchFamily="18" charset="0"/>
                  <a:cs typeface="Times New Roman" panose="02020603050405020304" pitchFamily="18" charset="0"/>
                </a:rPr>
                <a:t>rtc.getHours</a:t>
              </a:r>
              <a:r>
                <a:rPr lang="en-US" altLang="en-US" sz="633" b="1" dirty="0">
                  <a:latin typeface="Times New Roman" panose="02020603050405020304" pitchFamily="18" charset="0"/>
                  <a:cs typeface="Times New Roman" panose="02020603050405020304" pitchFamily="18" charset="0"/>
                </a:rPr>
                <a:t>() == 12 &amp;&amp; </a:t>
              </a:r>
              <a:r>
                <a:rPr lang="en-US" altLang="en-US" sz="633" b="1" dirty="0" err="1">
                  <a:latin typeface="Times New Roman" panose="02020603050405020304" pitchFamily="18" charset="0"/>
                  <a:cs typeface="Times New Roman" panose="02020603050405020304" pitchFamily="18" charset="0"/>
                </a:rPr>
                <a:t>rtc.getMinutes</a:t>
              </a:r>
              <a:r>
                <a:rPr lang="en-US" altLang="en-US" sz="633" b="1" dirty="0">
                  <a:latin typeface="Times New Roman" panose="02020603050405020304" pitchFamily="18" charset="0"/>
                  <a:cs typeface="Times New Roman" panose="02020603050405020304" pitchFamily="18" charset="0"/>
                </a:rPr>
                <a:t>() == 25)</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if(</a:t>
              </a:r>
              <a:r>
                <a:rPr lang="en-US" altLang="en-US" sz="633" b="1" dirty="0" err="1">
                  <a:latin typeface="Times New Roman" panose="02020603050405020304" pitchFamily="18" charset="0"/>
                  <a:cs typeface="Times New Roman" panose="02020603050405020304" pitchFamily="18" charset="0"/>
                </a:rPr>
                <a:t>Serial.available</a:t>
              </a:r>
              <a:r>
                <a:rPr lang="en-US" altLang="en-US" sz="633" b="1" dirty="0">
                  <a:latin typeface="Times New Roman" panose="02020603050405020304" pitchFamily="18" charset="0"/>
                  <a:cs typeface="Times New Roman" panose="02020603050405020304" pitchFamily="18" charset="0"/>
                </a:rPr>
                <a:t>() &gt; 0)  </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endParaRPr lang="en-US" altLang="en-US" sz="633" b="1" dirty="0">
                <a:latin typeface="Times New Roman" panose="02020603050405020304" pitchFamily="18" charset="0"/>
                <a:cs typeface="Times New Roman" panose="02020603050405020304" pitchFamily="18" charset="0"/>
              </a:endParaRPr>
            </a:p>
            <a:p>
              <a:pPr algn="l">
                <a:defRPr/>
              </a:pPr>
              <a:r>
                <a:rPr lang="en-US" altLang="en-US" sz="633" b="1" dirty="0">
                  <a:latin typeface="Times New Roman" panose="02020603050405020304" pitchFamily="18" charset="0"/>
                  <a:cs typeface="Times New Roman" panose="02020603050405020304" pitchFamily="18" charset="0"/>
                </a:rPr>
                <a:t>String c;    </a:t>
              </a:r>
            </a:p>
            <a:p>
              <a:pPr algn="l">
                <a:defRPr/>
              </a:pPr>
              <a:r>
                <a:rPr lang="en-US" altLang="en-US" sz="633" b="1" dirty="0">
                  <a:latin typeface="Times New Roman" panose="02020603050405020304" pitchFamily="18" charset="0"/>
                  <a:cs typeface="Times New Roman" panose="02020603050405020304" pitchFamily="18" charset="0"/>
                </a:rPr>
                <a:t>c  = </a:t>
              </a:r>
              <a:r>
                <a:rPr lang="en-US" altLang="en-US" sz="633" b="1" dirty="0" err="1">
                  <a:latin typeface="Times New Roman" panose="02020603050405020304" pitchFamily="18" charset="0"/>
                  <a:cs typeface="Times New Roman" panose="02020603050405020304" pitchFamily="18" charset="0"/>
                </a:rPr>
                <a:t>Serial.readString</a:t>
              </a:r>
              <a:r>
                <a:rPr lang="en-US" altLang="en-US" sz="633" b="1" dirty="0">
                  <a:latin typeface="Times New Roman" panose="02020603050405020304" pitchFamily="18" charset="0"/>
                  <a:cs typeface="Times New Roman" panose="02020603050405020304" pitchFamily="18" charset="0"/>
                </a:rPr>
                <a:t>();// if data available from reader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(c);            </a:t>
              </a:r>
            </a:p>
            <a:p>
              <a:pPr algn="l">
                <a:defRPr/>
              </a:pPr>
              <a:r>
                <a:rPr lang="en-US" altLang="en-US" sz="633" b="1" dirty="0">
                  <a:latin typeface="Times New Roman" panose="02020603050405020304" pitchFamily="18" charset="0"/>
                  <a:cs typeface="Times New Roman" panose="02020603050405020304" pitchFamily="18" charset="0"/>
                </a:rPr>
                <a:t>if(c == "$0001630441"){</a:t>
              </a:r>
              <a:r>
                <a:rPr lang="en-US" altLang="en-US" sz="633" b="1" dirty="0" err="1">
                  <a:latin typeface="Times New Roman" panose="02020603050405020304" pitchFamily="18" charset="0"/>
                  <a:cs typeface="Times New Roman" panose="02020603050405020304" pitchFamily="18" charset="0"/>
                </a:rPr>
                <a:t>Serial.println</a:t>
              </a:r>
              <a:r>
                <a:rPr lang="en-US" altLang="en-US" sz="633" b="1" dirty="0">
                  <a:latin typeface="Times New Roman" panose="02020603050405020304" pitchFamily="18" charset="0"/>
                  <a:cs typeface="Times New Roman" panose="02020603050405020304" pitchFamily="18" charset="0"/>
                </a:rPr>
                <a:t>("ID1");      </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a:t>
              </a:r>
            </a:p>
            <a:p>
              <a:pPr algn="l">
                <a:defRPr/>
              </a:pPr>
              <a:r>
                <a:rPr lang="en-US" altLang="en-US" sz="633" b="1" dirty="0">
                  <a:latin typeface="Times New Roman" panose="02020603050405020304" pitchFamily="18" charset="0"/>
                  <a:cs typeface="Times New Roman" panose="02020603050405020304" pitchFamily="18" charset="0"/>
                </a:rPr>
                <a:t>}</a:t>
              </a:r>
            </a:p>
            <a:p>
              <a:pPr algn="l">
                <a:defRPr/>
              </a:pPr>
              <a:r>
                <a:rPr lang="en-US" altLang="en-US" sz="633" b="1" dirty="0">
                  <a:latin typeface="Times New Roman" panose="02020603050405020304" pitchFamily="18" charset="0"/>
                  <a:cs typeface="Times New Roman" panose="02020603050405020304" pitchFamily="18" charset="0"/>
                </a:rPr>
                <a:t>if(</a:t>
              </a:r>
              <a:r>
                <a:rPr lang="en-US" altLang="en-US" sz="633" b="1" dirty="0" err="1">
                  <a:latin typeface="Times New Roman" panose="02020603050405020304" pitchFamily="18" charset="0"/>
                  <a:cs typeface="Times New Roman" panose="02020603050405020304" pitchFamily="18" charset="0"/>
                </a:rPr>
                <a:t>rtc.getHours</a:t>
              </a:r>
              <a:r>
                <a:rPr lang="en-US" altLang="en-US" sz="633" b="1" dirty="0">
                  <a:latin typeface="Times New Roman" panose="02020603050405020304" pitchFamily="18" charset="0"/>
                  <a:cs typeface="Times New Roman" panose="02020603050405020304" pitchFamily="18" charset="0"/>
                </a:rPr>
                <a:t>() == 12 &amp;&amp; </a:t>
              </a:r>
              <a:r>
                <a:rPr lang="en-US" altLang="en-US" sz="633" b="1" dirty="0" err="1">
                  <a:latin typeface="Times New Roman" panose="02020603050405020304" pitchFamily="18" charset="0"/>
                  <a:cs typeface="Times New Roman" panose="02020603050405020304" pitchFamily="18" charset="0"/>
                </a:rPr>
                <a:t>rtc.getMinutes</a:t>
              </a:r>
              <a:r>
                <a:rPr lang="en-US" altLang="en-US" sz="633" b="1" dirty="0">
                  <a:latin typeface="Times New Roman" panose="02020603050405020304" pitchFamily="18" charset="0"/>
                  <a:cs typeface="Times New Roman" panose="02020603050405020304" pitchFamily="18" charset="0"/>
                </a:rPr>
                <a:t>() == 27 )</a:t>
              </a:r>
            </a:p>
            <a:p>
              <a:pPr algn="l">
                <a:defRPr/>
              </a:pPr>
              <a:r>
                <a:rPr lang="en-US" altLang="en-US" sz="633" b="1" dirty="0">
                  <a:latin typeface="Times New Roman" panose="02020603050405020304" pitchFamily="18" charset="0"/>
                  <a:cs typeface="Times New Roman" panose="02020603050405020304" pitchFamily="18" charset="0"/>
                </a:rPr>
                <a:t>{</a:t>
              </a:r>
            </a:p>
            <a:p>
              <a:pPr algn="l">
                <a:defRPr/>
              </a:pPr>
              <a:r>
                <a:rPr lang="en-US" altLang="en-US" sz="633" b="1" dirty="0">
                  <a:latin typeface="Times New Roman" panose="02020603050405020304" pitchFamily="18" charset="0"/>
                  <a:cs typeface="Times New Roman" panose="02020603050405020304" pitchFamily="18" charset="0"/>
                </a:rPr>
                <a:t>if(</a:t>
              </a:r>
              <a:r>
                <a:rPr lang="en-US" altLang="en-US" sz="633" b="1" dirty="0" err="1">
                  <a:latin typeface="Times New Roman" panose="02020603050405020304" pitchFamily="18" charset="0"/>
                  <a:cs typeface="Times New Roman" panose="02020603050405020304" pitchFamily="18" charset="0"/>
                </a:rPr>
                <a:t>Serial.available</a:t>
              </a:r>
              <a:r>
                <a:rPr lang="en-US" altLang="en-US" sz="633" b="1" dirty="0">
                  <a:latin typeface="Times New Roman" panose="02020603050405020304" pitchFamily="18" charset="0"/>
                  <a:cs typeface="Times New Roman" panose="02020603050405020304" pitchFamily="18" charset="0"/>
                </a:rPr>
                <a:t>() &gt; 0)  </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String c;    </a:t>
              </a:r>
            </a:p>
            <a:p>
              <a:pPr algn="l">
                <a:defRPr/>
              </a:pPr>
              <a:r>
                <a:rPr lang="en-US" altLang="en-US" sz="633" b="1" dirty="0">
                  <a:latin typeface="Times New Roman" panose="02020603050405020304" pitchFamily="18" charset="0"/>
                  <a:cs typeface="Times New Roman" panose="02020603050405020304" pitchFamily="18" charset="0"/>
                </a:rPr>
                <a:t>c  = </a:t>
              </a:r>
              <a:r>
                <a:rPr lang="en-US" altLang="en-US" sz="633" b="1" dirty="0" err="1">
                  <a:latin typeface="Times New Roman" panose="02020603050405020304" pitchFamily="18" charset="0"/>
                  <a:cs typeface="Times New Roman" panose="02020603050405020304" pitchFamily="18" charset="0"/>
                </a:rPr>
                <a:t>Serial.readString</a:t>
              </a:r>
              <a:r>
                <a:rPr lang="en-US" altLang="en-US" sz="633" b="1" dirty="0">
                  <a:latin typeface="Times New Roman" panose="02020603050405020304" pitchFamily="18" charset="0"/>
                  <a:cs typeface="Times New Roman" panose="02020603050405020304" pitchFamily="18" charset="0"/>
                </a:rPr>
                <a:t>();// if data available from reader     </a:t>
              </a:r>
            </a:p>
            <a:p>
              <a:pPr algn="l">
                <a:defRPr/>
              </a:pPr>
              <a:r>
                <a:rPr lang="en-US" altLang="en-US" sz="633" b="1" dirty="0" err="1">
                  <a:latin typeface="Times New Roman" panose="02020603050405020304" pitchFamily="18" charset="0"/>
                  <a:cs typeface="Times New Roman" panose="02020603050405020304" pitchFamily="18" charset="0"/>
                </a:rPr>
                <a:t>Serial.print</a:t>
              </a:r>
              <a:r>
                <a:rPr lang="en-US" altLang="en-US" sz="633" b="1" dirty="0">
                  <a:latin typeface="Times New Roman" panose="02020603050405020304" pitchFamily="18" charset="0"/>
                  <a:cs typeface="Times New Roman" panose="02020603050405020304" pitchFamily="18" charset="0"/>
                </a:rPr>
                <a:t>(c);            </a:t>
              </a:r>
            </a:p>
            <a:p>
              <a:pPr algn="l">
                <a:defRPr/>
              </a:pPr>
              <a:r>
                <a:rPr lang="en-US" altLang="en-US" sz="633" b="1" dirty="0">
                  <a:latin typeface="Times New Roman" panose="02020603050405020304" pitchFamily="18" charset="0"/>
                  <a:cs typeface="Times New Roman" panose="02020603050405020304" pitchFamily="18" charset="0"/>
                </a:rPr>
                <a:t>if(c == "$0001630441"){</a:t>
              </a:r>
              <a:r>
                <a:rPr lang="en-US" altLang="en-US" sz="633" b="1" dirty="0" err="1">
                  <a:latin typeface="Times New Roman" panose="02020603050405020304" pitchFamily="18" charset="0"/>
                  <a:cs typeface="Times New Roman" panose="02020603050405020304" pitchFamily="18" charset="0"/>
                </a:rPr>
                <a:t>Serial.println</a:t>
              </a:r>
              <a:r>
                <a:rPr lang="en-US" altLang="en-US" sz="633" b="1" dirty="0">
                  <a:latin typeface="Times New Roman" panose="02020603050405020304" pitchFamily="18" charset="0"/>
                  <a:cs typeface="Times New Roman" panose="02020603050405020304" pitchFamily="18" charset="0"/>
                </a:rPr>
                <a:t>("ID1");      </a:t>
              </a:r>
            </a:p>
            <a:p>
              <a:pPr algn="l">
                <a:defRPr/>
              </a:pPr>
              <a:r>
                <a:rPr lang="en-US" altLang="en-US" sz="633" b="1" dirty="0">
                  <a:latin typeface="Times New Roman" panose="02020603050405020304" pitchFamily="18" charset="0"/>
                  <a:cs typeface="Times New Roman" panose="02020603050405020304" pitchFamily="18" charset="0"/>
                </a:rPr>
                <a:t>}   </a:t>
              </a:r>
            </a:p>
            <a:p>
              <a:pPr algn="l">
                <a:defRPr/>
              </a:pPr>
              <a:r>
                <a:rPr lang="en-US" altLang="en-US" sz="633" b="1" dirty="0">
                  <a:latin typeface="Times New Roman" panose="02020603050405020304" pitchFamily="18" charset="0"/>
                  <a:cs typeface="Times New Roman" panose="02020603050405020304" pitchFamily="18" charset="0"/>
                </a:rPr>
                <a:t>}</a:t>
              </a:r>
            </a:p>
            <a:p>
              <a:pPr algn="l">
                <a:defRPr/>
              </a:pPr>
              <a:r>
                <a:rPr lang="en-US" altLang="en-US" sz="633" b="1" dirty="0">
                  <a:latin typeface="Times New Roman" panose="02020603050405020304" pitchFamily="18" charset="0"/>
                  <a:cs typeface="Times New Roman" panose="02020603050405020304" pitchFamily="18" charset="0"/>
                </a:rPr>
                <a:t>}</a:t>
              </a:r>
            </a:p>
            <a:p>
              <a:pPr algn="l">
                <a:defRPr/>
              </a:pPr>
              <a:r>
                <a:rPr lang="en-US" altLang="en-US" sz="633" b="1" dirty="0">
                  <a:latin typeface="Times New Roman" panose="02020603050405020304" pitchFamily="18" charset="0"/>
                  <a:cs typeface="Times New Roman" panose="02020603050405020304" pitchFamily="18" charset="0"/>
                </a:rPr>
                <a:t>}</a:t>
              </a:r>
            </a:p>
            <a:p>
              <a:pPr eaLnBrk="1" hangingPunct="1">
                <a:defRPr/>
              </a:pPr>
              <a:endParaRPr lang="en-IN" sz="844" dirty="0"/>
            </a:p>
          </p:txBody>
        </p:sp>
        <p:sp>
          <p:nvSpPr>
            <p:cNvPr id="20" name="Rectangle 855">
              <a:extLst>
                <a:ext uri="{FF2B5EF4-FFF2-40B4-BE49-F238E27FC236}">
                  <a16:creationId xmlns:a16="http://schemas.microsoft.com/office/drawing/2014/main" id="{065BA767-E272-4F87-9650-F8755156CED1}"/>
                </a:ext>
              </a:extLst>
            </p:cNvPr>
            <p:cNvSpPr>
              <a:spLocks noChangeArrowheads="1"/>
            </p:cNvSpPr>
            <p:nvPr/>
          </p:nvSpPr>
          <p:spPr bwMode="auto">
            <a:xfrm>
              <a:off x="8052215" y="1098874"/>
              <a:ext cx="1745382" cy="250031"/>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125" dirty="0"/>
                <a:t>RESULT </a:t>
              </a:r>
            </a:p>
          </p:txBody>
        </p:sp>
        <p:sp>
          <p:nvSpPr>
            <p:cNvPr id="21" name="Subtitle 2">
              <a:extLst>
                <a:ext uri="{FF2B5EF4-FFF2-40B4-BE49-F238E27FC236}">
                  <a16:creationId xmlns:a16="http://schemas.microsoft.com/office/drawing/2014/main" id="{2F64ADCA-1104-46C6-B7AF-156501366A2B}"/>
                </a:ext>
              </a:extLst>
            </p:cNvPr>
            <p:cNvSpPr txBox="1">
              <a:spLocks/>
            </p:cNvSpPr>
            <p:nvPr/>
          </p:nvSpPr>
          <p:spPr bwMode="auto">
            <a:xfrm>
              <a:off x="7608622" y="4984495"/>
              <a:ext cx="2681232" cy="18931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8172" tIns="44086" rIns="88172" bIns="44086"/>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1" hangingPunct="1">
                <a:defRPr/>
              </a:pPr>
              <a:r>
                <a:rPr lang="en-US" sz="844" dirty="0"/>
                <a:t>Older people experience several practical problems using their medicines, and their strategies to manage these problems are sometimes suboptimal. These problems can lead to incorrect medication use with clinically relevant consequences. The findings pose a challenge for healthcare professionals, drug developers, and regulators to diminish these problems. The correct and timely use of medication determines its therapeutic effect, yet several steps are involved in taking medicines as recommended, such as reading and understanding the user information, opening and removing the medicine from the outer and inner packaging, any preparation before use, and taking the medicine. This project aimed to resolve the practical problems that older people experience with the daily use of their medicines and their management strategies to address these problems and to determine the potential clinical relevance thereof.</a:t>
              </a:r>
            </a:p>
            <a:p>
              <a:pPr algn="just">
                <a:defRPr/>
              </a:pPr>
              <a:endParaRPr lang="en-IN" sz="844" dirty="0"/>
            </a:p>
          </p:txBody>
        </p:sp>
      </p:grpSp>
      <p:pic>
        <p:nvPicPr>
          <p:cNvPr id="24" name="Picture 23" descr="C:\Users\dell\Desktop\download.png">
            <a:extLst>
              <a:ext uri="{FF2B5EF4-FFF2-40B4-BE49-F238E27FC236}">
                <a16:creationId xmlns:a16="http://schemas.microsoft.com/office/drawing/2014/main" id="{B205AE80-6944-4E7E-B857-CB381D5B1B7D}"/>
              </a:ext>
            </a:extLst>
          </p:cNvPr>
          <p:cNvPicPr>
            <a:picLocks noChangeAspect="1" noChangeArrowheads="1"/>
          </p:cNvPicPr>
          <p:nvPr/>
        </p:nvPicPr>
        <p:blipFill>
          <a:blip r:embed="rId3" cstate="print"/>
          <a:srcRect/>
          <a:stretch>
            <a:fillRect/>
          </a:stretch>
        </p:blipFill>
        <p:spPr bwMode="auto">
          <a:xfrm>
            <a:off x="36237" y="0"/>
            <a:ext cx="1085258" cy="984041"/>
          </a:xfrm>
          <a:prstGeom prst="rect">
            <a:avLst/>
          </a:prstGeom>
          <a:noFill/>
        </p:spPr>
      </p:pic>
      <p:pic>
        <p:nvPicPr>
          <p:cNvPr id="25" name="Picture 24" descr="A screenshot of a cell phone&#10;&#10;Description automatically generated">
            <a:extLst>
              <a:ext uri="{FF2B5EF4-FFF2-40B4-BE49-F238E27FC236}">
                <a16:creationId xmlns:a16="http://schemas.microsoft.com/office/drawing/2014/main" id="{9E0B5EF6-5C5B-4F3C-A764-4C6C31E158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9279" y="1331489"/>
            <a:ext cx="3136940" cy="2496220"/>
          </a:xfrm>
          <a:prstGeom prst="rect">
            <a:avLst/>
          </a:prstGeom>
        </p:spPr>
      </p:pic>
      <p:sp>
        <p:nvSpPr>
          <p:cNvPr id="27" name="Subtitle 2">
            <a:extLst>
              <a:ext uri="{FF2B5EF4-FFF2-40B4-BE49-F238E27FC236}">
                <a16:creationId xmlns:a16="http://schemas.microsoft.com/office/drawing/2014/main" id="{E1EEB13F-7440-4526-B25D-C97C5885D91B}"/>
              </a:ext>
            </a:extLst>
          </p:cNvPr>
          <p:cNvSpPr txBox="1">
            <a:spLocks/>
          </p:cNvSpPr>
          <p:nvPr/>
        </p:nvSpPr>
        <p:spPr bwMode="auto">
          <a:xfrm>
            <a:off x="8296815" y="1325356"/>
            <a:ext cx="3726895" cy="32065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8172" tIns="44086" rIns="88172" bIns="44086"/>
          <a:lstStyle>
            <a:lvl1pPr marL="0" indent="0" algn="ctr" defTabSz="3762375" rtl="0" fontAlgn="base">
              <a:spcBef>
                <a:spcPct val="20000"/>
              </a:spcBef>
              <a:spcAft>
                <a:spcPct val="0"/>
              </a:spcAft>
              <a:buNone/>
              <a:defRPr sz="2400" kern="1200">
                <a:solidFill>
                  <a:schemeClr val="tx1"/>
                </a:solidFill>
                <a:latin typeface="+mn-lt"/>
                <a:ea typeface="+mn-ea"/>
                <a:cs typeface="+mn-cs"/>
              </a:defRPr>
            </a:lvl1pPr>
            <a:lvl2pPr marL="457200" indent="0" algn="ctr" defTabSz="3762375" rtl="0" fontAlgn="base">
              <a:spcBef>
                <a:spcPct val="20000"/>
              </a:spcBef>
              <a:spcAft>
                <a:spcPct val="0"/>
              </a:spcAft>
              <a:buNone/>
              <a:defRPr sz="2000" kern="1200">
                <a:solidFill>
                  <a:schemeClr val="tx1"/>
                </a:solidFill>
                <a:latin typeface="+mn-lt"/>
                <a:ea typeface="+mn-ea"/>
                <a:cs typeface="+mn-cs"/>
              </a:defRPr>
            </a:lvl2pPr>
            <a:lvl3pPr marL="914400" indent="0" algn="ctr" defTabSz="3762375" rtl="0" fontAlgn="base">
              <a:spcBef>
                <a:spcPct val="20000"/>
              </a:spcBef>
              <a:spcAft>
                <a:spcPct val="0"/>
              </a:spcAft>
              <a:buNone/>
              <a:defRPr sz="1800" kern="1200">
                <a:solidFill>
                  <a:schemeClr val="tx1"/>
                </a:solidFill>
                <a:latin typeface="+mn-lt"/>
                <a:ea typeface="+mn-ea"/>
                <a:cs typeface="+mn-cs"/>
              </a:defRPr>
            </a:lvl3pPr>
            <a:lvl4pPr marL="1371600" indent="0" algn="ctr" defTabSz="3762375" rtl="0" fontAlgn="base">
              <a:spcBef>
                <a:spcPct val="20000"/>
              </a:spcBef>
              <a:spcAft>
                <a:spcPct val="0"/>
              </a:spcAft>
              <a:buNone/>
              <a:defRPr sz="1600" kern="1200">
                <a:solidFill>
                  <a:schemeClr val="tx1"/>
                </a:solidFill>
                <a:latin typeface="+mn-lt"/>
                <a:ea typeface="+mn-ea"/>
                <a:cs typeface="+mn-cs"/>
              </a:defRPr>
            </a:lvl4pPr>
            <a:lvl5pPr marL="1828800" indent="0" algn="ctr" defTabSz="3762375"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1" hangingPunct="1">
              <a:defRPr/>
            </a:pPr>
            <a:endParaRPr lang="en-US" altLang="en-US" sz="633"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defRPr/>
            </a:pPr>
            <a:r>
              <a:rPr lang="en-US" sz="800" dirty="0"/>
              <a:t>Majority of the people may it be elderly or middle age person found it to be useful </a:t>
            </a:r>
          </a:p>
          <a:p>
            <a:pPr marL="171450" indent="-171450" algn="just">
              <a:buFont typeface="Arial" panose="020B0604020202020204" pitchFamily="34" charset="0"/>
              <a:buChar char="•"/>
              <a:defRPr/>
            </a:pPr>
            <a:r>
              <a:rPr lang="en-US" sz="800" dirty="0"/>
              <a:t>Patient were able to maintain consistency of medication without fail </a:t>
            </a:r>
          </a:p>
          <a:p>
            <a:pPr marL="171450" indent="-171450" algn="just">
              <a:buFont typeface="Arial" panose="020B0604020202020204" pitchFamily="34" charset="0"/>
              <a:buChar char="•"/>
              <a:defRPr/>
            </a:pPr>
            <a:r>
              <a:rPr lang="en-US" sz="800" dirty="0"/>
              <a:t>With the help of proper medication at proper time, people recovered soon </a:t>
            </a:r>
          </a:p>
          <a:p>
            <a:pPr marL="171450" indent="-171450" algn="just">
              <a:buFont typeface="Arial" panose="020B0604020202020204" pitchFamily="34" charset="0"/>
              <a:buChar char="•"/>
              <a:defRPr/>
            </a:pPr>
            <a:r>
              <a:rPr lang="en-US" sz="800" dirty="0"/>
              <a:t>Elderly people found it to be friendly for use</a:t>
            </a:r>
          </a:p>
          <a:p>
            <a:pPr algn="l" eaLnBrk="1" hangingPunct="1">
              <a:defRPr/>
            </a:pPr>
            <a:endParaRPr lang="en-US" altLang="en-US" sz="633" b="1" dirty="0">
              <a:latin typeface="Times New Roman" panose="02020603050405020304" pitchFamily="18" charset="0"/>
              <a:cs typeface="Times New Roman" panose="02020603050405020304" pitchFamily="18" charset="0"/>
            </a:endParaRPr>
          </a:p>
          <a:p>
            <a:pPr eaLnBrk="1" hangingPunct="1">
              <a:defRPr/>
            </a:pPr>
            <a:endParaRPr lang="en-IN" sz="844" dirty="0"/>
          </a:p>
        </p:txBody>
      </p:sp>
      <p:sp>
        <p:nvSpPr>
          <p:cNvPr id="28" name="Rectangle 855">
            <a:extLst>
              <a:ext uri="{FF2B5EF4-FFF2-40B4-BE49-F238E27FC236}">
                <a16:creationId xmlns:a16="http://schemas.microsoft.com/office/drawing/2014/main" id="{4B45FD1D-D1EE-4EC5-9174-D9FC3630C991}"/>
              </a:ext>
            </a:extLst>
          </p:cNvPr>
          <p:cNvSpPr>
            <a:spLocks noChangeArrowheads="1"/>
          </p:cNvSpPr>
          <p:nvPr/>
        </p:nvSpPr>
        <p:spPr bwMode="auto">
          <a:xfrm>
            <a:off x="8970409" y="4658701"/>
            <a:ext cx="2466542" cy="250031"/>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3762375">
              <a:spcBef>
                <a:spcPct val="20000"/>
              </a:spcBef>
              <a:buChar char="•"/>
              <a:defRPr sz="13200">
                <a:solidFill>
                  <a:schemeClr val="tx1"/>
                </a:solidFill>
                <a:latin typeface="Arial" panose="020B0604020202020204" pitchFamily="34" charset="0"/>
              </a:defRPr>
            </a:lvl1pPr>
            <a:lvl2pPr marL="3055938" indent="-1174750" defTabSz="3762375">
              <a:spcBef>
                <a:spcPct val="20000"/>
              </a:spcBef>
              <a:buChar char="–"/>
              <a:defRPr sz="11500">
                <a:solidFill>
                  <a:schemeClr val="tx1"/>
                </a:solidFill>
                <a:latin typeface="Arial" panose="020B0604020202020204" pitchFamily="34" charset="0"/>
              </a:defRPr>
            </a:lvl2pPr>
            <a:lvl3pPr marL="4702175" indent="-939800" defTabSz="3762375">
              <a:spcBef>
                <a:spcPct val="20000"/>
              </a:spcBef>
              <a:buChar char="•"/>
              <a:defRPr sz="9900">
                <a:solidFill>
                  <a:schemeClr val="tx1"/>
                </a:solidFill>
                <a:latin typeface="Arial" panose="020B0604020202020204" pitchFamily="34" charset="0"/>
              </a:defRPr>
            </a:lvl3pPr>
            <a:lvl4pPr marL="6583363" indent="-939800" defTabSz="3762375">
              <a:spcBef>
                <a:spcPct val="20000"/>
              </a:spcBef>
              <a:buChar char="–"/>
              <a:defRPr sz="8200">
                <a:solidFill>
                  <a:schemeClr val="tx1"/>
                </a:solidFill>
                <a:latin typeface="Arial" panose="020B0604020202020204" pitchFamily="34" charset="0"/>
              </a:defRPr>
            </a:lvl4pPr>
            <a:lvl5pPr marL="8464550" indent="-939800" defTabSz="3762375">
              <a:spcBef>
                <a:spcPct val="20000"/>
              </a:spcBef>
              <a:buChar char="»"/>
              <a:defRPr sz="8200">
                <a:solidFill>
                  <a:schemeClr val="tx1"/>
                </a:solidFill>
                <a:latin typeface="Arial" panose="020B0604020202020204" pitchFamily="34" charset="0"/>
              </a:defRPr>
            </a:lvl5pPr>
            <a:lvl6pPr marL="89217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6pPr>
            <a:lvl7pPr marL="93789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7pPr>
            <a:lvl8pPr marL="98361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8pPr>
            <a:lvl9pPr marL="10293350" indent="-939800" defTabSz="3762375" eaLnBrk="0" fontAlgn="base" hangingPunct="0">
              <a:spcBef>
                <a:spcPct val="20000"/>
              </a:spcBef>
              <a:spcAft>
                <a:spcPct val="0"/>
              </a:spcAft>
              <a:buChar char="»"/>
              <a:defRPr sz="8200">
                <a:solidFill>
                  <a:schemeClr val="tx1"/>
                </a:solidFill>
                <a:latin typeface="Arial" panose="020B0604020202020204" pitchFamily="34" charset="0"/>
              </a:defRPr>
            </a:lvl9pPr>
          </a:lstStyle>
          <a:p>
            <a:pPr algn="ctr" eaLnBrk="1" hangingPunct="1">
              <a:spcBef>
                <a:spcPct val="0"/>
              </a:spcBef>
              <a:buFontTx/>
              <a:buNone/>
            </a:pPr>
            <a:r>
              <a:rPr lang="en-US" altLang="en-US" sz="1125" dirty="0"/>
              <a:t>CONCLUSION </a:t>
            </a:r>
          </a:p>
        </p:txBody>
      </p:sp>
      <p:pic>
        <p:nvPicPr>
          <p:cNvPr id="29" name="Picture 28">
            <a:extLst>
              <a:ext uri="{FF2B5EF4-FFF2-40B4-BE49-F238E27FC236}">
                <a16:creationId xmlns:a16="http://schemas.microsoft.com/office/drawing/2014/main" id="{0220D010-58F5-4559-92B2-2883DA8F09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7961717" y="2671006"/>
            <a:ext cx="2212360" cy="1371406"/>
          </a:xfrm>
          <a:prstGeom prst="rect">
            <a:avLst/>
          </a:prstGeom>
        </p:spPr>
      </p:pic>
      <p:pic>
        <p:nvPicPr>
          <p:cNvPr id="30" name="Content Placeholder 5" descr="A screenshot of a cell phone&#10;&#10;Description automatically generated">
            <a:extLst>
              <a:ext uri="{FF2B5EF4-FFF2-40B4-BE49-F238E27FC236}">
                <a16:creationId xmlns:a16="http://schemas.microsoft.com/office/drawing/2014/main" id="{0BCE1C3C-0AC9-4525-AF97-A2CC2A18D3B5}"/>
              </a:ext>
            </a:extLst>
          </p:cNvPr>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9838979" y="2250528"/>
            <a:ext cx="2163629" cy="2212359"/>
          </a:xfrm>
        </p:spPr>
      </p:pic>
      <p:pic>
        <p:nvPicPr>
          <p:cNvPr id="3" name="Picture 2" descr="A screenshot of a cell phone&#10;&#10;Description automatically generated">
            <a:extLst>
              <a:ext uri="{FF2B5EF4-FFF2-40B4-BE49-F238E27FC236}">
                <a16:creationId xmlns:a16="http://schemas.microsoft.com/office/drawing/2014/main" id="{BB46B76A-59D0-4553-9A28-35F84667E5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660" y="5683967"/>
            <a:ext cx="3916937" cy="1046197"/>
          </a:xfrm>
          <a:prstGeom prst="rect">
            <a:avLst/>
          </a:prstGeom>
        </p:spPr>
      </p:pic>
    </p:spTree>
    <p:extLst>
      <p:ext uri="{BB962C8B-B14F-4D97-AF65-F5344CB8AC3E}">
        <p14:creationId xmlns:p14="http://schemas.microsoft.com/office/powerpoint/2010/main" val="3435505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609601"/>
            <a:ext cx="8229600" cy="4525963"/>
          </a:xfrm>
        </p:spPr>
        <p:txBody>
          <a:bodyPr>
            <a:normAutofit/>
          </a:bodyPr>
          <a:lstStyle/>
          <a:p>
            <a:pPr>
              <a:buNone/>
            </a:pPr>
            <a:r>
              <a:rPr lang="en-US" sz="9600" dirty="0">
                <a:latin typeface="Times New Roman" pitchFamily="18" charset="0"/>
                <a:cs typeface="Times New Roman" pitchFamily="18" charset="0"/>
              </a:rPr>
              <a:t>                             </a:t>
            </a:r>
            <a:r>
              <a:rPr lang="en-US" sz="9600" dirty="0">
                <a:latin typeface="Times roman"/>
                <a:cs typeface="Times New Roman" pitchFamily="18" charset="0"/>
              </a:rPr>
              <a:t>Thank</a:t>
            </a:r>
            <a:r>
              <a:rPr lang="en-US" sz="9600" dirty="0">
                <a:latin typeface="Times New Roman" pitchFamily="18" charset="0"/>
                <a:cs typeface="Times New Roman" pitchFamily="18" charset="0"/>
              </a:rPr>
              <a:t> You</a:t>
            </a:r>
          </a:p>
        </p:txBody>
      </p:sp>
      <p:pic>
        <p:nvPicPr>
          <p:cNvPr id="4" name="Picture 3" descr="C:\Users\dell\Desktop\download.png"/>
          <p:cNvPicPr>
            <a:picLocks noChangeAspect="1" noChangeArrowheads="1"/>
          </p:cNvPicPr>
          <p:nvPr/>
        </p:nvPicPr>
        <p:blipFill>
          <a:blip r:embed="rId2" cstate="print"/>
          <a:srcRect/>
          <a:stretch>
            <a:fillRect/>
          </a:stretch>
        </p:blipFill>
        <p:spPr bwMode="auto">
          <a:xfrm>
            <a:off x="0" y="3629"/>
            <a:ext cx="2076450" cy="78739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8000" dirty="0">
                <a:latin typeface="Times New Roman" pitchFamily="18" charset="0"/>
                <a:cs typeface="Times New Roman" pitchFamily="18" charset="0"/>
              </a:rPr>
              <a:t>              </a:t>
            </a:r>
            <a:r>
              <a:rPr lang="en-US" sz="8000" dirty="0">
                <a:latin typeface="Times roman"/>
                <a:cs typeface="Times New Roman" pitchFamily="18" charset="0"/>
              </a:rPr>
              <a:t>Queries</a:t>
            </a:r>
            <a:r>
              <a:rPr lang="en-US" sz="8000" dirty="0">
                <a:latin typeface="Times New Roman" pitchFamily="18" charset="0"/>
                <a:cs typeface="Times New Roman" pitchFamily="18" charset="0"/>
              </a:rPr>
              <a:t>??</a:t>
            </a:r>
          </a:p>
        </p:txBody>
      </p:sp>
      <p:pic>
        <p:nvPicPr>
          <p:cNvPr id="4" name="Picture 3" descr="C:\Users\dell\Desktop\download.png"/>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val="76536589"/>
              </p:ext>
            </p:extLst>
          </p:nvPr>
        </p:nvGraphicFramePr>
        <p:xfrm>
          <a:off x="1752600" y="5852161"/>
          <a:ext cx="8763000" cy="860367"/>
        </p:xfrm>
        <a:graphic>
          <a:graphicData uri="http://schemas.openxmlformats.org/drawingml/2006/table">
            <a:tbl>
              <a:tblPr firstRow="1" bandRow="1">
                <a:tableStyleId>{2D5ABB26-0587-4C30-8999-92F81FD0307C}</a:tableStyleId>
              </a:tblPr>
              <a:tblGrid>
                <a:gridCol w="8763000">
                  <a:extLst>
                    <a:ext uri="{9D8B030D-6E8A-4147-A177-3AD203B41FA5}">
                      <a16:colId xmlns:a16="http://schemas.microsoft.com/office/drawing/2014/main" val="20000"/>
                    </a:ext>
                  </a:extLst>
                </a:gridCol>
              </a:tblGrid>
              <a:tr h="494607">
                <a:tc>
                  <a:txBody>
                    <a:bodyPr/>
                    <a:lstStyle/>
                    <a:p>
                      <a:endParaRPr lang="en-US"/>
                    </a:p>
                  </a:txBody>
                  <a:tcPr/>
                </a:tc>
                <a:extLst>
                  <a:ext uri="{0D108BD9-81ED-4DB2-BD59-A6C34878D82A}">
                    <a16:rowId xmlns:a16="http://schemas.microsoft.com/office/drawing/2014/main" val="10000"/>
                  </a:ext>
                </a:extLst>
              </a:tr>
              <a:tr h="282633">
                <a:tc>
                  <a:txBody>
                    <a:bodyPr/>
                    <a:lstStyle/>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5CDF-B15F-4F5C-ACEB-F2B19600C7F0}"/>
              </a:ext>
            </a:extLst>
          </p:cNvPr>
          <p:cNvSpPr>
            <a:spLocks noGrp="1"/>
          </p:cNvSpPr>
          <p:nvPr>
            <p:ph type="title"/>
          </p:nvPr>
        </p:nvSpPr>
        <p:spPr>
          <a:xfrm>
            <a:off x="1981200" y="152400"/>
            <a:ext cx="8229600" cy="1265238"/>
          </a:xfrm>
        </p:spPr>
        <p:txBody>
          <a:bodyPr>
            <a:normAutofit/>
          </a:bodyPr>
          <a:lstStyle/>
          <a:p>
            <a:r>
              <a:rPr lang="en-GB" sz="4000" b="1" dirty="0">
                <a:latin typeface="Times roman"/>
                <a:cs typeface="Times New Roman" panose="02020603050405020304" pitchFamily="18" charset="0"/>
              </a:rPr>
              <a:t>Objective</a:t>
            </a:r>
            <a:endParaRPr lang="en-IN" sz="4000" b="1" dirty="0"/>
          </a:p>
        </p:txBody>
      </p:sp>
      <p:sp>
        <p:nvSpPr>
          <p:cNvPr id="3" name="Content Placeholder 2">
            <a:extLst>
              <a:ext uri="{FF2B5EF4-FFF2-40B4-BE49-F238E27FC236}">
                <a16:creationId xmlns:a16="http://schemas.microsoft.com/office/drawing/2014/main" id="{6424D3DE-668B-49E3-84DE-C4D5996DB001}"/>
              </a:ext>
            </a:extLst>
          </p:cNvPr>
          <p:cNvSpPr>
            <a:spLocks noGrp="1"/>
          </p:cNvSpPr>
          <p:nvPr>
            <p:ph idx="1"/>
          </p:nvPr>
        </p:nvSpPr>
        <p:spPr/>
        <p:txBody>
          <a:bodyPr>
            <a:normAutofit/>
          </a:bodyPr>
          <a:lstStyle/>
          <a:p>
            <a:pPr algn="just"/>
            <a:r>
              <a:rPr lang="en-US" sz="2400" dirty="0">
                <a:latin typeface="Times roman"/>
              </a:rPr>
              <a:t>To maintain the schedule of taking medicine.</a:t>
            </a:r>
          </a:p>
          <a:p>
            <a:pPr algn="just"/>
            <a:r>
              <a:rPr lang="en-US" sz="2400" dirty="0">
                <a:latin typeface="Times roman"/>
              </a:rPr>
              <a:t>Helpful for old person who have weak memory.</a:t>
            </a:r>
          </a:p>
          <a:p>
            <a:pPr algn="just"/>
            <a:r>
              <a:rPr lang="en-US" sz="2400" dirty="0">
                <a:latin typeface="Times roman"/>
              </a:rPr>
              <a:t>Helpful for nurses who get confused in giving medicine to her number of patient.</a:t>
            </a:r>
          </a:p>
          <a:p>
            <a:pPr algn="just"/>
            <a:r>
              <a:rPr lang="en-US" sz="2400" dirty="0">
                <a:latin typeface="Times roman"/>
              </a:rPr>
              <a:t>It maintains the regularity of taking medicine and due to this patient can complete course of medicine easily.</a:t>
            </a:r>
          </a:p>
          <a:p>
            <a:pPr algn="just"/>
            <a:r>
              <a:rPr lang="en-US" sz="2400" dirty="0">
                <a:latin typeface="Times roman"/>
              </a:rPr>
              <a:t>Single device can handle number  of patient that is why it is cheap and best.</a:t>
            </a:r>
          </a:p>
          <a:p>
            <a:pPr algn="just"/>
            <a:endParaRPr lang="en-US" sz="2400" dirty="0">
              <a:latin typeface="Times roman"/>
            </a:endParaRPr>
          </a:p>
          <a:p>
            <a:pPr algn="just"/>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B47C14F6-4C38-4921-AB0C-B1FA8F1F5F66}"/>
              </a:ext>
            </a:extLst>
          </p:cNvPr>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spTree>
    <p:extLst>
      <p:ext uri="{BB962C8B-B14F-4D97-AF65-F5344CB8AC3E}">
        <p14:creationId xmlns:p14="http://schemas.microsoft.com/office/powerpoint/2010/main" val="104876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0C2D-0DF8-4811-9ED9-1F86800E1BD6}"/>
              </a:ext>
            </a:extLst>
          </p:cNvPr>
          <p:cNvSpPr>
            <a:spLocks noGrp="1"/>
          </p:cNvSpPr>
          <p:nvPr>
            <p:ph type="title"/>
          </p:nvPr>
        </p:nvSpPr>
        <p:spPr>
          <a:xfrm>
            <a:off x="1981200" y="274638"/>
            <a:ext cx="8229600" cy="787390"/>
          </a:xfrm>
        </p:spPr>
        <p:txBody>
          <a:bodyPr>
            <a:normAutofit/>
          </a:bodyPr>
          <a:lstStyle/>
          <a:p>
            <a:r>
              <a:rPr lang="en-US" sz="4000" b="1" dirty="0">
                <a:latin typeface="Times roman"/>
              </a:rPr>
              <a:t>Problem Statement</a:t>
            </a:r>
          </a:p>
        </p:txBody>
      </p:sp>
      <p:sp>
        <p:nvSpPr>
          <p:cNvPr id="3" name="Content Placeholder 2">
            <a:extLst>
              <a:ext uri="{FF2B5EF4-FFF2-40B4-BE49-F238E27FC236}">
                <a16:creationId xmlns:a16="http://schemas.microsoft.com/office/drawing/2014/main" id="{9F8452FF-17BE-4A43-AE57-1F69F8F0FFFF}"/>
              </a:ext>
            </a:extLst>
          </p:cNvPr>
          <p:cNvSpPr>
            <a:spLocks noGrp="1"/>
          </p:cNvSpPr>
          <p:nvPr>
            <p:ph idx="1"/>
          </p:nvPr>
        </p:nvSpPr>
        <p:spPr>
          <a:xfrm>
            <a:off x="1981200" y="1062028"/>
            <a:ext cx="8229600" cy="5338772"/>
          </a:xfrm>
        </p:spPr>
        <p:txBody>
          <a:bodyPr>
            <a:noAutofit/>
          </a:bodyPr>
          <a:lstStyle/>
          <a:p>
            <a:pPr marL="0" indent="0" algn="just">
              <a:buNone/>
            </a:pPr>
            <a:r>
              <a:rPr lang="en-US" sz="2400" dirty="0">
                <a:latin typeface="Times New Roman" pitchFamily="18" charset="0"/>
                <a:cs typeface="Times New Roman" pitchFamily="18" charset="0"/>
              </a:rPr>
              <a:t>Elderly people are forgetful of their medications and nurses get confused about medication of different patients. The appropriate time of dosage of medicine isn’t stated on the medicine box hence should be careful regarding that.</a:t>
            </a:r>
            <a:endParaRPr lang="en-US" sz="2400" dirty="0">
              <a:latin typeface="Times roman"/>
            </a:endParaRPr>
          </a:p>
        </p:txBody>
      </p:sp>
      <p:pic>
        <p:nvPicPr>
          <p:cNvPr id="7" name="Picture 6" descr="C:\Users\dell\Desktop\download.png">
            <a:extLst>
              <a:ext uri="{FF2B5EF4-FFF2-40B4-BE49-F238E27FC236}">
                <a16:creationId xmlns:a16="http://schemas.microsoft.com/office/drawing/2014/main" id="{42E1C078-DDE4-4A14-BD94-78F1131D77EA}"/>
              </a:ext>
            </a:extLst>
          </p:cNvPr>
          <p:cNvPicPr>
            <a:picLocks noChangeAspect="1" noChangeArrowheads="1"/>
          </p:cNvPicPr>
          <p:nvPr/>
        </p:nvPicPr>
        <p:blipFill>
          <a:blip r:embed="rId2" cstate="print"/>
          <a:srcRect/>
          <a:stretch>
            <a:fillRect/>
          </a:stretch>
        </p:blipFill>
        <p:spPr bwMode="auto">
          <a:xfrm>
            <a:off x="0" y="63505"/>
            <a:ext cx="2076450" cy="787390"/>
          </a:xfrm>
          <a:prstGeom prst="rect">
            <a:avLst/>
          </a:prstGeom>
          <a:noFill/>
        </p:spPr>
      </p:pic>
    </p:spTree>
    <p:extLst>
      <p:ext uri="{BB962C8B-B14F-4D97-AF65-F5344CB8AC3E}">
        <p14:creationId xmlns:p14="http://schemas.microsoft.com/office/powerpoint/2010/main" val="77955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795"/>
            <a:ext cx="8229600" cy="1143000"/>
          </a:xfrm>
        </p:spPr>
        <p:txBody>
          <a:bodyPr>
            <a:normAutofit/>
          </a:bodyPr>
          <a:lstStyle/>
          <a:p>
            <a:r>
              <a:rPr lang="en-US" sz="4000" b="1" dirty="0">
                <a:latin typeface="Times roman"/>
                <a:cs typeface="Times New Roman" panose="02020603050405020304" pitchFamily="18" charset="0"/>
              </a:rPr>
              <a:t>Literature Review</a:t>
            </a:r>
          </a:p>
        </p:txBody>
      </p:sp>
      <p:sp>
        <p:nvSpPr>
          <p:cNvPr id="3" name="Content Placeholder 2"/>
          <p:cNvSpPr>
            <a:spLocks noGrp="1"/>
          </p:cNvSpPr>
          <p:nvPr>
            <p:ph idx="1"/>
          </p:nvPr>
        </p:nvSpPr>
        <p:spPr>
          <a:xfrm>
            <a:off x="1981200" y="990600"/>
            <a:ext cx="8229600" cy="5486400"/>
          </a:xfrm>
        </p:spPr>
        <p:txBody>
          <a:bodyPr>
            <a:noAutofit/>
          </a:bodyPr>
          <a:lstStyle/>
          <a:p>
            <a:pPr marL="0" indent="0" algn="just">
              <a:buNone/>
            </a:pPr>
            <a:r>
              <a:rPr lang="en-US" sz="2400" b="1" dirty="0">
                <a:latin typeface="Times roman"/>
                <a:cs typeface="Times New Roman" panose="02020603050405020304" pitchFamily="18" charset="0"/>
              </a:rPr>
              <a:t>[1] An IoT-Aware Architecture for Smart Healthcare Systems. </a:t>
            </a:r>
            <a:r>
              <a:rPr lang="it-IT" sz="2400" b="1" dirty="0">
                <a:latin typeface="Times roman"/>
              </a:rPr>
              <a:t>Luca Catarinucci, Danilo De Donno, Luca Mainetti </a:t>
            </a:r>
            <a:r>
              <a:rPr lang="it-IT" sz="2400" dirty="0">
                <a:latin typeface="Times roman"/>
              </a:rPr>
              <a:t>,</a:t>
            </a:r>
            <a:r>
              <a:rPr lang="en-US" sz="2400" b="1" dirty="0">
                <a:latin typeface="Times roman"/>
                <a:cs typeface="Times New Roman" panose="02020603050405020304" pitchFamily="18" charset="0"/>
              </a:rPr>
              <a:t>IEEE Internet of Things Journal, Nov 2015.</a:t>
            </a:r>
          </a:p>
          <a:p>
            <a:pPr marL="0" indent="0" algn="just">
              <a:buNone/>
            </a:pPr>
            <a:r>
              <a:rPr lang="en-US" sz="2400" dirty="0">
                <a:latin typeface="Times roman"/>
                <a:cs typeface="Times New Roman" panose="02020603050405020304" pitchFamily="18" charset="0"/>
              </a:rPr>
              <a:t>Automatic monitoring and tracking of patients, personnel, and biomedical devices  with a complex network infrastructure relying on a </a:t>
            </a:r>
            <a:r>
              <a:rPr lang="en-US" sz="2400" dirty="0" err="1">
                <a:latin typeface="Times roman"/>
                <a:cs typeface="Times New Roman" panose="02020603050405020304" pitchFamily="18" charset="0"/>
              </a:rPr>
              <a:t>CoAP</a:t>
            </a:r>
            <a:r>
              <a:rPr lang="en-US" sz="2400" dirty="0">
                <a:latin typeface="Times roman"/>
                <a:cs typeface="Times New Roman" panose="02020603050405020304" pitchFamily="18" charset="0"/>
              </a:rPr>
              <a:t>, 6LoWPAN, and REST paradigms has been implemented </a:t>
            </a:r>
          </a:p>
          <a:p>
            <a:pPr marL="0" indent="0" algn="just">
              <a:buNone/>
            </a:pPr>
            <a:endParaRPr lang="en-US" sz="2400" dirty="0">
              <a:latin typeface="Times roman"/>
              <a:cs typeface="Times New Roman" panose="02020603050405020304" pitchFamily="18" charset="0"/>
            </a:endParaRPr>
          </a:p>
          <a:p>
            <a:pPr marL="0" indent="0" algn="just">
              <a:buNone/>
            </a:pPr>
            <a:r>
              <a:rPr lang="en-US" sz="2400" b="1" dirty="0">
                <a:latin typeface="Times roman"/>
                <a:cs typeface="Times New Roman" panose="02020603050405020304" pitchFamily="18" charset="0"/>
              </a:rPr>
              <a:t>[2] A Health-</a:t>
            </a:r>
            <a:r>
              <a:rPr lang="en-US" sz="2400" b="1" dirty="0" err="1">
                <a:latin typeface="Times roman"/>
                <a:cs typeface="Times New Roman" panose="02020603050405020304" pitchFamily="18" charset="0"/>
              </a:rPr>
              <a:t>IoT</a:t>
            </a:r>
            <a:r>
              <a:rPr lang="en-US" sz="2400" b="1" dirty="0">
                <a:latin typeface="Times roman"/>
                <a:cs typeface="Times New Roman" panose="02020603050405020304" pitchFamily="18" charset="0"/>
              </a:rPr>
              <a:t> Platform Based on the Integration of Intelligent Packaging, Unobtrusive Bio-Sensor and Intelligent Medicine Box. </a:t>
            </a:r>
            <a:r>
              <a:rPr lang="en-US" sz="2400" b="1" dirty="0" err="1">
                <a:latin typeface="Times roman"/>
                <a:cs typeface="Times New Roman" panose="02020603050405020304" pitchFamily="18" charset="0"/>
              </a:rPr>
              <a:t>Geng</a:t>
            </a:r>
            <a:r>
              <a:rPr lang="en-US" sz="2400" b="1" dirty="0">
                <a:latin typeface="Times roman"/>
                <a:cs typeface="Times New Roman" panose="02020603050405020304" pitchFamily="18" charset="0"/>
              </a:rPr>
              <a:t> Yang, Li </a:t>
            </a:r>
            <a:r>
              <a:rPr lang="en-US" sz="2400" b="1" dirty="0" err="1">
                <a:latin typeface="Times roman"/>
                <a:cs typeface="Times New Roman" panose="02020603050405020304" pitchFamily="18" charset="0"/>
              </a:rPr>
              <a:t>Xie</a:t>
            </a:r>
            <a:r>
              <a:rPr lang="en-US" sz="2400" b="1" dirty="0">
                <a:latin typeface="Times roman"/>
                <a:cs typeface="Times New Roman" panose="02020603050405020304" pitchFamily="18" charset="0"/>
              </a:rPr>
              <a:t>, </a:t>
            </a:r>
            <a:r>
              <a:rPr lang="en-US" sz="2400" b="1" dirty="0" err="1">
                <a:latin typeface="Times roman"/>
                <a:cs typeface="Times New Roman" panose="02020603050405020304" pitchFamily="18" charset="0"/>
              </a:rPr>
              <a:t>Matti</a:t>
            </a:r>
            <a:r>
              <a:rPr lang="en-US" sz="2400" b="1" dirty="0">
                <a:latin typeface="Times roman"/>
                <a:cs typeface="Times New Roman" panose="02020603050405020304" pitchFamily="18" charset="0"/>
              </a:rPr>
              <a:t> </a:t>
            </a:r>
            <a:r>
              <a:rPr lang="en-US" sz="2400" b="1" dirty="0" err="1">
                <a:latin typeface="Times roman"/>
                <a:cs typeface="Times New Roman" panose="02020603050405020304" pitchFamily="18" charset="0"/>
              </a:rPr>
              <a:t>Mäntysalo</a:t>
            </a:r>
            <a:r>
              <a:rPr lang="en-US" sz="2400" b="1" dirty="0">
                <a:latin typeface="Times roman"/>
                <a:cs typeface="Times New Roman" panose="02020603050405020304" pitchFamily="18" charset="0"/>
              </a:rPr>
              <a:t>, </a:t>
            </a:r>
            <a:r>
              <a:rPr lang="en-US" sz="2400" b="1" dirty="0" err="1">
                <a:latin typeface="Times roman"/>
                <a:cs typeface="Times New Roman" panose="02020603050405020304" pitchFamily="18" charset="0"/>
              </a:rPr>
              <a:t>Xiaolin</a:t>
            </a:r>
            <a:r>
              <a:rPr lang="en-US" sz="2400" b="1" dirty="0">
                <a:latin typeface="Times roman"/>
                <a:cs typeface="Times New Roman" panose="02020603050405020304" pitchFamily="18" charset="0"/>
              </a:rPr>
              <a:t> Zhou, IEEE Transactions on Industrial Informatics, November 2014.</a:t>
            </a:r>
          </a:p>
          <a:p>
            <a:pPr marL="0" indent="0" algn="just">
              <a:buNone/>
            </a:pPr>
            <a:r>
              <a:rPr lang="en-US" sz="2400" dirty="0" err="1">
                <a:latin typeface="Times roman"/>
                <a:cs typeface="Times New Roman" panose="02020603050405020304" pitchFamily="18" charset="0"/>
              </a:rPr>
              <a:t>IoT</a:t>
            </a:r>
            <a:r>
              <a:rPr lang="en-US" sz="2400" dirty="0">
                <a:latin typeface="Times roman"/>
                <a:cs typeface="Times New Roman" panose="02020603050405020304" pitchFamily="18" charset="0"/>
              </a:rPr>
              <a:t>-based intelligent home-centric   healthcare platform connects smart sensors attached to human body for</a:t>
            </a:r>
          </a:p>
          <a:p>
            <a:pPr marL="0" indent="0" algn="just">
              <a:buNone/>
            </a:pPr>
            <a:endParaRPr lang="en-US" sz="2400" dirty="0">
              <a:latin typeface="Times roman"/>
              <a:cs typeface="Times New Roman" panose="02020603050405020304" pitchFamily="18" charset="0"/>
            </a:endParaRPr>
          </a:p>
        </p:txBody>
      </p:sp>
      <p:pic>
        <p:nvPicPr>
          <p:cNvPr id="4" name="Picture 3" descr="C:\Users\dell\Desktop\download.png"/>
          <p:cNvPicPr>
            <a:picLocks noChangeAspect="1" noChangeArrowheads="1"/>
          </p:cNvPicPr>
          <p:nvPr/>
        </p:nvPicPr>
        <p:blipFill>
          <a:blip r:embed="rId2" cstate="print"/>
          <a:srcRect/>
          <a:stretch>
            <a:fillRect/>
          </a:stretch>
        </p:blipFill>
        <p:spPr bwMode="auto">
          <a:xfrm>
            <a:off x="0" y="50795"/>
            <a:ext cx="2076450" cy="787390"/>
          </a:xfrm>
          <a:prstGeom prst="rect">
            <a:avLst/>
          </a:prstGeom>
          <a:noFill/>
        </p:spPr>
      </p:pic>
    </p:spTree>
    <p:extLst>
      <p:ext uri="{BB962C8B-B14F-4D97-AF65-F5344CB8AC3E}">
        <p14:creationId xmlns:p14="http://schemas.microsoft.com/office/powerpoint/2010/main" val="68096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lnSpcReduction="10000"/>
          </a:bodyPr>
          <a:lstStyle/>
          <a:p>
            <a:pPr marL="0" indent="0" algn="just">
              <a:buNone/>
            </a:pPr>
            <a:endParaRPr lang="en-US" dirty="0">
              <a:latin typeface="Times roman"/>
              <a:cs typeface="Times New Roman" panose="02020603050405020304" pitchFamily="18" charset="0"/>
            </a:endParaRPr>
          </a:p>
          <a:p>
            <a:pPr marL="0" indent="0" algn="just">
              <a:buNone/>
            </a:pPr>
            <a:r>
              <a:rPr lang="en-US" sz="2400" dirty="0">
                <a:latin typeface="Times roman"/>
                <a:cs typeface="Times New Roman" panose="02020603050405020304" pitchFamily="18" charset="0"/>
              </a:rPr>
              <a:t>physiological monitoring and pharmaceutical packaging for daily medication.</a:t>
            </a:r>
          </a:p>
          <a:p>
            <a:pPr marL="0" indent="0" algn="just">
              <a:buNone/>
            </a:pPr>
            <a:endParaRPr lang="en-US" sz="2400" b="1" dirty="0">
              <a:latin typeface="Times roman"/>
              <a:cs typeface="Times New Roman" panose="02020603050405020304" pitchFamily="18" charset="0"/>
            </a:endParaRPr>
          </a:p>
          <a:p>
            <a:pPr marL="0" indent="0" algn="just">
              <a:buNone/>
            </a:pPr>
            <a:r>
              <a:rPr lang="en-US" sz="2400" b="1" dirty="0">
                <a:latin typeface="Times roman"/>
                <a:cs typeface="Times New Roman" panose="02020603050405020304" pitchFamily="18" charset="0"/>
              </a:rPr>
              <a:t>[3] An Electronic Pillbox for Continuous Monitoring of Medication Adherence, Tamara. L. Hayes John, M. Hunt, Andre </a:t>
            </a:r>
            <a:r>
              <a:rPr lang="en-US" sz="2400" b="1" dirty="0" err="1">
                <a:latin typeface="Times roman"/>
                <a:cs typeface="Times New Roman" panose="02020603050405020304" pitchFamily="18" charset="0"/>
              </a:rPr>
              <a:t>Adami</a:t>
            </a:r>
            <a:r>
              <a:rPr lang="en-US" sz="2400" b="1" dirty="0">
                <a:latin typeface="Times roman"/>
                <a:cs typeface="Times New Roman" panose="02020603050405020304" pitchFamily="18" charset="0"/>
              </a:rPr>
              <a:t>, and Jeffrey A. Kaye, IEEE Engineering in Medicine and Biology Society, October 2012.</a:t>
            </a:r>
          </a:p>
          <a:p>
            <a:pPr marL="0" indent="0" algn="just">
              <a:buNone/>
            </a:pPr>
            <a:r>
              <a:rPr lang="en-US" sz="2400" dirty="0">
                <a:latin typeface="Times roman"/>
                <a:cs typeface="Times New Roman" panose="02020603050405020304" pitchFamily="18" charset="0"/>
              </a:rPr>
              <a:t>“Magic Medicine Cabinet” which used RFID to identify which medications were taken out of a cabinet, face recognition to identify who approached the device, and a broadband connection to be able to provide an integrated “situation health portal”. Thus, users were required to use the medicine cabinet and to store all medications in separate bottles that could be RFID tagged. </a:t>
            </a:r>
          </a:p>
          <a:p>
            <a:pPr marL="0" indent="0" algn="just">
              <a:buNone/>
            </a:pPr>
            <a:endParaRPr lang="en-US" sz="2400" dirty="0">
              <a:latin typeface="Times roman"/>
              <a:cs typeface="Times New Roman" panose="02020603050405020304" pitchFamily="18" charset="0"/>
            </a:endParaRPr>
          </a:p>
        </p:txBody>
      </p:sp>
      <p:pic>
        <p:nvPicPr>
          <p:cNvPr id="4" name="Picture 3" descr="C:\Users\dell\Desktop\download.png"/>
          <p:cNvPicPr>
            <a:picLocks noChangeAspect="1" noChangeArrowheads="1"/>
          </p:cNvPicPr>
          <p:nvPr/>
        </p:nvPicPr>
        <p:blipFill>
          <a:blip r:embed="rId2" cstate="print"/>
          <a:srcRect/>
          <a:stretch>
            <a:fillRect/>
          </a:stretch>
        </p:blipFill>
        <p:spPr bwMode="auto">
          <a:xfrm>
            <a:off x="-2345" y="9378"/>
            <a:ext cx="2076450" cy="787390"/>
          </a:xfrm>
          <a:prstGeom prst="rect">
            <a:avLst/>
          </a:prstGeom>
          <a:noFill/>
        </p:spPr>
      </p:pic>
    </p:spTree>
    <p:extLst>
      <p:ext uri="{BB962C8B-B14F-4D97-AF65-F5344CB8AC3E}">
        <p14:creationId xmlns:p14="http://schemas.microsoft.com/office/powerpoint/2010/main" val="314972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8BA7D-D498-45AC-B025-92C379ECA25E}"/>
              </a:ext>
            </a:extLst>
          </p:cNvPr>
          <p:cNvSpPr>
            <a:spLocks noGrp="1"/>
          </p:cNvSpPr>
          <p:nvPr>
            <p:ph idx="1"/>
          </p:nvPr>
        </p:nvSpPr>
        <p:spPr>
          <a:xfrm>
            <a:off x="1981200" y="304801"/>
            <a:ext cx="8229600" cy="5821363"/>
          </a:xfrm>
        </p:spPr>
        <p:txBody>
          <a:bodyPr>
            <a:noAutofit/>
          </a:bodyPr>
          <a:lstStyle/>
          <a:p>
            <a:pPr algn="just"/>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[4] Reconfigurable Smart Factory for Drug Packing in Healthcare Industry 4.0. </a:t>
            </a:r>
            <a:r>
              <a:rPr lang="en-IN" sz="2400" b="1" dirty="0" err="1">
                <a:latin typeface="Times New Roman" panose="02020603050405020304" pitchFamily="18" charset="0"/>
                <a:cs typeface="Times New Roman" panose="02020603050405020304" pitchFamily="18" charset="0"/>
              </a:rPr>
              <a:t>Jiafu</a:t>
            </a:r>
            <a:r>
              <a:rPr lang="en-IN" sz="2400" b="1" dirty="0">
                <a:latin typeface="Times New Roman" panose="02020603050405020304" pitchFamily="18" charset="0"/>
                <a:cs typeface="Times New Roman" panose="02020603050405020304" pitchFamily="18" charset="0"/>
              </a:rPr>
              <a:t> Wan, </a:t>
            </a:r>
            <a:r>
              <a:rPr lang="en-IN" sz="2400" b="1" dirty="0" err="1">
                <a:latin typeface="Times New Roman" panose="02020603050405020304" pitchFamily="18" charset="0"/>
                <a:cs typeface="Times New Roman" panose="02020603050405020304" pitchFamily="18" charset="0"/>
              </a:rPr>
              <a:t>Shenglong</a:t>
            </a:r>
            <a:r>
              <a:rPr lang="en-IN" sz="2400" b="1" dirty="0">
                <a:latin typeface="Times New Roman" panose="02020603050405020304" pitchFamily="18" charset="0"/>
                <a:cs typeface="Times New Roman" panose="02020603050405020304" pitchFamily="18" charset="0"/>
              </a:rPr>
              <a:t> Tang, Di Li, Muhammad Imran, </a:t>
            </a:r>
            <a:r>
              <a:rPr lang="en-IN" sz="2400" b="1" dirty="0" err="1">
                <a:latin typeface="Times New Roman" panose="02020603050405020304" pitchFamily="18" charset="0"/>
                <a:cs typeface="Times New Roman" panose="02020603050405020304" pitchFamily="18" charset="0"/>
              </a:rPr>
              <a:t>Chunhua</a:t>
            </a:r>
            <a:r>
              <a:rPr lang="en-IN" sz="2400" b="1" dirty="0">
                <a:latin typeface="Times New Roman" panose="02020603050405020304" pitchFamily="18" charset="0"/>
                <a:cs typeface="Times New Roman" panose="02020603050405020304" pitchFamily="18" charset="0"/>
              </a:rPr>
              <a:t> Zhang, </a:t>
            </a:r>
            <a:r>
              <a:rPr lang="en-IN" sz="2400" b="1" dirty="0" err="1">
                <a:latin typeface="Times New Roman" panose="02020603050405020304" pitchFamily="18" charset="0"/>
                <a:cs typeface="Times New Roman" panose="02020603050405020304" pitchFamily="18" charset="0"/>
              </a:rPr>
              <a:t>Chengliang</a:t>
            </a:r>
            <a:r>
              <a:rPr lang="en-IN" sz="2400" b="1" dirty="0">
                <a:latin typeface="Times New Roman" panose="02020603050405020304" pitchFamily="18" charset="0"/>
                <a:cs typeface="Times New Roman" panose="02020603050405020304" pitchFamily="18" charset="0"/>
              </a:rPr>
              <a:t> Liu, </a:t>
            </a:r>
            <a:r>
              <a:rPr lang="en-IN" sz="2400" b="1" dirty="0" err="1">
                <a:latin typeface="Times New Roman" panose="02020603050405020304" pitchFamily="18" charset="0"/>
                <a:cs typeface="Times New Roman" panose="02020603050405020304" pitchFamily="18" charset="0"/>
              </a:rPr>
              <a:t>Zhibo</a:t>
            </a:r>
            <a:r>
              <a:rPr lang="en-IN" sz="2400" b="1" dirty="0">
                <a:latin typeface="Times New Roman" panose="02020603050405020304" pitchFamily="18" charset="0"/>
                <a:cs typeface="Times New Roman" panose="02020603050405020304" pitchFamily="18" charset="0"/>
              </a:rPr>
              <a:t> Pang, IEEE Transactions on Industrial Informatics Oct 2018.</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Industry 4.0, which exploits Cyber-Physical Systems (CPS) and represents digital transformation of manufacturing, is deeply affecting healthcare as well as other traditional production sector. To accommodate the increasing demand of agility, flexibility, and low cost in healthcare sector, a data-driven reconfigurable production mode of Smart Factory for pharmaceutical manufacturing is proposed in this paper. The architecture of the Smart Factory is consisted of three primary layers, namely perception layer, deployment layer and executing layer.</a:t>
            </a:r>
          </a:p>
          <a:p>
            <a:pPr marL="0" indent="0" algn="just">
              <a:buNone/>
            </a:pPr>
            <a:r>
              <a:rPr lang="en-IN" sz="2400" dirty="0">
                <a:latin typeface="Times New Roman" panose="02020603050405020304" pitchFamily="18" charset="0"/>
                <a:cs typeface="Times New Roman" panose="02020603050405020304" pitchFamily="18" charset="0"/>
              </a:rPr>
              <a:t> </a:t>
            </a:r>
          </a:p>
          <a:p>
            <a:pPr marL="0" indent="0" algn="just">
              <a:buNone/>
            </a:pP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descr="C:\Users\dell\Desktop\download.png">
            <a:extLst>
              <a:ext uri="{FF2B5EF4-FFF2-40B4-BE49-F238E27FC236}">
                <a16:creationId xmlns:a16="http://schemas.microsoft.com/office/drawing/2014/main" id="{12B65680-20AA-4E2D-84C2-A4009055B59B}"/>
              </a:ext>
            </a:extLst>
          </p:cNvPr>
          <p:cNvPicPr>
            <a:picLocks noChangeAspect="1" noChangeArrowheads="1"/>
          </p:cNvPicPr>
          <p:nvPr/>
        </p:nvPicPr>
        <p:blipFill>
          <a:blip r:embed="rId2" cstate="print"/>
          <a:srcRect/>
          <a:stretch>
            <a:fillRect/>
          </a:stretch>
        </p:blipFill>
        <p:spPr bwMode="auto">
          <a:xfrm>
            <a:off x="36342" y="0"/>
            <a:ext cx="2076450" cy="787390"/>
          </a:xfrm>
          <a:prstGeom prst="rect">
            <a:avLst/>
          </a:prstGeom>
          <a:noFill/>
        </p:spPr>
      </p:pic>
    </p:spTree>
    <p:extLst>
      <p:ext uri="{BB962C8B-B14F-4D97-AF65-F5344CB8AC3E}">
        <p14:creationId xmlns:p14="http://schemas.microsoft.com/office/powerpoint/2010/main" val="320974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E9116-3206-409F-B789-58F7E1B9F374}"/>
              </a:ext>
            </a:extLst>
          </p:cNvPr>
          <p:cNvSpPr>
            <a:spLocks noGrp="1"/>
          </p:cNvSpPr>
          <p:nvPr>
            <p:ph idx="1"/>
          </p:nvPr>
        </p:nvSpPr>
        <p:spPr>
          <a:xfrm>
            <a:off x="1981200" y="381001"/>
            <a:ext cx="8229600" cy="5745163"/>
          </a:xfrm>
        </p:spPr>
        <p:txBody>
          <a:bodyPr>
            <a:noAutofit/>
          </a:bodyPr>
          <a:lstStyle/>
          <a:p>
            <a:pPr marL="0" indent="0" algn="just">
              <a:buNone/>
            </a:pPr>
            <a:endParaRPr lang="en-US" sz="2400" dirty="0">
              <a:latin typeface="Times roman"/>
            </a:endParaRPr>
          </a:p>
          <a:p>
            <a:pPr marL="0" indent="0" algn="just">
              <a:buNone/>
            </a:pPr>
            <a:r>
              <a:rPr lang="en-US" sz="2400" b="1" dirty="0">
                <a:latin typeface="Times roman"/>
              </a:rPr>
              <a:t>[5] Effective ways to use Internet of Things in the field of medical and smart health care. Kaleem Ullah ; </a:t>
            </a:r>
            <a:r>
              <a:rPr lang="en-US" sz="2400" b="1" dirty="0" err="1">
                <a:latin typeface="Times roman"/>
              </a:rPr>
              <a:t>Munam</a:t>
            </a:r>
            <a:r>
              <a:rPr lang="en-US" sz="2400" b="1" dirty="0">
                <a:latin typeface="Times roman"/>
              </a:rPr>
              <a:t> Ali Shah ; </a:t>
            </a:r>
            <a:r>
              <a:rPr lang="en-US" sz="2400" b="1" dirty="0" err="1">
                <a:latin typeface="Times roman"/>
              </a:rPr>
              <a:t>Sijing</a:t>
            </a:r>
            <a:r>
              <a:rPr lang="en-US" sz="2400" b="1" dirty="0">
                <a:latin typeface="Times roman"/>
              </a:rPr>
              <a:t> Zhang , IEEE Xplore 23 May 2016.</a:t>
            </a:r>
          </a:p>
          <a:p>
            <a:pPr marL="0" indent="0" algn="just">
              <a:buNone/>
            </a:pPr>
            <a:r>
              <a:rPr lang="en-US" sz="2400" dirty="0">
                <a:latin typeface="Times roman"/>
              </a:rPr>
              <a:t>The</a:t>
            </a:r>
            <a:r>
              <a:rPr lang="en-US" sz="2400" b="1" dirty="0">
                <a:latin typeface="Times roman"/>
              </a:rPr>
              <a:t> </a:t>
            </a:r>
            <a:r>
              <a:rPr lang="en-US" sz="2400" dirty="0">
                <a:latin typeface="Times roman"/>
              </a:rPr>
              <a:t>Internet of Things (IoT) is a new concept that allows users to connect various sensors and smart devices to collect real-time data from the environment. However, it has been observed that a comprehensive platform is still missing in the e-Health and mHealth architectures to use smartphone sensors to sense and transmit important data related to a patient’s health. In this paper contribution is made twofold. The existing literature has been critically evaluated, which discusses the effective ways to deploy IoT in the field of medical and smart health care. </a:t>
            </a:r>
            <a:endParaRPr lang="en-IN" sz="2400" dirty="0">
              <a:latin typeface="Times roman"/>
            </a:endParaRPr>
          </a:p>
        </p:txBody>
      </p:sp>
      <p:pic>
        <p:nvPicPr>
          <p:cNvPr id="4" name="Picture 3" descr="C:\Users\dell\Desktop\download.png">
            <a:extLst>
              <a:ext uri="{FF2B5EF4-FFF2-40B4-BE49-F238E27FC236}">
                <a16:creationId xmlns:a16="http://schemas.microsoft.com/office/drawing/2014/main" id="{AB139AF2-DE48-4AB0-A201-4866CEA06B8F}"/>
              </a:ext>
            </a:extLst>
          </p:cNvPr>
          <p:cNvPicPr>
            <a:picLocks noChangeAspect="1" noChangeArrowheads="1"/>
          </p:cNvPicPr>
          <p:nvPr/>
        </p:nvPicPr>
        <p:blipFill>
          <a:blip r:embed="rId2" cstate="print"/>
          <a:srcRect/>
          <a:stretch>
            <a:fillRect/>
          </a:stretch>
        </p:blipFill>
        <p:spPr bwMode="auto">
          <a:xfrm>
            <a:off x="0" y="0"/>
            <a:ext cx="2076450" cy="787390"/>
          </a:xfrm>
          <a:prstGeom prst="rect">
            <a:avLst/>
          </a:prstGeom>
          <a:noFill/>
        </p:spPr>
      </p:pic>
    </p:spTree>
    <p:extLst>
      <p:ext uri="{BB962C8B-B14F-4D97-AF65-F5344CB8AC3E}">
        <p14:creationId xmlns:p14="http://schemas.microsoft.com/office/powerpoint/2010/main" val="723374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TotalTime>
  <Words>2970</Words>
  <Application>Microsoft Office PowerPoint</Application>
  <PresentationFormat>Widescreen</PresentationFormat>
  <Paragraphs>397</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Times roman</vt:lpstr>
      <vt:lpstr>Wingdings</vt:lpstr>
      <vt:lpstr>Office Theme</vt:lpstr>
      <vt:lpstr>  </vt:lpstr>
      <vt:lpstr>Index</vt:lpstr>
      <vt:lpstr>Abstract</vt:lpstr>
      <vt:lpstr>Objective</vt:lpstr>
      <vt:lpstr>Problem Statement</vt:lpstr>
      <vt:lpstr>Literature Review</vt:lpstr>
      <vt:lpstr>PowerPoint Presentation</vt:lpstr>
      <vt:lpstr>PowerPoint Presentation</vt:lpstr>
      <vt:lpstr>PowerPoint Presentation</vt:lpstr>
      <vt:lpstr>Novelty</vt:lpstr>
      <vt:lpstr>System/Architecture diagram </vt:lpstr>
      <vt:lpstr> Hardware used :</vt:lpstr>
      <vt:lpstr> Software used :</vt:lpstr>
      <vt:lpstr>Hardware description and circuit diagram</vt:lpstr>
      <vt:lpstr>PowerPoint Presentation</vt:lpstr>
      <vt:lpstr>Software Specification</vt:lpstr>
      <vt:lpstr> Flow chart/ methodology </vt:lpstr>
      <vt:lpstr>Coding</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Conclusion</vt:lpstr>
      <vt:lpstr>Future Work</vt:lpstr>
      <vt:lpstr>PowerPoint Presentation</vt:lpstr>
      <vt:lpstr>PowerPoint Presentation</vt:lpstr>
      <vt:lpstr>PowerPoint Presentation</vt:lpstr>
      <vt:lpstr>Project Image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MEDICINE BOX</dc:title>
  <dc:creator>OWNER</dc:creator>
  <cp:lastModifiedBy>nitin</cp:lastModifiedBy>
  <cp:revision>86</cp:revision>
  <dcterms:created xsi:type="dcterms:W3CDTF">2018-11-01T10:52:04Z</dcterms:created>
  <dcterms:modified xsi:type="dcterms:W3CDTF">2019-03-25T16:15:58Z</dcterms:modified>
</cp:coreProperties>
</file>