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95" r:id="rId4"/>
    <p:sldId id="297" r:id="rId5"/>
    <p:sldId id="298" r:id="rId6"/>
    <p:sldId id="299" r:id="rId7"/>
    <p:sldId id="300" r:id="rId8"/>
    <p:sldId id="302" r:id="rId9"/>
    <p:sldId id="296" r:id="rId10"/>
    <p:sldId id="327" r:id="rId11"/>
    <p:sldId id="328" r:id="rId12"/>
    <p:sldId id="303" r:id="rId13"/>
    <p:sldId id="304" r:id="rId14"/>
    <p:sldId id="305" r:id="rId15"/>
    <p:sldId id="306" r:id="rId16"/>
    <p:sldId id="307" r:id="rId17"/>
    <p:sldId id="308" r:id="rId18"/>
    <p:sldId id="321" r:id="rId19"/>
    <p:sldId id="322" r:id="rId20"/>
    <p:sldId id="323" r:id="rId21"/>
    <p:sldId id="324" r:id="rId22"/>
    <p:sldId id="325" r:id="rId23"/>
    <p:sldId id="326" r:id="rId24"/>
    <p:sldId id="312" r:id="rId25"/>
    <p:sldId id="314" r:id="rId26"/>
    <p:sldId id="315" r:id="rId27"/>
    <p:sldId id="317" r:id="rId28"/>
    <p:sldId id="318" r:id="rId29"/>
    <p:sldId id="319" r:id="rId30"/>
    <p:sldId id="320" r:id="rId31"/>
    <p:sldId id="316" r:id="rId32"/>
    <p:sldId id="313" r:id="rId33"/>
    <p:sldId id="309" r:id="rId34"/>
    <p:sldId id="310" r:id="rId35"/>
    <p:sldId id="311" r:id="rId36"/>
    <p:sldId id="329" r:id="rId37"/>
    <p:sldId id="330" r:id="rId38"/>
    <p:sldId id="33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C857-2769-4551-A921-B33B0C64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D6615-061D-4ED9-B97A-D9EFD1BF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0848-366A-49B2-B315-3AA7CE42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8094-2A64-4CE5-B0CB-43AAF45E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CC6B-856A-453B-8465-A87DBD2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2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53-3781-4CA5-8743-C0D6001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8F2AB-6933-4F74-831C-6EAE3572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2F34-EF7C-488C-A7C8-15A68A49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A3BF-4643-4317-B139-03271336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0198-89E0-4D47-BDF2-2B18C730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3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A922-50B9-4104-BFF1-5F85B3848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A316-940F-4095-B2E5-614CE5D1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C492-6AAD-486D-99FA-E67841D7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73A-A244-49F1-9C05-8038CBAE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E4A2-2FA8-440D-9E6E-066E5EC0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F0BB-02FD-4AF0-847F-68A7C807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C26D-EE53-487C-80FF-3622DE66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F860-0A2E-4150-AD81-21388ADA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CECE-8A8D-4010-AEEF-CB3F8B28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E968-4592-49FD-B252-F6D4B7DB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3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413-28FE-46F2-B379-6AD012F9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32CD2-DD49-448A-9FD8-40D839AC0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65A1-181F-4CE4-8F25-DF0BC22B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36F3-134A-4519-B420-684F16E1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CF1F-D3A2-44ED-BF91-B3510A6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D41F-A1B6-4EA4-9D89-CFA101E1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A311-5560-4B1D-9503-9A029A312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DB60-8170-4472-9596-50920AE1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2746-7618-41A5-8216-29B97E4A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A1011-19C6-4F41-8D61-D829A843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6E51-3F36-4CF2-AE62-5CF9F157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566C-3CE4-435B-A61B-9AE059DC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3610-8CB6-4D27-886A-B15170B9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5A90E-B7C7-48EE-8D5C-A9AF5A7C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ACC5B-2D38-4949-B9AB-7C9C2F316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108D5-9EB7-462C-89C6-DB624A2E1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7AEF-7B84-42C3-A30A-29F8785D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E614D-D35D-41B5-8A69-F6C49955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51C64-423C-45A9-8845-D1C3678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6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31D-CE9E-4DF6-85A8-A1BBD6E9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7E8BC-97A2-475E-8607-6E88B119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037BA-E33A-4528-B9E8-CD634548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F6B0-17B2-4AA2-BE5D-E0091CE3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4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0D11-CB66-491F-9CAC-E768F1C7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D40FB-9A69-4E9E-89D7-0A702BE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CDF32-318C-45EF-B312-BDE2BA0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21AF-D43A-4B7D-B0FA-035B43A3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460A-EBFE-4D78-9781-60673F79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AC82F-DDE2-48D4-9261-7AD4DD24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F3B9-0DE5-403D-9B07-2175EEA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85CD-909B-4E72-AD36-20721448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625A-ABD4-4846-BCEB-57F2001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6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0EB2-F529-4DEE-BEB6-A81884A5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348F8-7D3B-4BF1-9F12-7E9AA562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C4E6-3F96-4034-8EBA-46167039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DC22-D7F4-4739-9F2F-1F37B2AE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1CEA1-A7D5-4E8B-BE3C-9B7C1BD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C69B7-E33C-41E8-B79B-783F2723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7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5CB4F-61FD-4758-A325-80FC85D3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2E2EF-79E7-4B71-962D-D1FD9A81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ED8D-63E0-4059-8B65-567550295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CE1F-B99B-4D9C-9CEB-5EE1C3A950A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B9B0-0CB7-4369-8313-6318BA026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EFD0-4502-4E7E-AB3D-8F668A19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AD04-AE70-49AC-B16C-825D288B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D0A6-57CB-4AEC-A124-E64F860E1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72991-0A91-4257-BC2F-312518AAA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5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A23B-D6E9-4C57-9EEB-D808610E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386388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ource Sans Pro" panose="020B0503030403020204" pitchFamily="34" charset="0"/>
              </a:rPr>
              <a:t>create table </a:t>
            </a:r>
            <a:r>
              <a:rPr lang="en-IN" b="0" i="0" dirty="0" err="1">
                <a:effectLst/>
                <a:latin typeface="Source Sans Pro" panose="020B0503030403020204" pitchFamily="34" charset="0"/>
              </a:rPr>
              <a:t>Student_details</a:t>
            </a:r>
            <a:r>
              <a:rPr lang="en-IN" b="0" i="0" dirty="0">
                <a:effectLst/>
                <a:latin typeface="Source Sans Pro" panose="020B0503030403020204" pitchFamily="34" charset="0"/>
              </a:rPr>
              <a:t> (id int primary key,</a:t>
            </a:r>
            <a:br>
              <a:rPr lang="en-IN" dirty="0"/>
            </a:br>
            <a:r>
              <a:rPr lang="en-IN" b="0" i="0" dirty="0" err="1">
                <a:effectLst/>
                <a:latin typeface="Source Sans Pro" panose="020B0503030403020204" pitchFamily="34" charset="0"/>
              </a:rPr>
              <a:t>S_name</a:t>
            </a:r>
            <a:r>
              <a:rPr lang="en-IN" b="0" i="0" dirty="0">
                <a:effectLst/>
                <a:latin typeface="Source Sans Pro" panose="020B0503030403020204" pitchFamily="34" charset="0"/>
              </a:rPr>
              <a:t> varchar(255),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Age int,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CGPA decimal,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Marks int,</a:t>
            </a:r>
            <a:br>
              <a:rPr lang="en-IN" dirty="0"/>
            </a:br>
            <a:r>
              <a:rPr lang="en-IN" b="0" i="0" dirty="0" err="1">
                <a:effectLst/>
                <a:latin typeface="Source Sans Pro" panose="020B0503030403020204" pitchFamily="34" charset="0"/>
              </a:rPr>
              <a:t>S_percentage</a:t>
            </a:r>
            <a:r>
              <a:rPr lang="en-IN" b="0" i="0" dirty="0">
                <a:effectLst/>
                <a:latin typeface="Source Sans Pro" panose="020B0503030403020204" pitchFamily="34" charset="0"/>
              </a:rPr>
              <a:t> decimal,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Credit decimal,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DOB date,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DOJ date,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City varchar(255),</a:t>
            </a:r>
          </a:p>
          <a:p>
            <a:pPr marL="0" indent="0">
              <a:buNone/>
            </a:pPr>
            <a:r>
              <a:rPr lang="en-IN" dirty="0"/>
              <a:t>Country varchar(20),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Branch varchar(255),</a:t>
            </a:r>
            <a:br>
              <a:rPr lang="en-IN" dirty="0"/>
            </a:br>
            <a:r>
              <a:rPr lang="en-IN" b="0" i="0" dirty="0">
                <a:effectLst/>
                <a:latin typeface="Source Sans Pro" panose="020B0503030403020204" pitchFamily="34" charset="0"/>
              </a:rPr>
              <a:t>Fee int);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74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588-F31D-4395-AF68-7A476629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D89B-A3EF-4EBB-BCD7-3709EF93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11901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'AKANSHA'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8.5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6.5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'2001-01-11'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'2021-01-23'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'delhi'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'India'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'mechanical'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11902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'ADITYA'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7.6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75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76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'2000-01-11'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'2020-01-23'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'delhi'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'GERMANY'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'electrical'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11903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'RIYA'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9.7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87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'2001-01-11'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'2021-01-23'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'mumbai'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'mechanical'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'Lucky'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8.9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89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89.0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2499.50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'1999-10-18'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'2019-02-16'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'Imphal'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'India'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38500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'CSE'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'Paras'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7.4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74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74.0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1699.20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'1998-02-12'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'2019-08-01'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'Delhi'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18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'France'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33200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'Polytechnic'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193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'Shub'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47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47.0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799.50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'2002-01-01'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'2020-05-17'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'Mumbai'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45000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'CSE'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194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'Krish'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7.9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79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79.0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1999.60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'1999-05-07'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'2019-01-01'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'Kolkata'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'India'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22500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'Polytechnic'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9.0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90.0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2299.00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'1999-08-09'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'2019-05-19'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'Guwahati'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'India'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28500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'Polytechnic'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5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D132-466F-45A6-BA16-5A9B79D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ABS():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132F-0D48-4625-9E5A-52EC52A4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ABS(): It returns the absolute value of a number.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SELECT ABS(-243.5);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marks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8308-598F-4613-9F67-B38FF179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46D3-2D39-4866-9514-81EEF75A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POW(): It returns m raised to the nth power.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 SELECT POW(4, 2);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POWER(CGPA,2) FROM STUDENT;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12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BF78-C32C-4452-A274-56DAB6C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SQRT()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EA39-DF40-489D-9CE9-30D95D0D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SQRT() function returns the square root of a number.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SQRT(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SQRT(Percentage) AS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Square_Root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Student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7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F378-B844-47FC-852E-AF2752CA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379B-9D0A-4613-A970-BB71B01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ROUND() function rounds a number to a specified number of decimal places.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decimals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ROUND(Percentage,2) AS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Round_Value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Student;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80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FC27-3ECF-459B-9AF6-D260E1E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CEILING()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F039-6589-4731-BF81-E3C7FE4E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CEILING() function returns the smallest integer value that is larger than or equal to a number.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CEILING(num)</a:t>
            </a: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CEILING(LEFT_MONEY) AS CEILING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FromCostumers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3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0BA3-173E-4969-A3F9-94144F0C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FLOOR()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9C4A-D8AC-43C4-A170-2A7C1125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FLOOR() function returns the largest integer value that is smaller than or equal to a number.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FLOOR(num)</a:t>
            </a: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FLOOR(CGPA) AS FLOOR From student;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5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B8AF-0636-49B8-B6DE-735747C0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MySQL Date &amp; Time Functions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FDAB9-2002-42A8-B5E0-F40EC040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ADDDATE()</a:t>
            </a:r>
          </a:p>
          <a:p>
            <a:endParaRPr lang="en-US" sz="1600" dirty="0"/>
          </a:p>
          <a:p>
            <a:r>
              <a:rPr lang="en-US" sz="1600" dirty="0"/>
              <a:t>MySQL ADDDATE() adds a time value with a date.</a:t>
            </a:r>
          </a:p>
          <a:p>
            <a:endParaRPr lang="en-US" sz="1600" dirty="0"/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one year to a date, then return the date:</a:t>
            </a: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DATEADD(year, 1,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'2017/08/25'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b="1" dirty="0">
              <a:latin typeface="Consolas" panose="020B0609020204030204" pitchFamily="49" charset="0"/>
            </a:endParaRPr>
          </a:p>
          <a:p>
            <a:pPr algn="l"/>
            <a:r>
              <a:rPr lang="en-US" sz="1400" b="1" i="0" dirty="0">
                <a:effectLst/>
                <a:latin typeface="Source Sans Pro" panose="020B0503030403020204" pitchFamily="34" charset="0"/>
              </a:rPr>
              <a:t>SELECT DATEADD(year,2,DOJ)FROM </a:t>
            </a:r>
            <a:r>
              <a:rPr lang="en-US" sz="1400" b="1" i="0" dirty="0" err="1">
                <a:effectLst/>
                <a:latin typeface="Source Sans Pro" panose="020B0503030403020204" pitchFamily="34" charset="0"/>
              </a:rPr>
              <a:t>Student_Details</a:t>
            </a:r>
            <a:r>
              <a:rPr lang="en-US" sz="1400" b="1" i="0" dirty="0">
                <a:effectLst/>
                <a:latin typeface="Source Sans Pro" panose="020B0503030403020204" pitchFamily="34" charset="0"/>
              </a:rPr>
              <a:t>;</a:t>
            </a:r>
          </a:p>
          <a:p>
            <a:pPr algn="l"/>
            <a:r>
              <a:rPr lang="en-US" sz="1400" b="1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DOB,DATEADD(MONTH,4,DOB)AS </a:t>
            </a:r>
            <a:r>
              <a:rPr lang="en-US" sz="1400" b="1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four_months</a:t>
            </a:r>
            <a:r>
              <a:rPr lang="en-US" sz="1400" b="1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</a:t>
            </a:r>
            <a:r>
              <a:rPr lang="en-US" sz="1400" b="1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Student_Details</a:t>
            </a:r>
            <a:r>
              <a:rPr lang="en-US" sz="1400" b="1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US" sz="1400" b="1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4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3650-3170-449B-B70E-96B281E7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DATEADD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F3E8-3F15-4338-ACF0-C500638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DATEADD(month, 2,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'2017/08/25'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37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E33-BCB8-4AEA-87C7-068E387C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9D62-6F41-4069-9AC0-9683DBAC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oboto"/>
              </a:rPr>
              <a:t>What is a function?</a:t>
            </a:r>
          </a:p>
          <a:p>
            <a:pPr algn="l"/>
            <a:endParaRPr lang="en-US" dirty="0">
              <a:latin typeface="Roboto"/>
            </a:endParaRPr>
          </a:p>
          <a:p>
            <a:pPr algn="l"/>
            <a:endParaRPr lang="en-US" b="0" i="0" dirty="0">
              <a:effectLst/>
              <a:latin typeface="Roboto"/>
            </a:endParaRP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A function is a predefined formula which takes one or more arguments as input then process the arguments and returns an output.</a:t>
            </a:r>
          </a:p>
          <a:p>
            <a:pPr algn="l"/>
            <a:endParaRPr lang="en-US" dirty="0"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There are so many built-in functions in SQL to do various calculations on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7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A2F2-3C38-40F8-8723-D26CC7F8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DATEDIFF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83E6-5380-4EEA-BE46-160089A8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difference between two date values, in years: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DATEDIFF(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DATEDIFF(year,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'2017/08/25'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'2011/08/25'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DateDiff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DOB,DOJ,DATEDIFF(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year,DOB,DOJ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) AS DATEDIFFER FROM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Student_Details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20EE-7EFF-490C-AA18-83637299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02C0-584C-403C-B1E4-9733CCE4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day of the month for a date: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DAY(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'2017/08/25'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DayOfMonth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0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C5DE-1D0F-45C6-8200-482A9587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C96C-C4E3-4D00-B803-1218D465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current database system date and time: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GETDATE();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DOB,DATEDIFF(year, DOB,GETDATE()) AS Age FROM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Student_Details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37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091-6F5E-4E3B-9EDE-761B89AE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DATEPART()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BA4-0943-4F36-AD6F-CB87D82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a specified part of a date: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DATEPART(year,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'2017/08/25'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DatePartInt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73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C74-7310-461F-8ECC-D096350D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</a:t>
            </a:r>
            <a:r>
              <a:rPr lang="en-US" dirty="0"/>
              <a:t>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A0C9-9C64-44E7-85EA-F71D04B0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aggregate functions including AVG(), COUNT(), MIN(), MAX(), and SUM().</a:t>
            </a:r>
          </a:p>
          <a:p>
            <a:r>
              <a:rPr lang="en-US" dirty="0"/>
              <a:t>The following are the commonly used SQL aggregate functions:</a:t>
            </a:r>
          </a:p>
          <a:p>
            <a:endParaRPr lang="en-US" dirty="0"/>
          </a:p>
          <a:p>
            <a:r>
              <a:rPr lang="en-US" dirty="0"/>
              <a:t> AVG() – returns the average of a set.</a:t>
            </a:r>
          </a:p>
          <a:p>
            <a:r>
              <a:rPr lang="en-US" dirty="0"/>
              <a:t> COUNT() – returns the number of items in a set.</a:t>
            </a:r>
          </a:p>
          <a:p>
            <a:r>
              <a:rPr lang="en-US" dirty="0"/>
              <a:t> MAX() – returns the maximum value in a set.</a:t>
            </a:r>
          </a:p>
          <a:p>
            <a:r>
              <a:rPr lang="en-US" dirty="0"/>
              <a:t> MIN() – returns the minimum value in a set</a:t>
            </a:r>
          </a:p>
          <a:p>
            <a:r>
              <a:rPr lang="en-US" dirty="0"/>
              <a:t> SUM() – returns the sum of all or distinct values in 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94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36D4-CD1E-4B27-8CDF-4BBEAEA1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1BA8-C0C3-40C5-BB2E-D514CE8A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AVG(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P_Price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) AS Average FROM Product;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0AE3-B54A-4638-B9E8-34DAAC5A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6D61-3073-4296-BA6C-1681CB3A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SUM(Qty) AS Quantity FROM Product;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0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7143-FD47-46AE-9D78-2D957BA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7C19-1199-4855-990E-16CCC39C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MAX(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P_Price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) AS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Max_Price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Product;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6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2E1D-50B4-460C-9FD8-3C12CFEF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9AA4-4A8D-44F0-A3E1-5999EE7A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MIN(DISCOUNT) AS MIN_DISC FROM PRODUCT;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67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A0CA-A280-4BD6-8C3E-D8DD4C2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EADF-1F2B-4A1D-8D7B-0976D67E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count(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P_id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) from Product ;</a:t>
            </a: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count(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P_id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) from Product  WHERE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p_price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&gt;2000;</a:t>
            </a: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6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7B48-BD0C-49E6-8C60-EC59A59B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F483-111C-4BF3-82B5-E2D014B1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A character or string function is a function which takes one or more characters or numbers as parameters and returns a character value. </a:t>
            </a: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Basic string functions offer a number of capabilities and return a string value as a result set.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Some Character functions are -</a:t>
            </a:r>
            <a:endParaRPr lang="en-US" dirty="0"/>
          </a:p>
          <a:p>
            <a:endParaRPr lang="en-US" dirty="0"/>
          </a:p>
          <a:p>
            <a:r>
              <a:rPr lang="en-US" dirty="0"/>
              <a:t>upper()</a:t>
            </a:r>
          </a:p>
          <a:p>
            <a:r>
              <a:rPr lang="en-US" dirty="0"/>
              <a:t>lower ()</a:t>
            </a:r>
          </a:p>
          <a:p>
            <a:r>
              <a:rPr lang="en-US" dirty="0"/>
              <a:t>reverse()</a:t>
            </a:r>
          </a:p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/>
              <a:t>difference(),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787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A039-146F-4B4F-9A1E-E35A762D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2EBB-1C82-4027-8844-65599F77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P_price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'S%'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max(Rating)as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MaxRating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Product where BRAND in('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bose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','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ambrane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','mi’);</a:t>
            </a:r>
            <a:endParaRPr lang="en-IN" b="0" i="0" dirty="0">
              <a:solidFill>
                <a:srgbClr val="4E5A66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max(rating) as value1 from product where brand in ('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sony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','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samsung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','hp');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min(rating) as value1 from product where brand ='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sony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 OR brand='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samsung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 or brand ='hp';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824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F1B5-2FD5-4DF3-B0A9-82EE11D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C3A-EF60-47B6-81C6-49870327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7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54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E615-05DA-4CDB-9274-C8F24928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A4C6-0B78-4A19-951F-EBB84AA3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SQL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clause is used in collaboration with the SELECT statement to arrange identical data into groups. This GROUP BY clause follows the WHERE clause in a SELECT statement and precedes the ORDER BY clause.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GROUP BY clause is a SQL command that is used to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group rows that have the same values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Optionally it is used in conjunction with aggregate functions to produce summary reports from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8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E3E7-5085-4B9D-A098-8B0A83A8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7A193-2C8C-4111-BD80-20526C59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statements... GROUP BY column_name1[,column_name2,...] [HAVING condition];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72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CA24-F80E-4FE0-9192-2599E49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5CF2-9EA2-4A8C-A1CA-F9E3E219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HERE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"SELECT statements..." is the standard SQL SELECT command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"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GROUP BY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column_name1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" is the clause that performs the grouping based on column_name1.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"[,column_name2,...]" is optional; represents other column names when the grouping is done on more than one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"[HAVING condition]" is optional; it is used to restrict the rows affected by the GROUP BY clause. It is similar to the  WHERE clause.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8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9E1B-EE71-4607-9EE9-7B541E8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B643-48EB-48F5-A767-EC2F4AF8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BRANCH from STUDENT group by BRANCH;</a:t>
            </a: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COUNTRY FROM STUDENT</a:t>
            </a: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GROUP BY COUNTRY;</a:t>
            </a: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COUNTRY FROM STUDENT</a:t>
            </a: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GROUP BY COUNTRY</a:t>
            </a: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ORDER BY COUNTRY DESC;</a:t>
            </a:r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5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0EDA-CFCE-427D-8318-28FDE64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80A7-B4D3-4DE8-8191-2F03D3AD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COUNTRY FROM STUDENT where FEE &gt; 20000 group by COUNTRY;</a:t>
            </a:r>
          </a:p>
          <a:p>
            <a:endParaRPr lang="en-US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COUNTRY, COUNT(STUDENT_ID) FROM STUDENT WHERE CGPA&gt;7.5</a:t>
            </a: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GROUP BY COUNTRY</a:t>
            </a:r>
            <a:br>
              <a:rPr lang="en-US" dirty="0"/>
            </a:b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ORDER BY COUNT(STUDENT_ID)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5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FA80-49D7-4BC6-94CA-68A29E6A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4A50-1CD0-4CDA-8FB6-10A35FD2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CITY,count</a:t>
            </a:r>
            <a:r>
              <a:rPr lang="en-US" dirty="0"/>
              <a:t>(STUDENT_ID)</a:t>
            </a:r>
          </a:p>
          <a:p>
            <a:pPr marL="0" indent="0">
              <a:buNone/>
            </a:pPr>
            <a:r>
              <a:rPr lang="en-US" dirty="0"/>
              <a:t> from STUDENT </a:t>
            </a:r>
          </a:p>
          <a:p>
            <a:pPr marL="0" indent="0">
              <a:buNone/>
            </a:pPr>
            <a:r>
              <a:rPr lang="en-US" dirty="0"/>
              <a:t>where MARKS &gt; 75 and CREDIT &lt; 5</a:t>
            </a:r>
          </a:p>
          <a:p>
            <a:pPr marL="0" indent="0">
              <a:buNone/>
            </a:pPr>
            <a:r>
              <a:rPr lang="en-US" dirty="0"/>
              <a:t> group by CITY having count(STUDENT_ID)&gt;3 </a:t>
            </a:r>
          </a:p>
          <a:p>
            <a:pPr marL="0" indent="0">
              <a:buNone/>
            </a:pPr>
            <a:r>
              <a:rPr lang="en-US" dirty="0"/>
              <a:t>order by CITY ASC;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7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EA70-B6F3-4AAB-8CEF-67E5D17E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3781-D0A5-41FE-8F32-BC750406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UPPER(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UppercaseCustomerName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UPPER('</a:t>
            </a:r>
            <a:r>
              <a:rPr lang="en-IN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lpu</a:t>
            </a:r>
            <a:r>
              <a:rPr lang="en-IN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');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SELECT UPPER(BRAND) AS NEW FROM PRODUCT;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6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7C68-1C98-4E5F-BB95-C0A407AA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3180-A726-472B-9679-9E0F9B4C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LOWER() function converts a string to lower-case.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Lower(text)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LOWER(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LowercaseCustomerName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SELECT LOWER(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) AS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LowerCase_Name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From product;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SELECT id,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, Brand, LOWER(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) AS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LowerCase_Name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From product;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7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F903-0BCE-4589-9F18-6FA31C6F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0CDE-2767-474D-8B9A-3E2B4E17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REVERSE() function reverses a string and returns the result.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REVERSE(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SELECT id,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P_name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, Brand, REVERSE(Brand)From product;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2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B560-335F-401D-A9CB-BC67AAC8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AD5F-A174-4D1D-92F2-94C88607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LEN() function returns the length of a string.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79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A1C1-E0BE-4F05-B830-2E478CA9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SUBSTRING()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09A8-C4C7-44D1-8C1B-FA6CDAC7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SUBSTRING() function extracts some characters from a string.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SUBSTRING(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Extract 5 characters from the "</a:t>
            </a:r>
            <a:r>
              <a:rPr lang="en-US" dirty="0" err="1">
                <a:solidFill>
                  <a:schemeClr val="accent1"/>
                </a:solidFill>
                <a:latin typeface="Verdana" panose="020B0604030504040204" pitchFamily="34" charset="0"/>
              </a:rPr>
              <a:t>CustomerName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" column, starting in position 1: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SELECT SUBSTRING(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CustomerName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, 1, 5) AS 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ExtractString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14915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EFC-7D44-49A6-8D35-B605D422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471A-6A9F-44D1-9B68-45C1B571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A mathematical function executes a mathematical operation usually based on input values that are provided as arguments, and </a:t>
            </a: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return a numeric value as the result of the operation. </a:t>
            </a: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Mathematical functions operate on numeric data such as decimal, integer, float, real,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smallint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tinyint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Some Arithmetic functions are -</a:t>
            </a:r>
            <a:endParaRPr lang="en-US" dirty="0"/>
          </a:p>
          <a:p>
            <a:endParaRPr lang="en-US" dirty="0"/>
          </a:p>
          <a:p>
            <a:r>
              <a:rPr lang="en-US" dirty="0"/>
              <a:t>abs()</a:t>
            </a:r>
          </a:p>
          <a:p>
            <a:r>
              <a:rPr lang="en-US" dirty="0"/>
              <a:t>power()</a:t>
            </a:r>
          </a:p>
          <a:p>
            <a:r>
              <a:rPr lang="en-US" dirty="0"/>
              <a:t> sqrt()</a:t>
            </a:r>
          </a:p>
          <a:p>
            <a:r>
              <a:rPr lang="en-US" dirty="0"/>
              <a:t> round ()</a:t>
            </a:r>
          </a:p>
          <a:p>
            <a:r>
              <a:rPr lang="en-US" dirty="0"/>
              <a:t> ceiling() </a:t>
            </a:r>
          </a:p>
          <a:p>
            <a:r>
              <a:rPr lang="en-US" dirty="0"/>
              <a:t> floor()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0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1672</Words>
  <Application>Microsoft Office PowerPoint</Application>
  <PresentationFormat>Widescreen</PresentationFormat>
  <Paragraphs>216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Helvetica</vt:lpstr>
      <vt:lpstr>Roboto</vt:lpstr>
      <vt:lpstr>Segoe UI</vt:lpstr>
      <vt:lpstr>Source Sans Pro</vt:lpstr>
      <vt:lpstr>Verdana</vt:lpstr>
      <vt:lpstr>Office Theme</vt:lpstr>
      <vt:lpstr>PRACTICAL 4</vt:lpstr>
      <vt:lpstr>PowerPoint Presentation</vt:lpstr>
      <vt:lpstr>Character functions-</vt:lpstr>
      <vt:lpstr>Upper()</vt:lpstr>
      <vt:lpstr>LOWER()</vt:lpstr>
      <vt:lpstr>REVERSE()</vt:lpstr>
      <vt:lpstr>LEN()</vt:lpstr>
      <vt:lpstr>SUBSTRING()</vt:lpstr>
      <vt:lpstr>Numeric functions</vt:lpstr>
      <vt:lpstr>PowerPoint Presentation</vt:lpstr>
      <vt:lpstr>INSERTING VALUES</vt:lpstr>
      <vt:lpstr>ABS():</vt:lpstr>
      <vt:lpstr>power() </vt:lpstr>
      <vt:lpstr>SQRT()</vt:lpstr>
      <vt:lpstr>PowerPoint Presentation</vt:lpstr>
      <vt:lpstr>CEILING()</vt:lpstr>
      <vt:lpstr>FLOOR()</vt:lpstr>
      <vt:lpstr>MySQL Date &amp; Time Functions </vt:lpstr>
      <vt:lpstr>DATEADD</vt:lpstr>
      <vt:lpstr>DATEDIFF</vt:lpstr>
      <vt:lpstr>DAY()</vt:lpstr>
      <vt:lpstr>GETDATE()</vt:lpstr>
      <vt:lpstr>DATEPART()</vt:lpstr>
      <vt:lpstr>Aggregate functions</vt:lpstr>
      <vt:lpstr>Avg()</vt:lpstr>
      <vt:lpstr>Sum()</vt:lpstr>
      <vt:lpstr>Max()</vt:lpstr>
      <vt:lpstr>MIN()</vt:lpstr>
      <vt:lpstr>COUNT()</vt:lpstr>
      <vt:lpstr>examples</vt:lpstr>
      <vt:lpstr>PowerPoint Presentation</vt:lpstr>
      <vt:lpstr>PowerPoint Presentation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4</dc:title>
  <dc:creator>Anita Sharma</dc:creator>
  <cp:lastModifiedBy>Anita Sharma</cp:lastModifiedBy>
  <cp:revision>21</cp:revision>
  <dcterms:created xsi:type="dcterms:W3CDTF">2021-02-06T04:31:16Z</dcterms:created>
  <dcterms:modified xsi:type="dcterms:W3CDTF">2021-02-19T07:16:02Z</dcterms:modified>
</cp:coreProperties>
</file>