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259"/>
    <a:srgbClr val="950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>
        <p:scale>
          <a:sx n="33" d="100"/>
          <a:sy n="33" d="100"/>
        </p:scale>
        <p:origin x="222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2:3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22:06:0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17:20:47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1091 219 24575,'-98'18'0,"1"5"0,1 3 0,-181 78 0,203-71 0,-95 57 0,139-71 0,1 1 0,1 1 0,0 2 0,2 0 0,-38 45 0,55-55 0,0 1 0,0 0 0,2 0 0,0 1 0,0 0 0,2 0 0,0 1 0,0-1 0,2 1 0,0 0 0,0 1 0,2-1 0,0 0 0,1 0 0,0 1 0,5 23 0,-3-25 0,0-1 0,1 0 0,1 0 0,1 0 0,0 0 0,0-1 0,1 1 0,1-1 0,0-1 0,1 0 0,1 0 0,-1 0 0,2-1 0,0 0 0,0-1 0,1 0 0,0-1 0,23 15 0,-14-13 0,1-1 0,1-1 0,0-2 0,0 0 0,29 6 0,121 8 0,-13-11-313,212-16-1,158-54-313,-41-49 636,-385 77-25,-1-4 0,154-78 0,-220 95-32,-1-2-1,-1-1 0,0-1 0,-2-2 1,44-44-1,-64 57 120,0-1 0,-2-1 0,0 1-1,0-2 1,-1 1 0,-1-1 0,0-1 0,-1 1 0,-1-1 0,-1-1 0,0 1-1,-1-1 1,0 1 0,-2-1 0,2-27 0,-5 25-41,0 0 1,-1 1 0,-1-1-1,0 1 1,-2-1-1,0 1 1,-1 1-1,0-1 1,-2 1-1,0 0 1,-1 1-1,-1 0 1,0 0-1,-1 1 1,-20-22-1,12 19-33,0 0 0,-1 2-1,-1 0 1,0 1-1,-1 1 1,0 1 0,-2 1-1,1 1 1,-1 2 0,-44-13-1,10 9 4,0 2 0,-1 3 0,0 3 0,-98 3 0,-236 45 0,277-23-149,1 6 0,-130 47 1,178-49-170,1 4 0,2 3 0,0 2 0,-105 75 0,100-54-5837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650F-DA7C-7344-0538-4DF7535CA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A63BF-193C-0880-17C4-26BED9438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1A53-4EA8-57F1-24A5-55754CE3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1D58-2C14-F79D-50F9-9D45FEF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4785-5212-BE4B-4149-968EC6C0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C559-252F-0339-B396-CC7E191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443A8-45BC-C091-2726-6732F409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F98F-4805-8ADC-9388-28B5CFAF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71F0-2F3F-D295-8A08-79214237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9244-9336-87E4-801B-E15C0A19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C1C9-D8EC-A9CD-CD7B-1E8846210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9E62-C6D0-6EB6-A4C3-5FEEC36AD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CA95-6210-6B2E-E357-25697FC6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CB1E-5A8A-5649-FDC3-3F3D7311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50DE-448D-1D37-797F-3239D984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75A-C9A3-607C-3ED6-A5AFECF9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F50F-85C8-60BB-6AEA-D28EC531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C69D-53C5-286C-B37C-6B99D16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B30ED-FD3A-4653-6474-695564F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812E-99BD-B152-D35C-D5724157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7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1CA-D6FB-7836-8B9E-B5BAB849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E188B-8B1A-05CD-BC10-47868DFC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FB581-E944-DFAC-E32D-0D63C2F9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B5AE-D1C3-AB44-A3FA-9F8B11C6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86C9-1300-E652-436A-0F5A9887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5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F1AF-BD7D-B7A3-B2AE-8E969AE0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1888-1568-6F71-7124-8B80E648D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6C00-9F03-F8D1-5B12-E41A633A1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43A8A-C326-D8EE-D065-431487D0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98BE4-B89D-DD5A-5376-C003454C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6D17-1462-B686-7CED-1F578630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9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C19C-65F2-557B-C24C-B8B2494D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625D-CC98-81B5-C7AB-DF9360BE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C7057-A496-D1DD-752A-510D52A4E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F2830-53CB-3866-038B-7C49E5E9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ADE6F-AD94-D216-B1C6-EBA422F18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0660B-109C-7846-97E7-D181618E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34CE-9479-4E77-D21D-60C51BA0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1C7A-10BF-57C0-11A7-06E800E4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3658-C3F3-F223-3689-B80F35BE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F030A-4455-E24E-CFE0-84FCAD28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75684-200D-30A1-3433-9BEEA9F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6B3B-F36D-4A11-E21F-D95508F2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1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57AD4-2473-8DAE-F9B7-C4C192FF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02DB-3BCF-EF03-9C57-EA0E4609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3FB6F-9F7C-F204-010B-8E084566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8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6E5E-982A-C36B-1D9D-F771CBE4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326D-BB4A-87F6-1B16-0C16F2F0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C17B-F45C-3807-A28C-226D06E4A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48004-1798-707C-2731-019741EF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9E433-D678-8CE2-26D3-5F080CE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6500-AC00-01B5-4911-1950ECCF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0D45-2633-6E77-30A3-9C353DE1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DED8-E6C3-F998-CC8B-EE204057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75CEF-26D0-EFC3-45A3-5AAA3A98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23740-C599-0402-7AC2-5A6FCA8D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E9EB0-8CAF-2147-DFA6-AD5AFFB8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A51B9-0052-C25B-202C-5B714DA2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87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72F88-4067-F13B-3A95-FD7B6E6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9A29-326F-423E-AB90-A2E99E1B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0123-AB51-31CE-28BA-1493DFE76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BDC8F-CA33-4382-AA02-AC29B0FFD99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5E81-D41B-750B-3C3B-C5C9472E3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C21F-CE2F-13C9-CD85-96809C7EB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B6D3-60A4-424D-A091-633158EFF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001A-4B64-B530-AAD3-DC8DF341A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238" y="1122363"/>
            <a:ext cx="9491663" cy="23876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 Analytics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057C7-D91E-ACBB-457D-288F46A43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Data-Driven Approach to Analyzing Coffee Sales, Product Trends, and Store Performance Using Excel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8728E-AD31-56D7-2D7F-780847566DC9}"/>
              </a:ext>
            </a:extLst>
          </p:cNvPr>
          <p:cNvSpPr txBox="1"/>
          <p:nvPr/>
        </p:nvSpPr>
        <p:spPr>
          <a:xfrm>
            <a:off x="10156032" y="5897563"/>
            <a:ext cx="2035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Nitin Bhagat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8F9516-0E7E-EBB6-8F6F-83FA74061BDA}"/>
              </a:ext>
            </a:extLst>
          </p:cNvPr>
          <p:cNvCxnSpPr>
            <a:cxnSpLocks/>
          </p:cNvCxnSpPr>
          <p:nvPr/>
        </p:nvCxnSpPr>
        <p:spPr>
          <a:xfrm>
            <a:off x="2158602" y="3509963"/>
            <a:ext cx="80349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32788F-3E8E-0C1E-9DB5-998EDE5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02" y="1086282"/>
            <a:ext cx="3324795" cy="16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4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AEAF-BA63-3FCC-E873-83A8551A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&amp;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73540D-308F-B983-D426-17585DCE2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9553"/>
            <a:ext cx="100417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 Tea</a:t>
            </a:r>
            <a:r>
              <a:rPr lang="en-US" altLang="en-US" sz="2400" dirty="0"/>
              <a:t> is the best-selling category, contributing </a:t>
            </a:r>
            <a:r>
              <a:rPr lang="en-US" altLang="en-US" sz="2400" b="1" dirty="0"/>
              <a:t>39%</a:t>
            </a:r>
            <a:r>
              <a:rPr lang="en-US" altLang="en-US" sz="2400" dirty="0"/>
              <a:t> of sales.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 Large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Regular</a:t>
            </a:r>
            <a:r>
              <a:rPr lang="en-US" altLang="en-US" sz="2400" dirty="0"/>
              <a:t> order sizes dominate at </a:t>
            </a:r>
            <a:r>
              <a:rPr lang="en-US" altLang="en-US" sz="2400" b="1" dirty="0"/>
              <a:t>35%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29%</a:t>
            </a:r>
            <a:r>
              <a:rPr lang="en-US" altLang="en-US" sz="2400" dirty="0"/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 Lower Manhattan</a:t>
            </a:r>
            <a:r>
              <a:rPr lang="en-US" altLang="en-US" sz="2400" dirty="0"/>
              <a:t> store contributes </a:t>
            </a:r>
            <a:r>
              <a:rPr lang="en-US" altLang="en-US" sz="2400" b="1" dirty="0"/>
              <a:t>highest revenue ($8,410.31)</a:t>
            </a:r>
            <a:r>
              <a:rPr lang="en-US" altLang="en-US" sz="2400" dirty="0"/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 Tuesday and Monday</a:t>
            </a:r>
            <a:r>
              <a:rPr lang="en-US" altLang="en-US" sz="2400" dirty="0"/>
              <a:t> are peak weekdays in terms of orders.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 Barista Espresso</a:t>
            </a:r>
            <a:r>
              <a:rPr lang="en-US" altLang="en-US" sz="2400" dirty="0"/>
              <a:t> is the </a:t>
            </a:r>
            <a:r>
              <a:rPr lang="en-US" altLang="en-US" sz="2400" b="1" dirty="0"/>
              <a:t>top-selling product</a:t>
            </a:r>
            <a:r>
              <a:rPr lang="en-US" altLang="en-US" sz="2400" dirty="0"/>
              <a:t>, generating </a:t>
            </a:r>
            <a:r>
              <a:rPr lang="en-US" altLang="en-US" sz="2400" b="1" dirty="0"/>
              <a:t>$3,446.35</a:t>
            </a:r>
            <a:r>
              <a:rPr lang="en-US" altLang="en-US" sz="2400" dirty="0"/>
              <a:t> in revenue.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/>
              <a:t> High customer footfall and revenue are observed during </a:t>
            </a:r>
            <a:r>
              <a:rPr lang="en-US" altLang="en-US" sz="2400" b="1" dirty="0"/>
              <a:t>morning hours</a:t>
            </a:r>
            <a:r>
              <a:rPr lang="en-US" altLang="en-US" sz="2400" dirty="0"/>
              <a:t> (9 AM – 11 AM).</a:t>
            </a:r>
          </a:p>
        </p:txBody>
      </p:sp>
    </p:spTree>
    <p:extLst>
      <p:ext uri="{BB962C8B-B14F-4D97-AF65-F5344CB8AC3E}">
        <p14:creationId xmlns:p14="http://schemas.microsoft.com/office/powerpoint/2010/main" val="42352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812D-B7AA-5B13-A501-7582D5BA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Problems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24FF1B-6771-8D7F-B355-B5FB8FA08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61927"/>
            <a:ext cx="988457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Track </a:t>
            </a:r>
            <a:r>
              <a:rPr lang="en-US" altLang="en-US" sz="2000" b="1" dirty="0"/>
              <a:t>sales and order quantity by hour</a:t>
            </a:r>
            <a:r>
              <a:rPr lang="en-US" altLang="en-US" sz="2000" dirty="0"/>
              <a:t> to identify peak business times.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Compare </a:t>
            </a:r>
            <a:r>
              <a:rPr lang="en-US" altLang="en-US" sz="2000" b="1" dirty="0"/>
              <a:t>footfall and sales across multiple store locations</a:t>
            </a:r>
            <a:r>
              <a:rPr lang="en-US" altLang="en-US" sz="2000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Identify the </a:t>
            </a:r>
            <a:r>
              <a:rPr lang="en-US" altLang="en-US" sz="2000" b="1" dirty="0"/>
              <a:t>most popular product categories</a:t>
            </a:r>
            <a:r>
              <a:rPr lang="en-US" altLang="en-US" sz="2000" dirty="0"/>
              <a:t> and best-selling items.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Understand </a:t>
            </a:r>
            <a:r>
              <a:rPr lang="en-US" altLang="en-US" sz="2000" b="1" dirty="0"/>
              <a:t>consumer order size preferences</a:t>
            </a:r>
            <a:r>
              <a:rPr lang="en-US" altLang="en-US" sz="2000" dirty="0"/>
              <a:t> (e.g., Regular, Large, Small).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Determine </a:t>
            </a:r>
            <a:r>
              <a:rPr lang="en-US" altLang="en-US" sz="2000" b="1" dirty="0"/>
              <a:t>sales performance by weekday</a:t>
            </a:r>
            <a:r>
              <a:rPr lang="en-US" altLang="en-US" sz="2000" dirty="0"/>
              <a:t> to plan staffing and promotions.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Rank </a:t>
            </a:r>
            <a:r>
              <a:rPr lang="en-US" altLang="en-US" sz="2000" b="1" dirty="0"/>
              <a:t>top 5 products based on total revenue</a:t>
            </a:r>
            <a:r>
              <a:rPr lang="en-US" altLang="en-US" sz="2000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Analyze how </a:t>
            </a:r>
            <a:r>
              <a:rPr lang="en-US" altLang="en-US" sz="2000" b="1" dirty="0"/>
              <a:t>product category and size distribution</a:t>
            </a:r>
            <a:r>
              <a:rPr lang="en-US" altLang="en-US" sz="2000" dirty="0"/>
              <a:t> affect overall sales.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Assess </a:t>
            </a:r>
            <a:r>
              <a:rPr lang="en-US" altLang="en-US" sz="2000" b="1" dirty="0"/>
              <a:t>monthly trends</a:t>
            </a:r>
            <a:r>
              <a:rPr lang="en-US" altLang="en-US" sz="2000" dirty="0"/>
              <a:t> to pinpoint high-sales periods.</a:t>
            </a:r>
          </a:p>
        </p:txBody>
      </p:sp>
    </p:spTree>
    <p:extLst>
      <p:ext uri="{BB962C8B-B14F-4D97-AF65-F5344CB8AC3E}">
        <p14:creationId xmlns:p14="http://schemas.microsoft.com/office/powerpoint/2010/main" val="29548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76B6-D6D0-4A48-9FA0-7B1841AD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  <a:endParaRPr lang="en-IN" dirty="0">
              <a:solidFill>
                <a:srgbClr val="9672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7246-4971-9F84-0CAF-EE0D8CB9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427"/>
            <a:ext cx="10515600" cy="4261536"/>
          </a:xfrm>
        </p:spPr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 Removed duplicates and null values.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 Converted date and time into usable formats.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 Added new columns for easier analysis: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Hour</a:t>
            </a:r>
            <a:r>
              <a:rPr lang="en-US" altLang="en-US" sz="2000" dirty="0"/>
              <a:t> extracted from transaction time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Day Name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Month Name</a:t>
            </a:r>
            <a:r>
              <a:rPr lang="en-US" altLang="en-US" sz="2000" dirty="0"/>
              <a:t> extracted from transaction date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79DF49-D19B-DA6E-FAD7-1ACCFB465AAC}"/>
                  </a:ext>
                </a:extLst>
              </p14:cNvPr>
              <p14:cNvContentPartPr/>
              <p14:nvPr/>
            </p14:nvContentPartPr>
            <p14:xfrm>
              <a:off x="4759095" y="368744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79DF49-D19B-DA6E-FAD7-1ACCFB465A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0455" y="3678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851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683A-29BC-6553-A424-C7D9AD5B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Processing</a:t>
            </a:r>
            <a:endParaRPr lang="en-IN" dirty="0">
              <a:solidFill>
                <a:srgbClr val="9672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A513-7AA4-8CC1-91E0-117681FB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Enhanced dataset with calculated fields:</a:t>
            </a:r>
          </a:p>
          <a:p>
            <a:r>
              <a:rPr lang="en-GB" sz="2000" b="1" dirty="0"/>
              <a:t>Total Bill</a:t>
            </a:r>
            <a:r>
              <a:rPr lang="en-GB" sz="2000" dirty="0"/>
              <a:t> = </a:t>
            </a:r>
            <a:r>
              <a:rPr lang="en-GB" sz="2000" dirty="0" err="1"/>
              <a:t>unit_price</a:t>
            </a:r>
            <a:r>
              <a:rPr lang="en-GB" sz="2000" dirty="0"/>
              <a:t> × </a:t>
            </a:r>
            <a:r>
              <a:rPr lang="en-GB" sz="2000" dirty="0" err="1"/>
              <a:t>transaction_qty</a:t>
            </a:r>
            <a:endParaRPr lang="en-GB" sz="2000" dirty="0"/>
          </a:p>
          <a:p>
            <a:r>
              <a:rPr lang="en-GB" sz="2000" b="1" dirty="0"/>
              <a:t>Time-based segmentation</a:t>
            </a:r>
            <a:r>
              <a:rPr lang="en-GB" sz="2000" dirty="0"/>
              <a:t> for hour-wise analysis</a:t>
            </a:r>
          </a:p>
          <a:p>
            <a:r>
              <a:rPr lang="en-GB" sz="2000" b="1" dirty="0"/>
              <a:t>Store-wise breakdown</a:t>
            </a:r>
            <a:r>
              <a:rPr lang="en-GB" sz="2000" dirty="0"/>
              <a:t> to analyze regional performance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DFA855-148B-014F-B6C9-21BF49069BC6}"/>
                  </a:ext>
                </a:extLst>
              </p14:cNvPr>
              <p14:cNvContentPartPr/>
              <p14:nvPr/>
            </p14:nvContentPartPr>
            <p14:xfrm>
              <a:off x="-609400" y="5669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DFA855-148B-014F-B6C9-21BF49069B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15520" y="5608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9319B059-B797-681E-F286-E1046A28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227948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F7130-2319-1B16-B470-090505958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13819"/>
            <a:ext cx="4135955" cy="19303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B95B30-12EA-5A3D-B527-A759EA4589F8}"/>
                  </a:ext>
                </a:extLst>
              </p14:cNvPr>
              <p14:cNvContentPartPr/>
              <p14:nvPr/>
            </p14:nvContentPartPr>
            <p14:xfrm>
              <a:off x="1848775" y="3772350"/>
              <a:ext cx="1031040" cy="470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B95B30-12EA-5A3D-B527-A759EA458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2655" y="3766230"/>
                <a:ext cx="1043280" cy="4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56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DF1D-D539-A60E-BF4D-EBBC743F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through Pivot Charts</a:t>
            </a:r>
            <a:endParaRPr lang="en-IN" b="1" dirty="0">
              <a:solidFill>
                <a:srgbClr val="9672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397E-EDC8-B4E5-9694-4B66150C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ea typeface="Cambria" panose="02040503050406030204" pitchFamily="18" charset="0"/>
              </a:rPr>
              <a:t>In this step, we used Pivot Charts to analyze and visualize key trends: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Hourly Order Trend:</a:t>
            </a:r>
            <a:r>
              <a:rPr lang="en-US" altLang="en-US" sz="2000" dirty="0"/>
              <a:t> Showed peak hours between 9 AM and 11 AM.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Category Distribution:</a:t>
            </a:r>
            <a:r>
              <a:rPr lang="en-US" altLang="en-US" sz="2000" dirty="0"/>
              <a:t> Tea and Coffee dominate the sales mix.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Size-Based Sales Split:</a:t>
            </a:r>
            <a:r>
              <a:rPr lang="en-US" altLang="en-US" sz="2000" dirty="0"/>
              <a:t> Regular and Large sizes are most preferred.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Top Products:</a:t>
            </a:r>
            <a:r>
              <a:rPr lang="en-US" altLang="en-US" sz="2000" dirty="0"/>
              <a:t> Barista Espresso leads in revenue generation.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Weekday Analysis:</a:t>
            </a:r>
            <a:r>
              <a:rPr lang="en-US" altLang="en-US" sz="2000" dirty="0"/>
              <a:t> Tuesday and Monday have the highest order volumes.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/>
              <a:t> Store Comparison:</a:t>
            </a:r>
            <a:r>
              <a:rPr lang="en-US" altLang="en-US" sz="2000" dirty="0"/>
              <a:t> Lower Manhattan generates the most revenue.</a:t>
            </a:r>
            <a:endParaRPr lang="en-GB" sz="2000" dirty="0"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6BF-1E09-3F5A-8ACF-CBF15A40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Analysis with 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971B-DDCC-9912-7495-7E9D6989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Analyzed sales and quantities based on:</a:t>
            </a:r>
          </a:p>
          <a:p>
            <a:r>
              <a:rPr lang="en-GB" sz="2400" b="1" dirty="0"/>
              <a:t>Hours</a:t>
            </a:r>
            <a:endParaRPr lang="en-GB" sz="2400" dirty="0"/>
          </a:p>
          <a:p>
            <a:r>
              <a:rPr lang="en-GB" sz="2400" b="1" dirty="0"/>
              <a:t>Weekdays</a:t>
            </a:r>
            <a:endParaRPr lang="en-GB" sz="2400" dirty="0"/>
          </a:p>
          <a:p>
            <a:r>
              <a:rPr lang="en-GB" sz="2400" b="1" dirty="0"/>
              <a:t>Store Locations</a:t>
            </a:r>
            <a:endParaRPr lang="en-GB" sz="2400" dirty="0"/>
          </a:p>
          <a:p>
            <a:r>
              <a:rPr lang="en-GB" sz="2400" b="1" dirty="0"/>
              <a:t>Product Categories</a:t>
            </a:r>
            <a:endParaRPr lang="en-GB" sz="2400" dirty="0"/>
          </a:p>
          <a:p>
            <a:r>
              <a:rPr lang="en-GB" sz="2400" b="1" dirty="0"/>
              <a:t>Product Size</a:t>
            </a:r>
            <a:endParaRPr lang="en-GB" sz="2400" dirty="0"/>
          </a:p>
          <a:p>
            <a:r>
              <a:rPr lang="en-GB" sz="2400" b="1" dirty="0"/>
              <a:t>Individual Product Names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5D079-9E9D-99BA-BA10-1FA66FC6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41" y="2147741"/>
            <a:ext cx="4511359" cy="2263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1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C09-49DC-86B4-D936-098A5B35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365125"/>
            <a:ext cx="10958513" cy="1325563"/>
          </a:xfrm>
        </p:spPr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Initializing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148-E3C1-7F25-8DE2-9DCBFD96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50415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Created an interactive Excel dashboard using: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Pivot Charts</a:t>
            </a: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Slicers for Month &amp; Day</a:t>
            </a: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/>
              <a:t>Conditional Formatting &amp; </a:t>
            </a:r>
            <a:r>
              <a:rPr lang="en-GB" sz="2000" b="1" dirty="0" err="1"/>
              <a:t>Color</a:t>
            </a:r>
            <a:r>
              <a:rPr lang="en-GB" sz="2000" b="1" dirty="0"/>
              <a:t> Palette</a:t>
            </a: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Visual alignment and grouping for better readability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F2CC0-6B09-D987-2EE1-5003DC4A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1" y="3590969"/>
            <a:ext cx="5074180" cy="2834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597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E4-D836-C185-CA20-1293D17D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Slicers/Filters for Interactivity</a:t>
            </a:r>
            <a:endParaRPr lang="en-IN" dirty="0">
              <a:solidFill>
                <a:srgbClr val="96725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9CF0-4964-D20F-A90B-3E54A24A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446" y="1981200"/>
            <a:ext cx="7455694" cy="4060826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GB" sz="2000" b="1" dirty="0">
                <a:ea typeface="Cambria" panose="02040503050406030204" pitchFamily="18" charset="0"/>
              </a:rPr>
              <a:t> Dynamic Slicers</a:t>
            </a:r>
            <a:r>
              <a:rPr lang="en-GB" sz="2000" dirty="0">
                <a:ea typeface="Cambria" panose="02040503050406030204" pitchFamily="18" charset="0"/>
              </a:rPr>
              <a:t>: </a:t>
            </a:r>
            <a:r>
              <a:rPr lang="en-US" altLang="en-US" sz="2000" dirty="0"/>
              <a:t>Month and Day slicers for dynamic analysis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ea typeface="Cambria" panose="02040503050406030204" pitchFamily="18" charset="0"/>
              </a:rPr>
              <a:t>Real-Time Analysis</a:t>
            </a:r>
            <a:r>
              <a:rPr lang="en-GB" sz="2000" dirty="0">
                <a:ea typeface="Cambria" panose="02040503050406030204" pitchFamily="18" charset="0"/>
              </a:rPr>
              <a:t>: Enabled instant updates for data segmentation and insights.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ea typeface="Cambria" panose="02040503050406030204" pitchFamily="18" charset="0"/>
              </a:rPr>
              <a:t>Improved User Experience</a:t>
            </a:r>
            <a:r>
              <a:rPr lang="en-GB" sz="2000" dirty="0">
                <a:ea typeface="Cambria" panose="02040503050406030204" pitchFamily="18" charset="0"/>
              </a:rPr>
              <a:t>: Simplified data exploration and decision-making.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5927E-81BC-DD3D-4831-1B5CF7C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533" y="1377801"/>
            <a:ext cx="1542667" cy="45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2F49-1DEF-61C3-B6CA-204B4537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9672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Interactive Dashboard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E2B5-0F75-1D28-4102-8E59243CB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90B48-36B4-3333-F371-23051539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1825625"/>
            <a:ext cx="10456333" cy="426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452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Sales Analytics Dashboard</vt:lpstr>
      <vt:lpstr>Business Problems</vt:lpstr>
      <vt:lpstr>Data Cleaning</vt:lpstr>
      <vt:lpstr>Data Processing</vt:lpstr>
      <vt:lpstr>Data Analysis through Pivot Charts</vt:lpstr>
      <vt:lpstr>Data Analysis with PivotTables</vt:lpstr>
      <vt:lpstr>Initializing the Dashboard</vt:lpstr>
      <vt:lpstr>Slicers/Filters for Interactivity</vt:lpstr>
      <vt:lpstr>Interactive Dashboard Overview</vt:lpstr>
      <vt:lpstr>Conclusion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Bhagat</dc:creator>
  <cp:lastModifiedBy>Shweta Bhagat</cp:lastModifiedBy>
  <cp:revision>3</cp:revision>
  <dcterms:created xsi:type="dcterms:W3CDTF">2024-12-21T22:05:17Z</dcterms:created>
  <dcterms:modified xsi:type="dcterms:W3CDTF">2025-06-24T17:33:47Z</dcterms:modified>
</cp:coreProperties>
</file>