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sldIdLst>
    <p:sldId id="256" r:id="rId2"/>
    <p:sldId id="257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27D-2F55-44E6-9C99-11469A3AC85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C5D-E9BE-4DFC-A3CF-63119D261D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59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27D-2F55-44E6-9C99-11469A3AC85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C5D-E9BE-4DFC-A3CF-63119D2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27D-2F55-44E6-9C99-11469A3AC85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C5D-E9BE-4DFC-A3CF-63119D2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27D-2F55-44E6-9C99-11469A3AC85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C5D-E9BE-4DFC-A3CF-63119D2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27D-2F55-44E6-9C99-11469A3AC85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C5D-E9BE-4DFC-A3CF-63119D261D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11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27D-2F55-44E6-9C99-11469A3AC85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C5D-E9BE-4DFC-A3CF-63119D2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27D-2F55-44E6-9C99-11469A3AC85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C5D-E9BE-4DFC-A3CF-63119D2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7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27D-2F55-44E6-9C99-11469A3AC85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C5D-E9BE-4DFC-A3CF-63119D2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27D-2F55-44E6-9C99-11469A3AC85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C5D-E9BE-4DFC-A3CF-63119D2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8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D5327D-2F55-44E6-9C99-11469A3AC85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781C5D-E9BE-4DFC-A3CF-63119D2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1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27D-2F55-44E6-9C99-11469A3AC85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1C5D-E9BE-4DFC-A3CF-63119D2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D5327D-2F55-44E6-9C99-11469A3AC856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781C5D-E9BE-4DFC-A3CF-63119D261D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Exploratory Data Analysis Of FIFA Dataset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Preprocessing / Data Cleaning</a:t>
            </a:r>
          </a:p>
          <a:p>
            <a:pPr marL="971550" lvl="1" indent="-514350" algn="l"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</a:rPr>
              <a:t>Reading Data</a:t>
            </a:r>
          </a:p>
          <a:p>
            <a:pPr marL="971550" lvl="1" indent="-514350" algn="l"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</a:rPr>
              <a:t>Dropping Unnecessary Columns</a:t>
            </a:r>
          </a:p>
          <a:p>
            <a:pPr marL="971550" lvl="1" indent="-514350" algn="l"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</a:rPr>
              <a:t>Data Types Conversion</a:t>
            </a:r>
          </a:p>
          <a:p>
            <a:pPr marL="971550" lvl="1" indent="-514350" algn="l"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</a:rPr>
              <a:t>Missing value Imputation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Exploratory Data Analysis</a:t>
            </a:r>
          </a:p>
          <a:p>
            <a:pPr algn="l"/>
            <a:endParaRPr lang="en-US" dirty="0" smtClean="0"/>
          </a:p>
          <a:p>
            <a:pPr marL="514350" indent="-514350" algn="l">
              <a:buFont typeface="+mj-lt"/>
              <a:buAutoNum type="romanLcPeriod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9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/ Data Cleaning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1927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dirty="0" smtClean="0"/>
              <a:t>Reading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So we have the FIFA dataset is given in csv format.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The dataset is all about the FIFA Football players and their reputation and market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I load the dataset and do some preprocessing stuff on the dataset for better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There are total 18207 rows and 60 columns.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By looking into the dataset some variables have not in proper data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And there are some columns which are not useful for the EDA part.</a:t>
            </a:r>
          </a:p>
          <a:p>
            <a:pPr marL="0">
              <a:buNone/>
            </a:pPr>
            <a:r>
              <a:rPr lang="en-US" sz="1700" b="1" dirty="0" smtClean="0"/>
              <a:t>Dropping Unnecessary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From data preprocessing there are some columns as Photo and Club Logo which are not useful.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So I delete those columns.</a:t>
            </a:r>
          </a:p>
          <a:p>
            <a:pPr marL="0">
              <a:buNone/>
            </a:pPr>
            <a:r>
              <a:rPr lang="en-US" sz="1700" b="1" dirty="0" smtClean="0"/>
              <a:t>Data Type Conversion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So there are some variables which are have not proper datatypes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/>
              <a:t>So I changed the datatypes of some columns.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192756"/>
          </a:xfrm>
        </p:spPr>
        <p:txBody>
          <a:bodyPr>
            <a:normAutofit fontScale="92500" lnSpcReduction="20000"/>
          </a:bodyPr>
          <a:lstStyle/>
          <a:p>
            <a:r>
              <a:rPr lang="en-US" sz="1700" b="1" dirty="0"/>
              <a:t>Missing Values Imputation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Height, Weight, International Reputation and Release Clause those are the important variables in given dataset for EDA.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I checked for null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There are very less percentage of null values in those variables i.e. less than 15%.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So no need to replace the null values with the mean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So I directly delete those rows.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sz="1600" dirty="0"/>
              <a:t>Now our dataset is ready for the Exploratory Data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1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1600" b="1" dirty="0" smtClean="0"/>
              <a:t>Normal Distribution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By plotting the graph of overall ranking of </a:t>
            </a:r>
            <a:r>
              <a:rPr lang="en-US" sz="1400" b="1" dirty="0" smtClean="0"/>
              <a:t>FIFA</a:t>
            </a:r>
            <a:r>
              <a:rPr lang="en-US" sz="1400" dirty="0" smtClean="0"/>
              <a:t> players it seems like the data is normally distributed.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For taking more details from dataset we plot a </a:t>
            </a:r>
            <a:r>
              <a:rPr lang="en-US" sz="1400" b="1" dirty="0" smtClean="0"/>
              <a:t>pair plot </a:t>
            </a:r>
            <a:r>
              <a:rPr lang="en-US" sz="1400" dirty="0" smtClean="0"/>
              <a:t>and it seems like that there are some relation between player ratings on their current market values, reputation and wage of players and their release clause.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3" t="26140" r="13431" b="4736"/>
          <a:stretch/>
        </p:blipFill>
        <p:spPr>
          <a:xfrm>
            <a:off x="6469811" y="3111000"/>
            <a:ext cx="4685869" cy="2758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3" t="21193" r="31878" b="10501"/>
          <a:stretch/>
        </p:blipFill>
        <p:spPr>
          <a:xfrm>
            <a:off x="1097280" y="3111000"/>
            <a:ext cx="4382219" cy="27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1600" b="1" dirty="0" smtClean="0"/>
              <a:t>Top 20 players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For better understanding we find out the top </a:t>
            </a:r>
            <a:r>
              <a:rPr lang="en-US" sz="1400" b="1" dirty="0" smtClean="0"/>
              <a:t>20</a:t>
            </a:r>
            <a:r>
              <a:rPr lang="en-US" sz="1400" dirty="0" smtClean="0"/>
              <a:t> players. And compare the wage values and more for top </a:t>
            </a:r>
            <a:r>
              <a:rPr lang="en-US" sz="1400" b="1" dirty="0" smtClean="0"/>
              <a:t>20</a:t>
            </a:r>
            <a:r>
              <a:rPr lang="en-US" sz="1400" dirty="0" smtClean="0"/>
              <a:t> players and for overall players.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b="1" dirty="0" smtClean="0"/>
              <a:t>average</a:t>
            </a:r>
            <a:r>
              <a:rPr lang="en-US" sz="1400" dirty="0" smtClean="0"/>
              <a:t> </a:t>
            </a:r>
            <a:r>
              <a:rPr lang="en-US" sz="1400" b="1" dirty="0" smtClean="0"/>
              <a:t>wage</a:t>
            </a:r>
            <a:r>
              <a:rPr lang="en-US" sz="1400" dirty="0" smtClean="0"/>
              <a:t> of top </a:t>
            </a:r>
            <a:r>
              <a:rPr lang="en-US" sz="1400" b="1" dirty="0" smtClean="0"/>
              <a:t>20</a:t>
            </a:r>
            <a:r>
              <a:rPr lang="en-US" sz="1400" dirty="0" smtClean="0"/>
              <a:t> player is </a:t>
            </a:r>
            <a:r>
              <a:rPr lang="en-US" sz="1400" b="1" dirty="0" smtClean="0"/>
              <a:t>205450.0</a:t>
            </a:r>
            <a:r>
              <a:rPr lang="en-US" sz="1400" dirty="0" smtClean="0"/>
              <a:t>, So if there is a player coming in top </a:t>
            </a:r>
            <a:r>
              <a:rPr lang="en-US" sz="1400" b="1" dirty="0" smtClean="0"/>
              <a:t>20</a:t>
            </a:r>
            <a:r>
              <a:rPr lang="en-US" sz="1400" dirty="0" smtClean="0"/>
              <a:t> then the wage for him is near about the average wage of top </a:t>
            </a:r>
            <a:r>
              <a:rPr lang="en-US" sz="1400" b="1" dirty="0" smtClean="0"/>
              <a:t>20</a:t>
            </a:r>
            <a:r>
              <a:rPr lang="en-US" sz="1400" dirty="0" smtClean="0"/>
              <a:t> player.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So the average wage of all the players is less then the average wage for top </a:t>
            </a:r>
            <a:r>
              <a:rPr lang="en-US" sz="1400" b="1" dirty="0" smtClean="0"/>
              <a:t>20</a:t>
            </a:r>
            <a:r>
              <a:rPr lang="en-US" sz="1400" dirty="0" smtClean="0"/>
              <a:t> players.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b="1" dirty="0" smtClean="0"/>
              <a:t>average age </a:t>
            </a:r>
            <a:r>
              <a:rPr lang="en-US" sz="1400" dirty="0" smtClean="0"/>
              <a:t>of top </a:t>
            </a:r>
            <a:r>
              <a:rPr lang="en-US" sz="1400" b="1" dirty="0" smtClean="0"/>
              <a:t>20</a:t>
            </a:r>
            <a:r>
              <a:rPr lang="en-US" sz="1400" dirty="0" smtClean="0"/>
              <a:t> players is </a:t>
            </a:r>
            <a:r>
              <a:rPr lang="en-US" sz="1400" b="1" dirty="0" smtClean="0"/>
              <a:t>31</a:t>
            </a:r>
            <a:r>
              <a:rPr lang="en-US" sz="1400" dirty="0" smtClean="0"/>
              <a:t>.</a:t>
            </a:r>
          </a:p>
          <a:p>
            <a:pPr marL="201168" lvl="1" indent="0">
              <a:buNone/>
            </a:pPr>
            <a:endParaRPr lang="en-US" sz="1400" dirty="0" smtClean="0"/>
          </a:p>
          <a:p>
            <a:pPr marL="201168" lvl="1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7" t="53364" r="36278" b="14618"/>
          <a:stretch/>
        </p:blipFill>
        <p:spPr>
          <a:xfrm>
            <a:off x="1097279" y="3899140"/>
            <a:ext cx="4977441" cy="17698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6" t="52754" r="40566" b="26968"/>
          <a:stretch/>
        </p:blipFill>
        <p:spPr>
          <a:xfrm>
            <a:off x="6581954" y="3899140"/>
            <a:ext cx="4573725" cy="176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7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1600" b="1" dirty="0"/>
              <a:t>Relationship between Overall Ranking and Current Market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We find the relationship between the ranking of player and their market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By using correlation method, here the value of correlation is </a:t>
            </a:r>
            <a:r>
              <a:rPr lang="en-US" sz="1400" b="1" dirty="0"/>
              <a:t>0.79</a:t>
            </a:r>
            <a:r>
              <a:rPr lang="en-US" sz="1400" dirty="0"/>
              <a:t> between the overall ranking and the current market value of the players.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Overall ranking and current market value are positively correlated with each 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So from the above plot we can say that the relation between overall ranking and the current market value of the players are strongly related to each 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When the overall ranking of any player is high then the market value is also high.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5" t="24700" r="44082" b="16143"/>
          <a:stretch/>
        </p:blipFill>
        <p:spPr>
          <a:xfrm>
            <a:off x="2900201" y="3857414"/>
            <a:ext cx="6452558" cy="21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9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sz="1600" b="1" dirty="0" smtClean="0"/>
              <a:t>Average wage of top 5 players for each distinct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Looking forward we find out the positions of players.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dirty="0" smtClean="0"/>
              <a:t>here </a:t>
            </a:r>
            <a:r>
              <a:rPr lang="en-US" sz="1400" dirty="0"/>
              <a:t>are total </a:t>
            </a:r>
            <a:r>
              <a:rPr lang="en-US" sz="1400" b="1" dirty="0"/>
              <a:t>27</a:t>
            </a:r>
            <a:r>
              <a:rPr lang="en-US" sz="1400" dirty="0"/>
              <a:t> positions of </a:t>
            </a:r>
            <a:r>
              <a:rPr lang="en-US" sz="1400" b="1" dirty="0" smtClean="0"/>
              <a:t>FIFA</a:t>
            </a:r>
            <a:r>
              <a:rPr lang="en-US" sz="1400" dirty="0" smtClean="0"/>
              <a:t> players.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We find that the average wage expect to pay in top </a:t>
            </a:r>
            <a:r>
              <a:rPr lang="en-US" sz="1400" b="1" dirty="0" smtClean="0"/>
              <a:t>5</a:t>
            </a:r>
            <a:r>
              <a:rPr lang="en-US" sz="1400" dirty="0" smtClean="0"/>
              <a:t> players for each distinct positions.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By plotting a graph for average wage of top </a:t>
            </a:r>
            <a:r>
              <a:rPr lang="en-US" sz="1400" b="1" dirty="0" smtClean="0"/>
              <a:t>5</a:t>
            </a:r>
            <a:r>
              <a:rPr lang="en-US" sz="1400" dirty="0" smtClean="0"/>
              <a:t> players for each distinct positions it seems that for </a:t>
            </a:r>
            <a:r>
              <a:rPr lang="en-US" sz="1400" b="1" dirty="0" smtClean="0"/>
              <a:t>ST</a:t>
            </a:r>
            <a:r>
              <a:rPr lang="en-US" sz="1400" dirty="0" smtClean="0"/>
              <a:t> position the average wage is high and for </a:t>
            </a:r>
            <a:r>
              <a:rPr lang="en-US" sz="1400" b="1" dirty="0" smtClean="0"/>
              <a:t>LAM</a:t>
            </a:r>
            <a:r>
              <a:rPr lang="en-US" sz="1400" dirty="0" smtClean="0"/>
              <a:t> position the average wage is minimum.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5" t="32628" r="14579" b="14008"/>
          <a:stretch/>
        </p:blipFill>
        <p:spPr>
          <a:xfrm>
            <a:off x="1028269" y="3433314"/>
            <a:ext cx="10058400" cy="277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23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589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Exploratory Data Analysis Of FIFA Dataset</vt:lpstr>
      <vt:lpstr>Data Preprocessing / Data Cleaning</vt:lpstr>
      <vt:lpstr>Exploratory Data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FIFA Dataset</dc:title>
  <dc:creator>NITIN CHAUDHARI</dc:creator>
  <cp:lastModifiedBy>NITIN CHAUDHARI</cp:lastModifiedBy>
  <cp:revision>22</cp:revision>
  <dcterms:created xsi:type="dcterms:W3CDTF">2021-07-28T13:40:24Z</dcterms:created>
  <dcterms:modified xsi:type="dcterms:W3CDTF">2021-07-28T16:37:40Z</dcterms:modified>
</cp:coreProperties>
</file>