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12.xml.rels" ContentType="application/vnd.openxmlformats-package.relationships+xml"/>
  <Override PartName="/ppt/slides/_rels/slide10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2.png" ContentType="image/png"/>
  <Override PartName="/ppt/media/image4.jpeg" ContentType="image/jpeg"/>
  <Override PartName="/ppt/media/image1.jpeg" ContentType="image/jpeg"/>
  <Override PartName="/ppt/media/image3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4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0691812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1030968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8019000" y="6840000"/>
            <a:ext cx="2672640" cy="53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54360" y="6840000"/>
            <a:ext cx="6873120" cy="539640"/>
          </a:xfrm>
          <a:prstGeom prst="rect">
            <a:avLst/>
          </a:prstGeom>
          <a:solidFill>
            <a:srgbClr val="bdc3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90800" y="6840000"/>
            <a:ext cx="572400" cy="53964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81600" y="360000"/>
            <a:ext cx="992808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800" spc="-1" strike="noStrike">
                <a:latin typeface="Arial"/>
              </a:rPr>
              <a:t>Click to </a:t>
            </a:r>
            <a:r>
              <a:rPr b="0" lang="en-IN" sz="1800" spc="-1" strike="noStrike">
                <a:latin typeface="Arial"/>
              </a:rPr>
              <a:t>edit the </a:t>
            </a:r>
            <a:r>
              <a:rPr b="0" lang="en-IN" sz="1800" spc="-1" strike="noStrike">
                <a:latin typeface="Arial"/>
              </a:rPr>
              <a:t>title text </a:t>
            </a:r>
            <a:r>
              <a:rPr b="0" lang="en-IN" sz="1800" spc="-1" strike="noStrike">
                <a:latin typeface="Arial"/>
              </a:rPr>
              <a:t>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180000"/>
            <a:ext cx="1030968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8019000" y="6840000"/>
            <a:ext cx="2672640" cy="53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3"/>
          <p:cNvSpPr/>
          <p:nvPr/>
        </p:nvSpPr>
        <p:spPr>
          <a:xfrm>
            <a:off x="954360" y="6840000"/>
            <a:ext cx="6873120" cy="539640"/>
          </a:xfrm>
          <a:prstGeom prst="rect">
            <a:avLst/>
          </a:prstGeom>
          <a:solidFill>
            <a:srgbClr val="bdc3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"/>
          <p:cNvSpPr/>
          <p:nvPr/>
        </p:nvSpPr>
        <p:spPr>
          <a:xfrm>
            <a:off x="190800" y="6840000"/>
            <a:ext cx="572400" cy="53964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180000"/>
            <a:ext cx="1030968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8019000" y="6840000"/>
            <a:ext cx="2672640" cy="53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3"/>
          <p:cNvSpPr/>
          <p:nvPr/>
        </p:nvSpPr>
        <p:spPr>
          <a:xfrm>
            <a:off x="954360" y="6840000"/>
            <a:ext cx="6873120" cy="539640"/>
          </a:xfrm>
          <a:prstGeom prst="rect">
            <a:avLst/>
          </a:prstGeom>
          <a:solidFill>
            <a:srgbClr val="bdc3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4"/>
          <p:cNvSpPr/>
          <p:nvPr/>
        </p:nvSpPr>
        <p:spPr>
          <a:xfrm>
            <a:off x="190800" y="6840000"/>
            <a:ext cx="572400" cy="53964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5"/>
          <p:cNvSpPr>
            <a:spLocks noGrp="1"/>
          </p:cNvSpPr>
          <p:nvPr>
            <p:ph type="title"/>
          </p:nvPr>
        </p:nvSpPr>
        <p:spPr>
          <a:xfrm>
            <a:off x="381600" y="360000"/>
            <a:ext cx="992808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81600" y="1980000"/>
            <a:ext cx="973692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www.kaggle.com/jealousleopard/goodreadsbooks" TargetMode="External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54200" y="106560"/>
            <a:ext cx="9621720" cy="140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111111"/>
                </a:solidFill>
                <a:latin typeface="Lucida Sans Unicode"/>
              </a:rPr>
              <a:t> </a:t>
            </a:r>
            <a:r>
              <a:rPr b="1" lang="en-IN" sz="3200" spc="-1" strike="noStrike">
                <a:solidFill>
                  <a:srgbClr val="111111"/>
                </a:solidFill>
                <a:latin typeface="Lucida Sans Unicode"/>
              </a:rPr>
              <a:t>Goodreads: Books analysis and similar books recommendation</a:t>
            </a:r>
            <a:endParaRPr b="0" lang="en-IN" sz="3200" spc="-1" strike="noStrike">
              <a:solidFill>
                <a:srgbClr val="111111"/>
              </a:solidFill>
              <a:latin typeface="Arial"/>
            </a:endParaRPr>
          </a:p>
        </p:txBody>
      </p:sp>
      <p:graphicFrame>
        <p:nvGraphicFramePr>
          <p:cNvPr id="127" name="Table 2"/>
          <p:cNvGraphicFramePr/>
          <p:nvPr/>
        </p:nvGraphicFramePr>
        <p:xfrm>
          <a:off x="353880" y="4617360"/>
          <a:ext cx="9888120" cy="1966680"/>
        </p:xfrm>
        <a:graphic>
          <a:graphicData uri="http://schemas.openxmlformats.org/drawingml/2006/table">
            <a:tbl>
              <a:tblPr/>
              <a:tblGrid>
                <a:gridCol w="1261800"/>
                <a:gridCol w="4840200"/>
                <a:gridCol w="3786480"/>
              </a:tblGrid>
              <a:tr h="505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6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Sr. No.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6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600" spc="-1" strike="noStrike">
                          <a:solidFill>
                            <a:srgbClr val="ffffff"/>
                          </a:solidFill>
                          <a:latin typeface="Times New Roman"/>
                          <a:ea typeface="Calibri"/>
                        </a:rPr>
                        <a:t>Roll No.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715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6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Nitin Ajay Dixit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305073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15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6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2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Vasant Raju Donurkar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305074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15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IN" sz="16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3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Sameer Shah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305075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pic>
        <p:nvPicPr>
          <p:cNvPr id="128" name="Picture 3" descr=""/>
          <p:cNvPicPr/>
          <p:nvPr/>
        </p:nvPicPr>
        <p:blipFill>
          <a:blip r:embed="rId1"/>
          <a:stretch/>
        </p:blipFill>
        <p:spPr>
          <a:xfrm>
            <a:off x="442800" y="2097360"/>
            <a:ext cx="2049120" cy="1510920"/>
          </a:xfrm>
          <a:prstGeom prst="rect">
            <a:avLst/>
          </a:prstGeom>
          <a:ln>
            <a:noFill/>
          </a:ln>
        </p:spPr>
      </p:pic>
      <p:sp>
        <p:nvSpPr>
          <p:cNvPr id="129" name="CustomShape 3"/>
          <p:cNvSpPr/>
          <p:nvPr/>
        </p:nvSpPr>
        <p:spPr>
          <a:xfrm>
            <a:off x="3533400" y="1800000"/>
            <a:ext cx="7913160" cy="23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000000"/>
                </a:solidFill>
                <a:latin typeface="Times New Roman"/>
              </a:rPr>
              <a:t>Sinhgad College Of Engineering,Pune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000000"/>
                </a:solidFill>
                <a:latin typeface="Candara"/>
              </a:rPr>
              <a:t>Department Of Computer Engg.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000000"/>
                </a:solidFill>
                <a:latin typeface="Candara"/>
              </a:rPr>
              <a:t>Year 2019-2020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864000" y="6923160"/>
            <a:ext cx="56876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7030a0"/>
                </a:solidFill>
                <a:latin typeface="Times New Roman"/>
              </a:rPr>
              <a:t>Guided By : Nalini Mhetere Mam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34240" y="1630080"/>
            <a:ext cx="9621720" cy="49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IN" sz="2700" spc="-1" strike="noStrike">
                <a:solidFill>
                  <a:srgbClr val="000000"/>
                </a:solidFill>
                <a:latin typeface="Lucida Sans Unicode"/>
              </a:rPr>
              <a:t>The Book recommendation system project has been successfully completed. The goal of the system is achieved.</a:t>
            </a:r>
            <a:endParaRPr b="0" lang="en-IN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endParaRPr b="0" lang="en-IN" sz="27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IN" sz="2700" spc="-1" strike="noStrike">
                <a:solidFill>
                  <a:srgbClr val="000000"/>
                </a:solidFill>
                <a:latin typeface="Lucida Sans Unicode"/>
              </a:rPr>
              <a:t>This project is develoed in this manner that this is user-friendly.</a:t>
            </a:r>
            <a:endParaRPr b="0" lang="en-IN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34240" y="302400"/>
            <a:ext cx="96217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4100" spc="-1" strike="noStrike">
                <a:solidFill>
                  <a:srgbClr val="464646"/>
                </a:solidFill>
                <a:latin typeface="Lucida Sans Unicode"/>
              </a:rPr>
              <a:t>Conclusion</a:t>
            </a:r>
            <a:endParaRPr b="0" lang="en-IN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81600" y="360000"/>
            <a:ext cx="992808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4100" spc="-1" strike="noStrike">
                <a:solidFill>
                  <a:srgbClr val="464646"/>
                </a:solidFill>
                <a:latin typeface="Lucida Sans Unicode"/>
              </a:rPr>
              <a:t>References:</a:t>
            </a:r>
            <a:endParaRPr b="0" lang="en-IN" sz="41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534240" y="1630080"/>
            <a:ext cx="9621720" cy="49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806400">
              <a:lnSpc>
                <a:spcPct val="100000"/>
              </a:lnSpc>
            </a:pPr>
            <a:r>
              <a:rPr b="0" lang="en-IN" sz="2400" spc="-1" strike="noStrike" u="sng">
                <a:solidFill>
                  <a:srgbClr val="ff8119"/>
                </a:solidFill>
                <a:uFillTx/>
                <a:latin typeface="Liberation Serif;Times New Roman"/>
                <a:ea typeface="FreeSans"/>
                <a:hlinkClick r:id="rId1"/>
              </a:rPr>
              <a:t>https://www.kaggle.com/jealousleopard/goodreadsbooks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Content Placeholder 3" descr=""/>
          <p:cNvPicPr/>
          <p:nvPr/>
        </p:nvPicPr>
        <p:blipFill>
          <a:blip r:embed="rId1"/>
          <a:stretch/>
        </p:blipFill>
        <p:spPr>
          <a:xfrm>
            <a:off x="0" y="166320"/>
            <a:ext cx="10813680" cy="8472600"/>
          </a:xfrm>
          <a:prstGeom prst="rect">
            <a:avLst/>
          </a:prstGeom>
          <a:ln>
            <a:noFill/>
          </a:ln>
        </p:spPr>
      </p:pic>
      <p:sp>
        <p:nvSpPr>
          <p:cNvPr id="152" name="CustomShape 1"/>
          <p:cNvSpPr/>
          <p:nvPr/>
        </p:nvSpPr>
        <p:spPr>
          <a:xfrm>
            <a:off x="442800" y="7137360"/>
            <a:ext cx="2851200" cy="8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IN" sz="4100" spc="-1" strike="noStrike">
                <a:solidFill>
                  <a:srgbClr val="464646"/>
                </a:solidFill>
                <a:latin typeface="Lucida Sans Unicode"/>
              </a:rPr>
              <a:t>…</a:t>
            </a:r>
            <a:br/>
            <a:endParaRPr b="0" lang="en-IN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34240" y="2437200"/>
            <a:ext cx="9621720" cy="34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IN" sz="2700" spc="-1" strike="noStrike">
                <a:solidFill>
                  <a:srgbClr val="000000"/>
                </a:solidFill>
                <a:latin typeface="Lucida Sans Unicode"/>
              </a:rPr>
              <a:t>Python Programming</a:t>
            </a:r>
            <a:endParaRPr b="0" lang="en-IN" sz="27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IN" sz="2700" spc="-1" strike="noStrike">
                <a:solidFill>
                  <a:srgbClr val="000000"/>
                </a:solidFill>
                <a:latin typeface="Lucida Sans Unicode"/>
              </a:rPr>
              <a:t>Machine Learning</a:t>
            </a:r>
            <a:endParaRPr b="0" lang="en-IN" sz="27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IN" sz="2700" spc="-1" strike="noStrike">
                <a:solidFill>
                  <a:srgbClr val="000000"/>
                </a:solidFill>
                <a:latin typeface="Lucida Sans Unicode"/>
              </a:rPr>
              <a:t>K-means clustering</a:t>
            </a:r>
            <a:endParaRPr b="0" lang="en-IN" sz="27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IN" sz="2700" spc="-1" strike="noStrike">
                <a:solidFill>
                  <a:srgbClr val="000000"/>
                </a:solidFill>
                <a:latin typeface="Lucida Sans Unicode"/>
              </a:rPr>
              <a:t>K Nearest neighbour method (KNN)</a:t>
            </a:r>
            <a:endParaRPr b="0" lang="en-IN" sz="27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IN" sz="2700" spc="-1" strike="noStrike">
                <a:solidFill>
                  <a:srgbClr val="000000"/>
                </a:solidFill>
                <a:latin typeface="Lucida Sans Unicode"/>
              </a:rPr>
              <a:t>Dash by Plot.ly (GUI)</a:t>
            </a:r>
            <a:endParaRPr b="0" lang="en-IN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IN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IN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85920" y="216000"/>
            <a:ext cx="9621720" cy="11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7200" spc="-1" strike="noStrike">
                <a:solidFill>
                  <a:srgbClr val="000000"/>
                </a:solidFill>
                <a:latin typeface="Lucida Sans Unicode"/>
              </a:rPr>
              <a:t>Contents:-</a:t>
            </a:r>
            <a:endParaRPr b="0" lang="en-IN" sz="7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70320" y="1559520"/>
            <a:ext cx="9621720" cy="282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IN" sz="2000" spc="-1" strike="noStrike">
                <a:solidFill>
                  <a:srgbClr val="000000"/>
                </a:solidFill>
                <a:latin typeface="Lucida Sans Unicode"/>
              </a:rPr>
              <a:t>To analyze Goodreads dataset to get a fair idea about the relationships between the multiple attributes a book might have, such as the aggregrate rating of each book, the most rated books and books with more pages, etc. And to recommend movies to users by using k-means clustring and KNN algorithm.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57920" y="0"/>
            <a:ext cx="96217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br/>
            <a:r>
              <a:rPr b="1" lang="en-IN" sz="5400" spc="-1" strike="noStrike">
                <a:solidFill>
                  <a:srgbClr val="000000"/>
                </a:solidFill>
                <a:latin typeface="Lucida Sans Unicode"/>
              </a:rPr>
              <a:t>Problem Statement </a:t>
            </a:r>
            <a:r>
              <a:rPr b="1" lang="en-IN" sz="4100" spc="-1" strike="noStrike">
                <a:solidFill>
                  <a:srgbClr val="000000"/>
                </a:solidFill>
                <a:latin typeface="Lucida Sans Unicode"/>
              </a:rPr>
              <a:t>:-</a:t>
            </a:r>
            <a:r>
              <a:rPr b="1" lang="en-IN" sz="4100" spc="-1" strike="noStrike">
                <a:solidFill>
                  <a:srgbClr val="000000"/>
                </a:solidFill>
                <a:latin typeface="Lucida Sans Unicode"/>
              </a:rPr>
              <a:t>	</a:t>
            </a:r>
            <a:endParaRPr b="0" lang="en-IN" sz="4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34240" y="1630080"/>
            <a:ext cx="9621720" cy="49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</a:pPr>
            <a:r>
              <a:rPr b="1" lang="en-IN" sz="2700" spc="-1" strike="noStrike">
                <a:solidFill>
                  <a:srgbClr val="000000"/>
                </a:solidFill>
                <a:latin typeface="Times New Roman"/>
              </a:rPr>
              <a:t>Software Requirements :-</a:t>
            </a:r>
            <a:endParaRPr b="0" lang="en-IN" sz="2700" spc="-1" strike="noStrike">
              <a:latin typeface="Arial"/>
            </a:endParaRPr>
          </a:p>
          <a:p>
            <a:pPr lvl="3" marL="1143000" indent="-22788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" charset="2"/>
              <a:buChar char="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Operation System : Windows / Linux</a:t>
            </a:r>
            <a:endParaRPr b="0" lang="en-IN" sz="2200" spc="-1" strike="noStrike">
              <a:latin typeface="Arial"/>
            </a:endParaRPr>
          </a:p>
          <a:p>
            <a:pPr lvl="3" marL="1143000" indent="-22788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" charset="2"/>
              <a:buChar char="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Dash by plotly (Front-end)</a:t>
            </a:r>
            <a:endParaRPr b="0" lang="en-IN" sz="2200" spc="-1" strike="noStrike">
              <a:latin typeface="Arial"/>
            </a:endParaRPr>
          </a:p>
          <a:p>
            <a:pPr lvl="3" marL="1143000" indent="-22788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" charset="2"/>
              <a:buChar char="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Python,Machine Learning (Back-end)</a:t>
            </a:r>
            <a:endParaRPr b="0" lang="en-IN" sz="2200" spc="-1" strike="noStrike">
              <a:latin typeface="Arial"/>
            </a:endParaRPr>
          </a:p>
          <a:p>
            <a:pPr lvl="3" marL="1143000" indent="-22788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" charset="2"/>
              <a:buChar char="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Python IDE (e.g:- Anaconda spyder / Pycharm etc.)</a:t>
            </a:r>
            <a:endParaRPr b="0" lang="en-IN" sz="22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</a:pPr>
            <a:r>
              <a:rPr b="1" lang="en-IN" sz="2700" spc="-1" strike="noStrike">
                <a:solidFill>
                  <a:srgbClr val="000000"/>
                </a:solidFill>
                <a:latin typeface="Times New Roman"/>
              </a:rPr>
              <a:t>Hardware Requirements :-</a:t>
            </a:r>
            <a:endParaRPr b="0" lang="en-IN" sz="2700" spc="-1" strike="noStrike">
              <a:latin typeface="Arial"/>
            </a:endParaRPr>
          </a:p>
          <a:p>
            <a:pPr lvl="3" marL="1257480" indent="-34236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" charset="2"/>
              <a:buChar char="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Processor : Pentium IV or Higher.</a:t>
            </a:r>
            <a:endParaRPr b="0" lang="en-IN" sz="2200" spc="-1" strike="noStrike">
              <a:latin typeface="Arial"/>
            </a:endParaRPr>
          </a:p>
          <a:p>
            <a:pPr lvl="3" marL="1257480" indent="-34236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" charset="2"/>
              <a:buChar char="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Ram : 1 GB or more.</a:t>
            </a:r>
            <a:endParaRPr b="0" lang="en-IN" sz="2200" spc="-1" strike="noStrike">
              <a:latin typeface="Arial"/>
            </a:endParaRPr>
          </a:p>
          <a:p>
            <a:pPr lvl="3" marL="1257480" indent="-34236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" charset="2"/>
              <a:buChar char="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Hard Disk Space : 256 GB or more.</a:t>
            </a:r>
            <a:endParaRPr b="0" lang="en-IN" sz="2200" spc="-1" strike="noStrike">
              <a:latin typeface="Arial"/>
            </a:endParaRPr>
          </a:p>
          <a:p>
            <a:pPr lvl="3" marL="1257480" indent="-34236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" charset="2"/>
              <a:buChar char=""/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</a:rPr>
              <a:t>Monitor : Colour monitor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34240" y="302400"/>
            <a:ext cx="96217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Lucida Sans Unicode"/>
              </a:rPr>
              <a:t>          </a:t>
            </a:r>
            <a:r>
              <a:rPr b="1" lang="en-IN" sz="4800" spc="-1" strike="noStrike">
                <a:solidFill>
                  <a:srgbClr val="000000"/>
                </a:solidFill>
                <a:latin typeface="Lucida Sans Unicode"/>
              </a:rPr>
              <a:t>Requirements: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34240" y="1630080"/>
            <a:ext cx="9621720" cy="49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endParaRPr b="0" lang="en-IN" sz="18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IN" sz="2700" spc="-1" strike="noStrike">
                <a:solidFill>
                  <a:srgbClr val="000000"/>
                </a:solidFill>
                <a:latin typeface="Cambria"/>
              </a:rPr>
              <a:t>Book Recommendation System through content based method. Recommended systems are powerful new technology and it helps users to find items which they want to buy. A recommendation system is broadly used to recommend products to the end users that are most appropriate.</a:t>
            </a:r>
            <a:endParaRPr b="0" lang="en-IN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IN" sz="2400" spc="-1" strike="noStrike">
                <a:solidFill>
                  <a:srgbClr val="073e87"/>
                </a:solidFill>
                <a:latin typeface="Cambria"/>
              </a:rPr>
              <a:t>This Website is used to display demographic analysis and visualization of Goodreads books data and recommend books that user may have an interest in.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b="0" lang="en-IN" sz="2400" spc="-1" strike="noStrike">
                <a:solidFill>
                  <a:srgbClr val="1b4171"/>
                </a:solidFill>
                <a:latin typeface="Candara"/>
              </a:rPr>
              <a:t>This website will help people who are avid reader to read books by recommending the accurate predictions</a:t>
            </a:r>
            <a:r>
              <a:rPr b="0" lang="en-IN" sz="2400" spc="-1" strike="noStrike">
                <a:solidFill>
                  <a:srgbClr val="002060"/>
                </a:solidFill>
                <a:latin typeface="Candara"/>
              </a:rPr>
              <a:t>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32000" y="-35280"/>
            <a:ext cx="96217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62000"/>
          </a:bodyPr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Lucida Sans Unicode"/>
              </a:rPr>
              <a:t>           </a:t>
            </a:r>
            <a:br/>
            <a:r>
              <a:rPr b="0" lang="en-IN" sz="40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en-IN" sz="40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en-IN" sz="4000" spc="-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IN" sz="6700" spc="-1" strike="noStrike">
                <a:solidFill>
                  <a:srgbClr val="000000"/>
                </a:solidFill>
                <a:latin typeface="Lucida Sans Unicode"/>
              </a:rPr>
              <a:t>Introduction:-</a:t>
            </a:r>
            <a:endParaRPr b="0" lang="en-IN" sz="6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620280" y="1761120"/>
            <a:ext cx="9621720" cy="423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IN" sz="2700" spc="-1" strike="noStrike">
                <a:solidFill>
                  <a:srgbClr val="000000"/>
                </a:solidFill>
                <a:latin typeface="Lucida Sans Unicode"/>
              </a:rPr>
              <a:t>K Nearest neighbour method (KNN) </a:t>
            </a:r>
            <a:endParaRPr b="0" lang="en-IN" sz="27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IN" sz="2700" spc="-1" strike="noStrike">
                <a:solidFill>
                  <a:srgbClr val="000000"/>
                </a:solidFill>
                <a:latin typeface="Lucida Sans Unicode"/>
              </a:rPr>
              <a:t>Collaborative Filtering </a:t>
            </a:r>
            <a:endParaRPr b="0" lang="en-IN" sz="27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IN" sz="2700" spc="-1" strike="noStrike">
                <a:solidFill>
                  <a:srgbClr val="000000"/>
                </a:solidFill>
                <a:latin typeface="Lucida Sans Unicode"/>
              </a:rPr>
              <a:t>Content-Based Recommending</a:t>
            </a:r>
            <a:endParaRPr b="0" lang="en-IN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IN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endParaRPr b="0" lang="en-IN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endParaRPr b="0" lang="en-IN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endParaRPr b="0" lang="en-IN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endParaRPr b="0" lang="en-IN" sz="27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endParaRPr b="0" lang="en-IN" sz="27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34240" y="302400"/>
            <a:ext cx="96217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41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1" lang="en-IN" sz="410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1" lang="en-IN" sz="5400" spc="-1" strike="noStrike">
                <a:solidFill>
                  <a:srgbClr val="000000"/>
                </a:solidFill>
                <a:latin typeface="Lucida Sans Unicode"/>
              </a:rPr>
              <a:t>Methodology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81600" y="360000"/>
            <a:ext cx="992808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IN" sz="3010" spc="-1" strike="noStrike">
                <a:solidFill>
                  <a:srgbClr val="000000"/>
                </a:solidFill>
                <a:latin typeface="Source Sans Pro Black"/>
              </a:rPr>
              <a:t>K-means clustering:-</a:t>
            </a:r>
            <a:endParaRPr b="0" lang="en-IN" sz="30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216000" y="1728000"/>
            <a:ext cx="10654920" cy="475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K-means clustering is one of the simplest and popular unsupervised machine learning algorithms,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which is used when you have unlabeled data (i.e., data without defined categories or groups).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The goal of this algorithm is to find groups in the data, with the number of groups represented by the variable K.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The algorithm works iteratively to assign each data point to one of K groups based on the features that are provided.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Data points are clustered based on feature similarity.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The results of the K-means clustering algorithm are: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1.The centroids of the K clusters, which can be used to label new data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2.Labels for the training data (each data point is assigned to a single cluster)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“</a:t>
            </a:r>
            <a:r>
              <a:rPr b="0" lang="en-IN" sz="1800" spc="-1" strike="noStrike">
                <a:latin typeface="Arial"/>
              </a:rPr>
              <a:t>the objective of K-means is simple: group similar data points together and discover underlying patterns. To achieve this objective, K-means looks for a fixed number (k) of clusters in a dataset.”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A cluster refers to a collection of data points aggregated together because of certain similarities.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The ‘means’ in the K-means refers to averaging of the data; that is, finding the centroid.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42080" y="20880"/>
            <a:ext cx="96217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IN" sz="4100" spc="-1" strike="noStrike">
                <a:solidFill>
                  <a:srgbClr val="464646"/>
                </a:solidFill>
                <a:latin typeface="Lucida Sans Unicode"/>
              </a:rPr>
              <a:t>Result and discussion 1.0</a:t>
            </a:r>
            <a:endParaRPr b="0" lang="en-IN" sz="41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0" y="1440000"/>
            <a:ext cx="10691640" cy="540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34240" y="300240"/>
            <a:ext cx="962172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4100" spc="-1" strike="noStrike">
                <a:solidFill>
                  <a:srgbClr val="464646"/>
                </a:solidFill>
                <a:latin typeface="Lucida Sans Unicode"/>
              </a:rPr>
              <a:t>Result and discussion 1.1</a:t>
            </a:r>
            <a:endParaRPr b="0" lang="en-IN" sz="41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0" y="1440000"/>
            <a:ext cx="10691280" cy="601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1298</TotalTime>
  <Application>LibreOffice/6.3.1.2$Linux_X86_64 LibreOffice_project/b79626edf0065ac373bd1df5c28bd630b4424273</Application>
  <Words>164</Words>
  <Paragraphs>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2019-09-26T11:45:33Z</dcterms:created>
  <dc:creator>sourabh</dc:creator>
  <dc:description/>
  <dc:language>en-IN</dc:language>
  <cp:lastModifiedBy/>
  <dcterms:modified xsi:type="dcterms:W3CDTF">2019-10-15T00:30:28Z</dcterms:modified>
  <cp:revision>29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