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9144000"/>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5" roundtripDataSignature="AMtx7mgxcPzuLWrAG6oK+KnU9x1uZrCA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customschemas.google.com/relationships/presentationmetadata" Target="metadata"/><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76600" cy="5365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4281488" y="0"/>
            <a:ext cx="3276600" cy="536575"/>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155238"/>
            <a:ext cx="3276600" cy="53657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 name="Google Shape;80;p1:notes"/>
          <p:cNvSpPr txBox="1"/>
          <p:nvPr>
            <p:ph idx="1" type="body"/>
          </p:nvPr>
        </p:nvSpPr>
        <p:spPr>
          <a:xfrm>
            <a:off x="755650" y="5145088"/>
            <a:ext cx="6048375" cy="42100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1:notes"/>
          <p:cNvSpPr txBox="1"/>
          <p:nvPr>
            <p:ph idx="12" type="sldNum"/>
          </p:nvPr>
        </p:nvSpPr>
        <p:spPr>
          <a:xfrm>
            <a:off x="4281488" y="10155238"/>
            <a:ext cx="3276600" cy="53657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82" name="Google Shape;82;p1:notes"/>
          <p:cNvSpPr txBox="1"/>
          <p:nvPr>
            <p:ph idx="11" type="ftr"/>
          </p:nvPr>
        </p:nvSpPr>
        <p:spPr>
          <a:xfrm>
            <a:off x="0" y="10155238"/>
            <a:ext cx="3276600" cy="536575"/>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Name of the faculty [Group: G00] [Sem:2nd]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583795a899_0_0:notes"/>
          <p:cNvSpPr/>
          <p:nvPr>
            <p:ph idx="2" type="sldImg"/>
          </p:nvPr>
        </p:nvSpPr>
        <p:spPr>
          <a:xfrm>
            <a:off x="1374775" y="1336675"/>
            <a:ext cx="4810200" cy="36084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583795a899_0_0:notes"/>
          <p:cNvSpPr txBox="1"/>
          <p:nvPr>
            <p:ph idx="1" type="body"/>
          </p:nvPr>
        </p:nvSpPr>
        <p:spPr>
          <a:xfrm>
            <a:off x="755650" y="5145088"/>
            <a:ext cx="6048300" cy="4210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3583795a899_0_0:notes"/>
          <p:cNvSpPr txBox="1"/>
          <p:nvPr>
            <p:ph idx="12" type="sldNum"/>
          </p:nvPr>
        </p:nvSpPr>
        <p:spPr>
          <a:xfrm>
            <a:off x="4281488" y="10155238"/>
            <a:ext cx="3276600" cy="536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755650" y="5145088"/>
            <a:ext cx="6048375" cy="42100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1374775" y="1336675"/>
            <a:ext cx="4810125" cy="360838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30" name="Shape 3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60" name="Shape 60"/>
        <p:cNvGrpSpPr/>
        <p:nvPr/>
      </p:nvGrpSpPr>
      <p:grpSpPr>
        <a:xfrm>
          <a:off x="0" y="0"/>
          <a:ext cx="0" cy="0"/>
          <a:chOff x="0" y="0"/>
          <a:chExt cx="0" cy="0"/>
        </a:xfrm>
      </p:grpSpPr>
      <p:sp>
        <p:nvSpPr>
          <p:cNvPr id="61" name="Google Shape;61;p19"/>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9"/>
          <p:cNvSpPr txBox="1"/>
          <p:nvPr>
            <p:ph idx="1" type="body"/>
          </p:nvPr>
        </p:nvSpPr>
        <p:spPr>
          <a:xfrm>
            <a:off x="457200" y="160452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19"/>
          <p:cNvSpPr txBox="1"/>
          <p:nvPr>
            <p:ph idx="2"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64" name="Shape 64"/>
        <p:cNvGrpSpPr/>
        <p:nvPr/>
      </p:nvGrpSpPr>
      <p:grpSpPr>
        <a:xfrm>
          <a:off x="0" y="0"/>
          <a:ext cx="0" cy="0"/>
          <a:chOff x="0" y="0"/>
          <a:chExt cx="0" cy="0"/>
        </a:xfrm>
      </p:grpSpPr>
      <p:sp>
        <p:nvSpPr>
          <p:cNvPr id="65" name="Google Shape;65;p20"/>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0"/>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7" name="Google Shape;67;p20"/>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20"/>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9" name="Google Shape;69;p20"/>
          <p:cNvSpPr txBox="1"/>
          <p:nvPr>
            <p:ph idx="4"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70" name="Shape 70"/>
        <p:cNvGrpSpPr/>
        <p:nvPr/>
      </p:nvGrpSpPr>
      <p:grpSpPr>
        <a:xfrm>
          <a:off x="0" y="0"/>
          <a:ext cx="0" cy="0"/>
          <a:chOff x="0" y="0"/>
          <a:chExt cx="0" cy="0"/>
        </a:xfrm>
      </p:grpSpPr>
      <p:sp>
        <p:nvSpPr>
          <p:cNvPr id="71" name="Google Shape;71;p2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1"/>
          <p:cNvSpPr txBox="1"/>
          <p:nvPr>
            <p:ph idx="1" type="body"/>
          </p:nvPr>
        </p:nvSpPr>
        <p:spPr>
          <a:xfrm>
            <a:off x="45720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21"/>
          <p:cNvSpPr txBox="1"/>
          <p:nvPr>
            <p:ph idx="2" type="body"/>
          </p:nvPr>
        </p:nvSpPr>
        <p:spPr>
          <a:xfrm>
            <a:off x="323964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21"/>
          <p:cNvSpPr txBox="1"/>
          <p:nvPr>
            <p:ph idx="3" type="body"/>
          </p:nvPr>
        </p:nvSpPr>
        <p:spPr>
          <a:xfrm>
            <a:off x="6022080" y="160452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1"/>
          <p:cNvSpPr txBox="1"/>
          <p:nvPr>
            <p:ph idx="4" type="body"/>
          </p:nvPr>
        </p:nvSpPr>
        <p:spPr>
          <a:xfrm>
            <a:off x="45720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21"/>
          <p:cNvSpPr txBox="1"/>
          <p:nvPr>
            <p:ph idx="5" type="body"/>
          </p:nvPr>
        </p:nvSpPr>
        <p:spPr>
          <a:xfrm>
            <a:off x="323964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1"/>
          <p:cNvSpPr txBox="1"/>
          <p:nvPr>
            <p:ph idx="6" type="body"/>
          </p:nvPr>
        </p:nvSpPr>
        <p:spPr>
          <a:xfrm>
            <a:off x="6022080" y="3682080"/>
            <a:ext cx="26496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31" name="Shape 31"/>
        <p:cNvGrpSpPr/>
        <p:nvPr/>
      </p:nvGrpSpPr>
      <p:grpSpPr>
        <a:xfrm>
          <a:off x="0" y="0"/>
          <a:ext cx="0" cy="0"/>
          <a:chOff x="0" y="0"/>
          <a:chExt cx="0" cy="0"/>
        </a:xfrm>
      </p:grpSpPr>
      <p:sp>
        <p:nvSpPr>
          <p:cNvPr id="32" name="Google Shape;32;p11"/>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1"/>
          <p:cNvSpPr txBox="1"/>
          <p:nvPr>
            <p:ph idx="1" type="subTitle"/>
          </p:nvPr>
        </p:nvSpPr>
        <p:spPr>
          <a:xfrm>
            <a:off x="457200" y="1604520"/>
            <a:ext cx="8229240" cy="3977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34" name="Shape 34"/>
        <p:cNvGrpSpPr/>
        <p:nvPr/>
      </p:nvGrpSpPr>
      <p:grpSpPr>
        <a:xfrm>
          <a:off x="0" y="0"/>
          <a:ext cx="0" cy="0"/>
          <a:chOff x="0" y="0"/>
          <a:chExt cx="0" cy="0"/>
        </a:xfrm>
      </p:grpSpPr>
      <p:sp>
        <p:nvSpPr>
          <p:cNvPr id="35" name="Google Shape;35;p12"/>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2"/>
          <p:cNvSpPr txBox="1"/>
          <p:nvPr>
            <p:ph idx="1" type="body"/>
          </p:nvPr>
        </p:nvSpPr>
        <p:spPr>
          <a:xfrm>
            <a:off x="457200" y="1604520"/>
            <a:ext cx="822924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37" name="Shape 37"/>
        <p:cNvGrpSpPr/>
        <p:nvPr/>
      </p:nvGrpSpPr>
      <p:grpSpPr>
        <a:xfrm>
          <a:off x="0" y="0"/>
          <a:ext cx="0" cy="0"/>
          <a:chOff x="0" y="0"/>
          <a:chExt cx="0" cy="0"/>
        </a:xfrm>
      </p:grpSpPr>
      <p:sp>
        <p:nvSpPr>
          <p:cNvPr id="38" name="Google Shape;38;p1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3"/>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3"/>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1" name="Shape 41"/>
        <p:cNvGrpSpPr/>
        <p:nvPr/>
      </p:nvGrpSpPr>
      <p:grpSpPr>
        <a:xfrm>
          <a:off x="0" y="0"/>
          <a:ext cx="0" cy="0"/>
          <a:chOff x="0" y="0"/>
          <a:chExt cx="0" cy="0"/>
        </a:xfrm>
      </p:grpSpPr>
      <p:sp>
        <p:nvSpPr>
          <p:cNvPr id="42" name="Google Shape;42;p1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43" name="Shape 43"/>
        <p:cNvGrpSpPr/>
        <p:nvPr/>
      </p:nvGrpSpPr>
      <p:grpSpPr>
        <a:xfrm>
          <a:off x="0" y="0"/>
          <a:ext cx="0" cy="0"/>
          <a:chOff x="0" y="0"/>
          <a:chExt cx="0" cy="0"/>
        </a:xfrm>
      </p:grpSpPr>
      <p:sp>
        <p:nvSpPr>
          <p:cNvPr id="44" name="Google Shape;44;p15"/>
          <p:cNvSpPr txBox="1"/>
          <p:nvPr>
            <p:ph idx="1" type="subTitle"/>
          </p:nvPr>
        </p:nvSpPr>
        <p:spPr>
          <a:xfrm>
            <a:off x="0" y="0"/>
            <a:ext cx="5486040" cy="4238280"/>
          </a:xfrm>
          <a:prstGeom prst="rect">
            <a:avLst/>
          </a:prstGeom>
          <a:noFill/>
          <a:ln>
            <a:noFill/>
          </a:ln>
        </p:spPr>
        <p:txBody>
          <a:bodyPr anchorCtr="0" anchor="ctr" bIns="0" lIns="0" spcFirstLastPara="1" rIns="0" wrap="square" tIns="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5" name="Shape 45"/>
        <p:cNvGrpSpPr/>
        <p:nvPr/>
      </p:nvGrpSpPr>
      <p:grpSpPr>
        <a:xfrm>
          <a:off x="0" y="0"/>
          <a:ext cx="0" cy="0"/>
          <a:chOff x="0" y="0"/>
          <a:chExt cx="0" cy="0"/>
        </a:xfrm>
      </p:grpSpPr>
      <p:sp>
        <p:nvSpPr>
          <p:cNvPr id="46" name="Google Shape;46;p1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6"/>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6"/>
          <p:cNvSpPr txBox="1"/>
          <p:nvPr>
            <p:ph idx="2" type="body"/>
          </p:nvPr>
        </p:nvSpPr>
        <p:spPr>
          <a:xfrm>
            <a:off x="467424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6"/>
          <p:cNvSpPr txBox="1"/>
          <p:nvPr>
            <p:ph idx="3" type="body"/>
          </p:nvPr>
        </p:nvSpPr>
        <p:spPr>
          <a:xfrm>
            <a:off x="45720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0" name="Shape 50"/>
        <p:cNvGrpSpPr/>
        <p:nvPr/>
      </p:nvGrpSpPr>
      <p:grpSpPr>
        <a:xfrm>
          <a:off x="0" y="0"/>
          <a:ext cx="0" cy="0"/>
          <a:chOff x="0" y="0"/>
          <a:chExt cx="0" cy="0"/>
        </a:xfrm>
      </p:grpSpPr>
      <p:sp>
        <p:nvSpPr>
          <p:cNvPr id="51" name="Google Shape;51;p1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7"/>
          <p:cNvSpPr txBox="1"/>
          <p:nvPr>
            <p:ph idx="1" type="body"/>
          </p:nvPr>
        </p:nvSpPr>
        <p:spPr>
          <a:xfrm>
            <a:off x="457200" y="1604520"/>
            <a:ext cx="4015800" cy="397728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7"/>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4" name="Google Shape;54;p17"/>
          <p:cNvSpPr txBox="1"/>
          <p:nvPr>
            <p:ph idx="3" type="body"/>
          </p:nvPr>
        </p:nvSpPr>
        <p:spPr>
          <a:xfrm>
            <a:off x="4674240" y="368208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55" name="Shape 55"/>
        <p:cNvGrpSpPr/>
        <p:nvPr/>
      </p:nvGrpSpPr>
      <p:grpSpPr>
        <a:xfrm>
          <a:off x="0" y="0"/>
          <a:ext cx="0" cy="0"/>
          <a:chOff x="0" y="0"/>
          <a:chExt cx="0" cy="0"/>
        </a:xfrm>
      </p:grpSpPr>
      <p:sp>
        <p:nvSpPr>
          <p:cNvPr id="56" name="Google Shape;56;p18"/>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8"/>
          <p:cNvSpPr txBox="1"/>
          <p:nvPr>
            <p:ph idx="1" type="body"/>
          </p:nvPr>
        </p:nvSpPr>
        <p:spPr>
          <a:xfrm>
            <a:off x="45720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18"/>
          <p:cNvSpPr txBox="1"/>
          <p:nvPr>
            <p:ph idx="2" type="body"/>
          </p:nvPr>
        </p:nvSpPr>
        <p:spPr>
          <a:xfrm>
            <a:off x="4674240" y="1604520"/>
            <a:ext cx="401580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18"/>
          <p:cNvSpPr txBox="1"/>
          <p:nvPr>
            <p:ph idx="3" type="body"/>
          </p:nvPr>
        </p:nvSpPr>
        <p:spPr>
          <a:xfrm>
            <a:off x="457200" y="3682080"/>
            <a:ext cx="8229240" cy="1896840"/>
          </a:xfrm>
          <a:prstGeom prst="rect">
            <a:avLst/>
          </a:prstGeom>
          <a:noFill/>
          <a:ln>
            <a:noFill/>
          </a:ln>
        </p:spPr>
        <p:txBody>
          <a:bodyPr anchorCtr="0" anchor="t" bIns="0" lIns="0" spcFirstLastPara="1" rIns="0" wrap="square" tIns="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3.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theme" Target="../theme/theme2.xml"/><Relationship Id="rId14" Type="http://schemas.openxmlformats.org/officeDocument/2006/relationships/slideLayout" Target="../slideLayouts/slideLayout1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9"/>
          <p:cNvSpPr/>
          <p:nvPr/>
        </p:nvSpPr>
        <p:spPr>
          <a:xfrm>
            <a:off x="0" y="0"/>
            <a:ext cx="9143640" cy="837720"/>
          </a:xfrm>
          <a:prstGeom prst="rect">
            <a:avLst/>
          </a:prstGeom>
          <a:solidFill>
            <a:srgbClr val="FF3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9"/>
          <p:cNvSpPr/>
          <p:nvPr/>
        </p:nvSpPr>
        <p:spPr>
          <a:xfrm flipH="1" rot="10800000">
            <a:off x="0" y="6704640"/>
            <a:ext cx="9143640" cy="197640"/>
          </a:xfrm>
          <a:prstGeom prst="rect">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gif" id="12" name="Google Shape;12;p9"/>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pic>
        <p:nvPicPr>
          <p:cNvPr descr="LOGO.gif" id="13" name="Google Shape;13;p9"/>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14" name="Google Shape;14;p9"/>
          <p:cNvGrpSpPr/>
          <p:nvPr/>
        </p:nvGrpSpPr>
        <p:grpSpPr>
          <a:xfrm>
            <a:off x="6146640" y="0"/>
            <a:ext cx="2997000" cy="875880"/>
            <a:chOff x="6146640" y="0"/>
            <a:chExt cx="2997000" cy="875880"/>
          </a:xfrm>
        </p:grpSpPr>
        <p:sp>
          <p:nvSpPr>
            <p:cNvPr id="15" name="Google Shape;15;p9"/>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gif" id="16" name="Google Shape;16;p9"/>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17" name="Google Shape;17;p9"/>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logo.jpg" id="18" name="Google Shape;18;p9"/>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pic>
        <p:nvPicPr>
          <p:cNvPr descr="LOGO.gif" id="19" name="Google Shape;19;p9"/>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grpSp>
        <p:nvGrpSpPr>
          <p:cNvPr id="20" name="Google Shape;20;p9"/>
          <p:cNvGrpSpPr/>
          <p:nvPr/>
        </p:nvGrpSpPr>
        <p:grpSpPr>
          <a:xfrm>
            <a:off x="6146640" y="0"/>
            <a:ext cx="2997000" cy="875880"/>
            <a:chOff x="6146640" y="0"/>
            <a:chExt cx="2997000" cy="875880"/>
          </a:xfrm>
        </p:grpSpPr>
        <p:sp>
          <p:nvSpPr>
            <p:cNvPr id="21" name="Google Shape;21;p9"/>
            <p:cNvSpPr/>
            <p:nvPr/>
          </p:nvSpPr>
          <p:spPr>
            <a:xfrm>
              <a:off x="6146640" y="0"/>
              <a:ext cx="2997000" cy="837720"/>
            </a:xfrm>
            <a:prstGeom prst="rect">
              <a:avLst/>
            </a:prstGeom>
            <a:solidFill>
              <a:srgbClr val="FF33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gif" id="22" name="Google Shape;22;p9"/>
            <p:cNvPicPr preferRelativeResize="0"/>
            <p:nvPr/>
          </p:nvPicPr>
          <p:blipFill rotWithShape="1">
            <a:blip r:embed="rId1">
              <a:alphaModFix/>
            </a:blip>
            <a:srcRect b="10718" l="0" r="0" t="0"/>
            <a:stretch/>
          </p:blipFill>
          <p:spPr>
            <a:xfrm>
              <a:off x="6553080" y="228600"/>
              <a:ext cx="2057040" cy="634680"/>
            </a:xfrm>
            <a:prstGeom prst="rect">
              <a:avLst/>
            </a:prstGeom>
            <a:noFill/>
            <a:ln>
              <a:noFill/>
            </a:ln>
          </p:spPr>
        </p:pic>
        <p:sp>
          <p:nvSpPr>
            <p:cNvPr id="23" name="Google Shape;23;p9"/>
            <p:cNvSpPr/>
            <p:nvPr/>
          </p:nvSpPr>
          <p:spPr>
            <a:xfrm>
              <a:off x="6527880" y="190440"/>
              <a:ext cx="2076120" cy="68544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descr="logo.jpg" id="24" name="Google Shape;24;p9"/>
          <p:cNvPicPr preferRelativeResize="0"/>
          <p:nvPr/>
        </p:nvPicPr>
        <p:blipFill rotWithShape="1">
          <a:blip r:embed="rId2">
            <a:alphaModFix/>
          </a:blip>
          <a:srcRect b="0" l="0" r="0" t="0"/>
          <a:stretch/>
        </p:blipFill>
        <p:spPr>
          <a:xfrm>
            <a:off x="6553080" y="228600"/>
            <a:ext cx="1920600" cy="609120"/>
          </a:xfrm>
          <a:prstGeom prst="rect">
            <a:avLst/>
          </a:prstGeom>
          <a:noFill/>
          <a:ln>
            <a:noFill/>
          </a:ln>
        </p:spPr>
      </p:pic>
      <p:sp>
        <p:nvSpPr>
          <p:cNvPr id="25" name="Google Shape;25;p9"/>
          <p:cNvSpPr txBox="1"/>
          <p:nvPr>
            <p:ph type="title"/>
          </p:nvPr>
        </p:nvSpPr>
        <p:spPr>
          <a:xfrm>
            <a:off x="0" y="0"/>
            <a:ext cx="6476760" cy="83772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9"/>
          <p:cNvSpPr txBox="1"/>
          <p:nvPr>
            <p:ph idx="1" type="body"/>
          </p:nvPr>
        </p:nvSpPr>
        <p:spPr>
          <a:xfrm>
            <a:off x="457200" y="1371600"/>
            <a:ext cx="8229240" cy="452556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7" name="Google Shape;27;p9"/>
          <p:cNvSpPr txBox="1"/>
          <p:nvPr>
            <p:ph idx="10" type="dt"/>
          </p:nvPr>
        </p:nvSpPr>
        <p:spPr>
          <a:xfrm>
            <a:off x="457200" y="6356520"/>
            <a:ext cx="213336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9"/>
          <p:cNvSpPr txBox="1"/>
          <p:nvPr>
            <p:ph idx="11" type="ftr"/>
          </p:nvPr>
        </p:nvSpPr>
        <p:spPr>
          <a:xfrm>
            <a:off x="3124080" y="6356520"/>
            <a:ext cx="2895120" cy="36468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9" name="Google Shape;29;p9"/>
          <p:cNvSpPr txBox="1"/>
          <p:nvPr>
            <p:ph idx="12" type="sldNum"/>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0" y="840631"/>
            <a:ext cx="9144000" cy="537728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0" i="0" lang="en-US" sz="1800" u="none" cap="none" strike="noStrike">
                <a:solidFill>
                  <a:schemeClr val="dk1"/>
                </a:solidFill>
                <a:latin typeface="Times New Roman"/>
                <a:ea typeface="Times New Roman"/>
                <a:cs typeface="Times New Roman"/>
                <a:sym typeface="Times New Roman"/>
              </a:rPr>
              <a:t>Lab Oriented Project </a:t>
            </a:r>
            <a:endParaRPr/>
          </a:p>
          <a:p>
            <a:pPr indent="0" lvl="0" marL="0" marR="0" rtl="0" algn="ctr">
              <a:lnSpc>
                <a:spcPct val="100000"/>
              </a:lnSpc>
              <a:spcBef>
                <a:spcPts val="400"/>
              </a:spcBef>
              <a:spcAft>
                <a:spcPts val="0"/>
              </a:spcAft>
              <a:buNone/>
            </a:pPr>
            <a:r>
              <a:rPr b="0" i="0" lang="en-US" sz="2000" u="none" cap="none" strike="noStrike">
                <a:solidFill>
                  <a:schemeClr val="dk1"/>
                </a:solidFill>
                <a:latin typeface="Times New Roman"/>
                <a:ea typeface="Times New Roman"/>
                <a:cs typeface="Times New Roman"/>
                <a:sym typeface="Times New Roman"/>
              </a:rPr>
              <a:t>On</a:t>
            </a:r>
            <a:endParaRPr/>
          </a:p>
          <a:p>
            <a:pPr indent="0" lvl="0" marL="0" marR="0" rtl="0" algn="ctr">
              <a:lnSpc>
                <a:spcPct val="100000"/>
              </a:lnSpc>
              <a:spcBef>
                <a:spcPts val="400"/>
              </a:spcBef>
              <a:spcAft>
                <a:spcPts val="0"/>
              </a:spcAft>
              <a:buNone/>
            </a:pPr>
            <a:r>
              <a:rPr b="0" i="0" lang="en-US" sz="4000" u="none" cap="none" strike="noStrike">
                <a:solidFill>
                  <a:schemeClr val="dk1"/>
                </a:solidFill>
                <a:latin typeface="Times New Roman"/>
                <a:ea typeface="Times New Roman"/>
                <a:cs typeface="Times New Roman"/>
                <a:sym typeface="Times New Roman"/>
              </a:rPr>
              <a:t>Automotive Cyber Security and Aspice</a:t>
            </a:r>
            <a:endParaRPr b="0" i="0" sz="4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None/>
            </a:pPr>
            <a:br>
              <a:rPr b="0" i="0" lang="en-US" sz="2000" u="none" cap="none" strike="noStrike">
                <a:solidFill>
                  <a:srgbClr val="000000"/>
                </a:solidFill>
                <a:latin typeface="Times New Roman"/>
                <a:ea typeface="Times New Roman"/>
                <a:cs typeface="Times New Roman"/>
                <a:sym typeface="Times New Roman"/>
              </a:rPr>
            </a:br>
            <a:r>
              <a:rPr b="0" i="0" lang="en-US" sz="2000" u="none" cap="none" strike="noStrike">
                <a:solidFill>
                  <a:srgbClr val="000000"/>
                </a:solidFill>
                <a:latin typeface="Times New Roman"/>
                <a:ea typeface="Times New Roman"/>
                <a:cs typeface="Times New Roman"/>
                <a:sym typeface="Times New Roman"/>
              </a:rPr>
              <a:t>Nitin Jaswal</a:t>
            </a:r>
            <a:endParaRPr/>
          </a:p>
          <a:p>
            <a:pPr indent="0" lvl="0" marL="0" marR="0" rtl="0" algn="ctr">
              <a:lnSpc>
                <a:spcPct val="100000"/>
              </a:lnSpc>
              <a:spcBef>
                <a:spcPts val="400"/>
              </a:spcBef>
              <a:spcAft>
                <a:spcPts val="0"/>
              </a:spcAft>
              <a:buNone/>
            </a:pPr>
            <a:r>
              <a:rPr b="0" i="0" lang="en-US" sz="2000" u="none" cap="none" strike="noStrike">
                <a:solidFill>
                  <a:srgbClr val="000000"/>
                </a:solidFill>
                <a:latin typeface="Times New Roman"/>
                <a:ea typeface="Times New Roman"/>
                <a:cs typeface="Times New Roman"/>
                <a:sym typeface="Times New Roman"/>
              </a:rPr>
              <a:t>2110990970</a:t>
            </a:r>
            <a:endParaRPr/>
          </a:p>
          <a:p>
            <a:pPr indent="0" lvl="0" marL="0" marR="0" rtl="0" algn="ctr">
              <a:lnSpc>
                <a:spcPct val="100000"/>
              </a:lnSpc>
              <a:spcBef>
                <a:spcPts val="40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None/>
            </a:pPr>
            <a:r>
              <a:rPr b="0" i="0" lang="en-US" sz="2000" u="none" cap="none" strike="noStrike">
                <a:solidFill>
                  <a:srgbClr val="000000"/>
                </a:solidFill>
                <a:latin typeface="Times New Roman"/>
                <a:ea typeface="Times New Roman"/>
                <a:cs typeface="Times New Roman"/>
                <a:sym typeface="Times New Roman"/>
              </a:rPr>
              <a:t>Supervised By</a:t>
            </a:r>
            <a:endParaRPr/>
          </a:p>
          <a:p>
            <a:pPr indent="0" lvl="0" marL="0" marR="0" rtl="0" algn="ctr">
              <a:lnSpc>
                <a:spcPct val="100000"/>
              </a:lnSpc>
              <a:spcBef>
                <a:spcPts val="400"/>
              </a:spcBef>
              <a:spcAft>
                <a:spcPts val="0"/>
              </a:spcAft>
              <a:buNone/>
            </a:pPr>
            <a:r>
              <a:rPr b="0" i="0" lang="en-US" sz="2000" u="none" cap="none" strike="noStrike">
                <a:solidFill>
                  <a:srgbClr val="000000"/>
                </a:solidFill>
                <a:latin typeface="Times New Roman"/>
                <a:ea typeface="Times New Roman"/>
                <a:cs typeface="Times New Roman"/>
                <a:sym typeface="Times New Roman"/>
              </a:rPr>
              <a:t>Praveen Kumar Reddy </a:t>
            </a:r>
            <a:endParaRPr b="0" i="0" sz="20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a:p>
            <a:pPr indent="0" lvl="0" marL="0" marR="0" rtl="0" algn="ctr">
              <a:lnSpc>
                <a:spcPct val="100000"/>
              </a:lnSpc>
              <a:spcBef>
                <a:spcPts val="400"/>
              </a:spcBef>
              <a:spcAft>
                <a:spcPts val="0"/>
              </a:spcAft>
              <a:buNone/>
            </a:pPr>
            <a:r>
              <a:rPr b="0" i="0" lang="en-US" sz="2400" u="none" cap="none" strike="noStrike">
                <a:solidFill>
                  <a:schemeClr val="dk1"/>
                </a:solidFill>
                <a:latin typeface="Times New Roman"/>
                <a:ea typeface="Times New Roman"/>
                <a:cs typeface="Times New Roman"/>
                <a:sym typeface="Times New Roman"/>
              </a:rPr>
              <a:t>Department of Computer Science and Engineering, </a:t>
            </a:r>
            <a:endParaRPr/>
          </a:p>
          <a:p>
            <a:pPr indent="0" lvl="0" marL="0" marR="0" rtl="0" algn="ctr">
              <a:lnSpc>
                <a:spcPct val="100000"/>
              </a:lnSpc>
              <a:spcBef>
                <a:spcPts val="400"/>
              </a:spcBef>
              <a:spcAft>
                <a:spcPts val="0"/>
              </a:spcAft>
              <a:buNone/>
            </a:pPr>
            <a:r>
              <a:rPr b="0" i="0" lang="en-US" sz="2400" u="none" cap="none" strike="noStrike">
                <a:solidFill>
                  <a:schemeClr val="dk1"/>
                </a:solidFill>
                <a:latin typeface="Times New Roman"/>
                <a:ea typeface="Times New Roman"/>
                <a:cs typeface="Times New Roman"/>
                <a:sym typeface="Times New Roman"/>
              </a:rPr>
              <a:t>Chitkara University, Punjab</a:t>
            </a:r>
            <a:endParaRPr/>
          </a:p>
          <a:p>
            <a:pPr indent="0" lvl="0" marL="0" marR="0" rtl="0" algn="ctr">
              <a:lnSpc>
                <a:spcPct val="150000"/>
              </a:lnSpc>
              <a:spcBef>
                <a:spcPts val="400"/>
              </a:spcBef>
              <a:spcAft>
                <a:spcPts val="0"/>
              </a:spcAft>
              <a:buNone/>
            </a:pPr>
            <a:r>
              <a:t/>
            </a:r>
            <a:endParaRPr b="0" i="0" sz="2000" u="none" cap="none" strike="noStrike">
              <a:solidFill>
                <a:srgbClr val="000000"/>
              </a:solidFill>
              <a:latin typeface="Calibri"/>
              <a:ea typeface="Calibri"/>
              <a:cs typeface="Calibri"/>
              <a:sym typeface="Calibri"/>
            </a:endParaRPr>
          </a:p>
          <a:p>
            <a:pPr indent="0" lvl="0" marL="0" marR="0" rtl="0" algn="l">
              <a:lnSpc>
                <a:spcPct val="100000"/>
              </a:lnSpc>
              <a:spcBef>
                <a:spcPts val="641"/>
              </a:spcBef>
              <a:spcAft>
                <a:spcPts val="0"/>
              </a:spcAft>
              <a:buNone/>
            </a:pPr>
            <a:r>
              <a:t/>
            </a:r>
            <a:endParaRPr b="0" i="0" sz="20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nvSpPr>
        <p:spPr>
          <a:xfrm>
            <a:off x="457200" y="0"/>
            <a:ext cx="6019560" cy="83772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3200" u="none" cap="none" strike="noStrike">
                <a:solidFill>
                  <a:schemeClr val="dk1"/>
                </a:solidFill>
                <a:latin typeface="Times New Roman"/>
                <a:ea typeface="Times New Roman"/>
                <a:cs typeface="Times New Roman"/>
                <a:sym typeface="Times New Roman"/>
              </a:rPr>
              <a:t>Introduction</a:t>
            </a:r>
            <a:endParaRPr b="0" i="0" sz="3000" u="none" cap="none" strike="noStrike">
              <a:solidFill>
                <a:srgbClr val="000000"/>
              </a:solidFill>
              <a:latin typeface="Times New Roman"/>
              <a:ea typeface="Times New Roman"/>
              <a:cs typeface="Times New Roman"/>
              <a:sym typeface="Times New Roman"/>
            </a:endParaRPr>
          </a:p>
        </p:txBody>
      </p:sp>
      <p:sp>
        <p:nvSpPr>
          <p:cNvPr id="90" name="Google Shape;90;p2"/>
          <p:cNvSpPr txBox="1"/>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rgbClr val="000000"/>
                </a:solidFill>
                <a:latin typeface="Calibri"/>
                <a:ea typeface="Calibri"/>
                <a:cs typeface="Calibri"/>
                <a:sym typeface="Calibri"/>
              </a:rPr>
              <a:t>‹#›</a:t>
            </a:fld>
            <a:endParaRPr b="0" i="0" sz="1200" u="none" cap="none" strike="noStrike">
              <a:solidFill>
                <a:schemeClr val="dk1"/>
              </a:solidFill>
              <a:latin typeface="Times New Roman"/>
              <a:ea typeface="Times New Roman"/>
              <a:cs typeface="Times New Roman"/>
              <a:sym typeface="Times New Roman"/>
            </a:endParaRPr>
          </a:p>
        </p:txBody>
      </p:sp>
      <p:sp>
        <p:nvSpPr>
          <p:cNvPr id="91" name="Google Shape;91;p2"/>
          <p:cNvSpPr txBox="1"/>
          <p:nvPr/>
        </p:nvSpPr>
        <p:spPr>
          <a:xfrm>
            <a:off x="164008" y="1109742"/>
            <a:ext cx="8838720" cy="4838571"/>
          </a:xfrm>
          <a:prstGeom prst="rect">
            <a:avLst/>
          </a:prstGeom>
          <a:noFill/>
          <a:ln>
            <a:noFill/>
          </a:ln>
        </p:spPr>
        <p:txBody>
          <a:bodyPr anchorCtr="0" anchor="t" bIns="45700" lIns="91425" spcFirstLastPara="1" rIns="91425" wrap="square" tIns="45700">
            <a:noAutofit/>
          </a:bodyPr>
          <a:lstStyle/>
          <a:p>
            <a:pPr indent="0" lvl="0" marL="139700" marR="0" rtl="0" algn="l">
              <a:spcBef>
                <a:spcPts val="0"/>
              </a:spcBef>
              <a:spcAft>
                <a:spcPts val="0"/>
              </a:spcAft>
              <a:buNone/>
            </a:pPr>
            <a:r>
              <a:rPr b="0" i="0" lang="en-US" sz="1900" u="none" cap="none" strike="noStrike">
                <a:solidFill>
                  <a:srgbClr val="000000"/>
                </a:solidFill>
                <a:latin typeface="Calibri"/>
                <a:ea typeface="Calibri"/>
                <a:cs typeface="Calibri"/>
                <a:sym typeface="Calibri"/>
              </a:rPr>
              <a:t>		</a:t>
            </a:r>
            <a:r>
              <a:rPr b="1" i="0" lang="en-US" sz="3200" u="none" cap="none" strike="noStrike">
                <a:solidFill>
                  <a:srgbClr val="000000"/>
                </a:solidFill>
                <a:latin typeface="Times New Roman"/>
                <a:ea typeface="Times New Roman"/>
                <a:cs typeface="Times New Roman"/>
                <a:sym typeface="Times New Roman"/>
              </a:rPr>
              <a:t>Automotive Cybersecurity</a:t>
            </a:r>
            <a:br>
              <a:rPr b="0" i="0" lang="en-US" sz="2000" u="none" cap="none" strike="noStrike">
                <a:solidFill>
                  <a:srgbClr val="000000"/>
                </a:solidFill>
                <a:latin typeface="Times New Roman"/>
                <a:ea typeface="Times New Roman"/>
                <a:cs typeface="Times New Roman"/>
                <a:sym typeface="Times New Roman"/>
              </a:rPr>
            </a:br>
            <a:r>
              <a:rPr b="0" i="0" lang="en-US" sz="2000" u="none" cap="none" strike="noStrike">
                <a:solidFill>
                  <a:srgbClr val="000000"/>
                </a:solidFill>
                <a:latin typeface="Times New Roman"/>
                <a:ea typeface="Times New Roman"/>
                <a:cs typeface="Times New Roman"/>
                <a:sym typeface="Times New Roman"/>
              </a:rPr>
              <a:t>My Project is an Embedded Systems project, which revolves around the Automotive Cybersecurity.</a:t>
            </a:r>
            <a:endParaRPr/>
          </a:p>
          <a:p>
            <a:pPr indent="0" lvl="0" marL="139700" marR="0" rtl="0" algn="l">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0" lvl="0" marL="139700" marR="0" rtl="0" algn="l">
              <a:spcBef>
                <a:spcPts val="0"/>
              </a:spcBef>
              <a:spcAft>
                <a:spcPts val="0"/>
              </a:spcAft>
              <a:buNone/>
            </a:pPr>
            <a:r>
              <a:rPr b="0" i="0" lang="en-US" sz="2000" u="none" cap="none" strike="noStrike">
                <a:solidFill>
                  <a:srgbClr val="000000"/>
                </a:solidFill>
                <a:latin typeface="Times New Roman"/>
                <a:ea typeface="Times New Roman"/>
                <a:cs typeface="Times New Roman"/>
                <a:sym typeface="Times New Roman"/>
              </a:rPr>
              <a:t>These are the techstack I have been using in my project.</a:t>
            </a:r>
            <a:endParaRPr/>
          </a:p>
          <a:p>
            <a:pPr indent="0" lvl="0" marL="139700" marR="0" rtl="0" algn="l">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342900" lvl="0" marL="482600" marR="0" rtl="0" algn="l">
              <a:spcBef>
                <a:spcPts val="0"/>
              </a:spcBef>
              <a:spcAft>
                <a:spcPts val="0"/>
              </a:spcAft>
              <a:buClr>
                <a:srgbClr val="000000"/>
              </a:buClr>
              <a:buSzPts val="1400"/>
              <a:buFont typeface="Arial"/>
              <a:buChar char="•"/>
            </a:pPr>
            <a:r>
              <a:rPr b="0" i="0" lang="en-US" sz="2000" u="none" cap="none" strike="noStrike">
                <a:solidFill>
                  <a:srgbClr val="000000"/>
                </a:solidFill>
                <a:latin typeface="Times New Roman"/>
                <a:ea typeface="Times New Roman"/>
                <a:cs typeface="Times New Roman"/>
                <a:sym typeface="Times New Roman"/>
              </a:rPr>
              <a:t>C/C++ - For writing the Programming Logic. </a:t>
            </a:r>
            <a:endParaRPr/>
          </a:p>
          <a:p>
            <a:pPr indent="-342900" lvl="0" marL="482600" marR="0" rtl="0" algn="l">
              <a:spcBef>
                <a:spcPts val="0"/>
              </a:spcBef>
              <a:spcAft>
                <a:spcPts val="0"/>
              </a:spcAft>
              <a:buClr>
                <a:srgbClr val="000000"/>
              </a:buClr>
              <a:buSzPts val="1400"/>
              <a:buFont typeface="Arial"/>
              <a:buChar char="•"/>
            </a:pPr>
            <a:r>
              <a:rPr b="0" i="0" lang="en-US" sz="2000" u="none" cap="none" strike="noStrike">
                <a:solidFill>
                  <a:srgbClr val="000000"/>
                </a:solidFill>
                <a:latin typeface="Times New Roman"/>
                <a:ea typeface="Times New Roman"/>
                <a:cs typeface="Times New Roman"/>
                <a:sym typeface="Times New Roman"/>
              </a:rPr>
              <a:t>OpenSSL - for encryption and decryption of data.</a:t>
            </a:r>
            <a:endParaRPr/>
          </a:p>
          <a:p>
            <a:pPr indent="-342900" lvl="0" marL="482600" marR="0" rtl="0" algn="l">
              <a:spcBef>
                <a:spcPts val="0"/>
              </a:spcBef>
              <a:spcAft>
                <a:spcPts val="0"/>
              </a:spcAft>
              <a:buClr>
                <a:srgbClr val="000000"/>
              </a:buClr>
              <a:buSzPts val="1400"/>
              <a:buFont typeface="Arial"/>
              <a:buChar char="•"/>
            </a:pPr>
            <a:r>
              <a:rPr b="0" i="0" lang="en-US" sz="2000" u="none" cap="none" strike="noStrike">
                <a:solidFill>
                  <a:srgbClr val="000000"/>
                </a:solidFill>
                <a:latin typeface="Times New Roman"/>
                <a:ea typeface="Times New Roman"/>
                <a:cs typeface="Times New Roman"/>
                <a:sym typeface="Times New Roman"/>
              </a:rPr>
              <a:t>IPC Binder – To maintain the Interprocess Communication among various processes.</a:t>
            </a:r>
            <a:endParaRPr/>
          </a:p>
          <a:p>
            <a:pPr indent="-342900" lvl="0" marL="482600" marR="0" rtl="0" algn="l">
              <a:spcBef>
                <a:spcPts val="0"/>
              </a:spcBef>
              <a:spcAft>
                <a:spcPts val="0"/>
              </a:spcAft>
              <a:buClr>
                <a:srgbClr val="000000"/>
              </a:buClr>
              <a:buSzPts val="1400"/>
              <a:buFont typeface="Arial"/>
              <a:buChar char="•"/>
            </a:pPr>
            <a:r>
              <a:rPr b="0" i="0" lang="en-US" sz="2000" u="none" cap="none" strike="noStrike">
                <a:solidFill>
                  <a:srgbClr val="000000"/>
                </a:solidFill>
                <a:latin typeface="Times New Roman"/>
                <a:ea typeface="Times New Roman"/>
                <a:cs typeface="Times New Roman"/>
                <a:sym typeface="Times New Roman"/>
              </a:rPr>
              <a:t>Gmock and Gtest – For writing the functional Unit Tests.</a:t>
            </a:r>
            <a:endParaRPr/>
          </a:p>
          <a:p>
            <a:pPr indent="-342900" lvl="0" marL="482600" marR="0" rtl="0" algn="l">
              <a:spcBef>
                <a:spcPts val="0"/>
              </a:spcBef>
              <a:spcAft>
                <a:spcPts val="0"/>
              </a:spcAft>
              <a:buClr>
                <a:srgbClr val="000000"/>
              </a:buClr>
              <a:buSzPts val="1400"/>
              <a:buFont typeface="Arial"/>
              <a:buChar char="•"/>
            </a:pPr>
            <a:r>
              <a:rPr b="0" i="0" lang="en-US" sz="2000" u="none" cap="none" strike="noStrike">
                <a:solidFill>
                  <a:srgbClr val="000000"/>
                </a:solidFill>
                <a:latin typeface="Times New Roman"/>
                <a:ea typeface="Times New Roman"/>
                <a:cs typeface="Times New Roman"/>
                <a:sym typeface="Times New Roman"/>
              </a:rPr>
              <a:t>Yocto – It provides Build System to create custom OS for different SOC.</a:t>
            </a:r>
            <a:endParaRPr/>
          </a:p>
          <a:p>
            <a:pPr indent="-342900" lvl="0" marL="482600" marR="0" rtl="0" algn="l">
              <a:spcBef>
                <a:spcPts val="0"/>
              </a:spcBef>
              <a:spcAft>
                <a:spcPts val="0"/>
              </a:spcAft>
              <a:buClr>
                <a:srgbClr val="000000"/>
              </a:buClr>
              <a:buSzPts val="1400"/>
              <a:buFont typeface="Arial"/>
              <a:buChar char="•"/>
            </a:pPr>
            <a:r>
              <a:rPr b="0" i="0" lang="en-US" sz="2000" u="none" cap="none" strike="noStrike">
                <a:solidFill>
                  <a:srgbClr val="000000"/>
                </a:solidFill>
                <a:latin typeface="Times New Roman"/>
                <a:ea typeface="Times New Roman"/>
                <a:cs typeface="Times New Roman"/>
                <a:sym typeface="Times New Roman"/>
              </a:rPr>
              <a:t>Cmake – For the Build and automation to generate the build files.</a:t>
            </a:r>
            <a:r>
              <a:rPr b="0" i="0" lang="en-US" sz="2000" u="none" cap="none" strike="noStrike">
                <a:solidFill>
                  <a:srgbClr val="F8F8F2"/>
                </a:solidFill>
                <a:latin typeface="Consolas"/>
                <a:ea typeface="Consolas"/>
                <a:cs typeface="Consolas"/>
                <a:sym typeface="Consolas"/>
              </a:rPr>
              <a:t>generates another system's build files.</a:t>
            </a:r>
            <a:endParaRPr b="0" i="0" sz="2000" u="none" cap="none" strike="noStrike">
              <a:solidFill>
                <a:srgbClr val="000000"/>
              </a:solidFill>
              <a:latin typeface="Times New Roman"/>
              <a:ea typeface="Times New Roman"/>
              <a:cs typeface="Times New Roman"/>
              <a:sym typeface="Times New Roman"/>
            </a:endParaRPr>
          </a:p>
          <a:p>
            <a:pPr indent="0" lvl="0" marL="139700" marR="0" rtl="0" algn="l">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254000" lvl="0" marL="482600" marR="0" rtl="0" algn="l">
              <a:spcBef>
                <a:spcPts val="0"/>
              </a:spcBef>
              <a:spcAft>
                <a:spcPts val="0"/>
              </a:spcAft>
              <a:buClr>
                <a:srgbClr val="000000"/>
              </a:buClr>
              <a:buSzPts val="14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0" lvl="0" marL="139700" marR="0" rtl="0" algn="l">
              <a:spcBef>
                <a:spcPts val="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a:p>
            <a:pPr indent="0" lvl="0" marL="139700" marR="0" rtl="0" algn="l">
              <a:spcBef>
                <a:spcPts val="0"/>
              </a:spcBef>
              <a:spcAft>
                <a:spcPts val="0"/>
              </a:spcAft>
              <a:buNone/>
            </a:pPr>
            <a:r>
              <a:t/>
            </a:r>
            <a:endParaRPr b="0" i="0" sz="3600" u="none" cap="none" strike="noStrike">
              <a:solidFill>
                <a:schemeClr val="dk1"/>
              </a:solidFill>
              <a:latin typeface="Times New Roman"/>
              <a:ea typeface="Times New Roman"/>
              <a:cs typeface="Times New Roman"/>
              <a:sym typeface="Times New Roman"/>
            </a:endParaRPr>
          </a:p>
          <a:p>
            <a:pPr indent="0" lvl="0" marL="0" marR="0" rtl="0" algn="l">
              <a:lnSpc>
                <a:spcPct val="100000"/>
              </a:lnSpc>
              <a:spcBef>
                <a:spcPts val="400"/>
              </a:spcBef>
              <a:spcAft>
                <a:spcPts val="0"/>
              </a:spcAft>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50000"/>
              </a:lnSpc>
              <a:spcBef>
                <a:spcPts val="400"/>
              </a:spcBef>
              <a:spcAft>
                <a:spcPts val="0"/>
              </a:spcAft>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None/>
            </a:pPr>
            <a:r>
              <a:t/>
            </a:r>
            <a:endParaRPr b="0" i="0" sz="1900" u="none" cap="none" strike="noStrike">
              <a:solidFill>
                <a:srgbClr val="000000"/>
              </a:solidFill>
              <a:latin typeface="Calibri"/>
              <a:ea typeface="Calibri"/>
              <a:cs typeface="Calibri"/>
              <a:sym typeface="Calibri"/>
            </a:endParaRPr>
          </a:p>
          <a:p>
            <a:pPr indent="0" lvl="0" marL="0" marR="0" rtl="0" algn="l">
              <a:lnSpc>
                <a:spcPct val="100000"/>
              </a:lnSpc>
              <a:spcBef>
                <a:spcPts val="400"/>
              </a:spcBef>
              <a:spcAft>
                <a:spcPts val="0"/>
              </a:spcAft>
              <a:buNone/>
            </a:pPr>
            <a:r>
              <a:t/>
            </a:r>
            <a:endParaRPr b="0" i="0" sz="1900" u="none" cap="none" strike="noStrik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4400"/>
              <a:buFont typeface="Arial"/>
              <a:buNone/>
            </a:pPr>
            <a:r>
              <a:rPr lang="en-US"/>
              <a:t>OpenSSL</a:t>
            </a:r>
            <a:endParaRPr/>
          </a:p>
        </p:txBody>
      </p:sp>
      <p:sp>
        <p:nvSpPr>
          <p:cNvPr id="97" name="Google Shape;97;p3"/>
          <p:cNvSpPr txBox="1"/>
          <p:nvPr>
            <p:ph idx="1" type="subTitle"/>
          </p:nvPr>
        </p:nvSpPr>
        <p:spPr>
          <a:xfrm>
            <a:off x="70338" y="969108"/>
            <a:ext cx="8940800" cy="5658338"/>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a:t>
            </a:r>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OpenSSL is a free, open-source command line tool that provides an open source implementation of the Secure Sockets Layer (SSL) and Transport Layer Security (TLS) protocols. It is used to generate private keys, manage certificates, and equip client applications with encryption and decryption.</a:t>
            </a:r>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OpenSSL is widely used by Internet servers, including the majority of HTTPS websites. It is compatible with both Windows and Linux distributions. </a:t>
            </a:r>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OpenSSL provides a set of cryptographic functions, including</a:t>
            </a:r>
            <a:endParaRPr b="0" i="0" sz="4400" u="none" cap="none" strike="noStrike">
              <a:solidFill>
                <a:schemeClr val="dk1"/>
              </a:solidFill>
              <a:latin typeface="Arial"/>
              <a:ea typeface="Arial"/>
              <a:cs typeface="Arial"/>
              <a:sym typeface="Arial"/>
            </a:endParaRPr>
          </a:p>
          <a:p>
            <a:pPr indent="-114300" lvl="0" marL="0" marR="0" rtl="0" algn="l">
              <a:lnSpc>
                <a:spcPct val="9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Hash functions</a:t>
            </a:r>
            <a:endParaRPr/>
          </a:p>
          <a:p>
            <a:pPr indent="-114300" lvl="0" marL="0" marR="0" rtl="0" algn="l">
              <a:lnSpc>
                <a:spcPct val="9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Symmetric and asymmetric encryption</a:t>
            </a:r>
            <a:endParaRPr/>
          </a:p>
          <a:p>
            <a:pPr indent="-114300" lvl="0" marL="0" marR="0" rtl="0" algn="l">
              <a:lnSpc>
                <a:spcPct val="9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CA</a:t>
            </a:r>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OpenSSL can be used as a cryptographic library in your own applications.</a:t>
            </a:r>
            <a:endParaRPr/>
          </a:p>
          <a:p>
            <a:pPr indent="0" lvl="0" marL="0" marR="0" rtl="0" algn="l">
              <a:lnSpc>
                <a:spcPct val="9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4400"/>
              <a:buFont typeface="Arial"/>
              <a:buNone/>
            </a:pPr>
            <a:r>
              <a:rPr lang="en-US"/>
              <a:t>   </a:t>
            </a:r>
            <a:r>
              <a:rPr lang="en-US" sz="4400">
                <a:solidFill>
                  <a:srgbClr val="000000"/>
                </a:solidFill>
                <a:latin typeface="Times New Roman"/>
                <a:ea typeface="Times New Roman"/>
                <a:cs typeface="Times New Roman"/>
                <a:sym typeface="Times New Roman"/>
              </a:rPr>
              <a:t>IPC Binder</a:t>
            </a:r>
            <a:endParaRPr/>
          </a:p>
        </p:txBody>
      </p:sp>
      <p:sp>
        <p:nvSpPr>
          <p:cNvPr id="103" name="Google Shape;103;p4"/>
          <p:cNvSpPr txBox="1"/>
          <p:nvPr>
            <p:ph idx="1" type="subTitle"/>
          </p:nvPr>
        </p:nvSpPr>
        <p:spPr>
          <a:xfrm>
            <a:off x="117231" y="1000369"/>
            <a:ext cx="8901723" cy="5619262"/>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 </a:t>
            </a:r>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IPC Binder is the main Inter-Process Communication (IPC) system in Android. It allows applications to communicate with each other. For example, Android services are built on top of Binder.</a:t>
            </a:r>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Binder IPC allows the application framework to cross process boundaries and call into the Android system services code. This enables high-level framework APIs to interact with Android system services. </a:t>
            </a:r>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Binder IPC Framework enables a remote invocation of the methods in other processes. A client process can communicate to another server process and can run the methods in other process as it is done locally and can get the required data from the server process. </a:t>
            </a:r>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Binder has a maximum transaction size of 1MB. For example, TransactionTooLargeException is thrown when applications try to send bigger than 1MB messages using Binder transaction.</a:t>
            </a:r>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Binder was used in Android instead of an existing interprocess mechanism because in the mid 2000s, there was no reliable standardized fast in-kernel IPC in Linux. The traditional SysV IPC was mostly deprecated due to its age and fell out of use.</a:t>
            </a:r>
            <a:endParaRPr/>
          </a:p>
          <a:p>
            <a:pPr indent="0" lvl="0" marL="0" marR="0" rtl="0" algn="l">
              <a:lnSpc>
                <a:spcPct val="9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4400"/>
              <a:buFont typeface="Arial"/>
              <a:buNone/>
            </a:pPr>
            <a:r>
              <a:rPr lang="en-US"/>
              <a:t> Gmock and Gtest</a:t>
            </a:r>
            <a:endParaRPr/>
          </a:p>
        </p:txBody>
      </p:sp>
      <p:sp>
        <p:nvSpPr>
          <p:cNvPr id="109" name="Google Shape;109;p5"/>
          <p:cNvSpPr txBox="1"/>
          <p:nvPr>
            <p:ph idx="1" type="subTitle"/>
          </p:nvPr>
        </p:nvSpPr>
        <p:spPr>
          <a:xfrm>
            <a:off x="117231" y="1016000"/>
            <a:ext cx="8893907" cy="55880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Gmock and Gtest are both testing frameworks for C++. Gmock is a mocking framework, while Gtest is a unit testing framework.</a:t>
            </a:r>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Gmock allows you to create fake objects in order to remove external dependencies for effective testing. This is useful for testing code that relies on other objects, such as databases or web services.</a:t>
            </a:r>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Gtest is a unit testing framework that allows you to write unit tests for your C++ code. Unit tests are small, self-contained tests that test a specific function or unit of code.</a:t>
            </a:r>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Gmock and Gtest can be used together to test code that conforms to the SOLID principles for object-oriented software design.</a:t>
            </a:r>
            <a:endParaRPr/>
          </a:p>
          <a:p>
            <a:pPr indent="0" lvl="0" marL="0" marR="0" rtl="0" algn="l">
              <a:lnSpc>
                <a:spcPct val="9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4400"/>
              <a:buFont typeface="Arial"/>
              <a:buNone/>
            </a:pPr>
            <a:r>
              <a:rPr lang="en-US"/>
              <a:t>      </a:t>
            </a:r>
            <a:r>
              <a:rPr lang="en-US" sz="4400">
                <a:solidFill>
                  <a:srgbClr val="000000"/>
                </a:solidFill>
                <a:latin typeface="Times New Roman"/>
                <a:ea typeface="Times New Roman"/>
                <a:cs typeface="Times New Roman"/>
                <a:sym typeface="Times New Roman"/>
              </a:rPr>
              <a:t>Yocto</a:t>
            </a:r>
            <a:endParaRPr/>
          </a:p>
        </p:txBody>
      </p:sp>
      <p:sp>
        <p:nvSpPr>
          <p:cNvPr id="115" name="Google Shape;115;p6"/>
          <p:cNvSpPr txBox="1"/>
          <p:nvPr>
            <p:ph idx="1" type="subTitle"/>
          </p:nvPr>
        </p:nvSpPr>
        <p:spPr>
          <a:xfrm>
            <a:off x="78155" y="914039"/>
            <a:ext cx="8925168" cy="5705591"/>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Yocto is a Linux Foundation collaborative open source project that provides tools, templates, and methods for building Linux systems from scratch. The goal of the project is to produce tools and processes that enable the creation of Linux distributions for embedded and IoT software. </a:t>
            </a:r>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Yocto is a set of tools, templates, and methods that are separate from the reference distribution (Poky) and the OpenEmbedded build system. Poky contains some metadata, OpenEmbedded core, and Bitbake. </a:t>
            </a:r>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Yocto automates the complete build process. It provides tools, metadata, and a build framework to create the custom Linux distro for your embedded and IoT devices. </a:t>
            </a:r>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Some popular alternatives and competitors to Yocto include: Ubuntu, Debian, Docker, Buildroot, AWS CloudFormation</a:t>
            </a:r>
            <a:endParaRPr/>
          </a:p>
          <a:p>
            <a:pPr indent="0" lvl="0" marL="0" marR="0" rtl="0" algn="l">
              <a:lnSpc>
                <a:spcPct val="9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0" y="0"/>
            <a:ext cx="5486040" cy="91404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chemeClr val="dk1"/>
              </a:buClr>
              <a:buSzPts val="4400"/>
              <a:buFont typeface="Arial"/>
              <a:buNone/>
            </a:pPr>
            <a:r>
              <a:rPr lang="en-US"/>
              <a:t>    </a:t>
            </a:r>
            <a:r>
              <a:rPr lang="en-US" sz="4400">
                <a:solidFill>
                  <a:srgbClr val="000000"/>
                </a:solidFill>
                <a:latin typeface="Times New Roman"/>
                <a:ea typeface="Times New Roman"/>
                <a:cs typeface="Times New Roman"/>
                <a:sym typeface="Times New Roman"/>
              </a:rPr>
              <a:t>Cmake</a:t>
            </a:r>
            <a:endParaRPr/>
          </a:p>
        </p:txBody>
      </p:sp>
      <p:sp>
        <p:nvSpPr>
          <p:cNvPr id="121" name="Google Shape;121;p7"/>
          <p:cNvSpPr txBox="1"/>
          <p:nvPr>
            <p:ph idx="1" type="subTitle"/>
          </p:nvPr>
        </p:nvSpPr>
        <p:spPr>
          <a:xfrm>
            <a:off x="85969" y="914040"/>
            <a:ext cx="8979877" cy="5744668"/>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CMake is a free, open-source, cross-platform tool for software development. It's used for build automation, testing, packaging, and installation of software. CMake uses compiler and platform independent configuration files to generate native build tool files specific to your compiler and platform. </a:t>
            </a:r>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CMake is not a build system itself; it generates another system's build files. It's designed to be used in conjunction with the native build environment. </a:t>
            </a:r>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CMake was designed for C++, but can be used to build software written in other languages, such as C, Java, and Rust. </a:t>
            </a:r>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The CMake Tools extension integrates Visual Studio Code and CMake to make it easy to configure, build, and debug your C++ project. </a:t>
            </a:r>
            <a:endParaRPr/>
          </a:p>
          <a:p>
            <a:pPr indent="0" lvl="0" marL="0" marR="0" rtl="0" algn="l">
              <a:lnSpc>
                <a:spcPct val="9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You can learn more about CMake from the CMake documentation. The CMake tutorial is a good starting point.</a:t>
            </a:r>
            <a:endParaRPr/>
          </a:p>
          <a:p>
            <a:pPr indent="0" lvl="0" marL="0" marR="0" rtl="0" algn="l">
              <a:lnSpc>
                <a:spcPct val="9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a:p>
            <a:pPr indent="0" lvl="0" marL="0" marR="0" rtl="0" algn="l">
              <a:lnSpc>
                <a:spcPct val="90000"/>
              </a:lnSpc>
              <a:spcBef>
                <a:spcPts val="0"/>
              </a:spcBef>
              <a:spcAft>
                <a:spcPts val="0"/>
              </a:spcAft>
              <a:buClr>
                <a:schemeClr val="dk1"/>
              </a:buClr>
              <a:buSzPts val="4400"/>
              <a:buFont typeface="Arial"/>
              <a:buNone/>
            </a:pPr>
            <a:r>
              <a:t/>
            </a:r>
            <a:endParaRPr b="0" i="0" sz="44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3583795a899_0_0"/>
          <p:cNvSpPr txBox="1"/>
          <p:nvPr>
            <p:ph type="title"/>
          </p:nvPr>
        </p:nvSpPr>
        <p:spPr>
          <a:xfrm>
            <a:off x="0" y="0"/>
            <a:ext cx="5486100" cy="914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a:t>MACsec</a:t>
            </a:r>
            <a:endParaRPr/>
          </a:p>
        </p:txBody>
      </p:sp>
      <p:sp>
        <p:nvSpPr>
          <p:cNvPr id="128" name="Google Shape;128;g3583795a899_0_0"/>
          <p:cNvSpPr txBox="1"/>
          <p:nvPr>
            <p:ph idx="1" type="subTitle"/>
          </p:nvPr>
        </p:nvSpPr>
        <p:spPr>
          <a:xfrm>
            <a:off x="158800" y="1392875"/>
            <a:ext cx="8527800" cy="5061600"/>
          </a:xfrm>
          <a:prstGeom prst="rect">
            <a:avLst/>
          </a:prstGeom>
        </p:spPr>
        <p:txBody>
          <a:bodyPr anchorCtr="0" anchor="ctr" bIns="0" lIns="0" spcFirstLastPara="1" rIns="0" wrap="square" tIns="0">
            <a:noAutofit/>
          </a:bodyPr>
          <a:lstStyle/>
          <a:p>
            <a:pPr indent="-330200" lvl="0" marL="457200" rtl="0" algn="l">
              <a:lnSpc>
                <a:spcPct val="115000"/>
              </a:lnSpc>
              <a:spcBef>
                <a:spcPts val="1200"/>
              </a:spcBef>
              <a:spcAft>
                <a:spcPts val="0"/>
              </a:spcAft>
              <a:buSzPts val="1600"/>
              <a:buChar char="•"/>
            </a:pPr>
            <a:r>
              <a:rPr b="1" lang="en-US" sz="1600"/>
              <a:t>MKAD (MKA Daemon)</a:t>
            </a:r>
            <a:r>
              <a:rPr lang="en-US" sz="1600"/>
              <a:t> is a user-space daemon responsible for implementing the MACsec Key Agreement (MKA) protocol, as defined in the IEEE 802.1X-2010 standard. MKA is a crucial component of MACsec (Media Access Control Security), which provides secure communication at Layer 2 of the OSI model by encrypting and authenticating Ethernet frames. MKAD facilitates the dynamic exchange and management of cryptographic keys between MACsec-capable peers using the EAPOL-MKA (Extensible Authentication Protocol over LAN - MACsec Key Agreement) protocol. It establishes and maintains Security Associations (SAs), negotiates Secure Channels (SCs), and distributes session keys required for MACsec encryption and decryption.</a:t>
            </a:r>
            <a:endParaRPr sz="1600"/>
          </a:p>
          <a:p>
            <a:pPr indent="0" lvl="0" marL="457200" rtl="0" algn="l">
              <a:lnSpc>
                <a:spcPct val="115000"/>
              </a:lnSpc>
              <a:spcBef>
                <a:spcPts val="1200"/>
              </a:spcBef>
              <a:spcAft>
                <a:spcPts val="0"/>
              </a:spcAft>
              <a:buNone/>
            </a:pPr>
            <a:r>
              <a:t/>
            </a:r>
            <a:endParaRPr sz="1600"/>
          </a:p>
          <a:p>
            <a:pPr indent="-330200" lvl="0" marL="457200" rtl="0" algn="l">
              <a:lnSpc>
                <a:spcPct val="115000"/>
              </a:lnSpc>
              <a:spcBef>
                <a:spcPts val="1200"/>
              </a:spcBef>
              <a:spcAft>
                <a:spcPts val="0"/>
              </a:spcAft>
              <a:buSzPts val="1600"/>
              <a:buChar char="•"/>
            </a:pPr>
            <a:r>
              <a:rPr lang="en-US" sz="1600"/>
              <a:t>In our project, MKAD was integrated into an embedded Linux environment to enable end-to-end secure communication between two systems over a physical Ethernet link. We configured and validated MKAD to perform secure peer authentication, real-time key negotiation, and automated secure channel setup. Additionally, we verified the encrypted communication using packet captures and confirmed the integrity and confidentiality of the transmitted data. MKAD’s integration demonstrates a practical and secure implementation of Layer 2 encryption, making it highly suitable for securing communication in automotive, industrial, and enterprise embedded systems.</a:t>
            </a:r>
            <a:endParaRPr sz="1600"/>
          </a:p>
          <a:p>
            <a:pPr indent="0" lvl="0" marL="0" rtl="0" algn="l">
              <a:spcBef>
                <a:spcPts val="12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8"/>
          <p:cNvSpPr txBox="1"/>
          <p:nvPr/>
        </p:nvSpPr>
        <p:spPr>
          <a:xfrm>
            <a:off x="1297577" y="2821578"/>
            <a:ext cx="6705599" cy="1410788"/>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5400" u="none" cap="none" strike="noStrike">
                <a:solidFill>
                  <a:schemeClr val="dk1"/>
                </a:solidFill>
                <a:latin typeface="Times New Roman"/>
                <a:ea typeface="Times New Roman"/>
                <a:cs typeface="Times New Roman"/>
                <a:sym typeface="Times New Roman"/>
              </a:rPr>
              <a:t>Thank You</a:t>
            </a:r>
            <a:endParaRPr b="0" i="0" sz="5400" u="none" cap="none" strike="noStrike">
              <a:solidFill>
                <a:srgbClr val="000000"/>
              </a:solidFill>
              <a:latin typeface="Times New Roman"/>
              <a:ea typeface="Times New Roman"/>
              <a:cs typeface="Times New Roman"/>
              <a:sym typeface="Times New Roman"/>
            </a:endParaRPr>
          </a:p>
        </p:txBody>
      </p:sp>
      <p:sp>
        <p:nvSpPr>
          <p:cNvPr id="134" name="Google Shape;134;p8"/>
          <p:cNvSpPr txBox="1"/>
          <p:nvPr/>
        </p:nvSpPr>
        <p:spPr>
          <a:xfrm>
            <a:off x="6553080" y="6356520"/>
            <a:ext cx="2133360" cy="36468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None/>
            </a:pPr>
            <a:fld id="{00000000-1234-1234-1234-123412341234}" type="slidenum">
              <a:rPr b="1" i="0" lang="en-US" sz="1200" u="none" cap="none" strike="noStrike">
                <a:solidFill>
                  <a:srgbClr val="000000"/>
                </a:solidFill>
                <a:latin typeface="Calibri"/>
                <a:ea typeface="Calibri"/>
                <a:cs typeface="Calibri"/>
                <a:sym typeface="Calibri"/>
              </a:rPr>
              <a:t>‹#›</a:t>
            </a:fld>
            <a:endParaRPr b="0" i="0" sz="1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2010-04-09T07:36:15Z</dcterms:created>
  <dc:creator>ABC</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y fmtid="{D5CDD505-2E9C-101B-9397-08002B2CF9AE}" pid="13" name="ContentTypeId">
    <vt:lpwstr>0x010100096F1BF43DDE004485E7A868D137D60A</vt:lpwstr>
  </property>
</Properties>
</file>