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106.jpg" ContentType="image/jpg"/>
  <Override PartName="/ppt/media/image120.jpg" ContentType="image/jpg"/>
  <Override PartName="/ppt/media/image133.jpg" ContentType="image/jpg"/>
  <Override PartName="/ppt/media/image20.jpg" ContentType="image/jpg"/>
  <Override PartName="/ppt/media/image36.jpg" ContentType="image/jpg"/>
  <Override PartName="/ppt/media/image38.jpg" ContentType="image/jpg"/>
  <Override PartName="/ppt/media/image77.jpg" ContentType="image/jpg"/>
  <Override PartName="/ppt/media/image83.jpg" ContentType="image/jpg"/>
  <Override PartName="/ppt/media/image98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217400" cy="4857417"/>
  <p:notesSz cx="12217400" cy="7950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44500" y="1063625"/>
            <a:ext cx="5264150" cy="3446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E4E7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96400" y="3962400"/>
            <a:ext cx="2895600" cy="2895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761999"/>
            <a:ext cx="1676399" cy="2438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20000" y="0"/>
            <a:ext cx="3047999" cy="152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77825"/>
            <a:ext cx="95415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jpg"/><Relationship Id="rId3" Type="http://schemas.openxmlformats.org/officeDocument/2006/relationships/image" Target="../media/image10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95.png"/><Relationship Id="rId4" Type="http://schemas.openxmlformats.org/officeDocument/2006/relationships/image" Target="../media/image113.png"/><Relationship Id="rId5" Type="http://schemas.openxmlformats.org/officeDocument/2006/relationships/image" Target="../media/image29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3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jpg"/><Relationship Id="rId3" Type="http://schemas.openxmlformats.org/officeDocument/2006/relationships/image" Target="../media/image1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89.png"/><Relationship Id="rId5" Type="http://schemas.openxmlformats.org/officeDocument/2006/relationships/image" Target="../media/image9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jpg"/><Relationship Id="rId3" Type="http://schemas.openxmlformats.org/officeDocument/2006/relationships/image" Target="../media/image13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8.jpg"/><Relationship Id="rId7" Type="http://schemas.openxmlformats.org/officeDocument/2006/relationships/image" Target="../media/image16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16.png"/><Relationship Id="rId15" Type="http://schemas.openxmlformats.org/officeDocument/2006/relationships/image" Target="../media/image5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Relationship Id="rId3" Type="http://schemas.openxmlformats.org/officeDocument/2006/relationships/image" Target="../media/image34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42.png"/><Relationship Id="rId7" Type="http://schemas.openxmlformats.org/officeDocument/2006/relationships/image" Target="../media/image4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342900"/>
              <a:ext cx="95250" cy="952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8" y="0"/>
              <a:ext cx="95250" cy="952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1028700"/>
              <a:ext cx="95250" cy="952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98" y="1371600"/>
              <a:ext cx="95250" cy="952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598" y="685800"/>
              <a:ext cx="95250" cy="952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9" y="2400300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398" y="2743200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9" y="3771900"/>
              <a:ext cx="95250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8" y="2057400"/>
              <a:ext cx="95250" cy="952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4457700"/>
              <a:ext cx="95250" cy="952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9" y="4114800"/>
              <a:ext cx="95250" cy="952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598" y="3429000"/>
              <a:ext cx="95250" cy="9524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826323" y="330"/>
              <a:ext cx="7921625" cy="4476750"/>
            </a:xfrm>
            <a:custGeom>
              <a:avLst/>
              <a:gdLst/>
              <a:ahLst/>
              <a:cxnLst/>
              <a:rect l="l" t="t" r="r" b="b"/>
              <a:pathLst>
                <a:path w="7921625" h="4476750">
                  <a:moveTo>
                    <a:pt x="2360244" y="4403001"/>
                  </a:moveTo>
                  <a:lnTo>
                    <a:pt x="4940" y="3771900"/>
                  </a:lnTo>
                  <a:lnTo>
                    <a:pt x="0" y="3790302"/>
                  </a:lnTo>
                  <a:lnTo>
                    <a:pt x="2355316" y="4421403"/>
                  </a:lnTo>
                  <a:lnTo>
                    <a:pt x="2360244" y="4403001"/>
                  </a:lnTo>
                  <a:close/>
                </a:path>
                <a:path w="7921625" h="4476750">
                  <a:moveTo>
                    <a:pt x="2381021" y="816229"/>
                  </a:moveTo>
                  <a:lnTo>
                    <a:pt x="614540" y="342900"/>
                  </a:lnTo>
                  <a:lnTo>
                    <a:pt x="609600" y="361302"/>
                  </a:lnTo>
                  <a:lnTo>
                    <a:pt x="2376093" y="834631"/>
                  </a:lnTo>
                  <a:lnTo>
                    <a:pt x="2381021" y="816229"/>
                  </a:lnTo>
                  <a:close/>
                </a:path>
                <a:path w="7921625" h="4476750">
                  <a:moveTo>
                    <a:pt x="4243540" y="729716"/>
                  </a:moveTo>
                  <a:lnTo>
                    <a:pt x="4240238" y="710958"/>
                  </a:lnTo>
                  <a:lnTo>
                    <a:pt x="2439212" y="1028522"/>
                  </a:lnTo>
                  <a:lnTo>
                    <a:pt x="2440863" y="1037907"/>
                  </a:lnTo>
                  <a:lnTo>
                    <a:pt x="2434132" y="1044638"/>
                  </a:lnTo>
                  <a:lnTo>
                    <a:pt x="3404438" y="2014943"/>
                  </a:lnTo>
                  <a:lnTo>
                    <a:pt x="1220012" y="2400122"/>
                  </a:lnTo>
                  <a:lnTo>
                    <a:pt x="1223327" y="2418880"/>
                  </a:lnTo>
                  <a:lnTo>
                    <a:pt x="3420897" y="2031403"/>
                  </a:lnTo>
                  <a:lnTo>
                    <a:pt x="3727297" y="2337790"/>
                  </a:lnTo>
                  <a:lnTo>
                    <a:pt x="3740759" y="2324328"/>
                  </a:lnTo>
                  <a:lnTo>
                    <a:pt x="3443782" y="2027364"/>
                  </a:lnTo>
                  <a:lnTo>
                    <a:pt x="3624681" y="1995462"/>
                  </a:lnTo>
                  <a:lnTo>
                    <a:pt x="3621367" y="1976691"/>
                  </a:lnTo>
                  <a:lnTo>
                    <a:pt x="3427323" y="2010905"/>
                  </a:lnTo>
                  <a:lnTo>
                    <a:pt x="2460536" y="1044105"/>
                  </a:lnTo>
                  <a:lnTo>
                    <a:pt x="4243540" y="729716"/>
                  </a:lnTo>
                  <a:close/>
                </a:path>
                <a:path w="7921625" h="4476750">
                  <a:moveTo>
                    <a:pt x="4870818" y="4263872"/>
                  </a:moveTo>
                  <a:lnTo>
                    <a:pt x="4869154" y="4244886"/>
                  </a:lnTo>
                  <a:lnTo>
                    <a:pt x="2440038" y="4457408"/>
                  </a:lnTo>
                  <a:lnTo>
                    <a:pt x="2441702" y="4476394"/>
                  </a:lnTo>
                  <a:lnTo>
                    <a:pt x="4870818" y="4263872"/>
                  </a:lnTo>
                  <a:close/>
                </a:path>
                <a:path w="7921625" h="4476750">
                  <a:moveTo>
                    <a:pt x="7304583" y="2443111"/>
                  </a:moveTo>
                  <a:lnTo>
                    <a:pt x="7302919" y="2424138"/>
                  </a:lnTo>
                  <a:lnTo>
                    <a:pt x="3659238" y="2742908"/>
                  </a:lnTo>
                  <a:lnTo>
                    <a:pt x="3660902" y="2761894"/>
                  </a:lnTo>
                  <a:lnTo>
                    <a:pt x="7304583" y="2443111"/>
                  </a:lnTo>
                  <a:close/>
                </a:path>
                <a:path w="7921625" h="4476750">
                  <a:moveTo>
                    <a:pt x="7921142" y="1230896"/>
                  </a:moveTo>
                  <a:lnTo>
                    <a:pt x="7919479" y="1211922"/>
                  </a:lnTo>
                  <a:lnTo>
                    <a:pt x="6216688" y="1360893"/>
                  </a:lnTo>
                  <a:lnTo>
                    <a:pt x="4319397" y="32397"/>
                  </a:lnTo>
                  <a:lnTo>
                    <a:pt x="6033694" y="491731"/>
                  </a:lnTo>
                  <a:lnTo>
                    <a:pt x="6038621" y="473329"/>
                  </a:lnTo>
                  <a:lnTo>
                    <a:pt x="4272140" y="0"/>
                  </a:lnTo>
                  <a:lnTo>
                    <a:pt x="4269664" y="9207"/>
                  </a:lnTo>
                  <a:lnTo>
                    <a:pt x="4264203" y="17005"/>
                  </a:lnTo>
                  <a:lnTo>
                    <a:pt x="6187160" y="1363484"/>
                  </a:lnTo>
                  <a:lnTo>
                    <a:pt x="6097638" y="1371307"/>
                  </a:lnTo>
                  <a:lnTo>
                    <a:pt x="6099302" y="1390294"/>
                  </a:lnTo>
                  <a:lnTo>
                    <a:pt x="6211455" y="1380490"/>
                  </a:lnTo>
                  <a:lnTo>
                    <a:pt x="6760985" y="1765261"/>
                  </a:lnTo>
                  <a:lnTo>
                    <a:pt x="6771907" y="1749653"/>
                  </a:lnTo>
                  <a:lnTo>
                    <a:pt x="6240983" y="1377899"/>
                  </a:lnTo>
                  <a:lnTo>
                    <a:pt x="7921142" y="123089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400500" y="5530850"/>
            <a:ext cx="33915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D0D5DA"/>
                </a:solidFill>
                <a:latin typeface="Trebuchet MS"/>
                <a:cs typeface="Trebuchet MS"/>
              </a:rPr>
              <a:t>For</a:t>
            </a:r>
            <a:r>
              <a:rPr dirty="0" sz="135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D0D5DA"/>
                </a:solidFill>
                <a:latin typeface="Trebuchet MS"/>
                <a:cs typeface="Trebuchet MS"/>
              </a:rPr>
              <a:t>College</a:t>
            </a:r>
            <a:r>
              <a:rPr dirty="0" sz="135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D0D5DA"/>
                </a:solidFill>
                <a:latin typeface="Trebuchet MS"/>
                <a:cs typeface="Trebuchet MS"/>
              </a:rPr>
              <a:t>Students</a:t>
            </a:r>
            <a:r>
              <a:rPr dirty="0" sz="135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-265">
                <a:solidFill>
                  <a:srgbClr val="D0D5DA"/>
                </a:solidFill>
                <a:latin typeface="Trebuchet MS"/>
                <a:cs typeface="Trebuchet MS"/>
              </a:rPr>
              <a:t>|</a:t>
            </a:r>
            <a:r>
              <a:rPr dirty="0" sz="135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D0D5DA"/>
                </a:solidFill>
                <a:latin typeface="Trebuchet MS"/>
                <a:cs typeface="Trebuchet MS"/>
              </a:rPr>
              <a:t>August</a:t>
            </a:r>
            <a:r>
              <a:rPr dirty="0" sz="135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D0D5DA"/>
                </a:solidFill>
                <a:latin typeface="Trebuchet MS"/>
                <a:cs typeface="Trebuchet MS"/>
              </a:rPr>
              <a:t>24,</a:t>
            </a:r>
            <a:r>
              <a:rPr dirty="0" sz="135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350" spc="120">
                <a:solidFill>
                  <a:srgbClr val="D0D5DA"/>
                </a:solidFill>
                <a:latin typeface="Trebuchet MS"/>
                <a:cs typeface="Trebuchet MS"/>
              </a:rPr>
              <a:t>2025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49" y="495300"/>
            <a:ext cx="571499" cy="5714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094360" y="1101726"/>
            <a:ext cx="40036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60"/>
              <a:t>AI</a:t>
            </a:r>
            <a:r>
              <a:rPr dirty="0" sz="5400" spc="375"/>
              <a:t> </a:t>
            </a:r>
            <a:r>
              <a:rPr dirty="0" sz="5400" spc="515"/>
              <a:t>Journey</a:t>
            </a:r>
            <a:endParaRPr sz="5400"/>
          </a:p>
        </p:txBody>
      </p:sp>
      <p:sp>
        <p:nvSpPr>
          <p:cNvPr id="19" name="object 19" descr=""/>
          <p:cNvSpPr txBox="1"/>
          <p:nvPr/>
        </p:nvSpPr>
        <p:spPr>
          <a:xfrm>
            <a:off x="3227734" y="1978026"/>
            <a:ext cx="5736590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95">
                <a:solidFill>
                  <a:srgbClr val="FED6AA"/>
                </a:solidFill>
                <a:latin typeface="Trebuchet MS"/>
                <a:cs typeface="Trebuchet MS"/>
              </a:rPr>
              <a:t>Past,</a:t>
            </a:r>
            <a:r>
              <a:rPr dirty="0" sz="3600" spc="70">
                <a:solidFill>
                  <a:srgbClr val="FED6AA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FED6AA"/>
                </a:solidFill>
                <a:latin typeface="Trebuchet MS"/>
                <a:cs typeface="Trebuchet MS"/>
              </a:rPr>
              <a:t>Present,</a:t>
            </a:r>
            <a:r>
              <a:rPr dirty="0" sz="3600" spc="75">
                <a:solidFill>
                  <a:srgbClr val="FED6AA"/>
                </a:solidFill>
                <a:latin typeface="Trebuchet MS"/>
                <a:cs typeface="Trebuchet MS"/>
              </a:rPr>
              <a:t> </a:t>
            </a:r>
            <a:r>
              <a:rPr dirty="0" sz="3600" spc="290">
                <a:solidFill>
                  <a:srgbClr val="FED6AA"/>
                </a:solidFill>
                <a:latin typeface="Trebuchet MS"/>
                <a:cs typeface="Trebuchet MS"/>
              </a:rPr>
              <a:t>and</a:t>
            </a:r>
            <a:r>
              <a:rPr dirty="0" sz="3600" spc="75">
                <a:solidFill>
                  <a:srgbClr val="FED6AA"/>
                </a:solidFill>
                <a:latin typeface="Trebuchet MS"/>
                <a:cs typeface="Trebuchet MS"/>
              </a:rPr>
              <a:t> </a:t>
            </a:r>
            <a:r>
              <a:rPr dirty="0" sz="3600" spc="125">
                <a:solidFill>
                  <a:srgbClr val="FED6AA"/>
                </a:solidFill>
                <a:latin typeface="Trebuchet MS"/>
                <a:cs typeface="Trebuchet MS"/>
              </a:rPr>
              <a:t>Future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04"/>
              </a:spcBef>
            </a:pPr>
            <a:r>
              <a:rPr dirty="0" sz="1800" spc="150">
                <a:solidFill>
                  <a:srgbClr val="E4E7EB"/>
                </a:solidFill>
                <a:latin typeface="Trebuchet MS"/>
                <a:cs typeface="Trebuchet MS"/>
              </a:rPr>
              <a:t>An</a:t>
            </a:r>
            <a:r>
              <a:rPr dirty="0" sz="1800" spc="1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E4E7EB"/>
                </a:solidFill>
                <a:latin typeface="Trebuchet MS"/>
                <a:cs typeface="Trebuchet MS"/>
              </a:rPr>
              <a:t>Introduction</a:t>
            </a:r>
            <a:r>
              <a:rPr dirty="0" sz="1800" spc="1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800" spc="1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E4E7EB"/>
                </a:solidFill>
                <a:latin typeface="Trebuchet MS"/>
                <a:cs typeface="Trebuchet MS"/>
              </a:rPr>
              <a:t>Artificial</a:t>
            </a:r>
            <a:r>
              <a:rPr dirty="0" sz="1800" spc="1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704974" y="4267199"/>
            <a:ext cx="2933700" cy="952500"/>
            <a:chOff x="1704974" y="4267199"/>
            <a:chExt cx="2933700" cy="952500"/>
          </a:xfrm>
        </p:grpSpPr>
        <p:sp>
          <p:nvSpPr>
            <p:cNvPr id="21" name="object 21" descr=""/>
            <p:cNvSpPr/>
            <p:nvPr/>
          </p:nvSpPr>
          <p:spPr>
            <a:xfrm>
              <a:off x="1704974" y="3581400"/>
              <a:ext cx="2933700" cy="952500"/>
            </a:xfrm>
            <a:custGeom>
              <a:avLst/>
              <a:gdLst/>
              <a:ahLst/>
              <a:cxnLst/>
              <a:rect l="l" t="t" r="r" b="b"/>
              <a:pathLst>
                <a:path w="2933700" h="952500">
                  <a:moveTo>
                    <a:pt x="2862503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8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862503" y="0"/>
                  </a:lnTo>
                  <a:lnTo>
                    <a:pt x="2903993" y="15621"/>
                  </a:lnTo>
                  <a:lnTo>
                    <a:pt x="2929813" y="51661"/>
                  </a:lnTo>
                  <a:lnTo>
                    <a:pt x="2933699" y="71196"/>
                  </a:lnTo>
                  <a:lnTo>
                    <a:pt x="2933699" y="881303"/>
                  </a:lnTo>
                  <a:lnTo>
                    <a:pt x="2918077" y="922793"/>
                  </a:lnTo>
                  <a:lnTo>
                    <a:pt x="2882037" y="948613"/>
                  </a:lnTo>
                  <a:lnTo>
                    <a:pt x="2867458" y="952011"/>
                  </a:lnTo>
                  <a:lnTo>
                    <a:pt x="2862503" y="952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7524" y="3733800"/>
              <a:ext cx="228599" cy="3047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998712" y="4121151"/>
            <a:ext cx="23495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FFFFFF"/>
                </a:solidFill>
                <a:latin typeface="Trebuchet MS"/>
                <a:cs typeface="Trebuchet MS"/>
              </a:rPr>
              <a:t>Genesis</a:t>
            </a:r>
            <a:r>
              <a:rPr dirty="0" sz="13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3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095874" y="4267199"/>
            <a:ext cx="2457450" cy="952500"/>
            <a:chOff x="5095874" y="4267199"/>
            <a:chExt cx="2457450" cy="952500"/>
          </a:xfrm>
        </p:grpSpPr>
        <p:sp>
          <p:nvSpPr>
            <p:cNvPr id="25" name="object 25" descr=""/>
            <p:cNvSpPr/>
            <p:nvPr/>
          </p:nvSpPr>
          <p:spPr>
            <a:xfrm>
              <a:off x="5095874" y="3581400"/>
              <a:ext cx="2457450" cy="952500"/>
            </a:xfrm>
            <a:custGeom>
              <a:avLst/>
              <a:gdLst/>
              <a:ahLst/>
              <a:cxnLst/>
              <a:rect l="l" t="t" r="r" b="b"/>
              <a:pathLst>
                <a:path w="2457450" h="952500">
                  <a:moveTo>
                    <a:pt x="2386252" y="952499"/>
                  </a:moveTo>
                  <a:lnTo>
                    <a:pt x="71196" y="952499"/>
                  </a:lnTo>
                  <a:lnTo>
                    <a:pt x="66240" y="952011"/>
                  </a:lnTo>
                  <a:lnTo>
                    <a:pt x="29705" y="936878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86252" y="0"/>
                  </a:lnTo>
                  <a:lnTo>
                    <a:pt x="2427742" y="15621"/>
                  </a:lnTo>
                  <a:lnTo>
                    <a:pt x="2453562" y="51661"/>
                  </a:lnTo>
                  <a:lnTo>
                    <a:pt x="2457449" y="71196"/>
                  </a:lnTo>
                  <a:lnTo>
                    <a:pt x="2457449" y="881303"/>
                  </a:lnTo>
                  <a:lnTo>
                    <a:pt x="2441826" y="922793"/>
                  </a:lnTo>
                  <a:lnTo>
                    <a:pt x="2405786" y="948613"/>
                  </a:lnTo>
                  <a:lnTo>
                    <a:pt x="2391207" y="952011"/>
                  </a:lnTo>
                  <a:lnTo>
                    <a:pt x="2386252" y="952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1724" y="3733800"/>
              <a:ext cx="285749" cy="3047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5389462" y="4121151"/>
            <a:ext cx="186943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3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3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dirty="0" sz="13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20">
                <a:solidFill>
                  <a:srgbClr val="FFFFFF"/>
                </a:solidFill>
                <a:latin typeface="Trebuchet MS"/>
                <a:cs typeface="Trebuchet MS"/>
              </a:rPr>
              <a:t>Today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010523" y="4267199"/>
            <a:ext cx="2476500" cy="952500"/>
            <a:chOff x="8010523" y="4267199"/>
            <a:chExt cx="2476500" cy="952500"/>
          </a:xfrm>
        </p:grpSpPr>
        <p:sp>
          <p:nvSpPr>
            <p:cNvPr id="29" name="object 29" descr=""/>
            <p:cNvSpPr/>
            <p:nvPr/>
          </p:nvSpPr>
          <p:spPr>
            <a:xfrm>
              <a:off x="8010523" y="3581400"/>
              <a:ext cx="2476500" cy="952500"/>
            </a:xfrm>
            <a:custGeom>
              <a:avLst/>
              <a:gdLst/>
              <a:ahLst/>
              <a:cxnLst/>
              <a:rect l="l" t="t" r="r" b="b"/>
              <a:pathLst>
                <a:path w="2476500" h="952500">
                  <a:moveTo>
                    <a:pt x="2405303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8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4" y="15621"/>
                  </a:lnTo>
                  <a:lnTo>
                    <a:pt x="2472612" y="51661"/>
                  </a:lnTo>
                  <a:lnTo>
                    <a:pt x="2476499" y="71196"/>
                  </a:lnTo>
                  <a:lnTo>
                    <a:pt x="2476499" y="881303"/>
                  </a:lnTo>
                  <a:lnTo>
                    <a:pt x="2460876" y="922793"/>
                  </a:lnTo>
                  <a:lnTo>
                    <a:pt x="2424837" y="948613"/>
                  </a:lnTo>
                  <a:lnTo>
                    <a:pt x="2410259" y="952011"/>
                  </a:lnTo>
                  <a:lnTo>
                    <a:pt x="2405303" y="952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4474" y="3733800"/>
              <a:ext cx="228599" cy="3047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8299797" y="4121151"/>
            <a:ext cx="189357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Envisioning</a:t>
            </a:r>
            <a:r>
              <a:rPr dirty="0" sz="13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rebuchet MS"/>
                <a:cs typeface="Trebuchet MS"/>
              </a:rPr>
              <a:t>Tomorrow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972300"/>
            <a:chOff x="0" y="0"/>
            <a:chExt cx="12192000" cy="6972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9722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076699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5"/>
              <a:t>Everyday</a:t>
            </a:r>
            <a:r>
              <a:rPr dirty="0" spc="305"/>
              <a:t> </a:t>
            </a:r>
            <a:r>
              <a:rPr dirty="0"/>
              <a:t>AI</a:t>
            </a:r>
            <a:r>
              <a:rPr dirty="0" spc="305"/>
              <a:t> </a:t>
            </a:r>
            <a:r>
              <a:rPr dirty="0" spc="335"/>
              <a:t>Applications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784605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no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longer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confined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research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40">
                <a:solidFill>
                  <a:srgbClr val="E4E7EB"/>
                </a:solidFill>
                <a:latin typeface="Trebuchet MS"/>
                <a:cs typeface="Trebuchet MS"/>
              </a:rPr>
              <a:t>labs—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it's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integral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part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our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daily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routines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714499"/>
            <a:ext cx="5486400" cy="2019300"/>
            <a:chOff x="457199" y="1714499"/>
            <a:chExt cx="5486400" cy="2019300"/>
          </a:xfrm>
        </p:grpSpPr>
        <p:sp>
          <p:nvSpPr>
            <p:cNvPr id="10" name="object 10" descr=""/>
            <p:cNvSpPr/>
            <p:nvPr/>
          </p:nvSpPr>
          <p:spPr>
            <a:xfrm>
              <a:off x="457199" y="1714499"/>
              <a:ext cx="5486400" cy="2019300"/>
            </a:xfrm>
            <a:custGeom>
              <a:avLst/>
              <a:gdLst/>
              <a:ahLst/>
              <a:cxnLst/>
              <a:rect l="l" t="t" r="r" b="b"/>
              <a:pathLst>
                <a:path w="5486400" h="2019300">
                  <a:moveTo>
                    <a:pt x="5397403" y="2019299"/>
                  </a:moveTo>
                  <a:lnTo>
                    <a:pt x="88995" y="2019299"/>
                  </a:lnTo>
                  <a:lnTo>
                    <a:pt x="82801" y="2018689"/>
                  </a:lnTo>
                  <a:lnTo>
                    <a:pt x="37131" y="1999772"/>
                  </a:lnTo>
                  <a:lnTo>
                    <a:pt x="9643" y="1966278"/>
                  </a:lnTo>
                  <a:lnTo>
                    <a:pt x="0" y="1930303"/>
                  </a:lnTo>
                  <a:lnTo>
                    <a:pt x="0" y="1924049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97403" y="0"/>
                  </a:lnTo>
                  <a:lnTo>
                    <a:pt x="5438866" y="12577"/>
                  </a:lnTo>
                  <a:lnTo>
                    <a:pt x="5473821" y="47532"/>
                  </a:lnTo>
                  <a:lnTo>
                    <a:pt x="5486399" y="88995"/>
                  </a:lnTo>
                  <a:lnTo>
                    <a:pt x="5486399" y="1930303"/>
                  </a:lnTo>
                  <a:lnTo>
                    <a:pt x="5473821" y="1971767"/>
                  </a:lnTo>
                  <a:lnTo>
                    <a:pt x="5438866" y="2006721"/>
                  </a:lnTo>
                  <a:lnTo>
                    <a:pt x="5403597" y="2018689"/>
                  </a:lnTo>
                  <a:lnTo>
                    <a:pt x="5397403" y="2019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5851" y="1943099"/>
              <a:ext cx="342900" cy="666750"/>
            </a:xfrm>
            <a:custGeom>
              <a:avLst/>
              <a:gdLst/>
              <a:ahLst/>
              <a:cxnLst/>
              <a:rect l="l" t="t" r="r" b="b"/>
              <a:pathLst>
                <a:path w="342900" h="666750">
                  <a:moveTo>
                    <a:pt x="177013" y="666749"/>
                  </a:moveTo>
                  <a:lnTo>
                    <a:pt x="165783" y="666749"/>
                  </a:lnTo>
                  <a:lnTo>
                    <a:pt x="160181" y="666214"/>
                  </a:lnTo>
                  <a:lnTo>
                    <a:pt x="116255" y="649224"/>
                  </a:lnTo>
                  <a:lnTo>
                    <a:pt x="85625" y="622237"/>
                  </a:lnTo>
                  <a:lnTo>
                    <a:pt x="58291" y="584150"/>
                  </a:lnTo>
                  <a:lnTo>
                    <a:pt x="36235" y="538475"/>
                  </a:lnTo>
                  <a:lnTo>
                    <a:pt x="22222" y="497696"/>
                  </a:lnTo>
                  <a:lnTo>
                    <a:pt x="11436" y="453352"/>
                  </a:lnTo>
                  <a:lnTo>
                    <a:pt x="4114" y="406419"/>
                  </a:lnTo>
                  <a:lnTo>
                    <a:pt x="412" y="357896"/>
                  </a:lnTo>
                  <a:lnTo>
                    <a:pt x="0" y="341558"/>
                  </a:lnTo>
                  <a:lnTo>
                    <a:pt x="0" y="325190"/>
                  </a:lnTo>
                  <a:lnTo>
                    <a:pt x="2472" y="276382"/>
                  </a:lnTo>
                  <a:lnTo>
                    <a:pt x="8602" y="228798"/>
                  </a:lnTo>
                  <a:lnTo>
                    <a:pt x="18254" y="183487"/>
                  </a:lnTo>
                  <a:lnTo>
                    <a:pt x="31224" y="141412"/>
                  </a:lnTo>
                  <a:lnTo>
                    <a:pt x="47225" y="103500"/>
                  </a:lnTo>
                  <a:lnTo>
                    <a:pt x="66972" y="68745"/>
                  </a:lnTo>
                  <a:lnTo>
                    <a:pt x="95529" y="34217"/>
                  </a:lnTo>
                  <a:lnTo>
                    <a:pt x="127002" y="11185"/>
                  </a:lnTo>
                  <a:lnTo>
                    <a:pt x="165783" y="0"/>
                  </a:lnTo>
                  <a:lnTo>
                    <a:pt x="177013" y="0"/>
                  </a:lnTo>
                  <a:lnTo>
                    <a:pt x="215794" y="11185"/>
                  </a:lnTo>
                  <a:lnTo>
                    <a:pt x="247267" y="34217"/>
                  </a:lnTo>
                  <a:lnTo>
                    <a:pt x="275824" y="68745"/>
                  </a:lnTo>
                  <a:lnTo>
                    <a:pt x="295571" y="103500"/>
                  </a:lnTo>
                  <a:lnTo>
                    <a:pt x="311572" y="141412"/>
                  </a:lnTo>
                  <a:lnTo>
                    <a:pt x="324542" y="183487"/>
                  </a:lnTo>
                  <a:lnTo>
                    <a:pt x="334194" y="228798"/>
                  </a:lnTo>
                  <a:lnTo>
                    <a:pt x="340324" y="276382"/>
                  </a:lnTo>
                  <a:lnTo>
                    <a:pt x="342796" y="325190"/>
                  </a:lnTo>
                  <a:lnTo>
                    <a:pt x="342848" y="333374"/>
                  </a:lnTo>
                  <a:lnTo>
                    <a:pt x="342642" y="349732"/>
                  </a:lnTo>
                  <a:lnTo>
                    <a:pt x="339553" y="398413"/>
                  </a:lnTo>
                  <a:lnTo>
                    <a:pt x="332826" y="445685"/>
                  </a:lnTo>
                  <a:lnTo>
                    <a:pt x="322603" y="490526"/>
                  </a:lnTo>
                  <a:lnTo>
                    <a:pt x="309108" y="531965"/>
                  </a:lnTo>
                  <a:lnTo>
                    <a:pt x="292631" y="569106"/>
                  </a:lnTo>
                  <a:lnTo>
                    <a:pt x="271319" y="604499"/>
                  </a:lnTo>
                  <a:lnTo>
                    <a:pt x="242197" y="637194"/>
                  </a:lnTo>
                  <a:lnTo>
                    <a:pt x="210353" y="658213"/>
                  </a:lnTo>
                  <a:lnTo>
                    <a:pt x="177013" y="666749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2085974"/>
              <a:ext cx="342899" cy="3809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68399" y="1930400"/>
            <a:ext cx="4514215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5" b="1">
                <a:solidFill>
                  <a:srgbClr val="D8B4FE"/>
                </a:solidFill>
                <a:latin typeface="Gill Sans MT"/>
                <a:cs typeface="Gill Sans MT"/>
              </a:rPr>
              <a:t>Personalized</a:t>
            </a:r>
            <a:r>
              <a:rPr dirty="0" sz="1800" spc="165" b="1">
                <a:solidFill>
                  <a:srgbClr val="D8B4FE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D8B4FE"/>
                </a:solidFill>
                <a:latin typeface="Gill Sans MT"/>
                <a:cs typeface="Gill Sans MT"/>
              </a:rPr>
              <a:t>Recommendations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855"/>
              </a:spcBef>
            </a:pP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When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Netflix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suggests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movie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you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end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up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loving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or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Spotify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curates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perfect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playlist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mood,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that's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work.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These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platforms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analyze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past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behavior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and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compare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it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with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millions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other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users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predict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what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you'll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enjoy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E4E7EB"/>
                </a:solidFill>
                <a:latin typeface="Trebuchet MS"/>
                <a:cs typeface="Trebuchet MS"/>
              </a:rPr>
              <a:t>next.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48398" y="1714499"/>
            <a:ext cx="5486400" cy="2019300"/>
            <a:chOff x="6248398" y="1714499"/>
            <a:chExt cx="5486400" cy="2019300"/>
          </a:xfrm>
        </p:grpSpPr>
        <p:sp>
          <p:nvSpPr>
            <p:cNvPr id="15" name="object 15" descr=""/>
            <p:cNvSpPr/>
            <p:nvPr/>
          </p:nvSpPr>
          <p:spPr>
            <a:xfrm>
              <a:off x="6248398" y="1714499"/>
              <a:ext cx="5486400" cy="2019300"/>
            </a:xfrm>
            <a:custGeom>
              <a:avLst/>
              <a:gdLst/>
              <a:ahLst/>
              <a:cxnLst/>
              <a:rect l="l" t="t" r="r" b="b"/>
              <a:pathLst>
                <a:path w="5486400" h="2019300">
                  <a:moveTo>
                    <a:pt x="5397404" y="2019299"/>
                  </a:moveTo>
                  <a:lnTo>
                    <a:pt x="88995" y="2019299"/>
                  </a:lnTo>
                  <a:lnTo>
                    <a:pt x="82801" y="2018689"/>
                  </a:lnTo>
                  <a:lnTo>
                    <a:pt x="37131" y="1999772"/>
                  </a:lnTo>
                  <a:lnTo>
                    <a:pt x="9643" y="1966278"/>
                  </a:lnTo>
                  <a:lnTo>
                    <a:pt x="0" y="1930303"/>
                  </a:lnTo>
                  <a:lnTo>
                    <a:pt x="0" y="1924049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397404" y="0"/>
                  </a:lnTo>
                  <a:lnTo>
                    <a:pt x="5438865" y="12577"/>
                  </a:lnTo>
                  <a:lnTo>
                    <a:pt x="5473820" y="47532"/>
                  </a:lnTo>
                  <a:lnTo>
                    <a:pt x="5486400" y="88995"/>
                  </a:lnTo>
                  <a:lnTo>
                    <a:pt x="5486400" y="1930303"/>
                  </a:lnTo>
                  <a:lnTo>
                    <a:pt x="5473820" y="1971767"/>
                  </a:lnTo>
                  <a:lnTo>
                    <a:pt x="5438865" y="2006721"/>
                  </a:lnTo>
                  <a:lnTo>
                    <a:pt x="5403598" y="2018689"/>
                  </a:lnTo>
                  <a:lnTo>
                    <a:pt x="5397404" y="2019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77038" y="1943099"/>
              <a:ext cx="257175" cy="666750"/>
            </a:xfrm>
            <a:custGeom>
              <a:avLst/>
              <a:gdLst/>
              <a:ahLst/>
              <a:cxnLst/>
              <a:rect l="l" t="t" r="r" b="b"/>
              <a:pathLst>
                <a:path w="257175" h="666750">
                  <a:moveTo>
                    <a:pt x="132760" y="666749"/>
                  </a:moveTo>
                  <a:lnTo>
                    <a:pt x="124337" y="666749"/>
                  </a:lnTo>
                  <a:lnTo>
                    <a:pt x="120135" y="666214"/>
                  </a:lnTo>
                  <a:lnTo>
                    <a:pt x="83230" y="645551"/>
                  </a:lnTo>
                  <a:lnTo>
                    <a:pt x="53607" y="604499"/>
                  </a:lnTo>
                  <a:lnTo>
                    <a:pt x="33271" y="557255"/>
                  </a:lnTo>
                  <a:lnTo>
                    <a:pt x="18255" y="504763"/>
                  </a:lnTo>
                  <a:lnTo>
                    <a:pt x="9748" y="460951"/>
                  </a:lnTo>
                  <a:lnTo>
                    <a:pt x="3814" y="414378"/>
                  </a:lnTo>
                  <a:lnTo>
                    <a:pt x="580" y="366051"/>
                  </a:lnTo>
                  <a:lnTo>
                    <a:pt x="0" y="341558"/>
                  </a:lnTo>
                  <a:lnTo>
                    <a:pt x="116" y="317016"/>
                  </a:lnTo>
                  <a:lnTo>
                    <a:pt x="2431" y="268336"/>
                  </a:lnTo>
                  <a:lnTo>
                    <a:pt x="7477" y="221063"/>
                  </a:lnTo>
                  <a:lnTo>
                    <a:pt x="15144" y="176222"/>
                  </a:lnTo>
                  <a:lnTo>
                    <a:pt x="25266" y="134783"/>
                  </a:lnTo>
                  <a:lnTo>
                    <a:pt x="40601" y="89922"/>
                  </a:lnTo>
                  <a:lnTo>
                    <a:pt x="60610" y="50117"/>
                  </a:lnTo>
                  <a:lnTo>
                    <a:pt x="87191" y="17524"/>
                  </a:lnTo>
                  <a:lnTo>
                    <a:pt x="124337" y="0"/>
                  </a:lnTo>
                  <a:lnTo>
                    <a:pt x="132760" y="0"/>
                  </a:lnTo>
                  <a:lnTo>
                    <a:pt x="169906" y="17524"/>
                  </a:lnTo>
                  <a:lnTo>
                    <a:pt x="196485" y="50117"/>
                  </a:lnTo>
                  <a:lnTo>
                    <a:pt x="216495" y="89922"/>
                  </a:lnTo>
                  <a:lnTo>
                    <a:pt x="233678" y="141412"/>
                  </a:lnTo>
                  <a:lnTo>
                    <a:pt x="243406" y="183487"/>
                  </a:lnTo>
                  <a:lnTo>
                    <a:pt x="250646" y="228798"/>
                  </a:lnTo>
                  <a:lnTo>
                    <a:pt x="255243" y="276382"/>
                  </a:lnTo>
                  <a:lnTo>
                    <a:pt x="257097" y="325190"/>
                  </a:lnTo>
                  <a:lnTo>
                    <a:pt x="257136" y="333374"/>
                  </a:lnTo>
                  <a:lnTo>
                    <a:pt x="256788" y="357896"/>
                  </a:lnTo>
                  <a:lnTo>
                    <a:pt x="254011" y="406420"/>
                  </a:lnTo>
                  <a:lnTo>
                    <a:pt x="248519" y="453352"/>
                  </a:lnTo>
                  <a:lnTo>
                    <a:pt x="240430" y="497696"/>
                  </a:lnTo>
                  <a:lnTo>
                    <a:pt x="229920" y="538475"/>
                  </a:lnTo>
                  <a:lnTo>
                    <a:pt x="216495" y="576827"/>
                  </a:lnTo>
                  <a:lnTo>
                    <a:pt x="196486" y="616631"/>
                  </a:lnTo>
                  <a:lnTo>
                    <a:pt x="169906" y="649224"/>
                  </a:lnTo>
                  <a:lnTo>
                    <a:pt x="132760" y="666749"/>
                  </a:lnTo>
                  <a:close/>
                </a:path>
              </a:pathLst>
            </a:custGeom>
            <a:solidFill>
              <a:srgbClr val="C240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2085974"/>
              <a:ext cx="257174" cy="3809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873875" y="1930400"/>
            <a:ext cx="4602480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 b="1">
                <a:solidFill>
                  <a:srgbClr val="FDB973"/>
                </a:solidFill>
                <a:latin typeface="Gill Sans MT"/>
                <a:cs typeface="Gill Sans MT"/>
              </a:rPr>
              <a:t>Smart</a:t>
            </a:r>
            <a:r>
              <a:rPr dirty="0" sz="1800" spc="145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204" b="1">
                <a:solidFill>
                  <a:srgbClr val="FDB973"/>
                </a:solidFill>
                <a:latin typeface="Gill Sans MT"/>
                <a:cs typeface="Gill Sans MT"/>
              </a:rPr>
              <a:t>Assistants</a:t>
            </a:r>
            <a:r>
              <a:rPr dirty="0" sz="1800" spc="15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215" b="1">
                <a:solidFill>
                  <a:srgbClr val="FDB973"/>
                </a:solidFill>
                <a:latin typeface="Gill Sans MT"/>
                <a:cs typeface="Gill Sans MT"/>
              </a:rPr>
              <a:t>&amp;</a:t>
            </a:r>
            <a:r>
              <a:rPr dirty="0" sz="1800" spc="145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25" b="1">
                <a:solidFill>
                  <a:srgbClr val="FDB973"/>
                </a:solidFill>
                <a:latin typeface="Gill Sans MT"/>
                <a:cs typeface="Gill Sans MT"/>
              </a:rPr>
              <a:t>NLP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855"/>
              </a:spcBef>
            </a:pP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Voice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assistants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like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Siri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Alexa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use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Natural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Language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Processing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(NLP)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understand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respond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spoken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commands.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E4E7EB"/>
                </a:solidFill>
                <a:latin typeface="Trebuchet MS"/>
                <a:cs typeface="Trebuchet MS"/>
              </a:rPr>
              <a:t>same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technology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powers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the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conversational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abilities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tools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like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ChatGPT,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allowing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E4E7EB"/>
                </a:solidFill>
                <a:latin typeface="Trebuchet MS"/>
                <a:cs typeface="Trebuchet MS"/>
              </a:rPr>
              <a:t>us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to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interact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with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computers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more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E4E7EB"/>
                </a:solidFill>
                <a:latin typeface="Trebuchet MS"/>
                <a:cs typeface="Trebuchet MS"/>
              </a:rPr>
              <a:t>human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E4E7EB"/>
                </a:solidFill>
                <a:latin typeface="Trebuchet MS"/>
                <a:cs typeface="Trebuchet MS"/>
              </a:rPr>
              <a:t>way.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57199" y="4038599"/>
            <a:ext cx="5486400" cy="2019300"/>
            <a:chOff x="457199" y="4038599"/>
            <a:chExt cx="5486400" cy="2019300"/>
          </a:xfrm>
        </p:grpSpPr>
        <p:sp>
          <p:nvSpPr>
            <p:cNvPr id="20" name="object 20" descr=""/>
            <p:cNvSpPr/>
            <p:nvPr/>
          </p:nvSpPr>
          <p:spPr>
            <a:xfrm>
              <a:off x="457199" y="4038599"/>
              <a:ext cx="5486400" cy="2019300"/>
            </a:xfrm>
            <a:custGeom>
              <a:avLst/>
              <a:gdLst/>
              <a:ahLst/>
              <a:cxnLst/>
              <a:rect l="l" t="t" r="r" b="b"/>
              <a:pathLst>
                <a:path w="5486400" h="2019300">
                  <a:moveTo>
                    <a:pt x="5397403" y="2019299"/>
                  </a:moveTo>
                  <a:lnTo>
                    <a:pt x="88995" y="2019299"/>
                  </a:lnTo>
                  <a:lnTo>
                    <a:pt x="82801" y="2018689"/>
                  </a:lnTo>
                  <a:lnTo>
                    <a:pt x="37131" y="1999771"/>
                  </a:lnTo>
                  <a:lnTo>
                    <a:pt x="9643" y="1966278"/>
                  </a:lnTo>
                  <a:lnTo>
                    <a:pt x="0" y="1930304"/>
                  </a:lnTo>
                  <a:lnTo>
                    <a:pt x="0" y="1924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97403" y="0"/>
                  </a:lnTo>
                  <a:lnTo>
                    <a:pt x="5438866" y="12577"/>
                  </a:lnTo>
                  <a:lnTo>
                    <a:pt x="5473821" y="47531"/>
                  </a:lnTo>
                  <a:lnTo>
                    <a:pt x="5486399" y="88995"/>
                  </a:lnTo>
                  <a:lnTo>
                    <a:pt x="5486399" y="1930304"/>
                  </a:lnTo>
                  <a:lnTo>
                    <a:pt x="5473821" y="1971767"/>
                  </a:lnTo>
                  <a:lnTo>
                    <a:pt x="5438866" y="2006721"/>
                  </a:lnTo>
                  <a:lnTo>
                    <a:pt x="5403597" y="2018689"/>
                  </a:lnTo>
                  <a:lnTo>
                    <a:pt x="5397403" y="2019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5858" y="4267199"/>
              <a:ext cx="390525" cy="666750"/>
            </a:xfrm>
            <a:custGeom>
              <a:avLst/>
              <a:gdLst/>
              <a:ahLst/>
              <a:cxnLst/>
              <a:rect l="l" t="t" r="r" b="b"/>
              <a:pathLst>
                <a:path w="390525" h="666750">
                  <a:moveTo>
                    <a:pt x="201598" y="666749"/>
                  </a:moveTo>
                  <a:lnTo>
                    <a:pt x="188808" y="666749"/>
                  </a:lnTo>
                  <a:lnTo>
                    <a:pt x="182428" y="666214"/>
                  </a:lnTo>
                  <a:lnTo>
                    <a:pt x="144641" y="655563"/>
                  </a:lnTo>
                  <a:lnTo>
                    <a:pt x="108797" y="632531"/>
                  </a:lnTo>
                  <a:lnTo>
                    <a:pt x="81404" y="604499"/>
                  </a:lnTo>
                  <a:lnTo>
                    <a:pt x="53784" y="563248"/>
                  </a:lnTo>
                  <a:lnTo>
                    <a:pt x="35560" y="525336"/>
                  </a:lnTo>
                  <a:lnTo>
                    <a:pt x="20789" y="483261"/>
                  </a:lnTo>
                  <a:lnTo>
                    <a:pt x="9796" y="437950"/>
                  </a:lnTo>
                  <a:lnTo>
                    <a:pt x="2815" y="390366"/>
                  </a:lnTo>
                  <a:lnTo>
                    <a:pt x="0" y="341558"/>
                  </a:lnTo>
                  <a:lnTo>
                    <a:pt x="0" y="325190"/>
                  </a:lnTo>
                  <a:lnTo>
                    <a:pt x="470" y="308852"/>
                  </a:lnTo>
                  <a:lnTo>
                    <a:pt x="4685" y="260329"/>
                  </a:lnTo>
                  <a:lnTo>
                    <a:pt x="13024" y="213396"/>
                  </a:lnTo>
                  <a:lnTo>
                    <a:pt x="25308" y="169052"/>
                  </a:lnTo>
                  <a:lnTo>
                    <a:pt x="41268" y="128273"/>
                  </a:lnTo>
                  <a:lnTo>
                    <a:pt x="60563" y="91926"/>
                  </a:lnTo>
                  <a:lnTo>
                    <a:pt x="92038" y="50117"/>
                  </a:lnTo>
                  <a:lnTo>
                    <a:pt x="126388" y="21197"/>
                  </a:lnTo>
                  <a:lnTo>
                    <a:pt x="163382" y="4275"/>
                  </a:lnTo>
                  <a:lnTo>
                    <a:pt x="188808" y="0"/>
                  </a:lnTo>
                  <a:lnTo>
                    <a:pt x="201598" y="0"/>
                  </a:lnTo>
                  <a:lnTo>
                    <a:pt x="239569" y="8535"/>
                  </a:lnTo>
                  <a:lnTo>
                    <a:pt x="275835" y="29554"/>
                  </a:lnTo>
                  <a:lnTo>
                    <a:pt x="309003" y="62249"/>
                  </a:lnTo>
                  <a:lnTo>
                    <a:pt x="336623" y="103500"/>
                  </a:lnTo>
                  <a:lnTo>
                    <a:pt x="354846" y="141412"/>
                  </a:lnTo>
                  <a:lnTo>
                    <a:pt x="369617" y="183487"/>
                  </a:lnTo>
                  <a:lnTo>
                    <a:pt x="380610" y="228798"/>
                  </a:lnTo>
                  <a:lnTo>
                    <a:pt x="387591" y="276382"/>
                  </a:lnTo>
                  <a:lnTo>
                    <a:pt x="390407" y="325190"/>
                  </a:lnTo>
                  <a:lnTo>
                    <a:pt x="390466" y="333374"/>
                  </a:lnTo>
                  <a:lnTo>
                    <a:pt x="390231" y="349732"/>
                  </a:lnTo>
                  <a:lnTo>
                    <a:pt x="386714" y="398411"/>
                  </a:lnTo>
                  <a:lnTo>
                    <a:pt x="379052" y="445685"/>
                  </a:lnTo>
                  <a:lnTo>
                    <a:pt x="367409" y="490526"/>
                  </a:lnTo>
                  <a:lnTo>
                    <a:pt x="352040" y="531965"/>
                  </a:lnTo>
                  <a:lnTo>
                    <a:pt x="333275" y="569106"/>
                  </a:lnTo>
                  <a:lnTo>
                    <a:pt x="309003" y="604499"/>
                  </a:lnTo>
                  <a:lnTo>
                    <a:pt x="281609" y="632531"/>
                  </a:lnTo>
                  <a:lnTo>
                    <a:pt x="245765" y="655563"/>
                  </a:lnTo>
                  <a:lnTo>
                    <a:pt x="207978" y="666214"/>
                  </a:lnTo>
                  <a:lnTo>
                    <a:pt x="201598" y="666749"/>
                  </a:lnTo>
                  <a:close/>
                </a:path>
              </a:pathLst>
            </a:custGeom>
            <a:solidFill>
              <a:srgbClr val="0E75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9" y="4410074"/>
              <a:ext cx="390524" cy="3809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216024" y="4254500"/>
            <a:ext cx="4286885" cy="1322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0" b="1">
                <a:solidFill>
                  <a:srgbClr val="5DE9D4"/>
                </a:solidFill>
                <a:latin typeface="Gill Sans MT"/>
                <a:cs typeface="Gill Sans MT"/>
              </a:rPr>
              <a:t>Navigation</a:t>
            </a:r>
            <a:r>
              <a:rPr dirty="0" sz="1800" spc="140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800" spc="240" b="1">
                <a:solidFill>
                  <a:srgbClr val="5DE9D4"/>
                </a:solidFill>
                <a:latin typeface="Gill Sans MT"/>
                <a:cs typeface="Gill Sans MT"/>
              </a:rPr>
              <a:t>and</a:t>
            </a:r>
            <a:r>
              <a:rPr dirty="0" sz="1800" spc="14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800" spc="210" b="1">
                <a:solidFill>
                  <a:srgbClr val="5DE9D4"/>
                </a:solidFill>
                <a:latin typeface="Gill Sans MT"/>
                <a:cs typeface="Gill Sans MT"/>
              </a:rPr>
              <a:t>Mapping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855"/>
              </a:spcBef>
            </a:pP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Apps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like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Google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E4E7EB"/>
                </a:solidFill>
                <a:latin typeface="Trebuchet MS"/>
                <a:cs typeface="Trebuchet MS"/>
              </a:rPr>
              <a:t>Maps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Waze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use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analyze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real-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time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traffic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data,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predict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congestion,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calculate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the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fastest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route.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They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learn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collective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data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all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users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provide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dynamic,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up-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to-the-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minute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directions.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248398" y="4038599"/>
            <a:ext cx="5486400" cy="2019300"/>
            <a:chOff x="6248398" y="4038599"/>
            <a:chExt cx="5486400" cy="2019300"/>
          </a:xfrm>
        </p:grpSpPr>
        <p:sp>
          <p:nvSpPr>
            <p:cNvPr id="25" name="object 25" descr=""/>
            <p:cNvSpPr/>
            <p:nvPr/>
          </p:nvSpPr>
          <p:spPr>
            <a:xfrm>
              <a:off x="6248398" y="4038599"/>
              <a:ext cx="5486400" cy="2019300"/>
            </a:xfrm>
            <a:custGeom>
              <a:avLst/>
              <a:gdLst/>
              <a:ahLst/>
              <a:cxnLst/>
              <a:rect l="l" t="t" r="r" b="b"/>
              <a:pathLst>
                <a:path w="5486400" h="2019300">
                  <a:moveTo>
                    <a:pt x="5397404" y="2019299"/>
                  </a:moveTo>
                  <a:lnTo>
                    <a:pt x="88995" y="2019299"/>
                  </a:lnTo>
                  <a:lnTo>
                    <a:pt x="82801" y="2018689"/>
                  </a:lnTo>
                  <a:lnTo>
                    <a:pt x="37131" y="1999771"/>
                  </a:lnTo>
                  <a:lnTo>
                    <a:pt x="9643" y="1966278"/>
                  </a:lnTo>
                  <a:lnTo>
                    <a:pt x="0" y="1930304"/>
                  </a:lnTo>
                  <a:lnTo>
                    <a:pt x="0" y="1924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397404" y="0"/>
                  </a:lnTo>
                  <a:lnTo>
                    <a:pt x="5438865" y="12577"/>
                  </a:lnTo>
                  <a:lnTo>
                    <a:pt x="5473820" y="47531"/>
                  </a:lnTo>
                  <a:lnTo>
                    <a:pt x="5486400" y="88995"/>
                  </a:lnTo>
                  <a:lnTo>
                    <a:pt x="5486400" y="1930304"/>
                  </a:lnTo>
                  <a:lnTo>
                    <a:pt x="5473820" y="1971767"/>
                  </a:lnTo>
                  <a:lnTo>
                    <a:pt x="5438865" y="2006721"/>
                  </a:lnTo>
                  <a:lnTo>
                    <a:pt x="5403598" y="2018689"/>
                  </a:lnTo>
                  <a:lnTo>
                    <a:pt x="5397404" y="2019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77063" y="4267199"/>
              <a:ext cx="428625" cy="666750"/>
            </a:xfrm>
            <a:custGeom>
              <a:avLst/>
              <a:gdLst/>
              <a:ahLst/>
              <a:cxnLst/>
              <a:rect l="l" t="t" r="r" b="b"/>
              <a:pathLst>
                <a:path w="428625" h="666750">
                  <a:moveTo>
                    <a:pt x="221266" y="666749"/>
                  </a:moveTo>
                  <a:lnTo>
                    <a:pt x="207229" y="666749"/>
                  </a:lnTo>
                  <a:lnTo>
                    <a:pt x="200226" y="666214"/>
                  </a:lnTo>
                  <a:lnTo>
                    <a:pt x="158753" y="655563"/>
                  </a:lnTo>
                  <a:lnTo>
                    <a:pt x="119411" y="632531"/>
                  </a:lnTo>
                  <a:lnTo>
                    <a:pt x="90844" y="605935"/>
                  </a:lnTo>
                  <a:lnTo>
                    <a:pt x="66472" y="574822"/>
                  </a:lnTo>
                  <a:lnTo>
                    <a:pt x="45294" y="538475"/>
                  </a:lnTo>
                  <a:lnTo>
                    <a:pt x="27778" y="497696"/>
                  </a:lnTo>
                  <a:lnTo>
                    <a:pt x="14295" y="453352"/>
                  </a:lnTo>
                  <a:lnTo>
                    <a:pt x="5143" y="406419"/>
                  </a:lnTo>
                  <a:lnTo>
                    <a:pt x="516" y="357896"/>
                  </a:lnTo>
                  <a:lnTo>
                    <a:pt x="0" y="341558"/>
                  </a:lnTo>
                  <a:lnTo>
                    <a:pt x="0" y="325190"/>
                  </a:lnTo>
                  <a:lnTo>
                    <a:pt x="3090" y="276382"/>
                  </a:lnTo>
                  <a:lnTo>
                    <a:pt x="10752" y="228798"/>
                  </a:lnTo>
                  <a:lnTo>
                    <a:pt x="22818" y="183487"/>
                  </a:lnTo>
                  <a:lnTo>
                    <a:pt x="39029" y="141412"/>
                  </a:lnTo>
                  <a:lnTo>
                    <a:pt x="59031" y="103500"/>
                  </a:lnTo>
                  <a:lnTo>
                    <a:pt x="82397" y="70557"/>
                  </a:lnTo>
                  <a:lnTo>
                    <a:pt x="119411" y="34216"/>
                  </a:lnTo>
                  <a:lnTo>
                    <a:pt x="158753" y="11185"/>
                  </a:lnTo>
                  <a:lnTo>
                    <a:pt x="200226" y="534"/>
                  </a:lnTo>
                  <a:lnTo>
                    <a:pt x="207229" y="0"/>
                  </a:lnTo>
                  <a:lnTo>
                    <a:pt x="221266" y="0"/>
                  </a:lnTo>
                  <a:lnTo>
                    <a:pt x="262942" y="8535"/>
                  </a:lnTo>
                  <a:lnTo>
                    <a:pt x="302745" y="29554"/>
                  </a:lnTo>
                  <a:lnTo>
                    <a:pt x="337650" y="60813"/>
                  </a:lnTo>
                  <a:lnTo>
                    <a:pt x="362022" y="91926"/>
                  </a:lnTo>
                  <a:lnTo>
                    <a:pt x="383200" y="128273"/>
                  </a:lnTo>
                  <a:lnTo>
                    <a:pt x="400717" y="169052"/>
                  </a:lnTo>
                  <a:lnTo>
                    <a:pt x="414200" y="213396"/>
                  </a:lnTo>
                  <a:lnTo>
                    <a:pt x="423352" y="260329"/>
                  </a:lnTo>
                  <a:lnTo>
                    <a:pt x="427980" y="308852"/>
                  </a:lnTo>
                  <a:lnTo>
                    <a:pt x="428560" y="333374"/>
                  </a:lnTo>
                  <a:lnTo>
                    <a:pt x="428302" y="349732"/>
                  </a:lnTo>
                  <a:lnTo>
                    <a:pt x="424442" y="398411"/>
                  </a:lnTo>
                  <a:lnTo>
                    <a:pt x="416032" y="445685"/>
                  </a:lnTo>
                  <a:lnTo>
                    <a:pt x="403254" y="490526"/>
                  </a:lnTo>
                  <a:lnTo>
                    <a:pt x="386384" y="531965"/>
                  </a:lnTo>
                  <a:lnTo>
                    <a:pt x="365788" y="569106"/>
                  </a:lnTo>
                  <a:lnTo>
                    <a:pt x="341913" y="601143"/>
                  </a:lnTo>
                  <a:lnTo>
                    <a:pt x="309082" y="632531"/>
                  </a:lnTo>
                  <a:lnTo>
                    <a:pt x="269742" y="655563"/>
                  </a:lnTo>
                  <a:lnTo>
                    <a:pt x="228269" y="666214"/>
                  </a:lnTo>
                  <a:lnTo>
                    <a:pt x="221266" y="666749"/>
                  </a:lnTo>
                  <a:close/>
                </a:path>
              </a:pathLst>
            </a:custGeom>
            <a:solidFill>
              <a:srgbClr val="FF6A6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9" y="4410074"/>
              <a:ext cx="428624" cy="3809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045325" y="4254500"/>
            <a:ext cx="4400550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 b="1">
                <a:solidFill>
                  <a:srgbClr val="F9A7D4"/>
                </a:solidFill>
                <a:latin typeface="Gill Sans MT"/>
                <a:cs typeface="Gill Sans MT"/>
              </a:rPr>
              <a:t>Facial</a:t>
            </a:r>
            <a:r>
              <a:rPr dirty="0" sz="1800" spc="130" b="1">
                <a:solidFill>
                  <a:srgbClr val="F9A7D4"/>
                </a:solidFill>
                <a:latin typeface="Gill Sans MT"/>
                <a:cs typeface="Gill Sans MT"/>
              </a:rPr>
              <a:t> </a:t>
            </a:r>
            <a:r>
              <a:rPr dirty="0" sz="1800" spc="170" b="1">
                <a:solidFill>
                  <a:srgbClr val="F9A7D4"/>
                </a:solidFill>
                <a:latin typeface="Gill Sans MT"/>
                <a:cs typeface="Gill Sans MT"/>
              </a:rPr>
              <a:t>Recognition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855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ability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unlock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phone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with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face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or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have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social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media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automatically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tag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friends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photos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direct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application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AI-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powered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computer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vision.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These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analyze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facial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features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compare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them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to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databases</a:t>
            </a:r>
            <a:r>
              <a:rPr dirty="0" sz="1200" spc="1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1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identify</a:t>
            </a:r>
            <a:r>
              <a:rPr dirty="0" sz="1200" spc="1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individuals.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04789" y="6283324"/>
            <a:ext cx="8582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These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systems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work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quietly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in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background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make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daily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life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more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convenient,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personalized,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connected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058025"/>
            <a:chOff x="0" y="0"/>
            <a:chExt cx="12192000" cy="70580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580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162424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0"/>
              <a:t>Machine</a:t>
            </a:r>
            <a:r>
              <a:rPr dirty="0" spc="260"/>
              <a:t> </a:t>
            </a:r>
            <a:r>
              <a:rPr dirty="0" spc="370"/>
              <a:t>Learning</a:t>
            </a:r>
            <a:r>
              <a:rPr dirty="0" spc="260"/>
              <a:t> </a:t>
            </a:r>
            <a:r>
              <a:rPr dirty="0" spc="330"/>
              <a:t>Simplified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741425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difference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between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traditional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programming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learning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E4E7EB"/>
                </a:solidFill>
                <a:latin typeface="Trebuchet MS"/>
                <a:cs typeface="Trebuchet MS"/>
              </a:rPr>
              <a:t>examples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590674"/>
            <a:ext cx="5048250" cy="4191000"/>
            <a:chOff x="457199" y="1590674"/>
            <a:chExt cx="5048250" cy="4191000"/>
          </a:xfrm>
        </p:grpSpPr>
        <p:sp>
          <p:nvSpPr>
            <p:cNvPr id="10" name="object 10" descr=""/>
            <p:cNvSpPr/>
            <p:nvPr/>
          </p:nvSpPr>
          <p:spPr>
            <a:xfrm>
              <a:off x="457187" y="1590674"/>
              <a:ext cx="5048250" cy="4191000"/>
            </a:xfrm>
            <a:custGeom>
              <a:avLst/>
              <a:gdLst/>
              <a:ahLst/>
              <a:cxnLst/>
              <a:rect l="l" t="t" r="r" b="b"/>
              <a:pathLst>
                <a:path w="5048250" h="4191000">
                  <a:moveTo>
                    <a:pt x="5048250" y="89001"/>
                  </a:moveTo>
                  <a:lnTo>
                    <a:pt x="5035677" y="47536"/>
                  </a:lnTo>
                  <a:lnTo>
                    <a:pt x="5000726" y="12585"/>
                  </a:lnTo>
                  <a:lnTo>
                    <a:pt x="495926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4095750"/>
                  </a:lnTo>
                  <a:lnTo>
                    <a:pt x="0" y="4102011"/>
                  </a:lnTo>
                  <a:lnTo>
                    <a:pt x="12585" y="4143476"/>
                  </a:lnTo>
                  <a:lnTo>
                    <a:pt x="47536" y="4178427"/>
                  </a:lnTo>
                  <a:lnTo>
                    <a:pt x="89001" y="4191000"/>
                  </a:lnTo>
                  <a:lnTo>
                    <a:pt x="4959261" y="4191000"/>
                  </a:lnTo>
                  <a:lnTo>
                    <a:pt x="5000726" y="4178427"/>
                  </a:lnTo>
                  <a:lnTo>
                    <a:pt x="5035677" y="4143476"/>
                  </a:lnTo>
                  <a:lnTo>
                    <a:pt x="5048250" y="4102011"/>
                  </a:lnTo>
                  <a:lnTo>
                    <a:pt x="5048250" y="89001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1819274"/>
              <a:ext cx="361949" cy="3428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149350" y="1825625"/>
            <a:ext cx="3234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 b="1">
                <a:solidFill>
                  <a:srgbClr val="FFFFFF"/>
                </a:solidFill>
                <a:latin typeface="Gill Sans MT"/>
                <a:cs typeface="Gill Sans MT"/>
              </a:rPr>
              <a:t>Traditional</a:t>
            </a: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0" b="1">
                <a:solidFill>
                  <a:srgbClr val="FFFFFF"/>
                </a:solidFill>
                <a:latin typeface="Gill Sans MT"/>
                <a:cs typeface="Gill Sans MT"/>
              </a:rPr>
              <a:t>Programming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3486150"/>
            <a:ext cx="133349" cy="9524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25500" y="3370580"/>
            <a:ext cx="40513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9235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If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shape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octagon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color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red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contains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"STOP",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then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it's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stop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sign.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85799" y="3714750"/>
            <a:ext cx="2571750" cy="1000125"/>
            <a:chOff x="685799" y="3714750"/>
            <a:chExt cx="2571750" cy="1000125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4199" y="3714750"/>
              <a:ext cx="133349" cy="952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9" y="4572000"/>
              <a:ext cx="152399" cy="14287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73099" y="4187825"/>
            <a:ext cx="3177540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14" b="1">
                <a:solidFill>
                  <a:srgbClr val="FED6AA"/>
                </a:solidFill>
                <a:latin typeface="Gill Sans MT"/>
                <a:cs typeface="Gill Sans MT"/>
              </a:rPr>
              <a:t>Limitations:</a:t>
            </a:r>
            <a:endParaRPr sz="1350">
              <a:latin typeface="Gill Sans MT"/>
              <a:cs typeface="Gill Sans MT"/>
            </a:endParaRPr>
          </a:p>
          <a:p>
            <a:pPr marL="240665">
              <a:lnSpc>
                <a:spcPct val="100000"/>
              </a:lnSpc>
              <a:spcBef>
                <a:spcPts val="100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Fails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faded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or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angle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85799" y="1562099"/>
            <a:ext cx="11049000" cy="4238625"/>
            <a:chOff x="685799" y="1562099"/>
            <a:chExt cx="11049000" cy="4238625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9" y="4914899"/>
              <a:ext cx="152399" cy="14287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9" y="5257799"/>
              <a:ext cx="152399" cy="14287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686537" y="1562099"/>
              <a:ext cx="5048250" cy="4238625"/>
            </a:xfrm>
            <a:custGeom>
              <a:avLst/>
              <a:gdLst/>
              <a:ahLst/>
              <a:cxnLst/>
              <a:rect l="l" t="t" r="r" b="b"/>
              <a:pathLst>
                <a:path w="5048250" h="4238625">
                  <a:moveTo>
                    <a:pt x="5048250" y="89001"/>
                  </a:moveTo>
                  <a:lnTo>
                    <a:pt x="5035677" y="47536"/>
                  </a:lnTo>
                  <a:lnTo>
                    <a:pt x="5000726" y="12585"/>
                  </a:lnTo>
                  <a:lnTo>
                    <a:pt x="495926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4143375"/>
                  </a:lnTo>
                  <a:lnTo>
                    <a:pt x="0" y="4149636"/>
                  </a:lnTo>
                  <a:lnTo>
                    <a:pt x="12585" y="4191101"/>
                  </a:lnTo>
                  <a:lnTo>
                    <a:pt x="47536" y="4226052"/>
                  </a:lnTo>
                  <a:lnTo>
                    <a:pt x="89001" y="4238625"/>
                  </a:lnTo>
                  <a:lnTo>
                    <a:pt x="4959261" y="4238625"/>
                  </a:lnTo>
                  <a:lnTo>
                    <a:pt x="5000726" y="4226052"/>
                  </a:lnTo>
                  <a:lnTo>
                    <a:pt x="5035677" y="4191101"/>
                  </a:lnTo>
                  <a:lnTo>
                    <a:pt x="5048250" y="4149636"/>
                  </a:lnTo>
                  <a:lnTo>
                    <a:pt x="5048250" y="89001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5149" y="1790699"/>
              <a:ext cx="285749" cy="3428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901700" y="4864100"/>
            <a:ext cx="2949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explicitly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told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01700" y="5207000"/>
            <a:ext cx="2416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Cannot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adapt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situations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302500" y="1797050"/>
            <a:ext cx="231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0" b="1">
                <a:solidFill>
                  <a:srgbClr val="FFFFFF"/>
                </a:solidFill>
                <a:latin typeface="Gill Sans MT"/>
                <a:cs typeface="Gill Sans MT"/>
              </a:rPr>
              <a:t>Machine</a:t>
            </a:r>
            <a:r>
              <a:rPr dirty="0" sz="1800" spc="1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067550" y="2324099"/>
            <a:ext cx="3352800" cy="1266825"/>
            <a:chOff x="7067550" y="2324099"/>
            <a:chExt cx="3352800" cy="1266825"/>
          </a:xfrm>
        </p:grpSpPr>
        <p:sp>
          <p:nvSpPr>
            <p:cNvPr id="28" name="object 28" descr=""/>
            <p:cNvSpPr/>
            <p:nvPr/>
          </p:nvSpPr>
          <p:spPr>
            <a:xfrm>
              <a:off x="7858124" y="2324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30190" y="571499"/>
                  </a:moveTo>
                  <a:lnTo>
                    <a:pt x="41309" y="571499"/>
                  </a:lnTo>
                  <a:lnTo>
                    <a:pt x="35233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9" y="0"/>
                  </a:lnTo>
                  <a:lnTo>
                    <a:pt x="530190" y="0"/>
                  </a:lnTo>
                  <a:lnTo>
                    <a:pt x="565457" y="23564"/>
                  </a:lnTo>
                  <a:lnTo>
                    <a:pt x="571499" y="41309"/>
                  </a:lnTo>
                  <a:lnTo>
                    <a:pt x="571499" y="530190"/>
                  </a:lnTo>
                  <a:lnTo>
                    <a:pt x="547934" y="565457"/>
                  </a:lnTo>
                  <a:lnTo>
                    <a:pt x="536265" y="570291"/>
                  </a:lnTo>
                  <a:lnTo>
                    <a:pt x="530190" y="5714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77200" y="2457449"/>
              <a:ext cx="142874" cy="30479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8791574" y="2324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301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530190" y="0"/>
                  </a:lnTo>
                  <a:lnTo>
                    <a:pt x="565457" y="23564"/>
                  </a:lnTo>
                  <a:lnTo>
                    <a:pt x="571499" y="41309"/>
                  </a:lnTo>
                  <a:lnTo>
                    <a:pt x="571499" y="530190"/>
                  </a:lnTo>
                  <a:lnTo>
                    <a:pt x="547933" y="565457"/>
                  </a:lnTo>
                  <a:lnTo>
                    <a:pt x="536264" y="570291"/>
                  </a:lnTo>
                  <a:lnTo>
                    <a:pt x="530190" y="5714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01125" y="2457449"/>
              <a:ext cx="142874" cy="3047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848849" y="2324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30189" y="571499"/>
                  </a:moveTo>
                  <a:lnTo>
                    <a:pt x="41307" y="571499"/>
                  </a:lnTo>
                  <a:lnTo>
                    <a:pt x="35232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7" y="0"/>
                  </a:lnTo>
                  <a:lnTo>
                    <a:pt x="530189" y="0"/>
                  </a:lnTo>
                  <a:lnTo>
                    <a:pt x="565457" y="23564"/>
                  </a:lnTo>
                  <a:lnTo>
                    <a:pt x="571498" y="41309"/>
                  </a:lnTo>
                  <a:lnTo>
                    <a:pt x="571498" y="530190"/>
                  </a:lnTo>
                  <a:lnTo>
                    <a:pt x="547933" y="565457"/>
                  </a:lnTo>
                  <a:lnTo>
                    <a:pt x="536264" y="570291"/>
                  </a:lnTo>
                  <a:lnTo>
                    <a:pt x="530189" y="5714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67924" y="2457449"/>
              <a:ext cx="142874" cy="30479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67550" y="3495674"/>
              <a:ext cx="133349" cy="9524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7814766" y="2940050"/>
            <a:ext cx="6623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03704" y="2940050"/>
            <a:ext cx="93789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668568" y="2940050"/>
            <a:ext cx="93789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054850" y="3389630"/>
            <a:ext cx="41700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9235">
              <a:lnSpc>
                <a:spcPct val="125000"/>
              </a:lnSpc>
              <a:spcBef>
                <a:spcPts val="100"/>
              </a:spcBef>
            </a:pPr>
            <a:r>
              <a:rPr dirty="0" sz="1200" spc="114">
                <a:solidFill>
                  <a:srgbClr val="E4E7EB"/>
                </a:solidFill>
                <a:latin typeface="Trebuchet MS"/>
                <a:cs typeface="Trebuchet MS"/>
              </a:rPr>
              <a:t>Show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thousands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images,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labeling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which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are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stop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signs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which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are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E4E7EB"/>
                </a:solidFill>
                <a:latin typeface="Trebuchet MS"/>
                <a:cs typeface="Trebuchet MS"/>
              </a:rPr>
              <a:t>not.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915150" y="3724275"/>
            <a:ext cx="2247900" cy="1009650"/>
            <a:chOff x="6915150" y="3724275"/>
            <a:chExt cx="2247900" cy="1009650"/>
          </a:xfrm>
        </p:grpSpPr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29700" y="3724275"/>
              <a:ext cx="133349" cy="9524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5150" y="4581525"/>
              <a:ext cx="152399" cy="1523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902450" y="4206875"/>
            <a:ext cx="314134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30" b="1">
                <a:solidFill>
                  <a:srgbClr val="FED6AA"/>
                </a:solidFill>
                <a:latin typeface="Gill Sans MT"/>
                <a:cs typeface="Gill Sans MT"/>
              </a:rPr>
              <a:t>Benefits:</a:t>
            </a:r>
            <a:endParaRPr sz="1350">
              <a:latin typeface="Gill Sans MT"/>
              <a:cs typeface="Gill Sans MT"/>
            </a:endParaRPr>
          </a:p>
          <a:p>
            <a:pPr marL="240665">
              <a:lnSpc>
                <a:spcPct val="100000"/>
              </a:lnSpc>
              <a:spcBef>
                <a:spcPts val="1005"/>
              </a:spcBef>
            </a:pP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Learns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underlying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57199" y="4924424"/>
            <a:ext cx="11277600" cy="1676400"/>
            <a:chOff x="457199" y="4924424"/>
            <a:chExt cx="11277600" cy="1676400"/>
          </a:xfrm>
        </p:grpSpPr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5149" y="4924424"/>
              <a:ext cx="152399" cy="15239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5149" y="5267324"/>
              <a:ext cx="152399" cy="15239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57199" y="6029324"/>
              <a:ext cx="11277600" cy="571500"/>
            </a:xfrm>
            <a:custGeom>
              <a:avLst/>
              <a:gdLst/>
              <a:ahLst/>
              <a:cxnLst/>
              <a:rect l="l" t="t" r="r" b="b"/>
              <a:pathLst>
                <a:path w="11277600" h="571500">
                  <a:moveTo>
                    <a:pt x="112064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206402" y="0"/>
                  </a:lnTo>
                  <a:lnTo>
                    <a:pt x="11247891" y="15621"/>
                  </a:lnTo>
                  <a:lnTo>
                    <a:pt x="11273712" y="51661"/>
                  </a:lnTo>
                  <a:lnTo>
                    <a:pt x="11277599" y="71196"/>
                  </a:lnTo>
                  <a:lnTo>
                    <a:pt x="11277599" y="500303"/>
                  </a:lnTo>
                  <a:lnTo>
                    <a:pt x="11261975" y="541793"/>
                  </a:lnTo>
                  <a:lnTo>
                    <a:pt x="11225936" y="567612"/>
                  </a:lnTo>
                  <a:lnTo>
                    <a:pt x="11211357" y="571011"/>
                  </a:lnTo>
                  <a:lnTo>
                    <a:pt x="11206402" y="571499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8774" y="6219824"/>
              <a:ext cx="142874" cy="19049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7131050" y="4883150"/>
            <a:ext cx="3606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variations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(faded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signs,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angles)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131050" y="5226050"/>
            <a:ext cx="2530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adapts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900318" y="6178549"/>
            <a:ext cx="86709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teaching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rather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FFFFFF"/>
                </a:solidFill>
                <a:latin typeface="Trebuchet MS"/>
                <a:cs typeface="Trebuchet MS"/>
              </a:rPr>
              <a:t>giving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rigid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2600324" y="2352674"/>
            <a:ext cx="762000" cy="757555"/>
          </a:xfrm>
          <a:custGeom>
            <a:avLst/>
            <a:gdLst/>
            <a:ahLst/>
            <a:cxnLst/>
            <a:rect l="l" t="t" r="r" b="b"/>
            <a:pathLst>
              <a:path w="762000" h="757555">
                <a:moveTo>
                  <a:pt x="381000" y="757237"/>
                </a:moveTo>
                <a:lnTo>
                  <a:pt x="0" y="566737"/>
                </a:lnTo>
                <a:lnTo>
                  <a:pt x="0" y="185737"/>
                </a:lnTo>
                <a:lnTo>
                  <a:pt x="371475" y="0"/>
                </a:lnTo>
                <a:lnTo>
                  <a:pt x="390524" y="0"/>
                </a:lnTo>
                <a:lnTo>
                  <a:pt x="761999" y="185737"/>
                </a:lnTo>
                <a:lnTo>
                  <a:pt x="761999" y="566737"/>
                </a:lnTo>
                <a:lnTo>
                  <a:pt x="381000" y="757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2769492" y="2625725"/>
            <a:ext cx="4235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 b="1">
                <a:solidFill>
                  <a:srgbClr val="FFFFFF"/>
                </a:solidFill>
                <a:latin typeface="Gill Sans MT"/>
                <a:cs typeface="Gill Sans MT"/>
              </a:rPr>
              <a:t>STOP</a:t>
            </a:r>
            <a:endParaRPr sz="1050">
              <a:latin typeface="Gill Sans MT"/>
              <a:cs typeface="Gill Sans MT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810249" y="3400425"/>
            <a:ext cx="571499" cy="571499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5912444" y="3521075"/>
            <a:ext cx="367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 b="1">
                <a:solidFill>
                  <a:srgbClr val="FFFFFF"/>
                </a:solidFill>
                <a:latin typeface="Gill Sans MT"/>
                <a:cs typeface="Gill Sans MT"/>
              </a:rPr>
              <a:t>VS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067550"/>
            <a:chOff x="0" y="0"/>
            <a:chExt cx="12192000" cy="7067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675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171949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Ethical</a:t>
            </a:r>
            <a:r>
              <a:rPr dirty="0" spc="265"/>
              <a:t> </a:t>
            </a:r>
            <a:r>
              <a:rPr dirty="0" spc="330"/>
              <a:t>Considerations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55645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E4E7EB"/>
                </a:solidFill>
                <a:latin typeface="Trebuchet MS"/>
                <a:cs typeface="Trebuchet MS"/>
              </a:rPr>
              <a:t>Addressing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35">
                <a:solidFill>
                  <a:srgbClr val="E4E7EB"/>
                </a:solidFill>
                <a:latin typeface="Trebuchet MS"/>
                <a:cs typeface="Trebuchet MS"/>
              </a:rPr>
              <a:t>human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dimensions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artificial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714499"/>
            <a:ext cx="3552825" cy="4324350"/>
            <a:chOff x="457199" y="1714499"/>
            <a:chExt cx="3552825" cy="4324350"/>
          </a:xfrm>
        </p:grpSpPr>
        <p:sp>
          <p:nvSpPr>
            <p:cNvPr id="10" name="object 10" descr=""/>
            <p:cNvSpPr/>
            <p:nvPr/>
          </p:nvSpPr>
          <p:spPr>
            <a:xfrm>
              <a:off x="457199" y="1714499"/>
              <a:ext cx="3552825" cy="4324350"/>
            </a:xfrm>
            <a:custGeom>
              <a:avLst/>
              <a:gdLst/>
              <a:ahLst/>
              <a:cxnLst/>
              <a:rect l="l" t="t" r="r" b="b"/>
              <a:pathLst>
                <a:path w="3552825" h="4324350">
                  <a:moveTo>
                    <a:pt x="3463828" y="4324349"/>
                  </a:moveTo>
                  <a:lnTo>
                    <a:pt x="88995" y="4324349"/>
                  </a:lnTo>
                  <a:lnTo>
                    <a:pt x="82801" y="4323738"/>
                  </a:lnTo>
                  <a:lnTo>
                    <a:pt x="37131" y="4304821"/>
                  </a:lnTo>
                  <a:lnTo>
                    <a:pt x="9643" y="4271327"/>
                  </a:lnTo>
                  <a:lnTo>
                    <a:pt x="0" y="4235353"/>
                  </a:lnTo>
                  <a:lnTo>
                    <a:pt x="0" y="4229099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463828" y="0"/>
                  </a:lnTo>
                  <a:lnTo>
                    <a:pt x="3505292" y="12577"/>
                  </a:lnTo>
                  <a:lnTo>
                    <a:pt x="3540246" y="47532"/>
                  </a:lnTo>
                  <a:lnTo>
                    <a:pt x="3552824" y="88995"/>
                  </a:lnTo>
                  <a:lnTo>
                    <a:pt x="3552824" y="4235353"/>
                  </a:lnTo>
                  <a:lnTo>
                    <a:pt x="3540246" y="4276816"/>
                  </a:lnTo>
                  <a:lnTo>
                    <a:pt x="3505292" y="4311770"/>
                  </a:lnTo>
                  <a:lnTo>
                    <a:pt x="3470022" y="4323738"/>
                  </a:lnTo>
                  <a:lnTo>
                    <a:pt x="3463828" y="432434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04999" y="19430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8"/>
                  </a:lnTo>
                  <a:lnTo>
                    <a:pt x="213396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3" y="518588"/>
                  </a:lnTo>
                  <a:lnTo>
                    <a:pt x="35594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1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2"/>
                  </a:lnTo>
                  <a:lnTo>
                    <a:pt x="398413" y="660343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9299" y="2085974"/>
              <a:ext cx="428624" cy="3809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85799" y="3790949"/>
              <a:ext cx="3095625" cy="1143000"/>
            </a:xfrm>
            <a:custGeom>
              <a:avLst/>
              <a:gdLst/>
              <a:ahLst/>
              <a:cxnLst/>
              <a:rect l="l" t="t" r="r" b="b"/>
              <a:pathLst>
                <a:path w="3095625" h="1143000">
                  <a:moveTo>
                    <a:pt x="3024428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24428" y="0"/>
                  </a:lnTo>
                  <a:lnTo>
                    <a:pt x="3065919" y="15621"/>
                  </a:lnTo>
                  <a:lnTo>
                    <a:pt x="3091738" y="51661"/>
                  </a:lnTo>
                  <a:lnTo>
                    <a:pt x="3095624" y="71196"/>
                  </a:lnTo>
                  <a:lnTo>
                    <a:pt x="3095624" y="1071803"/>
                  </a:lnTo>
                  <a:lnTo>
                    <a:pt x="3080002" y="1113293"/>
                  </a:lnTo>
                  <a:lnTo>
                    <a:pt x="3043962" y="1139112"/>
                  </a:lnTo>
                  <a:lnTo>
                    <a:pt x="3029383" y="1142511"/>
                  </a:lnTo>
                  <a:lnTo>
                    <a:pt x="3024428" y="11429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3099" y="2749550"/>
            <a:ext cx="296545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dirty="0" sz="1800" spc="135" b="1">
                <a:solidFill>
                  <a:srgbClr val="FFFFFF"/>
                </a:solidFill>
                <a:latin typeface="Gill Sans MT"/>
                <a:cs typeface="Gill Sans MT"/>
              </a:rPr>
              <a:t>Algorithmic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Bias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1155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learn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they're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given.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099" y="3943350"/>
            <a:ext cx="152399" cy="13334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87399" y="3856354"/>
            <a:ext cx="28422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686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If</a:t>
            </a:r>
            <a:r>
              <a:rPr dirty="0" sz="1200" spc="9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this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data</a:t>
            </a:r>
            <a:r>
              <a:rPr dirty="0" sz="1200" spc="9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reflects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existing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societal </a:t>
            </a:r>
            <a:r>
              <a:rPr dirty="0" sz="1200" spc="90">
                <a:solidFill>
                  <a:srgbClr val="F2F4F5"/>
                </a:solidFill>
                <a:latin typeface="Trebuchet MS"/>
                <a:cs typeface="Trebuchet MS"/>
              </a:rPr>
              <a:t>biases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(e.g.,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in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hiring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or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loan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data),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AI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2F4F5"/>
                </a:solidFill>
                <a:latin typeface="Trebuchet MS"/>
                <a:cs typeface="Trebuchet MS"/>
              </a:rPr>
              <a:t>can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learn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amplify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80">
                <a:solidFill>
                  <a:srgbClr val="F2F4F5"/>
                </a:solidFill>
                <a:latin typeface="Trebuchet MS"/>
                <a:cs typeface="Trebuchet MS"/>
              </a:rPr>
              <a:t>these</a:t>
            </a:r>
            <a:r>
              <a:rPr dirty="0" sz="1200" spc="2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2F4F5"/>
                </a:solidFill>
                <a:latin typeface="Trebuchet MS"/>
                <a:cs typeface="Trebuchet MS"/>
              </a:rPr>
              <a:t>prejudices.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3099" y="4999354"/>
            <a:ext cx="26409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leads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unfair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outcomes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that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perpetuate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inequality.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314824" y="1714499"/>
            <a:ext cx="3562350" cy="4324350"/>
            <a:chOff x="4314824" y="1714499"/>
            <a:chExt cx="3562350" cy="4324350"/>
          </a:xfrm>
        </p:grpSpPr>
        <p:sp>
          <p:nvSpPr>
            <p:cNvPr id="19" name="object 19" descr=""/>
            <p:cNvSpPr/>
            <p:nvPr/>
          </p:nvSpPr>
          <p:spPr>
            <a:xfrm>
              <a:off x="4314824" y="1714499"/>
              <a:ext cx="3562350" cy="4324350"/>
            </a:xfrm>
            <a:custGeom>
              <a:avLst/>
              <a:gdLst/>
              <a:ahLst/>
              <a:cxnLst/>
              <a:rect l="l" t="t" r="r" b="b"/>
              <a:pathLst>
                <a:path w="3562350" h="4324350">
                  <a:moveTo>
                    <a:pt x="3473353" y="4324349"/>
                  </a:moveTo>
                  <a:lnTo>
                    <a:pt x="88995" y="4324349"/>
                  </a:lnTo>
                  <a:lnTo>
                    <a:pt x="82801" y="4323738"/>
                  </a:lnTo>
                  <a:lnTo>
                    <a:pt x="37131" y="4304821"/>
                  </a:lnTo>
                  <a:lnTo>
                    <a:pt x="9643" y="4271327"/>
                  </a:lnTo>
                  <a:lnTo>
                    <a:pt x="0" y="4235353"/>
                  </a:lnTo>
                  <a:lnTo>
                    <a:pt x="0" y="4229099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473353" y="0"/>
                  </a:lnTo>
                  <a:lnTo>
                    <a:pt x="3514817" y="12577"/>
                  </a:lnTo>
                  <a:lnTo>
                    <a:pt x="3549771" y="47532"/>
                  </a:lnTo>
                  <a:lnTo>
                    <a:pt x="3562349" y="88995"/>
                  </a:lnTo>
                  <a:lnTo>
                    <a:pt x="3562349" y="4235353"/>
                  </a:lnTo>
                  <a:lnTo>
                    <a:pt x="3549771" y="4276816"/>
                  </a:lnTo>
                  <a:lnTo>
                    <a:pt x="3514817" y="4311770"/>
                  </a:lnTo>
                  <a:lnTo>
                    <a:pt x="3479547" y="4323738"/>
                  </a:lnTo>
                  <a:lnTo>
                    <a:pt x="3473353" y="432434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62624" y="19430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0" y="656758"/>
                  </a:lnTo>
                  <a:lnTo>
                    <a:pt x="213396" y="644412"/>
                  </a:lnTo>
                  <a:lnTo>
                    <a:pt x="176222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1" y="551128"/>
                  </a:lnTo>
                  <a:lnTo>
                    <a:pt x="56182" y="518588"/>
                  </a:lnTo>
                  <a:lnTo>
                    <a:pt x="35594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4" y="134783"/>
                  </a:lnTo>
                  <a:lnTo>
                    <a:pt x="91926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8" y="32007"/>
                  </a:lnTo>
                  <a:lnTo>
                    <a:pt x="228797" y="16826"/>
                  </a:lnTo>
                  <a:lnTo>
                    <a:pt x="268335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1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8" y="155021"/>
                  </a:lnTo>
                  <a:lnTo>
                    <a:pt x="634741" y="190838"/>
                  </a:lnTo>
                  <a:lnTo>
                    <a:pt x="649923" y="228798"/>
                  </a:lnTo>
                  <a:lnTo>
                    <a:pt x="660343" y="268336"/>
                  </a:lnTo>
                  <a:lnTo>
                    <a:pt x="665847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2" y="382291"/>
                  </a:lnTo>
                  <a:lnTo>
                    <a:pt x="654674" y="422287"/>
                  </a:lnTo>
                  <a:lnTo>
                    <a:pt x="641372" y="460951"/>
                  </a:lnTo>
                  <a:lnTo>
                    <a:pt x="623438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2"/>
                  </a:lnTo>
                  <a:lnTo>
                    <a:pt x="398412" y="660343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C240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4549" y="2085974"/>
              <a:ext cx="342899" cy="3809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543424" y="3790949"/>
              <a:ext cx="3105150" cy="914400"/>
            </a:xfrm>
            <a:custGeom>
              <a:avLst/>
              <a:gdLst/>
              <a:ahLst/>
              <a:cxnLst/>
              <a:rect l="l" t="t" r="r" b="b"/>
              <a:pathLst>
                <a:path w="3105150" h="914400">
                  <a:moveTo>
                    <a:pt x="303395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4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33952" y="0"/>
                  </a:lnTo>
                  <a:lnTo>
                    <a:pt x="3075443" y="15621"/>
                  </a:lnTo>
                  <a:lnTo>
                    <a:pt x="3101262" y="51661"/>
                  </a:lnTo>
                  <a:lnTo>
                    <a:pt x="3105149" y="71196"/>
                  </a:lnTo>
                  <a:lnTo>
                    <a:pt x="3105149" y="843202"/>
                  </a:lnTo>
                  <a:lnTo>
                    <a:pt x="3089526" y="884693"/>
                  </a:lnTo>
                  <a:lnTo>
                    <a:pt x="3053486" y="910513"/>
                  </a:lnTo>
                  <a:lnTo>
                    <a:pt x="3038907" y="913911"/>
                  </a:lnTo>
                  <a:lnTo>
                    <a:pt x="3033952" y="914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533850" y="2749550"/>
            <a:ext cx="310451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 sz="1800" spc="180" b="1">
                <a:solidFill>
                  <a:srgbClr val="FFFFFF"/>
                </a:solidFill>
                <a:latin typeface="Gill Sans MT"/>
                <a:cs typeface="Gill Sans MT"/>
              </a:rPr>
              <a:t>Privacy</a:t>
            </a:r>
            <a:r>
              <a:rPr dirty="0" sz="1800" spc="1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215" b="1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0" b="1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Security</a:t>
            </a:r>
            <a:endParaRPr sz="1800">
              <a:latin typeface="Gill Sans MT"/>
              <a:cs typeface="Gill Sans MT"/>
            </a:endParaRPr>
          </a:p>
          <a:p>
            <a:pPr marL="12700" marR="155575">
              <a:lnSpc>
                <a:spcPct val="125000"/>
              </a:lnSpc>
              <a:spcBef>
                <a:spcPts val="1155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models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require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massive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amounts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of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personal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57724" y="3933825"/>
            <a:ext cx="13334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4648150" y="3856354"/>
            <a:ext cx="27330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7810">
              <a:lnSpc>
                <a:spcPct val="125000"/>
              </a:lnSpc>
              <a:spcBef>
                <a:spcPts val="100"/>
              </a:spcBef>
            </a:pPr>
            <a:r>
              <a:rPr dirty="0" sz="1200" spc="114">
                <a:solidFill>
                  <a:srgbClr val="F2F4F5"/>
                </a:solidFill>
                <a:latin typeface="Trebuchet MS"/>
                <a:cs typeface="Trebuchet MS"/>
              </a:rPr>
              <a:t>Who</a:t>
            </a:r>
            <a:r>
              <a:rPr dirty="0" sz="1200" spc="3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F2F4F5"/>
                </a:solidFill>
                <a:latin typeface="Trebuchet MS"/>
                <a:cs typeface="Trebuchet MS"/>
              </a:rPr>
              <a:t>has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F2F4F5"/>
                </a:solidFill>
                <a:latin typeface="Trebuchet MS"/>
                <a:cs typeface="Trebuchet MS"/>
              </a:rPr>
              <a:t>access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to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our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and </a:t>
            </a:r>
            <a:r>
              <a:rPr dirty="0" sz="1200" spc="90">
                <a:solidFill>
                  <a:srgbClr val="F2F4F5"/>
                </a:solidFill>
                <a:latin typeface="Trebuchet MS"/>
                <a:cs typeface="Trebuchet MS"/>
              </a:rPr>
              <a:t>how</a:t>
            </a:r>
            <a:r>
              <a:rPr dirty="0" sz="1200" spc="2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it's</a:t>
            </a:r>
            <a:r>
              <a:rPr dirty="0" sz="1200" spc="2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used</a:t>
            </a:r>
            <a:r>
              <a:rPr dirty="0" sz="1200" spc="3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2F4F5"/>
                </a:solidFill>
                <a:latin typeface="Trebuchet MS"/>
                <a:cs typeface="Trebuchet MS"/>
              </a:rPr>
              <a:t>raises</a:t>
            </a:r>
            <a:r>
              <a:rPr dirty="0" sz="1200" spc="2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significant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concerns.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33850" y="4770754"/>
            <a:ext cx="3061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Questions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about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ownership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and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protection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misuse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become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critical.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181973" y="1714499"/>
            <a:ext cx="3552825" cy="4324350"/>
            <a:chOff x="8181973" y="1714499"/>
            <a:chExt cx="3552825" cy="4324350"/>
          </a:xfrm>
        </p:grpSpPr>
        <p:sp>
          <p:nvSpPr>
            <p:cNvPr id="28" name="object 28" descr=""/>
            <p:cNvSpPr/>
            <p:nvPr/>
          </p:nvSpPr>
          <p:spPr>
            <a:xfrm>
              <a:off x="8181973" y="1714499"/>
              <a:ext cx="3552825" cy="4324350"/>
            </a:xfrm>
            <a:custGeom>
              <a:avLst/>
              <a:gdLst/>
              <a:ahLst/>
              <a:cxnLst/>
              <a:rect l="l" t="t" r="r" b="b"/>
              <a:pathLst>
                <a:path w="3552825" h="4324350">
                  <a:moveTo>
                    <a:pt x="3463829" y="4324349"/>
                  </a:moveTo>
                  <a:lnTo>
                    <a:pt x="88995" y="4324349"/>
                  </a:lnTo>
                  <a:lnTo>
                    <a:pt x="82800" y="4323738"/>
                  </a:lnTo>
                  <a:lnTo>
                    <a:pt x="37131" y="4304821"/>
                  </a:lnTo>
                  <a:lnTo>
                    <a:pt x="9643" y="4271327"/>
                  </a:lnTo>
                  <a:lnTo>
                    <a:pt x="0" y="4235353"/>
                  </a:lnTo>
                  <a:lnTo>
                    <a:pt x="0" y="4229099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463829" y="0"/>
                  </a:lnTo>
                  <a:lnTo>
                    <a:pt x="3505290" y="12577"/>
                  </a:lnTo>
                  <a:lnTo>
                    <a:pt x="3540245" y="47532"/>
                  </a:lnTo>
                  <a:lnTo>
                    <a:pt x="3552825" y="88995"/>
                  </a:lnTo>
                  <a:lnTo>
                    <a:pt x="3552825" y="4235353"/>
                  </a:lnTo>
                  <a:lnTo>
                    <a:pt x="3540245" y="4276816"/>
                  </a:lnTo>
                  <a:lnTo>
                    <a:pt x="3505290" y="4311770"/>
                  </a:lnTo>
                  <a:lnTo>
                    <a:pt x="3470023" y="4323738"/>
                  </a:lnTo>
                  <a:lnTo>
                    <a:pt x="3463829" y="432434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620248" y="19430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4" y="664242"/>
                  </a:lnTo>
                  <a:lnTo>
                    <a:pt x="252371" y="656758"/>
                  </a:lnTo>
                  <a:lnTo>
                    <a:pt x="213396" y="644412"/>
                  </a:lnTo>
                  <a:lnTo>
                    <a:pt x="176221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2" y="518588"/>
                  </a:lnTo>
                  <a:lnTo>
                    <a:pt x="35594" y="483261"/>
                  </a:lnTo>
                  <a:lnTo>
                    <a:pt x="19486" y="445685"/>
                  </a:lnTo>
                  <a:lnTo>
                    <a:pt x="8099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5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3" y="75672"/>
                  </a:lnTo>
                  <a:lnTo>
                    <a:pt x="155021" y="51720"/>
                  </a:lnTo>
                  <a:lnTo>
                    <a:pt x="190837" y="32007"/>
                  </a:lnTo>
                  <a:lnTo>
                    <a:pt x="228798" y="16826"/>
                  </a:lnTo>
                  <a:lnTo>
                    <a:pt x="268337" y="6405"/>
                  </a:lnTo>
                  <a:lnTo>
                    <a:pt x="308853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0" y="3608"/>
                  </a:lnTo>
                  <a:lnTo>
                    <a:pt x="422286" y="12075"/>
                  </a:lnTo>
                  <a:lnTo>
                    <a:pt x="460950" y="25376"/>
                  </a:lnTo>
                  <a:lnTo>
                    <a:pt x="497696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6" y="121884"/>
                  </a:lnTo>
                  <a:lnTo>
                    <a:pt x="615027" y="155021"/>
                  </a:lnTo>
                  <a:lnTo>
                    <a:pt x="634741" y="190838"/>
                  </a:lnTo>
                  <a:lnTo>
                    <a:pt x="649922" y="228798"/>
                  </a:lnTo>
                  <a:lnTo>
                    <a:pt x="660343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3" y="422287"/>
                  </a:lnTo>
                  <a:lnTo>
                    <a:pt x="641371" y="460951"/>
                  </a:lnTo>
                  <a:lnTo>
                    <a:pt x="623437" y="497696"/>
                  </a:lnTo>
                  <a:lnTo>
                    <a:pt x="601143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6" y="615029"/>
                  </a:lnTo>
                  <a:lnTo>
                    <a:pt x="475910" y="634742"/>
                  </a:lnTo>
                  <a:lnTo>
                    <a:pt x="437949" y="649922"/>
                  </a:lnTo>
                  <a:lnTo>
                    <a:pt x="398411" y="660343"/>
                  </a:lnTo>
                  <a:lnTo>
                    <a:pt x="357896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0E75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3124" y="2085974"/>
              <a:ext cx="390524" cy="38099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410574" y="4095749"/>
              <a:ext cx="3095625" cy="914400"/>
            </a:xfrm>
            <a:custGeom>
              <a:avLst/>
              <a:gdLst/>
              <a:ahLst/>
              <a:cxnLst/>
              <a:rect l="l" t="t" r="r" b="b"/>
              <a:pathLst>
                <a:path w="3095625" h="914400">
                  <a:moveTo>
                    <a:pt x="3024427" y="914399"/>
                  </a:moveTo>
                  <a:lnTo>
                    <a:pt x="71196" y="914399"/>
                  </a:lnTo>
                  <a:lnTo>
                    <a:pt x="66240" y="913912"/>
                  </a:lnTo>
                  <a:lnTo>
                    <a:pt x="29704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19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024427" y="0"/>
                  </a:lnTo>
                  <a:lnTo>
                    <a:pt x="3065918" y="15621"/>
                  </a:lnTo>
                  <a:lnTo>
                    <a:pt x="3091738" y="51661"/>
                  </a:lnTo>
                  <a:lnTo>
                    <a:pt x="3095624" y="71196"/>
                  </a:lnTo>
                  <a:lnTo>
                    <a:pt x="3095624" y="843203"/>
                  </a:lnTo>
                  <a:lnTo>
                    <a:pt x="3080002" y="884693"/>
                  </a:lnTo>
                  <a:lnTo>
                    <a:pt x="3043962" y="910514"/>
                  </a:lnTo>
                  <a:lnTo>
                    <a:pt x="3029382" y="913912"/>
                  </a:lnTo>
                  <a:lnTo>
                    <a:pt x="3024427" y="914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394600" y="2719070"/>
            <a:ext cx="3080385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4555" marR="394335" indent="-438784">
              <a:lnSpc>
                <a:spcPct val="111100"/>
              </a:lnSpc>
              <a:spcBef>
                <a:spcPts val="100"/>
              </a:spcBef>
            </a:pPr>
            <a:r>
              <a:rPr dirty="0" sz="1800" spc="170" b="1">
                <a:solidFill>
                  <a:srgbClr val="FFFFFF"/>
                </a:solidFill>
                <a:latin typeface="Gill Sans MT"/>
                <a:cs typeface="Gill Sans MT"/>
              </a:rPr>
              <a:t>Misinformation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65" b="1">
                <a:solidFill>
                  <a:srgbClr val="FFFFFF"/>
                </a:solidFill>
                <a:latin typeface="Gill Sans MT"/>
                <a:cs typeface="Gill Sans MT"/>
              </a:rPr>
              <a:t>&amp; </a:t>
            </a:r>
            <a:r>
              <a:rPr dirty="0" sz="1800" spc="200" b="1">
                <a:solidFill>
                  <a:srgbClr val="FFFFFF"/>
                </a:solidFill>
                <a:latin typeface="Gill Sans MT"/>
                <a:cs typeface="Gill Sans MT"/>
              </a:rPr>
              <a:t>Deepfakes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1155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Generative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can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create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highly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realistic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but</a:t>
            </a:r>
            <a:r>
              <a:rPr dirty="0" sz="1200" spc="1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fake</a:t>
            </a:r>
            <a:r>
              <a:rPr dirty="0" sz="1200" spc="1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content.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34400" y="4248149"/>
            <a:ext cx="142874" cy="13334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8508900" y="4161154"/>
            <a:ext cx="27819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6860">
              <a:lnSpc>
                <a:spcPct val="125000"/>
              </a:lnSpc>
              <a:spcBef>
                <a:spcPts val="100"/>
              </a:spcBef>
            </a:pP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"Deepfakes"</a:t>
            </a:r>
            <a:r>
              <a:rPr dirty="0" sz="1200" spc="3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enable</a:t>
            </a:r>
            <a:r>
              <a:rPr dirty="0" sz="1200" spc="4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F2F4F5"/>
                </a:solidFill>
                <a:latin typeface="Trebuchet MS"/>
                <a:cs typeface="Trebuchet MS"/>
              </a:rPr>
              <a:t> creation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of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convincing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fake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2F4F5"/>
                </a:solidFill>
                <a:latin typeface="Trebuchet MS"/>
                <a:cs typeface="Trebuchet MS"/>
              </a:rPr>
              <a:t>images,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videos,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200" spc="2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2F4F5"/>
                </a:solidFill>
                <a:latin typeface="Trebuchet MS"/>
                <a:cs typeface="Trebuchet MS"/>
              </a:rPr>
              <a:t>audio.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394600" y="5075554"/>
            <a:ext cx="30187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poses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serious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threat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by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enabling rapid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spread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convincing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misinformation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propaganda.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962671" y="6344723"/>
            <a:ext cx="626681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65" i="1">
                <a:solidFill>
                  <a:srgbClr val="D0D5DA"/>
                </a:solidFill>
                <a:latin typeface="Trebuchet MS"/>
                <a:cs typeface="Trebuchet MS"/>
              </a:rPr>
              <a:t>"Ethics</a:t>
            </a:r>
            <a:r>
              <a:rPr dirty="0" sz="140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is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50" i="1">
                <a:solidFill>
                  <a:srgbClr val="D0D5DA"/>
                </a:solidFill>
                <a:latin typeface="Trebuchet MS"/>
                <a:cs typeface="Trebuchet MS"/>
              </a:rPr>
              <a:t>about</a:t>
            </a:r>
            <a:r>
              <a:rPr dirty="0" sz="140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building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that</a:t>
            </a:r>
            <a:r>
              <a:rPr dirty="0" sz="140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reflects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our</a:t>
            </a:r>
            <a:r>
              <a:rPr dirty="0" sz="140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D0D5DA"/>
                </a:solidFill>
                <a:latin typeface="Trebuchet MS"/>
                <a:cs typeface="Trebuchet MS"/>
              </a:rPr>
              <a:t>values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40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D0D5DA"/>
                </a:solidFill>
                <a:latin typeface="Trebuchet MS"/>
                <a:cs typeface="Trebuchet MS"/>
              </a:rPr>
              <a:t>benefits</a:t>
            </a:r>
            <a:r>
              <a:rPr dirty="0" sz="140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D0D5DA"/>
                </a:solidFill>
                <a:latin typeface="Trebuchet MS"/>
                <a:cs typeface="Trebuchet MS"/>
              </a:rPr>
              <a:t>society."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658100"/>
            <a:chOff x="0" y="0"/>
            <a:chExt cx="12192000" cy="7658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6580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762499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5"/>
              <a:t>Cutting-</a:t>
            </a:r>
            <a:r>
              <a:rPr dirty="0" spc="370"/>
              <a:t>Edge</a:t>
            </a:r>
            <a:r>
              <a:rPr dirty="0" spc="275"/>
              <a:t> </a:t>
            </a:r>
            <a:r>
              <a:rPr dirty="0" spc="400"/>
              <a:t>Research</a:t>
            </a:r>
            <a:r>
              <a:rPr dirty="0" spc="275"/>
              <a:t> </a:t>
            </a:r>
            <a:r>
              <a:rPr dirty="0" spc="-204"/>
              <a:t>T</a:t>
            </a:r>
            <a:r>
              <a:rPr dirty="0" spc="310"/>
              <a:t>od</a:t>
            </a:r>
            <a:r>
              <a:rPr dirty="0" spc="215"/>
              <a:t>a</a:t>
            </a:r>
            <a:r>
              <a:rPr dirty="0" spc="310"/>
              <a:t>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5746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Revolutionary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projects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pushing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E4E7EB"/>
                </a:solidFill>
                <a:latin typeface="Trebuchet MS"/>
                <a:cs typeface="Trebuchet MS"/>
              </a:rPr>
              <a:t>boundaries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science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562099"/>
            <a:ext cx="5524500" cy="5638800"/>
            <a:chOff x="457199" y="1562099"/>
            <a:chExt cx="5524500" cy="5638800"/>
          </a:xfrm>
        </p:grpSpPr>
        <p:sp>
          <p:nvSpPr>
            <p:cNvPr id="10" name="object 10" descr=""/>
            <p:cNvSpPr/>
            <p:nvPr/>
          </p:nvSpPr>
          <p:spPr>
            <a:xfrm>
              <a:off x="457199" y="1562099"/>
              <a:ext cx="5524500" cy="5638800"/>
            </a:xfrm>
            <a:custGeom>
              <a:avLst/>
              <a:gdLst/>
              <a:ahLst/>
              <a:cxnLst/>
              <a:rect l="l" t="t" r="r" b="b"/>
              <a:pathLst>
                <a:path w="5524500" h="5638800">
                  <a:moveTo>
                    <a:pt x="5435503" y="5638798"/>
                  </a:moveTo>
                  <a:lnTo>
                    <a:pt x="88995" y="5638798"/>
                  </a:lnTo>
                  <a:lnTo>
                    <a:pt x="82801" y="5638189"/>
                  </a:lnTo>
                  <a:lnTo>
                    <a:pt x="37131" y="5619271"/>
                  </a:lnTo>
                  <a:lnTo>
                    <a:pt x="9643" y="5585777"/>
                  </a:lnTo>
                  <a:lnTo>
                    <a:pt x="0" y="5549803"/>
                  </a:lnTo>
                  <a:lnTo>
                    <a:pt x="0" y="5543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5549803"/>
                  </a:lnTo>
                  <a:lnTo>
                    <a:pt x="5511920" y="5591266"/>
                  </a:lnTo>
                  <a:lnTo>
                    <a:pt x="5476965" y="5626220"/>
                  </a:lnTo>
                  <a:lnTo>
                    <a:pt x="5441697" y="5638189"/>
                  </a:lnTo>
                  <a:lnTo>
                    <a:pt x="5435503" y="5638798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1790699"/>
              <a:ext cx="247649" cy="3428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04849" y="3124199"/>
              <a:ext cx="5048250" cy="647700"/>
            </a:xfrm>
            <a:custGeom>
              <a:avLst/>
              <a:gdLst/>
              <a:ahLst/>
              <a:cxnLst/>
              <a:rect l="l" t="t" r="r" b="b"/>
              <a:pathLst>
                <a:path w="5048250" h="647700">
                  <a:moveTo>
                    <a:pt x="500693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006939" y="0"/>
                  </a:lnTo>
                  <a:lnTo>
                    <a:pt x="5013014" y="1208"/>
                  </a:lnTo>
                  <a:lnTo>
                    <a:pt x="5047040" y="35234"/>
                  </a:lnTo>
                  <a:lnTo>
                    <a:pt x="5048249" y="41309"/>
                  </a:lnTo>
                  <a:lnTo>
                    <a:pt x="5048249" y="606389"/>
                  </a:lnTo>
                  <a:lnTo>
                    <a:pt x="5024684" y="641657"/>
                  </a:lnTo>
                  <a:lnTo>
                    <a:pt x="5006939" y="647699"/>
                  </a:lnTo>
                  <a:close/>
                </a:path>
              </a:pathLst>
            </a:custGeom>
            <a:solidFill>
              <a:srgbClr val="8A4E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5799" y="3124199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8A4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3099" y="1797050"/>
            <a:ext cx="4724400" cy="185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dirty="0" sz="1800" spc="195" b="1">
                <a:solidFill>
                  <a:srgbClr val="FFFFFF"/>
                </a:solidFill>
                <a:latin typeface="Gill Sans MT"/>
                <a:cs typeface="Gill Sans MT"/>
              </a:rPr>
              <a:t>DeepMind's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AlphaFold</a:t>
            </a:r>
            <a:endParaRPr sz="1800">
              <a:latin typeface="Gill Sans MT"/>
              <a:cs typeface="Gill Sans MT"/>
            </a:endParaRPr>
          </a:p>
          <a:p>
            <a:pPr algn="just" marL="12700" marR="5080">
              <a:lnSpc>
                <a:spcPct val="125000"/>
              </a:lnSpc>
              <a:spcBef>
                <a:spcPts val="1305"/>
              </a:spcBef>
            </a:pP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milestone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computational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biology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solves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DB973"/>
                </a:solidFill>
                <a:latin typeface="Gill Sans MT"/>
                <a:cs typeface="Gill Sans MT"/>
              </a:rPr>
              <a:t>protein </a:t>
            </a:r>
            <a:r>
              <a:rPr dirty="0" sz="1200" spc="130" b="1">
                <a:solidFill>
                  <a:srgbClr val="FDB973"/>
                </a:solidFill>
                <a:latin typeface="Gill Sans MT"/>
                <a:cs typeface="Gill Sans MT"/>
              </a:rPr>
              <a:t>folding</a:t>
            </a:r>
            <a:r>
              <a:rPr dirty="0" sz="1200" spc="9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200" spc="114" b="1">
                <a:solidFill>
                  <a:srgbClr val="FDB973"/>
                </a:solidFill>
                <a:latin typeface="Gill Sans MT"/>
                <a:cs typeface="Gill Sans MT"/>
              </a:rPr>
              <a:t>problem</a:t>
            </a:r>
            <a:r>
              <a:rPr dirty="0" sz="1200" spc="6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200" spc="310">
                <a:solidFill>
                  <a:srgbClr val="E4E7EB"/>
                </a:solidFill>
                <a:latin typeface="Trebuchet MS"/>
                <a:cs typeface="Trebuchet MS"/>
              </a:rPr>
              <a:t>—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predicting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55">
                <a:solidFill>
                  <a:srgbClr val="E4E7EB"/>
                </a:solidFill>
                <a:latin typeface="Trebuchet MS"/>
                <a:cs typeface="Trebuchet MS"/>
              </a:rPr>
              <a:t>3D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structure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amino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acid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sequences.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Trebuchet MS"/>
              <a:cs typeface="Trebuchet MS"/>
            </a:endParaRPr>
          </a:p>
          <a:p>
            <a:pPr marL="193040" marR="78740">
              <a:lnSpc>
                <a:spcPct val="125000"/>
              </a:lnSpc>
            </a:pP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decades,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predicting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protein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55">
                <a:solidFill>
                  <a:srgbClr val="E4E7EB"/>
                </a:solidFill>
                <a:latin typeface="Trebuchet MS"/>
                <a:cs typeface="Trebuchet MS"/>
              </a:rPr>
              <a:t>3D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structures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was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grand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challenge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biology.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61999" y="3924300"/>
            <a:ext cx="4352925" cy="2952750"/>
            <a:chOff x="761999" y="3924300"/>
            <a:chExt cx="4352925" cy="295275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3974" y="3924300"/>
              <a:ext cx="3790949" cy="19811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61987" y="6372225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73099" y="6009004"/>
            <a:ext cx="4152265" cy="939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105" b="1">
                <a:solidFill>
                  <a:srgbClr val="5DE9D4"/>
                </a:solidFill>
                <a:latin typeface="Gill Sans MT"/>
                <a:cs typeface="Gill Sans MT"/>
              </a:rPr>
              <a:t>Impact:</a:t>
            </a:r>
            <a:endParaRPr sz="1200">
              <a:latin typeface="Gill Sans MT"/>
              <a:cs typeface="Gill Sans MT"/>
            </a:endParaRPr>
          </a:p>
          <a:p>
            <a:pPr marL="297815" marR="257810">
              <a:lnSpc>
                <a:spcPct val="125000"/>
              </a:lnSpc>
            </a:pP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Enables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understanding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disease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mechanisms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Accelerates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drug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discovery</a:t>
            </a:r>
            <a:endParaRPr sz="12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360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Creates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new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possibilities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personalized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medicine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210298" y="1562099"/>
            <a:ext cx="5524500" cy="5638800"/>
            <a:chOff x="6210298" y="1562099"/>
            <a:chExt cx="5524500" cy="5638800"/>
          </a:xfrm>
        </p:grpSpPr>
        <p:sp>
          <p:nvSpPr>
            <p:cNvPr id="20" name="object 20" descr=""/>
            <p:cNvSpPr/>
            <p:nvPr/>
          </p:nvSpPr>
          <p:spPr>
            <a:xfrm>
              <a:off x="6210298" y="1562099"/>
              <a:ext cx="5524500" cy="5638800"/>
            </a:xfrm>
            <a:custGeom>
              <a:avLst/>
              <a:gdLst/>
              <a:ahLst/>
              <a:cxnLst/>
              <a:rect l="l" t="t" r="r" b="b"/>
              <a:pathLst>
                <a:path w="5524500" h="5638800">
                  <a:moveTo>
                    <a:pt x="5435504" y="5638798"/>
                  </a:moveTo>
                  <a:lnTo>
                    <a:pt x="88995" y="5638798"/>
                  </a:lnTo>
                  <a:lnTo>
                    <a:pt x="82801" y="5638189"/>
                  </a:lnTo>
                  <a:lnTo>
                    <a:pt x="37131" y="5619271"/>
                  </a:lnTo>
                  <a:lnTo>
                    <a:pt x="9643" y="5585777"/>
                  </a:lnTo>
                  <a:lnTo>
                    <a:pt x="0" y="5549803"/>
                  </a:lnTo>
                  <a:lnTo>
                    <a:pt x="0" y="5543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5549803"/>
                  </a:lnTo>
                  <a:lnTo>
                    <a:pt x="5511920" y="5591266"/>
                  </a:lnTo>
                  <a:lnTo>
                    <a:pt x="5476965" y="5626220"/>
                  </a:lnTo>
                  <a:lnTo>
                    <a:pt x="5441698" y="5638189"/>
                  </a:lnTo>
                  <a:lnTo>
                    <a:pt x="5435504" y="5638798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1790699"/>
              <a:ext cx="285749" cy="3428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457949" y="2895599"/>
              <a:ext cx="5048250" cy="647700"/>
            </a:xfrm>
            <a:custGeom>
              <a:avLst/>
              <a:gdLst/>
              <a:ahLst/>
              <a:cxnLst/>
              <a:rect l="l" t="t" r="r" b="b"/>
              <a:pathLst>
                <a:path w="5048250" h="647700">
                  <a:moveTo>
                    <a:pt x="500693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006939" y="0"/>
                  </a:lnTo>
                  <a:lnTo>
                    <a:pt x="5013013" y="1208"/>
                  </a:lnTo>
                  <a:lnTo>
                    <a:pt x="5047040" y="35233"/>
                  </a:lnTo>
                  <a:lnTo>
                    <a:pt x="5048248" y="41309"/>
                  </a:lnTo>
                  <a:lnTo>
                    <a:pt x="5048248" y="606389"/>
                  </a:lnTo>
                  <a:lnTo>
                    <a:pt x="5024683" y="641657"/>
                  </a:lnTo>
                  <a:lnTo>
                    <a:pt x="5006939" y="647699"/>
                  </a:lnTo>
                  <a:close/>
                </a:path>
              </a:pathLst>
            </a:custGeom>
            <a:solidFill>
              <a:srgbClr val="8A4E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38899" y="2895599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8A4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426199" y="1797050"/>
            <a:ext cx="4743450" cy="162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Google</a:t>
            </a:r>
            <a:r>
              <a:rPr dirty="0" sz="1800" spc="1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95" b="1">
                <a:solidFill>
                  <a:srgbClr val="FFFFFF"/>
                </a:solidFill>
                <a:latin typeface="Gill Sans MT"/>
                <a:cs typeface="Gill Sans MT"/>
              </a:rPr>
              <a:t>DeepMind's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Gill Sans MT"/>
                <a:cs typeface="Gill Sans MT"/>
              </a:rPr>
              <a:t>GNoME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1305"/>
              </a:spcBef>
            </a:pPr>
            <a:r>
              <a:rPr dirty="0" sz="1200" spc="105" b="1">
                <a:solidFill>
                  <a:srgbClr val="5DE9D4"/>
                </a:solidFill>
                <a:latin typeface="Gill Sans MT"/>
                <a:cs typeface="Gill Sans MT"/>
              </a:rPr>
              <a:t>Graph</a:t>
            </a:r>
            <a:r>
              <a:rPr dirty="0" sz="1200" spc="90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200" spc="110" b="1">
                <a:solidFill>
                  <a:srgbClr val="5DE9D4"/>
                </a:solidFill>
                <a:latin typeface="Gill Sans MT"/>
                <a:cs typeface="Gill Sans MT"/>
              </a:rPr>
              <a:t>Networks</a:t>
            </a:r>
            <a:r>
              <a:rPr dirty="0" sz="1200" spc="9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200" spc="105" b="1">
                <a:solidFill>
                  <a:srgbClr val="5DE9D4"/>
                </a:solidFill>
                <a:latin typeface="Gill Sans MT"/>
                <a:cs typeface="Gill Sans MT"/>
              </a:rPr>
              <a:t>for</a:t>
            </a:r>
            <a:r>
              <a:rPr dirty="0" sz="1200" spc="9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200" spc="125" b="1">
                <a:solidFill>
                  <a:srgbClr val="5DE9D4"/>
                </a:solidFill>
                <a:latin typeface="Gill Sans MT"/>
                <a:cs typeface="Gill Sans MT"/>
              </a:rPr>
              <a:t>Materials</a:t>
            </a:r>
            <a:r>
              <a:rPr dirty="0" sz="1200" spc="9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200" spc="105" b="1">
                <a:solidFill>
                  <a:srgbClr val="5DE9D4"/>
                </a:solidFill>
                <a:latin typeface="Gill Sans MT"/>
                <a:cs typeface="Gill Sans MT"/>
              </a:rPr>
              <a:t>Exploration</a:t>
            </a:r>
            <a:r>
              <a:rPr dirty="0" sz="1200" spc="5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discovers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new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crystal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structures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using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AI-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driven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methods.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Trebuchet MS"/>
              <a:cs typeface="Trebuchet MS"/>
            </a:endParaRPr>
          </a:p>
          <a:p>
            <a:pPr marL="193040" marR="469900">
              <a:lnSpc>
                <a:spcPct val="125000"/>
              </a:lnSpc>
            </a:pP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Leverages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graph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neural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networks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explore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complex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material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properties.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438899" y="3809999"/>
            <a:ext cx="5067300" cy="3067050"/>
            <a:chOff x="6438899" y="3809999"/>
            <a:chExt cx="5067300" cy="3067050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899" y="3809999"/>
              <a:ext cx="5067299" cy="199072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515087" y="6372224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426199" y="6009004"/>
            <a:ext cx="4559300" cy="939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110" b="1">
                <a:solidFill>
                  <a:srgbClr val="FDB973"/>
                </a:solidFill>
                <a:latin typeface="Gill Sans MT"/>
                <a:cs typeface="Gill Sans MT"/>
              </a:rPr>
              <a:t>Discoveries:</a:t>
            </a:r>
            <a:endParaRPr sz="1200">
              <a:latin typeface="Gill Sans MT"/>
              <a:cs typeface="Gill Sans MT"/>
            </a:endParaRPr>
          </a:p>
          <a:p>
            <a:pPr marL="297815">
              <a:lnSpc>
                <a:spcPct val="100000"/>
              </a:lnSpc>
              <a:spcBef>
                <a:spcPts val="360"/>
              </a:spcBef>
            </a:pPr>
            <a:r>
              <a:rPr dirty="0" sz="1200" spc="150" b="1">
                <a:solidFill>
                  <a:srgbClr val="E4E7EB"/>
                </a:solidFill>
                <a:latin typeface="Gill Sans MT"/>
                <a:cs typeface="Gill Sans MT"/>
              </a:rPr>
              <a:t>2.2</a:t>
            </a:r>
            <a:r>
              <a:rPr dirty="0" sz="1200" spc="95" b="1">
                <a:solidFill>
                  <a:srgbClr val="E4E7EB"/>
                </a:solidFill>
                <a:latin typeface="Gill Sans MT"/>
                <a:cs typeface="Gill Sans MT"/>
              </a:rPr>
              <a:t> million</a:t>
            </a:r>
            <a:r>
              <a:rPr dirty="0" sz="1200" spc="60" b="1">
                <a:solidFill>
                  <a:srgbClr val="E4E7EB"/>
                </a:solidFill>
                <a:latin typeface="Gill Sans MT"/>
                <a:cs typeface="Gill Sans MT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new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crystal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structures</a:t>
            </a:r>
            <a:endParaRPr sz="12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359"/>
              </a:spcBef>
            </a:pPr>
            <a:r>
              <a:rPr dirty="0" sz="1200" spc="165" b="1">
                <a:solidFill>
                  <a:srgbClr val="E4E7EB"/>
                </a:solidFill>
                <a:latin typeface="Gill Sans MT"/>
                <a:cs typeface="Gill Sans MT"/>
              </a:rPr>
              <a:t>380,000</a:t>
            </a:r>
            <a:r>
              <a:rPr dirty="0" sz="1200" spc="120" b="1">
                <a:solidFill>
                  <a:srgbClr val="E4E7EB"/>
                </a:solidFill>
                <a:latin typeface="Gill Sans MT"/>
                <a:cs typeface="Gill Sans MT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stable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materials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tech</a:t>
            </a:r>
            <a:endParaRPr sz="12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359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Materials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batteries,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solar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cells,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superconductors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</a:t>
            </a:r>
            <a:r>
              <a:rPr dirty="0" spc="290"/>
              <a:t> </a:t>
            </a:r>
            <a:r>
              <a:rPr dirty="0" spc="320"/>
              <a:t>for</a:t>
            </a:r>
            <a:r>
              <a:rPr dirty="0" spc="295"/>
              <a:t> </a:t>
            </a:r>
            <a:r>
              <a:rPr dirty="0" spc="340"/>
              <a:t>Accessibility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199" y="1184274"/>
            <a:ext cx="11277600" cy="838200"/>
          </a:xfrm>
          <a:custGeom>
            <a:avLst/>
            <a:gdLst/>
            <a:ahLst/>
            <a:cxnLst/>
            <a:rect l="l" t="t" r="r" b="b"/>
            <a:pathLst>
              <a:path w="11277600" h="838200">
                <a:moveTo>
                  <a:pt x="11206402" y="838199"/>
                </a:moveTo>
                <a:lnTo>
                  <a:pt x="71196" y="838199"/>
                </a:lnTo>
                <a:lnTo>
                  <a:pt x="66241" y="837711"/>
                </a:lnTo>
                <a:lnTo>
                  <a:pt x="29705" y="822577"/>
                </a:lnTo>
                <a:lnTo>
                  <a:pt x="3885" y="786537"/>
                </a:lnTo>
                <a:lnTo>
                  <a:pt x="0" y="767003"/>
                </a:lnTo>
                <a:lnTo>
                  <a:pt x="0" y="761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1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767003"/>
                </a:lnTo>
                <a:lnTo>
                  <a:pt x="11261975" y="808494"/>
                </a:lnTo>
                <a:lnTo>
                  <a:pt x="11225936" y="834314"/>
                </a:lnTo>
                <a:lnTo>
                  <a:pt x="11211357" y="837711"/>
                </a:lnTo>
                <a:lnTo>
                  <a:pt x="11206402" y="83819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500" y="685800"/>
            <a:ext cx="10267950" cy="115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0">
                <a:solidFill>
                  <a:srgbClr val="E4E7EB"/>
                </a:solidFill>
                <a:latin typeface="Trebuchet MS"/>
                <a:cs typeface="Trebuchet MS"/>
              </a:rPr>
              <a:t>Breaking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barriers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creating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inclusive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world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500">
              <a:latin typeface="Trebuchet MS"/>
              <a:cs typeface="Trebuchet MS"/>
            </a:endParaRPr>
          </a:p>
          <a:p>
            <a:pPr marL="164465" marR="5080">
              <a:lnSpc>
                <a:spcPct val="129600"/>
              </a:lnSpc>
            </a:pPr>
            <a:r>
              <a:rPr dirty="0" sz="1350" spc="7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3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accessibility,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FFFFFF"/>
                </a:solidFill>
                <a:latin typeface="Trebuchet MS"/>
                <a:cs typeface="Trebuchet MS"/>
              </a:rPr>
              <a:t>empowering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FFFFFF"/>
                </a:solidFill>
                <a:latin typeface="Trebuchet MS"/>
                <a:cs typeface="Trebuchet MS"/>
              </a:rPr>
              <a:t>individuals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FFFFFF"/>
                </a:solidFill>
                <a:latin typeface="Trebuchet MS"/>
                <a:cs typeface="Trebuchet MS"/>
              </a:rPr>
              <a:t>disabilities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FFFFFF"/>
                </a:solidFill>
                <a:latin typeface="Trebuchet MS"/>
                <a:cs typeface="Trebuchet MS"/>
              </a:rPr>
              <a:t>breaking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FFFFFF"/>
                </a:solidFill>
                <a:latin typeface="Trebuchet MS"/>
                <a:cs typeface="Trebuchet MS"/>
              </a:rPr>
              <a:t>barriers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350" spc="85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r>
              <a:rPr dirty="0" sz="13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rebuchet MS"/>
                <a:cs typeface="Trebuchet MS"/>
              </a:rPr>
              <a:t>participation.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199" y="2628899"/>
            <a:ext cx="5524500" cy="1905000"/>
            <a:chOff x="457199" y="2628899"/>
            <a:chExt cx="5524500" cy="1905000"/>
          </a:xfrm>
        </p:grpSpPr>
        <p:sp>
          <p:nvSpPr>
            <p:cNvPr id="6" name="object 6" descr=""/>
            <p:cNvSpPr/>
            <p:nvPr/>
          </p:nvSpPr>
          <p:spPr>
            <a:xfrm>
              <a:off x="457199" y="2251074"/>
              <a:ext cx="5524500" cy="1905000"/>
            </a:xfrm>
            <a:custGeom>
              <a:avLst/>
              <a:gdLst/>
              <a:ahLst/>
              <a:cxnLst/>
              <a:rect l="l" t="t" r="r" b="b"/>
              <a:pathLst>
                <a:path w="5524500" h="1905000">
                  <a:moveTo>
                    <a:pt x="5435503" y="1904999"/>
                  </a:moveTo>
                  <a:lnTo>
                    <a:pt x="88995" y="1904999"/>
                  </a:lnTo>
                  <a:lnTo>
                    <a:pt x="82801" y="1904389"/>
                  </a:lnTo>
                  <a:lnTo>
                    <a:pt x="37131" y="1885472"/>
                  </a:lnTo>
                  <a:lnTo>
                    <a:pt x="9643" y="1851978"/>
                  </a:lnTo>
                  <a:lnTo>
                    <a:pt x="0" y="1816003"/>
                  </a:lnTo>
                  <a:lnTo>
                    <a:pt x="0" y="1809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1816003"/>
                  </a:lnTo>
                  <a:lnTo>
                    <a:pt x="5511920" y="1857467"/>
                  </a:lnTo>
                  <a:lnTo>
                    <a:pt x="5476965" y="1892421"/>
                  </a:lnTo>
                  <a:lnTo>
                    <a:pt x="5441697" y="1904389"/>
                  </a:lnTo>
                  <a:lnTo>
                    <a:pt x="5435503" y="1904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99" y="2479674"/>
              <a:ext cx="628650" cy="666750"/>
            </a:xfrm>
            <a:custGeom>
              <a:avLst/>
              <a:gdLst/>
              <a:ahLst/>
              <a:cxnLst/>
              <a:rect l="l" t="t" r="r" b="b"/>
              <a:pathLst>
                <a:path w="628650" h="666750">
                  <a:moveTo>
                    <a:pt x="314324" y="666749"/>
                  </a:moveTo>
                  <a:lnTo>
                    <a:pt x="275845" y="664253"/>
                  </a:lnTo>
                  <a:lnTo>
                    <a:pt x="237950" y="656801"/>
                  </a:lnTo>
                  <a:lnTo>
                    <a:pt x="201202" y="644507"/>
                  </a:lnTo>
                  <a:lnTo>
                    <a:pt x="166153" y="627552"/>
                  </a:lnTo>
                  <a:lnTo>
                    <a:pt x="133331" y="606193"/>
                  </a:lnTo>
                  <a:lnTo>
                    <a:pt x="103236" y="580756"/>
                  </a:lnTo>
                  <a:lnTo>
                    <a:pt x="76316" y="551618"/>
                  </a:lnTo>
                  <a:lnTo>
                    <a:pt x="52973" y="519216"/>
                  </a:lnTo>
                  <a:lnTo>
                    <a:pt x="33561" y="484039"/>
                  </a:lnTo>
                  <a:lnTo>
                    <a:pt x="18373" y="446622"/>
                  </a:lnTo>
                  <a:lnTo>
                    <a:pt x="6039" y="399551"/>
                  </a:lnTo>
                  <a:lnTo>
                    <a:pt x="378" y="351078"/>
                  </a:lnTo>
                  <a:lnTo>
                    <a:pt x="0" y="334789"/>
                  </a:lnTo>
                  <a:lnTo>
                    <a:pt x="94" y="323811"/>
                  </a:lnTo>
                  <a:lnTo>
                    <a:pt x="4627" y="275210"/>
                  </a:lnTo>
                  <a:lnTo>
                    <a:pt x="15865" y="227827"/>
                  </a:lnTo>
                  <a:lnTo>
                    <a:pt x="30178" y="190028"/>
                  </a:lnTo>
                  <a:lnTo>
                    <a:pt x="48764" y="154364"/>
                  </a:lnTo>
                  <a:lnTo>
                    <a:pt x="71348" y="121366"/>
                  </a:lnTo>
                  <a:lnTo>
                    <a:pt x="97586" y="91537"/>
                  </a:lnTo>
                  <a:lnTo>
                    <a:pt x="127081" y="65326"/>
                  </a:lnTo>
                  <a:lnTo>
                    <a:pt x="159392" y="43126"/>
                  </a:lnTo>
                  <a:lnTo>
                    <a:pt x="194037" y="25268"/>
                  </a:lnTo>
                  <a:lnTo>
                    <a:pt x="230492" y="12024"/>
                  </a:lnTo>
                  <a:lnTo>
                    <a:pt x="268203" y="3592"/>
                  </a:lnTo>
                  <a:lnTo>
                    <a:pt x="306608" y="100"/>
                  </a:lnTo>
                  <a:lnTo>
                    <a:pt x="314324" y="0"/>
                  </a:lnTo>
                  <a:lnTo>
                    <a:pt x="322041" y="100"/>
                  </a:lnTo>
                  <a:lnTo>
                    <a:pt x="360446" y="3592"/>
                  </a:lnTo>
                  <a:lnTo>
                    <a:pt x="398157" y="12024"/>
                  </a:lnTo>
                  <a:lnTo>
                    <a:pt x="434611" y="25268"/>
                  </a:lnTo>
                  <a:lnTo>
                    <a:pt x="469257" y="43126"/>
                  </a:lnTo>
                  <a:lnTo>
                    <a:pt x="501568" y="65326"/>
                  </a:lnTo>
                  <a:lnTo>
                    <a:pt x="531063" y="91536"/>
                  </a:lnTo>
                  <a:lnTo>
                    <a:pt x="557301" y="121366"/>
                  </a:lnTo>
                  <a:lnTo>
                    <a:pt x="579884" y="154363"/>
                  </a:lnTo>
                  <a:lnTo>
                    <a:pt x="598471" y="190028"/>
                  </a:lnTo>
                  <a:lnTo>
                    <a:pt x="615115" y="235597"/>
                  </a:lnTo>
                  <a:lnTo>
                    <a:pt x="625247" y="283251"/>
                  </a:lnTo>
                  <a:lnTo>
                    <a:pt x="628649" y="334789"/>
                  </a:lnTo>
                  <a:lnTo>
                    <a:pt x="628271" y="351078"/>
                  </a:lnTo>
                  <a:lnTo>
                    <a:pt x="622610" y="399551"/>
                  </a:lnTo>
                  <a:lnTo>
                    <a:pt x="610275" y="446623"/>
                  </a:lnTo>
                  <a:lnTo>
                    <a:pt x="595088" y="484040"/>
                  </a:lnTo>
                  <a:lnTo>
                    <a:pt x="575676" y="519216"/>
                  </a:lnTo>
                  <a:lnTo>
                    <a:pt x="552333" y="551618"/>
                  </a:lnTo>
                  <a:lnTo>
                    <a:pt x="525412" y="580756"/>
                  </a:lnTo>
                  <a:lnTo>
                    <a:pt x="495317" y="606193"/>
                  </a:lnTo>
                  <a:lnTo>
                    <a:pt x="462496" y="627552"/>
                  </a:lnTo>
                  <a:lnTo>
                    <a:pt x="427446" y="644506"/>
                  </a:lnTo>
                  <a:lnTo>
                    <a:pt x="390699" y="656801"/>
                  </a:lnTo>
                  <a:lnTo>
                    <a:pt x="352804" y="664253"/>
                  </a:lnTo>
                  <a:lnTo>
                    <a:pt x="314324" y="666749"/>
                  </a:lnTo>
                  <a:close/>
                </a:path>
              </a:pathLst>
            </a:custGeom>
            <a:solidFill>
              <a:srgbClr val="9333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2641599"/>
              <a:ext cx="323849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56828" y="2406967"/>
            <a:ext cx="3692525" cy="811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spc="165" b="1">
                <a:solidFill>
                  <a:srgbClr val="FED6AA"/>
                </a:solidFill>
                <a:latin typeface="Gill Sans MT"/>
                <a:cs typeface="Gill Sans MT"/>
              </a:rPr>
              <a:t>Be</a:t>
            </a:r>
            <a:r>
              <a:rPr dirty="0" sz="1800" spc="12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225" b="1">
                <a:solidFill>
                  <a:srgbClr val="FED6AA"/>
                </a:solidFill>
                <a:latin typeface="Gill Sans MT"/>
                <a:cs typeface="Gill Sans MT"/>
              </a:rPr>
              <a:t>My</a:t>
            </a:r>
            <a:r>
              <a:rPr dirty="0" sz="1800" spc="13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95" b="1">
                <a:solidFill>
                  <a:srgbClr val="FED6AA"/>
                </a:solidFill>
                <a:latin typeface="Gill Sans MT"/>
                <a:cs typeface="Gill Sans MT"/>
              </a:rPr>
              <a:t>Eyes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ts val="1800"/>
              </a:lnSpc>
              <a:spcBef>
                <a:spcPts val="55"/>
              </a:spcBef>
            </a:pP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Connecting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blind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low-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vision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individuals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D0D5DA"/>
                </a:solidFill>
                <a:latin typeface="Trebuchet MS"/>
                <a:cs typeface="Trebuchet MS"/>
              </a:rPr>
              <a:t>with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volunteers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85799" y="2628899"/>
            <a:ext cx="11049000" cy="1905000"/>
            <a:chOff x="685799" y="2628899"/>
            <a:chExt cx="11049000" cy="190500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432174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736974"/>
              <a:ext cx="152399" cy="1523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210298" y="2251074"/>
              <a:ext cx="5524500" cy="1905000"/>
            </a:xfrm>
            <a:custGeom>
              <a:avLst/>
              <a:gdLst/>
              <a:ahLst/>
              <a:cxnLst/>
              <a:rect l="l" t="t" r="r" b="b"/>
              <a:pathLst>
                <a:path w="5524500" h="1905000">
                  <a:moveTo>
                    <a:pt x="5435504" y="1904999"/>
                  </a:moveTo>
                  <a:lnTo>
                    <a:pt x="88995" y="1904999"/>
                  </a:lnTo>
                  <a:lnTo>
                    <a:pt x="82801" y="1904389"/>
                  </a:lnTo>
                  <a:lnTo>
                    <a:pt x="37131" y="1885472"/>
                  </a:lnTo>
                  <a:lnTo>
                    <a:pt x="9643" y="1851978"/>
                  </a:lnTo>
                  <a:lnTo>
                    <a:pt x="0" y="1816003"/>
                  </a:lnTo>
                  <a:lnTo>
                    <a:pt x="0" y="1809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1816003"/>
                  </a:lnTo>
                  <a:lnTo>
                    <a:pt x="5511920" y="1857467"/>
                  </a:lnTo>
                  <a:lnTo>
                    <a:pt x="5476965" y="1892421"/>
                  </a:lnTo>
                  <a:lnTo>
                    <a:pt x="5441698" y="1904389"/>
                  </a:lnTo>
                  <a:lnTo>
                    <a:pt x="5435504" y="1904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38899" y="247967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1737" y="666749"/>
                  </a:moveTo>
                  <a:lnTo>
                    <a:pt x="291126" y="664242"/>
                  </a:lnTo>
                  <a:lnTo>
                    <a:pt x="251131" y="656759"/>
                  </a:lnTo>
                  <a:lnTo>
                    <a:pt x="212348" y="644412"/>
                  </a:lnTo>
                  <a:lnTo>
                    <a:pt x="175357" y="627385"/>
                  </a:lnTo>
                  <a:lnTo>
                    <a:pt x="140717" y="605935"/>
                  </a:lnTo>
                  <a:lnTo>
                    <a:pt x="108955" y="580389"/>
                  </a:lnTo>
                  <a:lnTo>
                    <a:pt x="80544" y="551128"/>
                  </a:lnTo>
                  <a:lnTo>
                    <a:pt x="55907" y="518587"/>
                  </a:lnTo>
                  <a:lnTo>
                    <a:pt x="35420" y="483261"/>
                  </a:lnTo>
                  <a:lnTo>
                    <a:pt x="19391" y="445685"/>
                  </a:lnTo>
                  <a:lnTo>
                    <a:pt x="8060" y="406419"/>
                  </a:lnTo>
                  <a:lnTo>
                    <a:pt x="1596" y="366051"/>
                  </a:lnTo>
                  <a:lnTo>
                    <a:pt x="0" y="333374"/>
                  </a:lnTo>
                  <a:lnTo>
                    <a:pt x="100" y="325190"/>
                  </a:lnTo>
                  <a:lnTo>
                    <a:pt x="3589" y="284458"/>
                  </a:lnTo>
                  <a:lnTo>
                    <a:pt x="12015" y="244461"/>
                  </a:lnTo>
                  <a:lnTo>
                    <a:pt x="25251" y="205797"/>
                  </a:lnTo>
                  <a:lnTo>
                    <a:pt x="43098" y="169052"/>
                  </a:lnTo>
                  <a:lnTo>
                    <a:pt x="65283" y="134783"/>
                  </a:lnTo>
                  <a:lnTo>
                    <a:pt x="91475" y="103500"/>
                  </a:lnTo>
                  <a:lnTo>
                    <a:pt x="121285" y="75672"/>
                  </a:lnTo>
                  <a:lnTo>
                    <a:pt x="154260" y="51720"/>
                  </a:lnTo>
                  <a:lnTo>
                    <a:pt x="189900" y="32007"/>
                  </a:lnTo>
                  <a:lnTo>
                    <a:pt x="227675" y="16826"/>
                  </a:lnTo>
                  <a:lnTo>
                    <a:pt x="267018" y="6405"/>
                  </a:lnTo>
                  <a:lnTo>
                    <a:pt x="307336" y="903"/>
                  </a:lnTo>
                  <a:lnTo>
                    <a:pt x="335012" y="0"/>
                  </a:lnTo>
                  <a:lnTo>
                    <a:pt x="343155" y="100"/>
                  </a:lnTo>
                  <a:lnTo>
                    <a:pt x="383688" y="3608"/>
                  </a:lnTo>
                  <a:lnTo>
                    <a:pt x="423488" y="12075"/>
                  </a:lnTo>
                  <a:lnTo>
                    <a:pt x="461961" y="25376"/>
                  </a:lnTo>
                  <a:lnTo>
                    <a:pt x="498527" y="43310"/>
                  </a:lnTo>
                  <a:lnTo>
                    <a:pt x="532628" y="65605"/>
                  </a:lnTo>
                  <a:lnTo>
                    <a:pt x="563757" y="91927"/>
                  </a:lnTo>
                  <a:lnTo>
                    <a:pt x="591448" y="121883"/>
                  </a:lnTo>
                  <a:lnTo>
                    <a:pt x="615282" y="155021"/>
                  </a:lnTo>
                  <a:lnTo>
                    <a:pt x="634899" y="190838"/>
                  </a:lnTo>
                  <a:lnTo>
                    <a:pt x="650006" y="228798"/>
                  </a:lnTo>
                  <a:lnTo>
                    <a:pt x="660375" y="268336"/>
                  </a:lnTo>
                  <a:lnTo>
                    <a:pt x="665851" y="308852"/>
                  </a:lnTo>
                  <a:lnTo>
                    <a:pt x="666749" y="333374"/>
                  </a:lnTo>
                  <a:lnTo>
                    <a:pt x="666650" y="341559"/>
                  </a:lnTo>
                  <a:lnTo>
                    <a:pt x="663159" y="382291"/>
                  </a:lnTo>
                  <a:lnTo>
                    <a:pt x="654734" y="422287"/>
                  </a:lnTo>
                  <a:lnTo>
                    <a:pt x="641497" y="460951"/>
                  </a:lnTo>
                  <a:lnTo>
                    <a:pt x="623651" y="497697"/>
                  </a:lnTo>
                  <a:lnTo>
                    <a:pt x="601465" y="531966"/>
                  </a:lnTo>
                  <a:lnTo>
                    <a:pt x="575273" y="563248"/>
                  </a:lnTo>
                  <a:lnTo>
                    <a:pt x="545464" y="591077"/>
                  </a:lnTo>
                  <a:lnTo>
                    <a:pt x="512488" y="615029"/>
                  </a:lnTo>
                  <a:lnTo>
                    <a:pt x="476848" y="634742"/>
                  </a:lnTo>
                  <a:lnTo>
                    <a:pt x="439074" y="649922"/>
                  </a:lnTo>
                  <a:lnTo>
                    <a:pt x="399730" y="660343"/>
                  </a:lnTo>
                  <a:lnTo>
                    <a:pt x="359414" y="665847"/>
                  </a:lnTo>
                  <a:lnTo>
                    <a:pt x="331737" y="66674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399" y="2641599"/>
              <a:ext cx="285749" cy="3428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01700" y="3390900"/>
            <a:ext cx="35147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AI-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powered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Human-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collaboration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42075" y="2406967"/>
            <a:ext cx="3667760" cy="811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spc="160" b="1">
                <a:solidFill>
                  <a:srgbClr val="99F5E3"/>
                </a:solidFill>
                <a:latin typeface="Gill Sans MT"/>
                <a:cs typeface="Gill Sans MT"/>
              </a:rPr>
              <a:t>Real-</a:t>
            </a:r>
            <a:r>
              <a:rPr dirty="0" sz="1800" spc="185" b="1">
                <a:solidFill>
                  <a:srgbClr val="99F5E3"/>
                </a:solidFill>
                <a:latin typeface="Gill Sans MT"/>
                <a:cs typeface="Gill Sans MT"/>
              </a:rPr>
              <a:t>time</a:t>
            </a:r>
            <a:r>
              <a:rPr dirty="0" sz="1800" spc="135" b="1">
                <a:solidFill>
                  <a:srgbClr val="99F5E3"/>
                </a:solidFill>
                <a:latin typeface="Gill Sans MT"/>
                <a:cs typeface="Gill Sans MT"/>
              </a:rPr>
              <a:t> </a:t>
            </a:r>
            <a:r>
              <a:rPr dirty="0" sz="1800" spc="145" b="1">
                <a:solidFill>
                  <a:srgbClr val="99F5E3"/>
                </a:solidFill>
                <a:latin typeface="Gill Sans MT"/>
                <a:cs typeface="Gill Sans MT"/>
              </a:rPr>
              <a:t>Communication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ts val="1800"/>
              </a:lnSpc>
              <a:spcBef>
                <a:spcPts val="55"/>
              </a:spcBef>
            </a:pP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Breaking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down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barriers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for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deaf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hard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D0D5DA"/>
                </a:solidFill>
                <a:latin typeface="Trebuchet MS"/>
                <a:cs typeface="Trebuchet MS"/>
              </a:rPr>
              <a:t>of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hearing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57199" y="3810000"/>
            <a:ext cx="11277600" cy="2362200"/>
            <a:chOff x="457199" y="3810000"/>
            <a:chExt cx="11277600" cy="236220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899" y="3432175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899" y="3736974"/>
              <a:ext cx="152399" cy="1523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4918074"/>
              <a:ext cx="228599" cy="3047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99" y="4918074"/>
              <a:ext cx="285749" cy="3047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7199" y="4918074"/>
              <a:ext cx="285749" cy="30479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57199" y="5222874"/>
              <a:ext cx="11277600" cy="571500"/>
            </a:xfrm>
            <a:custGeom>
              <a:avLst/>
              <a:gdLst/>
              <a:ahLst/>
              <a:cxnLst/>
              <a:rect l="l" t="t" r="r" b="b"/>
              <a:pathLst>
                <a:path w="11277600" h="571500">
                  <a:moveTo>
                    <a:pt x="112064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2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206402" y="0"/>
                  </a:lnTo>
                  <a:lnTo>
                    <a:pt x="11247891" y="15621"/>
                  </a:lnTo>
                  <a:lnTo>
                    <a:pt x="11273712" y="51661"/>
                  </a:lnTo>
                  <a:lnTo>
                    <a:pt x="11277599" y="71196"/>
                  </a:lnTo>
                  <a:lnTo>
                    <a:pt x="11277599" y="500302"/>
                  </a:lnTo>
                  <a:lnTo>
                    <a:pt x="11261975" y="541794"/>
                  </a:lnTo>
                  <a:lnTo>
                    <a:pt x="11225936" y="567612"/>
                  </a:lnTo>
                  <a:lnTo>
                    <a:pt x="11211357" y="571011"/>
                  </a:lnTo>
                  <a:lnTo>
                    <a:pt x="11206402" y="571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54800" y="3390900"/>
            <a:ext cx="37998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transcription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Translation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bridge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barriers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44500" y="4533900"/>
            <a:ext cx="10853420" cy="108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30" b="1">
                <a:solidFill>
                  <a:srgbClr val="FED6AA"/>
                </a:solidFill>
                <a:latin typeface="Gill Sans MT"/>
                <a:cs typeface="Gill Sans MT"/>
              </a:rPr>
              <a:t>Impact</a:t>
            </a:r>
            <a:r>
              <a:rPr dirty="0" sz="1500" spc="11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80" b="1">
                <a:solidFill>
                  <a:srgbClr val="FED6AA"/>
                </a:solidFill>
                <a:latin typeface="Gill Sans MT"/>
                <a:cs typeface="Gill Sans MT"/>
              </a:rPr>
              <a:t>&amp;</a:t>
            </a:r>
            <a:r>
              <a:rPr dirty="0" sz="1500" spc="114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25" b="1">
                <a:solidFill>
                  <a:srgbClr val="FED6AA"/>
                </a:solidFill>
                <a:latin typeface="Gill Sans MT"/>
                <a:cs typeface="Gill Sans MT"/>
              </a:rPr>
              <a:t>Potential</a:t>
            </a:r>
            <a:endParaRPr sz="1500">
              <a:latin typeface="Gill Sans MT"/>
              <a:cs typeface="Gill Sans MT"/>
            </a:endParaRPr>
          </a:p>
          <a:p>
            <a:pPr marL="354965">
              <a:lnSpc>
                <a:spcPct val="100000"/>
              </a:lnSpc>
              <a:spcBef>
                <a:spcPts val="1500"/>
              </a:spcBef>
              <a:tabLst>
                <a:tab pos="4222115" algn="l"/>
                <a:tab pos="8032115" algn="l"/>
              </a:tabLst>
            </a:pP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Increasing</a:t>
            </a:r>
            <a:r>
              <a:rPr dirty="0" sz="12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2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accessibility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Facilitating</a:t>
            </a:r>
            <a:r>
              <a:rPr dirty="0" sz="12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12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inclusion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Expanding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opportunities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Trebuchet MS"/>
              <a:cs typeface="Trebuchet MS"/>
            </a:endParaRPr>
          </a:p>
          <a:p>
            <a:pPr marL="1210310">
              <a:lnSpc>
                <a:spcPct val="100000"/>
              </a:lnSpc>
            </a:pPr>
            <a:r>
              <a:rPr dirty="0" sz="1400" spc="80" i="1">
                <a:solidFill>
                  <a:srgbClr val="E4E7EB"/>
                </a:solidFill>
                <a:latin typeface="Trebuchet MS"/>
                <a:cs typeface="Trebuchet MS"/>
              </a:rPr>
              <a:t>"AI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95" i="1">
                <a:solidFill>
                  <a:srgbClr val="E4E7EB"/>
                </a:solidFill>
                <a:latin typeface="Trebuchet MS"/>
                <a:cs typeface="Trebuchet MS"/>
              </a:rPr>
              <a:t>has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potential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empower </a:t>
            </a:r>
            <a:r>
              <a:rPr dirty="0" sz="1400" spc="80" i="1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include,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transforming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 how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we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interact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80" i="1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participate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E4E7EB"/>
                </a:solidFill>
                <a:latin typeface="Trebuchet MS"/>
                <a:cs typeface="Trebuchet MS"/>
              </a:rPr>
              <a:t>society."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5"/>
              <a:t>Envisioning</a:t>
            </a:r>
            <a:r>
              <a:rPr dirty="0" spc="265"/>
              <a:t> </a:t>
            </a:r>
            <a:r>
              <a:rPr dirty="0" spc="-275"/>
              <a:t>T</a:t>
            </a:r>
            <a:r>
              <a:rPr dirty="0" spc="240"/>
              <a:t>omorrow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98964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not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just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about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smarter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apps,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but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about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new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capabilities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could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E4E7EB"/>
                </a:solidFill>
                <a:latin typeface="Trebuchet MS"/>
                <a:cs typeface="Trebuchet MS"/>
              </a:rPr>
              <a:t>reshape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our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world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1247775"/>
            <a:ext cx="494093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ED6AA"/>
                </a:solidFill>
                <a:latin typeface="Gill Sans MT"/>
                <a:cs typeface="Gill Sans MT"/>
              </a:rPr>
              <a:t>A</a:t>
            </a:r>
            <a:r>
              <a:rPr dirty="0" sz="1800" spc="12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55" b="1">
                <a:solidFill>
                  <a:srgbClr val="FED6AA"/>
                </a:solidFill>
                <a:latin typeface="Gill Sans MT"/>
                <a:cs typeface="Gill Sans MT"/>
              </a:rPr>
              <a:t>New</a:t>
            </a:r>
            <a:r>
              <a:rPr dirty="0" sz="1800" spc="12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35" b="1">
                <a:solidFill>
                  <a:srgbClr val="FED6AA"/>
                </a:solidFill>
                <a:latin typeface="Gill Sans MT"/>
                <a:cs typeface="Gill Sans MT"/>
              </a:rPr>
              <a:t>Era</a:t>
            </a:r>
            <a:r>
              <a:rPr dirty="0" sz="1800" spc="12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200" b="1">
                <a:solidFill>
                  <a:srgbClr val="FED6AA"/>
                </a:solidFill>
                <a:latin typeface="Gill Sans MT"/>
                <a:cs typeface="Gill Sans MT"/>
              </a:rPr>
              <a:t>of</a:t>
            </a:r>
            <a:r>
              <a:rPr dirty="0" sz="1800" spc="12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ED6AA"/>
                </a:solidFill>
                <a:latin typeface="Gill Sans MT"/>
                <a:cs typeface="Gill Sans MT"/>
              </a:rPr>
              <a:t>Intelligence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1155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AI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we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know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today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just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the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beginning.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will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bring transformative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changes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across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industries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society.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4500" y="2278379"/>
            <a:ext cx="50425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where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story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gets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truly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exciting,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it's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story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you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E4E7EB"/>
                </a:solidFill>
                <a:latin typeface="Trebuchet MS"/>
                <a:cs typeface="Trebuchet MS"/>
              </a:rPr>
              <a:t>will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help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write.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3467099"/>
            <a:ext cx="5334000" cy="1714500"/>
            <a:chOff x="457199" y="3467099"/>
            <a:chExt cx="5334000" cy="1714500"/>
          </a:xfrm>
        </p:grpSpPr>
        <p:sp>
          <p:nvSpPr>
            <p:cNvPr id="7" name="object 7" descr=""/>
            <p:cNvSpPr/>
            <p:nvPr/>
          </p:nvSpPr>
          <p:spPr>
            <a:xfrm>
              <a:off x="476249" y="3089274"/>
              <a:ext cx="5314950" cy="1714500"/>
            </a:xfrm>
            <a:custGeom>
              <a:avLst/>
              <a:gdLst/>
              <a:ahLst/>
              <a:cxnLst/>
              <a:rect l="l" t="t" r="r" b="b"/>
              <a:pathLst>
                <a:path w="5314950" h="1714500">
                  <a:moveTo>
                    <a:pt x="5243752" y="1714499"/>
                  </a:moveTo>
                  <a:lnTo>
                    <a:pt x="53397" y="1714499"/>
                  </a:lnTo>
                  <a:lnTo>
                    <a:pt x="49681" y="1714010"/>
                  </a:lnTo>
                  <a:lnTo>
                    <a:pt x="14085" y="1688643"/>
                  </a:lnTo>
                  <a:lnTo>
                    <a:pt x="366" y="1648257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2" y="51661"/>
                  </a:lnTo>
                  <a:lnTo>
                    <a:pt x="5314949" y="71196"/>
                  </a:lnTo>
                  <a:lnTo>
                    <a:pt x="5314949" y="1643303"/>
                  </a:lnTo>
                  <a:lnTo>
                    <a:pt x="5299327" y="1684794"/>
                  </a:lnTo>
                  <a:lnTo>
                    <a:pt x="5263287" y="1710612"/>
                  </a:lnTo>
                  <a:lnTo>
                    <a:pt x="5248707" y="1714010"/>
                  </a:lnTo>
                  <a:lnTo>
                    <a:pt x="5243752" y="1714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3089552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4" h="1714500">
                  <a:moveTo>
                    <a:pt x="70450" y="1713944"/>
                  </a:moveTo>
                  <a:lnTo>
                    <a:pt x="33857" y="1701391"/>
                  </a:lnTo>
                  <a:lnTo>
                    <a:pt x="5800" y="1667182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5" y="1680364"/>
                  </a:lnTo>
                  <a:lnTo>
                    <a:pt x="66287" y="1712288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2DD4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11199" y="3314700"/>
            <a:ext cx="4787265" cy="123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25" b="1">
                <a:solidFill>
                  <a:srgbClr val="FFFFFF"/>
                </a:solidFill>
                <a:latin typeface="Gill Sans MT"/>
                <a:cs typeface="Gill Sans MT"/>
              </a:rPr>
              <a:t>Future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70" b="1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Unwritten</a:t>
            </a: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decisions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we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make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today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about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how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we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develop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integrate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will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have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lasting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impact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generations.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You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are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generation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will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inherit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technology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steer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its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course.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88099" y="1171575"/>
            <a:ext cx="408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0" b="1">
                <a:solidFill>
                  <a:srgbClr val="99F5E3"/>
                </a:solidFill>
                <a:latin typeface="Gill Sans MT"/>
                <a:cs typeface="Gill Sans MT"/>
              </a:rPr>
              <a:t>Emerging</a:t>
            </a:r>
            <a:r>
              <a:rPr dirty="0" sz="1800" spc="155" b="1">
                <a:solidFill>
                  <a:srgbClr val="99F5E3"/>
                </a:solidFill>
                <a:latin typeface="Gill Sans MT"/>
                <a:cs typeface="Gill Sans MT"/>
              </a:rPr>
              <a:t> Transformative</a:t>
            </a:r>
            <a:r>
              <a:rPr dirty="0" sz="1800" spc="160" b="1">
                <a:solidFill>
                  <a:srgbClr val="99F5E3"/>
                </a:solidFill>
                <a:latin typeface="Gill Sans MT"/>
                <a:cs typeface="Gill Sans MT"/>
              </a:rPr>
              <a:t> </a:t>
            </a:r>
            <a:r>
              <a:rPr dirty="0" sz="1800" spc="185" b="1">
                <a:solidFill>
                  <a:srgbClr val="99F5E3"/>
                </a:solidFill>
                <a:latin typeface="Gill Sans MT"/>
                <a:cs typeface="Gill Sans MT"/>
              </a:rPr>
              <a:t>Paths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00798" y="2019299"/>
            <a:ext cx="2590800" cy="1524000"/>
            <a:chOff x="6400798" y="2019299"/>
            <a:chExt cx="2590800" cy="1524000"/>
          </a:xfrm>
        </p:grpSpPr>
        <p:sp>
          <p:nvSpPr>
            <p:cNvPr id="12" name="object 12" descr=""/>
            <p:cNvSpPr/>
            <p:nvPr/>
          </p:nvSpPr>
          <p:spPr>
            <a:xfrm>
              <a:off x="6400798" y="1641474"/>
              <a:ext cx="2590800" cy="1524000"/>
            </a:xfrm>
            <a:custGeom>
              <a:avLst/>
              <a:gdLst/>
              <a:ahLst/>
              <a:cxnLst/>
              <a:rect l="l" t="t" r="r" b="b"/>
              <a:pathLst>
                <a:path w="2590800" h="1524000">
                  <a:moveTo>
                    <a:pt x="2501804" y="1523999"/>
                  </a:moveTo>
                  <a:lnTo>
                    <a:pt x="88995" y="1523999"/>
                  </a:lnTo>
                  <a:lnTo>
                    <a:pt x="82801" y="1523389"/>
                  </a:lnTo>
                  <a:lnTo>
                    <a:pt x="37132" y="1504472"/>
                  </a:lnTo>
                  <a:lnTo>
                    <a:pt x="9643" y="1470978"/>
                  </a:lnTo>
                  <a:lnTo>
                    <a:pt x="0" y="1435003"/>
                  </a:lnTo>
                  <a:lnTo>
                    <a:pt x="0" y="1428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01804" y="0"/>
                  </a:lnTo>
                  <a:lnTo>
                    <a:pt x="2543267" y="12577"/>
                  </a:lnTo>
                  <a:lnTo>
                    <a:pt x="2578221" y="47531"/>
                  </a:lnTo>
                  <a:lnTo>
                    <a:pt x="2590800" y="88995"/>
                  </a:lnTo>
                  <a:lnTo>
                    <a:pt x="2590800" y="1435003"/>
                  </a:lnTo>
                  <a:lnTo>
                    <a:pt x="2578221" y="1476467"/>
                  </a:lnTo>
                  <a:lnTo>
                    <a:pt x="2543266" y="1511421"/>
                  </a:lnTo>
                  <a:lnTo>
                    <a:pt x="2507997" y="1523389"/>
                  </a:lnTo>
                  <a:lnTo>
                    <a:pt x="2501804" y="1523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1908174"/>
              <a:ext cx="228599" cy="3047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6883400" y="1739264"/>
            <a:ext cx="1659889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95" b="1">
                <a:solidFill>
                  <a:srgbClr val="FFFFFF"/>
                </a:solidFill>
                <a:latin typeface="Gill Sans MT"/>
                <a:cs typeface="Gill Sans MT"/>
              </a:rPr>
              <a:t>Artificial</a:t>
            </a:r>
            <a:r>
              <a:rPr dirty="0" sz="1350" spc="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110" b="1">
                <a:solidFill>
                  <a:srgbClr val="FFFFFF"/>
                </a:solidFill>
                <a:latin typeface="Gill Sans MT"/>
                <a:cs typeface="Gill Sans MT"/>
              </a:rPr>
              <a:t>General </a:t>
            </a:r>
            <a:r>
              <a:rPr dirty="0" sz="1350" spc="120" b="1">
                <a:solidFill>
                  <a:srgbClr val="FFFFFF"/>
                </a:solidFill>
                <a:latin typeface="Gill Sans MT"/>
                <a:cs typeface="Gill Sans MT"/>
              </a:rPr>
              <a:t>Intelligence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40500" y="2407920"/>
            <a:ext cx="196405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spc="60">
                <a:solidFill>
                  <a:srgbClr val="D0D5DA"/>
                </a:solidFill>
                <a:latin typeface="Trebuchet MS"/>
                <a:cs typeface="Trebuchet MS"/>
              </a:rPr>
              <a:t>Creating</a:t>
            </a:r>
            <a:r>
              <a:rPr dirty="0" sz="1050" spc="6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with</a:t>
            </a: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 human-</a:t>
            </a:r>
            <a:r>
              <a:rPr dirty="0" sz="1050" spc="30">
                <a:solidFill>
                  <a:srgbClr val="D0D5DA"/>
                </a:solidFill>
                <a:latin typeface="Trebuchet MS"/>
                <a:cs typeface="Trebuchet MS"/>
              </a:rPr>
              <a:t>level </a:t>
            </a:r>
            <a:r>
              <a:rPr dirty="0" sz="1050" spc="20">
                <a:solidFill>
                  <a:srgbClr val="D0D5DA"/>
                </a:solidFill>
                <a:latin typeface="Trebuchet MS"/>
                <a:cs typeface="Trebuchet MS"/>
              </a:rPr>
              <a:t>capabilities</a:t>
            </a:r>
            <a:r>
              <a:rPr dirty="0" sz="1050" spc="18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across</a:t>
            </a:r>
            <a:r>
              <a:rPr dirty="0" sz="1050" spc="18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Trebuchet MS"/>
                <a:cs typeface="Trebuchet MS"/>
              </a:rPr>
              <a:t>multiple </a:t>
            </a: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domains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143998" y="2019299"/>
            <a:ext cx="2590800" cy="1524000"/>
            <a:chOff x="9143998" y="2019299"/>
            <a:chExt cx="2590800" cy="1524000"/>
          </a:xfrm>
        </p:grpSpPr>
        <p:sp>
          <p:nvSpPr>
            <p:cNvPr id="17" name="object 17" descr=""/>
            <p:cNvSpPr/>
            <p:nvPr/>
          </p:nvSpPr>
          <p:spPr>
            <a:xfrm>
              <a:off x="9143998" y="1641474"/>
              <a:ext cx="2590800" cy="1524000"/>
            </a:xfrm>
            <a:custGeom>
              <a:avLst/>
              <a:gdLst/>
              <a:ahLst/>
              <a:cxnLst/>
              <a:rect l="l" t="t" r="r" b="b"/>
              <a:pathLst>
                <a:path w="2590800" h="1524000">
                  <a:moveTo>
                    <a:pt x="2501804" y="1523999"/>
                  </a:moveTo>
                  <a:lnTo>
                    <a:pt x="88995" y="1523999"/>
                  </a:lnTo>
                  <a:lnTo>
                    <a:pt x="82800" y="1523389"/>
                  </a:lnTo>
                  <a:lnTo>
                    <a:pt x="37131" y="1504472"/>
                  </a:lnTo>
                  <a:lnTo>
                    <a:pt x="9643" y="1470978"/>
                  </a:lnTo>
                  <a:lnTo>
                    <a:pt x="0" y="1435003"/>
                  </a:lnTo>
                  <a:lnTo>
                    <a:pt x="0" y="1428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01804" y="0"/>
                  </a:lnTo>
                  <a:lnTo>
                    <a:pt x="2543266" y="12577"/>
                  </a:lnTo>
                  <a:lnTo>
                    <a:pt x="2578220" y="47531"/>
                  </a:lnTo>
                  <a:lnTo>
                    <a:pt x="2590800" y="88995"/>
                  </a:lnTo>
                  <a:lnTo>
                    <a:pt x="2590800" y="1435003"/>
                  </a:lnTo>
                  <a:lnTo>
                    <a:pt x="2578220" y="1476467"/>
                  </a:lnTo>
                  <a:lnTo>
                    <a:pt x="2543266" y="1511421"/>
                  </a:lnTo>
                  <a:lnTo>
                    <a:pt x="2507998" y="1523389"/>
                  </a:lnTo>
                  <a:lnTo>
                    <a:pt x="2501804" y="1523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9" y="1793874"/>
              <a:ext cx="257174" cy="3047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9655174" y="1819275"/>
            <a:ext cx="15786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r>
              <a:rPr dirty="0" sz="135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130" b="1">
                <a:solidFill>
                  <a:srgbClr val="FFFFFF"/>
                </a:solidFill>
                <a:latin typeface="Gill Sans MT"/>
                <a:cs typeface="Gill Sans MT"/>
              </a:rPr>
              <a:t>in</a:t>
            </a:r>
            <a:r>
              <a:rPr dirty="0" sz="1350" spc="114" b="1">
                <a:solidFill>
                  <a:srgbClr val="FFFFFF"/>
                </a:solidFill>
                <a:latin typeface="Gill Sans MT"/>
                <a:cs typeface="Gill Sans MT"/>
              </a:rPr>
              <a:t> Healthcare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283700" y="2179320"/>
            <a:ext cx="194056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spc="50">
                <a:solidFill>
                  <a:srgbClr val="D0D5DA"/>
                </a:solidFill>
                <a:latin typeface="Trebuchet MS"/>
                <a:cs typeface="Trebuchet MS"/>
              </a:rPr>
              <a:t>Personalized</a:t>
            </a:r>
            <a:r>
              <a:rPr dirty="0" sz="105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treatments</a:t>
            </a:r>
            <a:r>
              <a:rPr dirty="0" sz="105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D0D5DA"/>
                </a:solidFill>
                <a:latin typeface="Trebuchet MS"/>
                <a:cs typeface="Trebuchet MS"/>
              </a:rPr>
              <a:t>and </a:t>
            </a:r>
            <a:r>
              <a:rPr dirty="0" sz="1050" spc="50">
                <a:solidFill>
                  <a:srgbClr val="D0D5DA"/>
                </a:solidFill>
                <a:latin typeface="Trebuchet MS"/>
                <a:cs typeface="Trebuchet MS"/>
              </a:rPr>
              <a:t>accelerated</a:t>
            </a:r>
            <a:r>
              <a:rPr dirty="0" sz="105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D0D5DA"/>
                </a:solidFill>
                <a:latin typeface="Trebuchet MS"/>
                <a:cs typeface="Trebuchet MS"/>
              </a:rPr>
              <a:t>medical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breakthroughs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00798" y="3695699"/>
            <a:ext cx="2590800" cy="1104900"/>
            <a:chOff x="6400798" y="3695699"/>
            <a:chExt cx="2590800" cy="1104900"/>
          </a:xfrm>
        </p:grpSpPr>
        <p:sp>
          <p:nvSpPr>
            <p:cNvPr id="22" name="object 22" descr=""/>
            <p:cNvSpPr/>
            <p:nvPr/>
          </p:nvSpPr>
          <p:spPr>
            <a:xfrm>
              <a:off x="6400798" y="3317874"/>
              <a:ext cx="2590800" cy="1104900"/>
            </a:xfrm>
            <a:custGeom>
              <a:avLst/>
              <a:gdLst/>
              <a:ahLst/>
              <a:cxnLst/>
              <a:rect l="l" t="t" r="r" b="b"/>
              <a:pathLst>
                <a:path w="2590800" h="1104900">
                  <a:moveTo>
                    <a:pt x="2501804" y="1104899"/>
                  </a:moveTo>
                  <a:lnTo>
                    <a:pt x="88995" y="1104899"/>
                  </a:lnTo>
                  <a:lnTo>
                    <a:pt x="82801" y="1104289"/>
                  </a:lnTo>
                  <a:lnTo>
                    <a:pt x="37132" y="1085372"/>
                  </a:lnTo>
                  <a:lnTo>
                    <a:pt x="9643" y="1051878"/>
                  </a:lnTo>
                  <a:lnTo>
                    <a:pt x="0" y="1015903"/>
                  </a:lnTo>
                  <a:lnTo>
                    <a:pt x="0" y="10096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01804" y="0"/>
                  </a:lnTo>
                  <a:lnTo>
                    <a:pt x="2543267" y="12577"/>
                  </a:lnTo>
                  <a:lnTo>
                    <a:pt x="2578221" y="47531"/>
                  </a:lnTo>
                  <a:lnTo>
                    <a:pt x="2590800" y="88995"/>
                  </a:lnTo>
                  <a:lnTo>
                    <a:pt x="2590800" y="1015903"/>
                  </a:lnTo>
                  <a:lnTo>
                    <a:pt x="2578221" y="1057367"/>
                  </a:lnTo>
                  <a:lnTo>
                    <a:pt x="2543266" y="1092321"/>
                  </a:lnTo>
                  <a:lnTo>
                    <a:pt x="2507997" y="1104289"/>
                  </a:lnTo>
                  <a:lnTo>
                    <a:pt x="2501804" y="11048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3470274"/>
              <a:ext cx="228599" cy="3047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883400" y="3495675"/>
            <a:ext cx="142113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 b="1">
                <a:solidFill>
                  <a:srgbClr val="FFFFFF"/>
                </a:solidFill>
                <a:latin typeface="Gill Sans MT"/>
                <a:cs typeface="Gill Sans MT"/>
              </a:rPr>
              <a:t>Sustainable</a:t>
            </a:r>
            <a:r>
              <a:rPr dirty="0" sz="135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40500" y="3855719"/>
            <a:ext cx="21316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Balancing</a:t>
            </a:r>
            <a:r>
              <a:rPr dirty="0" sz="105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computational</a:t>
            </a:r>
            <a:r>
              <a:rPr dirty="0" sz="105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D0D5DA"/>
                </a:solidFill>
                <a:latin typeface="Trebuchet MS"/>
                <a:cs typeface="Trebuchet MS"/>
              </a:rPr>
              <a:t>needs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with</a:t>
            </a:r>
            <a:r>
              <a:rPr dirty="0" sz="1050" spc="11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environmental</a:t>
            </a:r>
            <a:r>
              <a:rPr dirty="0" sz="1050" spc="114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D0D5DA"/>
                </a:solidFill>
                <a:latin typeface="Trebuchet MS"/>
                <a:cs typeface="Trebuchet MS"/>
              </a:rPr>
              <a:t>impact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143998" y="3695699"/>
            <a:ext cx="2590800" cy="1104900"/>
            <a:chOff x="9143998" y="3695699"/>
            <a:chExt cx="2590800" cy="1104900"/>
          </a:xfrm>
        </p:grpSpPr>
        <p:sp>
          <p:nvSpPr>
            <p:cNvPr id="27" name="object 27" descr=""/>
            <p:cNvSpPr/>
            <p:nvPr/>
          </p:nvSpPr>
          <p:spPr>
            <a:xfrm>
              <a:off x="9143998" y="3317874"/>
              <a:ext cx="2590800" cy="1104900"/>
            </a:xfrm>
            <a:custGeom>
              <a:avLst/>
              <a:gdLst/>
              <a:ahLst/>
              <a:cxnLst/>
              <a:rect l="l" t="t" r="r" b="b"/>
              <a:pathLst>
                <a:path w="2590800" h="1104900">
                  <a:moveTo>
                    <a:pt x="2501804" y="1104899"/>
                  </a:moveTo>
                  <a:lnTo>
                    <a:pt x="88995" y="1104899"/>
                  </a:lnTo>
                  <a:lnTo>
                    <a:pt x="82800" y="1104289"/>
                  </a:lnTo>
                  <a:lnTo>
                    <a:pt x="37131" y="1085372"/>
                  </a:lnTo>
                  <a:lnTo>
                    <a:pt x="9643" y="1051878"/>
                  </a:lnTo>
                  <a:lnTo>
                    <a:pt x="0" y="1015903"/>
                  </a:lnTo>
                  <a:lnTo>
                    <a:pt x="0" y="10096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01804" y="0"/>
                  </a:lnTo>
                  <a:lnTo>
                    <a:pt x="2543266" y="12577"/>
                  </a:lnTo>
                  <a:lnTo>
                    <a:pt x="2578220" y="47531"/>
                  </a:lnTo>
                  <a:lnTo>
                    <a:pt x="2590800" y="88995"/>
                  </a:lnTo>
                  <a:lnTo>
                    <a:pt x="2590800" y="1015903"/>
                  </a:lnTo>
                  <a:lnTo>
                    <a:pt x="2578220" y="1057367"/>
                  </a:lnTo>
                  <a:lnTo>
                    <a:pt x="2543266" y="1092321"/>
                  </a:lnTo>
                  <a:lnTo>
                    <a:pt x="2507998" y="1104289"/>
                  </a:lnTo>
                  <a:lnTo>
                    <a:pt x="2501804" y="11048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9" y="3470274"/>
              <a:ext cx="171449" cy="3047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9569449" y="3495675"/>
            <a:ext cx="14008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35" b="1">
                <a:solidFill>
                  <a:srgbClr val="FFFFFF"/>
                </a:solidFill>
                <a:latin typeface="Gill Sans MT"/>
                <a:cs typeface="Gill Sans MT"/>
              </a:rPr>
              <a:t>Explainable</a:t>
            </a:r>
            <a:r>
              <a:rPr dirty="0" sz="1350" spc="12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283700" y="3855719"/>
            <a:ext cx="200913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spc="60">
                <a:solidFill>
                  <a:srgbClr val="D0D5DA"/>
                </a:solidFill>
                <a:latin typeface="Trebuchet MS"/>
                <a:cs typeface="Trebuchet MS"/>
              </a:rPr>
              <a:t>Creating</a:t>
            </a:r>
            <a:r>
              <a:rPr dirty="0" sz="105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transparent</a:t>
            </a:r>
            <a:r>
              <a:rPr dirty="0" sz="105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D0D5DA"/>
                </a:solidFill>
                <a:latin typeface="Trebuchet MS"/>
                <a:cs typeface="Trebuchet MS"/>
              </a:rPr>
              <a:t>systems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that</a:t>
            </a:r>
            <a:r>
              <a:rPr dirty="0" sz="1050" spc="18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justify</a:t>
            </a:r>
            <a:r>
              <a:rPr dirty="0" sz="1050" spc="18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their</a:t>
            </a:r>
            <a:r>
              <a:rPr dirty="0" sz="1050" spc="18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D0D5DA"/>
                </a:solidFill>
                <a:latin typeface="Trebuchet MS"/>
                <a:cs typeface="Trebuchet MS"/>
              </a:rPr>
              <a:t>decisions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53299" y="4374817"/>
            <a:ext cx="5194300" cy="4826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"The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 i="1">
                <a:solidFill>
                  <a:srgbClr val="E4E7EB"/>
                </a:solidFill>
                <a:latin typeface="Trebuchet MS"/>
                <a:cs typeface="Trebuchet MS"/>
              </a:rPr>
              <a:t>challenge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 i="1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 i="1">
                <a:solidFill>
                  <a:srgbClr val="E4E7EB"/>
                </a:solidFill>
                <a:latin typeface="Trebuchet MS"/>
                <a:cs typeface="Trebuchet MS"/>
              </a:rPr>
              <a:t>not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just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build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powerful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AI,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 i="1">
                <a:solidFill>
                  <a:srgbClr val="E4E7EB"/>
                </a:solidFill>
                <a:latin typeface="Trebuchet MS"/>
                <a:cs typeface="Trebuchet MS"/>
              </a:rPr>
              <a:t>but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build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 i="1">
                <a:solidFill>
                  <a:srgbClr val="E4E7EB"/>
                </a:solidFill>
                <a:latin typeface="Trebuchet MS"/>
                <a:cs typeface="Trebuchet MS"/>
              </a:rPr>
              <a:t>wise</a:t>
            </a:r>
            <a:r>
              <a:rPr dirty="0" sz="1200" spc="9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 i="1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10" i="1">
                <a:solidFill>
                  <a:srgbClr val="E4E7EB"/>
                </a:solidFill>
                <a:latin typeface="Trebuchet MS"/>
                <a:cs typeface="Trebuchet MS"/>
              </a:rPr>
              <a:t>beneficial</a:t>
            </a:r>
            <a:r>
              <a:rPr dirty="0" sz="1200" spc="31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0" i="1">
                <a:solidFill>
                  <a:srgbClr val="E4E7EB"/>
                </a:solidFill>
                <a:latin typeface="Trebuchet MS"/>
                <a:cs typeface="Trebuchet MS"/>
              </a:rPr>
              <a:t>AI."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865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191000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5"/>
              <a:t>Emerging</a:t>
            </a:r>
            <a:r>
              <a:rPr dirty="0" spc="295"/>
              <a:t> </a:t>
            </a:r>
            <a:r>
              <a:rPr dirty="0"/>
              <a:t>AI</a:t>
            </a:r>
            <a:r>
              <a:rPr dirty="0" spc="300"/>
              <a:t> </a:t>
            </a:r>
            <a:r>
              <a:rPr dirty="0" spc="245"/>
              <a:t>Trends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42887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Transformative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directions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shaping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AI's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562099"/>
            <a:ext cx="5524500" cy="2171700"/>
            <a:chOff x="457199" y="1562099"/>
            <a:chExt cx="5524500" cy="2171700"/>
          </a:xfrm>
        </p:grpSpPr>
        <p:sp>
          <p:nvSpPr>
            <p:cNvPr id="10" name="object 10" descr=""/>
            <p:cNvSpPr/>
            <p:nvPr/>
          </p:nvSpPr>
          <p:spPr>
            <a:xfrm>
              <a:off x="457199" y="1562099"/>
              <a:ext cx="5524500" cy="2171700"/>
            </a:xfrm>
            <a:custGeom>
              <a:avLst/>
              <a:gdLst/>
              <a:ahLst/>
              <a:cxnLst/>
              <a:rect l="l" t="t" r="r" b="b"/>
              <a:pathLst>
                <a:path w="5524500" h="2171700">
                  <a:moveTo>
                    <a:pt x="5435503" y="2171699"/>
                  </a:moveTo>
                  <a:lnTo>
                    <a:pt x="88995" y="2171699"/>
                  </a:lnTo>
                  <a:lnTo>
                    <a:pt x="82801" y="2171089"/>
                  </a:lnTo>
                  <a:lnTo>
                    <a:pt x="37131" y="2152172"/>
                  </a:lnTo>
                  <a:lnTo>
                    <a:pt x="9643" y="2118678"/>
                  </a:lnTo>
                  <a:lnTo>
                    <a:pt x="0" y="2082703"/>
                  </a:lnTo>
                  <a:lnTo>
                    <a:pt x="0" y="2076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2082703"/>
                  </a:lnTo>
                  <a:lnTo>
                    <a:pt x="5511920" y="2124167"/>
                  </a:lnTo>
                  <a:lnTo>
                    <a:pt x="5476965" y="2159121"/>
                  </a:lnTo>
                  <a:lnTo>
                    <a:pt x="5441697" y="2171089"/>
                  </a:lnTo>
                  <a:lnTo>
                    <a:pt x="5435503" y="2171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5799" y="1790699"/>
              <a:ext cx="523875" cy="571500"/>
            </a:xfrm>
            <a:custGeom>
              <a:avLst/>
              <a:gdLst/>
              <a:ahLst/>
              <a:cxnLst/>
              <a:rect l="l" t="t" r="r" b="b"/>
              <a:pathLst>
                <a:path w="523875" h="571500">
                  <a:moveTo>
                    <a:pt x="259853" y="571499"/>
                  </a:moveTo>
                  <a:lnTo>
                    <a:pt x="221725" y="568407"/>
                  </a:lnTo>
                  <a:lnTo>
                    <a:pt x="184422" y="559195"/>
                  </a:lnTo>
                  <a:lnTo>
                    <a:pt x="148751" y="544065"/>
                  </a:lnTo>
                  <a:lnTo>
                    <a:pt x="115486" y="523342"/>
                  </a:lnTo>
                  <a:lnTo>
                    <a:pt x="85346" y="497476"/>
                  </a:lnTo>
                  <a:lnTo>
                    <a:pt x="58984" y="467027"/>
                  </a:lnTo>
                  <a:lnTo>
                    <a:pt x="36969" y="432654"/>
                  </a:lnTo>
                  <a:lnTo>
                    <a:pt x="19780" y="395101"/>
                  </a:lnTo>
                  <a:lnTo>
                    <a:pt x="7787" y="355181"/>
                  </a:lnTo>
                  <a:lnTo>
                    <a:pt x="1251" y="313758"/>
                  </a:lnTo>
                  <a:lnTo>
                    <a:pt x="0" y="285749"/>
                  </a:lnTo>
                  <a:lnTo>
                    <a:pt x="312" y="271728"/>
                  </a:lnTo>
                  <a:lnTo>
                    <a:pt x="4992" y="230002"/>
                  </a:lnTo>
                  <a:lnTo>
                    <a:pt x="15189" y="189483"/>
                  </a:lnTo>
                  <a:lnTo>
                    <a:pt x="30683" y="151048"/>
                  </a:lnTo>
                  <a:lnTo>
                    <a:pt x="51137" y="115528"/>
                  </a:lnTo>
                  <a:lnTo>
                    <a:pt x="76109" y="83693"/>
                  </a:lnTo>
                  <a:lnTo>
                    <a:pt x="105058" y="56233"/>
                  </a:lnTo>
                  <a:lnTo>
                    <a:pt x="137359" y="33740"/>
                  </a:lnTo>
                  <a:lnTo>
                    <a:pt x="172311" y="16703"/>
                  </a:lnTo>
                  <a:lnTo>
                    <a:pt x="209158" y="5490"/>
                  </a:lnTo>
                  <a:lnTo>
                    <a:pt x="247103" y="344"/>
                  </a:lnTo>
                  <a:lnTo>
                    <a:pt x="264021" y="0"/>
                  </a:lnTo>
                  <a:lnTo>
                    <a:pt x="276771" y="344"/>
                  </a:lnTo>
                  <a:lnTo>
                    <a:pt x="314715" y="5490"/>
                  </a:lnTo>
                  <a:lnTo>
                    <a:pt x="351563" y="16703"/>
                  </a:lnTo>
                  <a:lnTo>
                    <a:pt x="386515" y="33741"/>
                  </a:lnTo>
                  <a:lnTo>
                    <a:pt x="418815" y="56233"/>
                  </a:lnTo>
                  <a:lnTo>
                    <a:pt x="447765" y="83693"/>
                  </a:lnTo>
                  <a:lnTo>
                    <a:pt x="472737" y="115528"/>
                  </a:lnTo>
                  <a:lnTo>
                    <a:pt x="493191" y="151048"/>
                  </a:lnTo>
                  <a:lnTo>
                    <a:pt x="508684" y="189483"/>
                  </a:lnTo>
                  <a:lnTo>
                    <a:pt x="518881" y="230002"/>
                  </a:lnTo>
                  <a:lnTo>
                    <a:pt x="523562" y="271728"/>
                  </a:lnTo>
                  <a:lnTo>
                    <a:pt x="523874" y="285749"/>
                  </a:lnTo>
                  <a:lnTo>
                    <a:pt x="523562" y="299770"/>
                  </a:lnTo>
                  <a:lnTo>
                    <a:pt x="518881" y="341496"/>
                  </a:lnTo>
                  <a:lnTo>
                    <a:pt x="508684" y="382016"/>
                  </a:lnTo>
                  <a:lnTo>
                    <a:pt x="493191" y="420451"/>
                  </a:lnTo>
                  <a:lnTo>
                    <a:pt x="472737" y="455971"/>
                  </a:lnTo>
                  <a:lnTo>
                    <a:pt x="447765" y="487805"/>
                  </a:lnTo>
                  <a:lnTo>
                    <a:pt x="418815" y="515266"/>
                  </a:lnTo>
                  <a:lnTo>
                    <a:pt x="386515" y="537758"/>
                  </a:lnTo>
                  <a:lnTo>
                    <a:pt x="351563" y="554796"/>
                  </a:lnTo>
                  <a:lnTo>
                    <a:pt x="314715" y="566009"/>
                  </a:lnTo>
                  <a:lnTo>
                    <a:pt x="276771" y="571155"/>
                  </a:lnTo>
                  <a:lnTo>
                    <a:pt x="259853" y="571499"/>
                  </a:lnTo>
                  <a:close/>
                </a:path>
              </a:pathLst>
            </a:custGeom>
            <a:solidFill>
              <a:srgbClr val="8A4E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" y="1904999"/>
              <a:ext cx="285749" cy="3428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345207" y="1778000"/>
            <a:ext cx="439991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 b="1">
                <a:solidFill>
                  <a:srgbClr val="D8B4FE"/>
                </a:solidFill>
                <a:latin typeface="Gill Sans MT"/>
                <a:cs typeface="Gill Sans MT"/>
              </a:rPr>
              <a:t>Artificial</a:t>
            </a:r>
            <a:r>
              <a:rPr dirty="0" sz="1800" spc="155" b="1">
                <a:solidFill>
                  <a:srgbClr val="D8B4FE"/>
                </a:solidFill>
                <a:latin typeface="Gill Sans MT"/>
                <a:cs typeface="Gill Sans MT"/>
              </a:rPr>
              <a:t> </a:t>
            </a:r>
            <a:r>
              <a:rPr dirty="0" sz="1800" spc="160" b="1">
                <a:solidFill>
                  <a:srgbClr val="D8B4FE"/>
                </a:solidFill>
                <a:latin typeface="Gill Sans MT"/>
                <a:cs typeface="Gill Sans MT"/>
              </a:rPr>
              <a:t>General </a:t>
            </a:r>
            <a:r>
              <a:rPr dirty="0" sz="1800" spc="175" b="1">
                <a:solidFill>
                  <a:srgbClr val="D8B4FE"/>
                </a:solidFill>
                <a:latin typeface="Gill Sans MT"/>
                <a:cs typeface="Gill Sans MT"/>
              </a:rPr>
              <a:t>Intelligence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55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Creating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with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abilities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across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various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tasks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at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human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level.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62074" y="1562099"/>
            <a:ext cx="10372725" cy="2171700"/>
            <a:chOff x="1362074" y="1562099"/>
            <a:chExt cx="10372725" cy="2171700"/>
          </a:xfrm>
        </p:grpSpPr>
        <p:sp>
          <p:nvSpPr>
            <p:cNvPr id="15" name="object 15" descr=""/>
            <p:cNvSpPr/>
            <p:nvPr/>
          </p:nvSpPr>
          <p:spPr>
            <a:xfrm>
              <a:off x="1362062" y="2828924"/>
              <a:ext cx="47625" cy="581025"/>
            </a:xfrm>
            <a:custGeom>
              <a:avLst/>
              <a:gdLst/>
              <a:ahLst/>
              <a:cxnLst/>
              <a:rect l="l" t="t" r="r" b="b"/>
              <a:pathLst>
                <a:path w="47625" h="5810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5810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581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298" y="1562099"/>
              <a:ext cx="5524500" cy="2171700"/>
            </a:xfrm>
            <a:custGeom>
              <a:avLst/>
              <a:gdLst/>
              <a:ahLst/>
              <a:cxnLst/>
              <a:rect l="l" t="t" r="r" b="b"/>
              <a:pathLst>
                <a:path w="5524500" h="2171700">
                  <a:moveTo>
                    <a:pt x="5435504" y="2171699"/>
                  </a:moveTo>
                  <a:lnTo>
                    <a:pt x="88995" y="2171699"/>
                  </a:lnTo>
                  <a:lnTo>
                    <a:pt x="82801" y="2171089"/>
                  </a:lnTo>
                  <a:lnTo>
                    <a:pt x="37131" y="2152172"/>
                  </a:lnTo>
                  <a:lnTo>
                    <a:pt x="9643" y="2118678"/>
                  </a:lnTo>
                  <a:lnTo>
                    <a:pt x="0" y="2082703"/>
                  </a:lnTo>
                  <a:lnTo>
                    <a:pt x="0" y="2076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2082703"/>
                  </a:lnTo>
                  <a:lnTo>
                    <a:pt x="5511920" y="2124167"/>
                  </a:lnTo>
                  <a:lnTo>
                    <a:pt x="5476965" y="2159121"/>
                  </a:lnTo>
                  <a:lnTo>
                    <a:pt x="5441698" y="2171089"/>
                  </a:lnTo>
                  <a:lnTo>
                    <a:pt x="5435504" y="2171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38899" y="1790699"/>
              <a:ext cx="542925" cy="571500"/>
            </a:xfrm>
            <a:custGeom>
              <a:avLst/>
              <a:gdLst/>
              <a:ahLst/>
              <a:cxnLst/>
              <a:rect l="l" t="t" r="r" b="b"/>
              <a:pathLst>
                <a:path w="542925" h="571500">
                  <a:moveTo>
                    <a:pt x="271462" y="571499"/>
                  </a:moveTo>
                  <a:lnTo>
                    <a:pt x="231630" y="568409"/>
                  </a:lnTo>
                  <a:lnTo>
                    <a:pt x="192660" y="559202"/>
                  </a:lnTo>
                  <a:lnTo>
                    <a:pt x="155396" y="544080"/>
                  </a:lnTo>
                  <a:lnTo>
                    <a:pt x="120644" y="523368"/>
                  </a:lnTo>
                  <a:lnTo>
                    <a:pt x="89159" y="497517"/>
                  </a:lnTo>
                  <a:lnTo>
                    <a:pt x="61618" y="467084"/>
                  </a:lnTo>
                  <a:lnTo>
                    <a:pt x="38620" y="432730"/>
                  </a:lnTo>
                  <a:lnTo>
                    <a:pt x="20663" y="395198"/>
                  </a:lnTo>
                  <a:lnTo>
                    <a:pt x="8134" y="355300"/>
                  </a:lnTo>
                  <a:lnTo>
                    <a:pt x="1306" y="313899"/>
                  </a:lnTo>
                  <a:lnTo>
                    <a:pt x="0" y="285906"/>
                  </a:lnTo>
                  <a:lnTo>
                    <a:pt x="327" y="271580"/>
                  </a:lnTo>
                  <a:lnTo>
                    <a:pt x="5215" y="229876"/>
                  </a:lnTo>
                  <a:lnTo>
                    <a:pt x="15867" y="189379"/>
                  </a:lnTo>
                  <a:lnTo>
                    <a:pt x="32052" y="150965"/>
                  </a:lnTo>
                  <a:lnTo>
                    <a:pt x="53421" y="115465"/>
                  </a:lnTo>
                  <a:lnTo>
                    <a:pt x="79509" y="83648"/>
                  </a:lnTo>
                  <a:lnTo>
                    <a:pt x="109751" y="56202"/>
                  </a:lnTo>
                  <a:lnTo>
                    <a:pt x="143495" y="33722"/>
                  </a:lnTo>
                  <a:lnTo>
                    <a:pt x="180008" y="16694"/>
                  </a:lnTo>
                  <a:lnTo>
                    <a:pt x="218502" y="5487"/>
                  </a:lnTo>
                  <a:lnTo>
                    <a:pt x="258142" y="343"/>
                  </a:lnTo>
                  <a:lnTo>
                    <a:pt x="271462" y="0"/>
                  </a:lnTo>
                  <a:lnTo>
                    <a:pt x="284782" y="343"/>
                  </a:lnTo>
                  <a:lnTo>
                    <a:pt x="324420" y="5487"/>
                  </a:lnTo>
                  <a:lnTo>
                    <a:pt x="362914" y="16694"/>
                  </a:lnTo>
                  <a:lnTo>
                    <a:pt x="399429" y="33722"/>
                  </a:lnTo>
                  <a:lnTo>
                    <a:pt x="433172" y="56202"/>
                  </a:lnTo>
                  <a:lnTo>
                    <a:pt x="463415" y="83648"/>
                  </a:lnTo>
                  <a:lnTo>
                    <a:pt x="489503" y="115465"/>
                  </a:lnTo>
                  <a:lnTo>
                    <a:pt x="510871" y="150965"/>
                  </a:lnTo>
                  <a:lnTo>
                    <a:pt x="527056" y="189379"/>
                  </a:lnTo>
                  <a:lnTo>
                    <a:pt x="537708" y="229876"/>
                  </a:lnTo>
                  <a:lnTo>
                    <a:pt x="542598" y="271580"/>
                  </a:lnTo>
                  <a:lnTo>
                    <a:pt x="542924" y="285906"/>
                  </a:lnTo>
                  <a:lnTo>
                    <a:pt x="542598" y="299919"/>
                  </a:lnTo>
                  <a:lnTo>
                    <a:pt x="537708" y="341623"/>
                  </a:lnTo>
                  <a:lnTo>
                    <a:pt x="527056" y="382120"/>
                  </a:lnTo>
                  <a:lnTo>
                    <a:pt x="510870" y="420534"/>
                  </a:lnTo>
                  <a:lnTo>
                    <a:pt x="489503" y="456034"/>
                  </a:lnTo>
                  <a:lnTo>
                    <a:pt x="463415" y="487851"/>
                  </a:lnTo>
                  <a:lnTo>
                    <a:pt x="433172" y="515297"/>
                  </a:lnTo>
                  <a:lnTo>
                    <a:pt x="399428" y="537777"/>
                  </a:lnTo>
                  <a:lnTo>
                    <a:pt x="362914" y="554805"/>
                  </a:lnTo>
                  <a:lnTo>
                    <a:pt x="324420" y="566012"/>
                  </a:lnTo>
                  <a:lnTo>
                    <a:pt x="284782" y="571156"/>
                  </a:lnTo>
                  <a:lnTo>
                    <a:pt x="271462" y="571499"/>
                  </a:lnTo>
                  <a:close/>
                </a:path>
              </a:pathLst>
            </a:custGeom>
            <a:solidFill>
              <a:srgbClr val="FF7E4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9" y="1904999"/>
              <a:ext cx="323849" cy="3428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554757" y="2656204"/>
            <a:ext cx="362902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Switching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contexts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between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different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problems </a:t>
            </a: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Reasoning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abstractly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like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humans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Exhibiting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common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sense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21822" y="1778000"/>
            <a:ext cx="381762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DB973"/>
                </a:solidFill>
                <a:latin typeface="Gill Sans MT"/>
                <a:cs typeface="Gill Sans MT"/>
              </a:rPr>
              <a:t>AI</a:t>
            </a:r>
            <a:r>
              <a:rPr dirty="0" sz="1800" spc="145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DB973"/>
                </a:solidFill>
                <a:latin typeface="Gill Sans MT"/>
                <a:cs typeface="Gill Sans MT"/>
              </a:rPr>
              <a:t>in</a:t>
            </a:r>
            <a:r>
              <a:rPr dirty="0" sz="1800" spc="15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165" b="1">
                <a:solidFill>
                  <a:srgbClr val="FDB973"/>
                </a:solidFill>
                <a:latin typeface="Gill Sans MT"/>
                <a:cs typeface="Gill Sans MT"/>
              </a:rPr>
              <a:t>Healthcare</a:t>
            </a:r>
            <a:r>
              <a:rPr dirty="0" sz="1800" spc="15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215" b="1">
                <a:solidFill>
                  <a:srgbClr val="FDB973"/>
                </a:solidFill>
                <a:latin typeface="Gill Sans MT"/>
                <a:cs typeface="Gill Sans MT"/>
              </a:rPr>
              <a:t>&amp;</a:t>
            </a:r>
            <a:r>
              <a:rPr dirty="0" sz="1800" spc="15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180" b="1">
                <a:solidFill>
                  <a:srgbClr val="FDB973"/>
                </a:solidFill>
                <a:latin typeface="Gill Sans MT"/>
                <a:cs typeface="Gill Sans MT"/>
              </a:rPr>
              <a:t>Science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55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Transforming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medicine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accelerating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scientific discovery.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57199" y="2828924"/>
            <a:ext cx="6724650" cy="3305175"/>
            <a:chOff x="457199" y="2828924"/>
            <a:chExt cx="6724650" cy="3305175"/>
          </a:xfrm>
        </p:grpSpPr>
        <p:sp>
          <p:nvSpPr>
            <p:cNvPr id="22" name="object 22" descr=""/>
            <p:cNvSpPr/>
            <p:nvPr/>
          </p:nvSpPr>
          <p:spPr>
            <a:xfrm>
              <a:off x="7134212" y="2828924"/>
              <a:ext cx="47625" cy="581025"/>
            </a:xfrm>
            <a:custGeom>
              <a:avLst/>
              <a:gdLst/>
              <a:ahLst/>
              <a:cxnLst/>
              <a:rect l="l" t="t" r="r" b="b"/>
              <a:pathLst>
                <a:path w="47625" h="5810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5810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581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7199" y="3962399"/>
              <a:ext cx="5524500" cy="2171700"/>
            </a:xfrm>
            <a:custGeom>
              <a:avLst/>
              <a:gdLst/>
              <a:ahLst/>
              <a:cxnLst/>
              <a:rect l="l" t="t" r="r" b="b"/>
              <a:pathLst>
                <a:path w="5524500" h="2171700">
                  <a:moveTo>
                    <a:pt x="5435503" y="2171699"/>
                  </a:moveTo>
                  <a:lnTo>
                    <a:pt x="88995" y="2171699"/>
                  </a:lnTo>
                  <a:lnTo>
                    <a:pt x="82801" y="2171089"/>
                  </a:lnTo>
                  <a:lnTo>
                    <a:pt x="37131" y="2152171"/>
                  </a:lnTo>
                  <a:lnTo>
                    <a:pt x="9643" y="2118677"/>
                  </a:lnTo>
                  <a:lnTo>
                    <a:pt x="0" y="2082703"/>
                  </a:lnTo>
                  <a:lnTo>
                    <a:pt x="0" y="2076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2082703"/>
                  </a:lnTo>
                  <a:lnTo>
                    <a:pt x="5511920" y="2124166"/>
                  </a:lnTo>
                  <a:lnTo>
                    <a:pt x="5476965" y="2159120"/>
                  </a:lnTo>
                  <a:lnTo>
                    <a:pt x="5441697" y="2171089"/>
                  </a:lnTo>
                  <a:lnTo>
                    <a:pt x="5435503" y="2171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85799" y="4191000"/>
              <a:ext cx="466725" cy="571500"/>
            </a:xfrm>
            <a:custGeom>
              <a:avLst/>
              <a:gdLst/>
              <a:ahLst/>
              <a:cxnLst/>
              <a:rect l="l" t="t" r="r" b="b"/>
              <a:pathLst>
                <a:path w="466725" h="571500">
                  <a:moveTo>
                    <a:pt x="241005" y="571499"/>
                  </a:moveTo>
                  <a:lnTo>
                    <a:pt x="225719" y="571499"/>
                  </a:lnTo>
                  <a:lnTo>
                    <a:pt x="218095" y="571045"/>
                  </a:lnTo>
                  <a:lnTo>
                    <a:pt x="180339" y="564254"/>
                  </a:lnTo>
                  <a:lnTo>
                    <a:pt x="136997" y="546413"/>
                  </a:lnTo>
                  <a:lnTo>
                    <a:pt x="97358" y="518664"/>
                  </a:lnTo>
                  <a:lnTo>
                    <a:pt x="64349" y="483652"/>
                  </a:lnTo>
                  <a:lnTo>
                    <a:pt x="42569" y="451474"/>
                  </a:lnTo>
                  <a:lnTo>
                    <a:pt x="24916" y="415763"/>
                  </a:lnTo>
                  <a:lnTo>
                    <a:pt x="11778" y="377305"/>
                  </a:lnTo>
                  <a:lnTo>
                    <a:pt x="3435" y="336918"/>
                  </a:lnTo>
                  <a:lnTo>
                    <a:pt x="70" y="295492"/>
                  </a:lnTo>
                  <a:lnTo>
                    <a:pt x="0" y="288546"/>
                  </a:lnTo>
                  <a:lnTo>
                    <a:pt x="70" y="276006"/>
                  </a:lnTo>
                  <a:lnTo>
                    <a:pt x="3435" y="234580"/>
                  </a:lnTo>
                  <a:lnTo>
                    <a:pt x="11778" y="194193"/>
                  </a:lnTo>
                  <a:lnTo>
                    <a:pt x="24916" y="155735"/>
                  </a:lnTo>
                  <a:lnTo>
                    <a:pt x="42569" y="120024"/>
                  </a:lnTo>
                  <a:lnTo>
                    <a:pt x="64349" y="87846"/>
                  </a:lnTo>
                  <a:lnTo>
                    <a:pt x="91226" y="58347"/>
                  </a:lnTo>
                  <a:lnTo>
                    <a:pt x="130096" y="29041"/>
                  </a:lnTo>
                  <a:lnTo>
                    <a:pt x="172934" y="9493"/>
                  </a:lnTo>
                  <a:lnTo>
                    <a:pt x="218095" y="454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7244"/>
                  </a:lnTo>
                  <a:lnTo>
                    <a:pt x="329727" y="25084"/>
                  </a:lnTo>
                  <a:lnTo>
                    <a:pt x="369366" y="52834"/>
                  </a:lnTo>
                  <a:lnTo>
                    <a:pt x="402375" y="87845"/>
                  </a:lnTo>
                  <a:lnTo>
                    <a:pt x="424155" y="120023"/>
                  </a:lnTo>
                  <a:lnTo>
                    <a:pt x="441808" y="155735"/>
                  </a:lnTo>
                  <a:lnTo>
                    <a:pt x="454946" y="194193"/>
                  </a:lnTo>
                  <a:lnTo>
                    <a:pt x="463289" y="234580"/>
                  </a:lnTo>
                  <a:lnTo>
                    <a:pt x="466654" y="276006"/>
                  </a:lnTo>
                  <a:lnTo>
                    <a:pt x="466654" y="295492"/>
                  </a:lnTo>
                  <a:lnTo>
                    <a:pt x="463289" y="336918"/>
                  </a:lnTo>
                  <a:lnTo>
                    <a:pt x="454946" y="377305"/>
                  </a:lnTo>
                  <a:lnTo>
                    <a:pt x="441808" y="415763"/>
                  </a:lnTo>
                  <a:lnTo>
                    <a:pt x="424155" y="451474"/>
                  </a:lnTo>
                  <a:lnTo>
                    <a:pt x="402375" y="483652"/>
                  </a:lnTo>
                  <a:lnTo>
                    <a:pt x="375497" y="513151"/>
                  </a:lnTo>
                  <a:lnTo>
                    <a:pt x="336628" y="542456"/>
                  </a:lnTo>
                  <a:lnTo>
                    <a:pt x="293790" y="562005"/>
                  </a:lnTo>
                  <a:lnTo>
                    <a:pt x="248629" y="571045"/>
                  </a:lnTo>
                  <a:lnTo>
                    <a:pt x="241005" y="571499"/>
                  </a:lnTo>
                  <a:close/>
                </a:path>
              </a:pathLst>
            </a:custGeom>
            <a:solidFill>
              <a:srgbClr val="20B1A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049" y="4305299"/>
              <a:ext cx="285749" cy="3428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331372" y="2656204"/>
            <a:ext cx="244094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Personalized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cancer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treatments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Early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pandemic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detection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114">
                <a:solidFill>
                  <a:srgbClr val="D0D5DA"/>
                </a:solidFill>
                <a:latin typeface="Trebuchet MS"/>
                <a:cs typeface="Trebuchet MS"/>
              </a:rPr>
              <a:t>Drug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discovery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acceleration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96838" y="4178300"/>
            <a:ext cx="371157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solidFill>
                  <a:srgbClr val="5DE9D4"/>
                </a:solidFill>
                <a:latin typeface="Gill Sans MT"/>
                <a:cs typeface="Gill Sans MT"/>
              </a:rPr>
              <a:t>Sustainable</a:t>
            </a:r>
            <a:r>
              <a:rPr dirty="0" sz="1800" spc="170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800" spc="-25" b="1">
                <a:solidFill>
                  <a:srgbClr val="5DE9D4"/>
                </a:solidFill>
                <a:latin typeface="Gill Sans MT"/>
                <a:cs typeface="Gill Sans MT"/>
              </a:rPr>
              <a:t>AI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55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Addressing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computational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impact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while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creating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sustainable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solutions.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304924" y="3962399"/>
            <a:ext cx="10429875" cy="2171700"/>
            <a:chOff x="1304924" y="3962399"/>
            <a:chExt cx="10429875" cy="2171700"/>
          </a:xfrm>
        </p:grpSpPr>
        <p:sp>
          <p:nvSpPr>
            <p:cNvPr id="29" name="object 29" descr=""/>
            <p:cNvSpPr/>
            <p:nvPr/>
          </p:nvSpPr>
          <p:spPr>
            <a:xfrm>
              <a:off x="1304912" y="5229224"/>
              <a:ext cx="47625" cy="581025"/>
            </a:xfrm>
            <a:custGeom>
              <a:avLst/>
              <a:gdLst/>
              <a:ahLst/>
              <a:cxnLst/>
              <a:rect l="l" t="t" r="r" b="b"/>
              <a:pathLst>
                <a:path w="47625" h="5810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5810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581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10298" y="3962399"/>
              <a:ext cx="5524500" cy="2171700"/>
            </a:xfrm>
            <a:custGeom>
              <a:avLst/>
              <a:gdLst/>
              <a:ahLst/>
              <a:cxnLst/>
              <a:rect l="l" t="t" r="r" b="b"/>
              <a:pathLst>
                <a:path w="5524500" h="2171700">
                  <a:moveTo>
                    <a:pt x="5435504" y="2171699"/>
                  </a:moveTo>
                  <a:lnTo>
                    <a:pt x="88995" y="2171699"/>
                  </a:lnTo>
                  <a:lnTo>
                    <a:pt x="82801" y="2171089"/>
                  </a:lnTo>
                  <a:lnTo>
                    <a:pt x="37131" y="2152171"/>
                  </a:lnTo>
                  <a:lnTo>
                    <a:pt x="9643" y="2118677"/>
                  </a:lnTo>
                  <a:lnTo>
                    <a:pt x="0" y="2082703"/>
                  </a:lnTo>
                  <a:lnTo>
                    <a:pt x="0" y="2076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2082703"/>
                  </a:lnTo>
                  <a:lnTo>
                    <a:pt x="5511920" y="2124166"/>
                  </a:lnTo>
                  <a:lnTo>
                    <a:pt x="5476965" y="2159120"/>
                  </a:lnTo>
                  <a:lnTo>
                    <a:pt x="5441698" y="2171089"/>
                  </a:lnTo>
                  <a:lnTo>
                    <a:pt x="5435504" y="2171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438899" y="4190999"/>
              <a:ext cx="552450" cy="571500"/>
            </a:xfrm>
            <a:custGeom>
              <a:avLst/>
              <a:gdLst/>
              <a:ahLst/>
              <a:cxnLst/>
              <a:rect l="l" t="t" r="r" b="b"/>
              <a:pathLst>
                <a:path w="552450" h="571500">
                  <a:moveTo>
                    <a:pt x="274736" y="571499"/>
                  </a:moveTo>
                  <a:lnTo>
                    <a:pt x="234423" y="568407"/>
                  </a:lnTo>
                  <a:lnTo>
                    <a:pt x="194983" y="559195"/>
                  </a:lnTo>
                  <a:lnTo>
                    <a:pt x="157270" y="544064"/>
                  </a:lnTo>
                  <a:lnTo>
                    <a:pt x="122100" y="523341"/>
                  </a:lnTo>
                  <a:lnTo>
                    <a:pt x="90233" y="497476"/>
                  </a:lnTo>
                  <a:lnTo>
                    <a:pt x="62361" y="467027"/>
                  </a:lnTo>
                  <a:lnTo>
                    <a:pt x="39086" y="432654"/>
                  </a:lnTo>
                  <a:lnTo>
                    <a:pt x="20912" y="395101"/>
                  </a:lnTo>
                  <a:lnTo>
                    <a:pt x="8232" y="355181"/>
                  </a:lnTo>
                  <a:lnTo>
                    <a:pt x="1322" y="313758"/>
                  </a:lnTo>
                  <a:lnTo>
                    <a:pt x="0" y="285749"/>
                  </a:lnTo>
                  <a:lnTo>
                    <a:pt x="331" y="271728"/>
                  </a:lnTo>
                  <a:lnTo>
                    <a:pt x="5278" y="230002"/>
                  </a:lnTo>
                  <a:lnTo>
                    <a:pt x="16059" y="189483"/>
                  </a:lnTo>
                  <a:lnTo>
                    <a:pt x="32440" y="151048"/>
                  </a:lnTo>
                  <a:lnTo>
                    <a:pt x="54065" y="115528"/>
                  </a:lnTo>
                  <a:lnTo>
                    <a:pt x="80467" y="83693"/>
                  </a:lnTo>
                  <a:lnTo>
                    <a:pt x="111075" y="56232"/>
                  </a:lnTo>
                  <a:lnTo>
                    <a:pt x="145226" y="33740"/>
                  </a:lnTo>
                  <a:lnTo>
                    <a:pt x="182179" y="16703"/>
                  </a:lnTo>
                  <a:lnTo>
                    <a:pt x="221137" y="5490"/>
                  </a:lnTo>
                  <a:lnTo>
                    <a:pt x="261256" y="344"/>
                  </a:lnTo>
                  <a:lnTo>
                    <a:pt x="277713" y="0"/>
                  </a:lnTo>
                  <a:lnTo>
                    <a:pt x="291194" y="344"/>
                  </a:lnTo>
                  <a:lnTo>
                    <a:pt x="331311" y="5490"/>
                  </a:lnTo>
                  <a:lnTo>
                    <a:pt x="370268" y="16703"/>
                  </a:lnTo>
                  <a:lnTo>
                    <a:pt x="407222" y="33740"/>
                  </a:lnTo>
                  <a:lnTo>
                    <a:pt x="441373" y="56232"/>
                  </a:lnTo>
                  <a:lnTo>
                    <a:pt x="471981" y="83693"/>
                  </a:lnTo>
                  <a:lnTo>
                    <a:pt x="498383" y="115528"/>
                  </a:lnTo>
                  <a:lnTo>
                    <a:pt x="520008" y="151047"/>
                  </a:lnTo>
                  <a:lnTo>
                    <a:pt x="536389" y="189483"/>
                  </a:lnTo>
                  <a:lnTo>
                    <a:pt x="547170" y="230002"/>
                  </a:lnTo>
                  <a:lnTo>
                    <a:pt x="552119" y="271728"/>
                  </a:lnTo>
                  <a:lnTo>
                    <a:pt x="552449" y="285749"/>
                  </a:lnTo>
                  <a:lnTo>
                    <a:pt x="552119" y="299771"/>
                  </a:lnTo>
                  <a:lnTo>
                    <a:pt x="547170" y="341496"/>
                  </a:lnTo>
                  <a:lnTo>
                    <a:pt x="536389" y="382015"/>
                  </a:lnTo>
                  <a:lnTo>
                    <a:pt x="520008" y="420451"/>
                  </a:lnTo>
                  <a:lnTo>
                    <a:pt x="498383" y="455970"/>
                  </a:lnTo>
                  <a:lnTo>
                    <a:pt x="471981" y="487805"/>
                  </a:lnTo>
                  <a:lnTo>
                    <a:pt x="441373" y="515265"/>
                  </a:lnTo>
                  <a:lnTo>
                    <a:pt x="407223" y="537758"/>
                  </a:lnTo>
                  <a:lnTo>
                    <a:pt x="370268" y="554795"/>
                  </a:lnTo>
                  <a:lnTo>
                    <a:pt x="331311" y="566008"/>
                  </a:lnTo>
                  <a:lnTo>
                    <a:pt x="291194" y="571155"/>
                  </a:lnTo>
                  <a:lnTo>
                    <a:pt x="274736" y="571499"/>
                  </a:lnTo>
                  <a:close/>
                </a:path>
              </a:pathLst>
            </a:custGeom>
            <a:solidFill>
              <a:srgbClr val="FF6A6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2249" y="4305299"/>
              <a:ext cx="285749" cy="3428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506388" y="5056504"/>
            <a:ext cx="307340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Green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reduce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energy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consumption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Optimized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energy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grids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Monitoring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deforestation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&amp;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biodiversity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128073" y="4178300"/>
            <a:ext cx="376174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90" b="1">
                <a:solidFill>
                  <a:srgbClr val="FFFFFF"/>
                </a:solidFill>
                <a:latin typeface="Gill Sans MT"/>
                <a:cs typeface="Gill Sans MT"/>
              </a:rPr>
              <a:t>Explainable</a:t>
            </a:r>
            <a:r>
              <a:rPr dirty="0" sz="1800" spc="1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r>
              <a:rPr dirty="0" sz="1800" spc="1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Gill Sans MT"/>
                <a:cs typeface="Gill Sans MT"/>
              </a:rPr>
              <a:t>(XAI)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55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Creating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transparent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justify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their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decisions.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143737" y="5229225"/>
            <a:ext cx="47625" cy="581025"/>
          </a:xfrm>
          <a:custGeom>
            <a:avLst/>
            <a:gdLst/>
            <a:ahLst/>
            <a:cxnLst/>
            <a:rect l="l" t="t" r="r" b="b"/>
            <a:pathLst>
              <a:path w="47625" h="5810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581025">
                <a:moveTo>
                  <a:pt x="47625" y="287362"/>
                </a:moveTo>
                <a:lnTo>
                  <a:pt x="26974" y="266700"/>
                </a:lnTo>
                <a:lnTo>
                  <a:pt x="20662" y="266700"/>
                </a:lnTo>
                <a:lnTo>
                  <a:pt x="0" y="287362"/>
                </a:lnTo>
                <a:lnTo>
                  <a:pt x="0" y="293674"/>
                </a:lnTo>
                <a:lnTo>
                  <a:pt x="20662" y="314325"/>
                </a:lnTo>
                <a:lnTo>
                  <a:pt x="26974" y="314325"/>
                </a:lnTo>
                <a:lnTo>
                  <a:pt x="47625" y="293674"/>
                </a:lnTo>
                <a:lnTo>
                  <a:pt x="47625" y="290512"/>
                </a:lnTo>
                <a:lnTo>
                  <a:pt x="47625" y="287362"/>
                </a:lnTo>
                <a:close/>
              </a:path>
              <a:path w="47625" h="581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337623" y="5056504"/>
            <a:ext cx="280670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0059">
              <a:lnSpc>
                <a:spcPct val="145800"/>
              </a:lnSpc>
              <a:spcBef>
                <a:spcPts val="100"/>
              </a:spcBef>
            </a:pP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Ending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"black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box"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algorithms 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Building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D0D5DA"/>
                </a:solidFill>
                <a:latin typeface="Trebuchet MS"/>
                <a:cs typeface="Trebuchet MS"/>
              </a:rPr>
              <a:t>human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trust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in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Ensuring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fairness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detecting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bias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45442" y="6363773"/>
            <a:ext cx="1050163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"The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future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of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is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not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just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50" i="1">
                <a:solidFill>
                  <a:srgbClr val="D0D5DA"/>
                </a:solidFill>
                <a:latin typeface="Trebuchet MS"/>
                <a:cs typeface="Trebuchet MS"/>
              </a:rPr>
              <a:t>about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smarter</a:t>
            </a:r>
            <a:r>
              <a:rPr dirty="0" sz="1400" spc="8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D0D5DA"/>
                </a:solidFill>
                <a:latin typeface="Trebuchet MS"/>
                <a:cs typeface="Trebuchet MS"/>
              </a:rPr>
              <a:t>apps;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it's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50" i="1">
                <a:solidFill>
                  <a:srgbClr val="D0D5DA"/>
                </a:solidFill>
                <a:latin typeface="Trebuchet MS"/>
                <a:cs typeface="Trebuchet MS"/>
              </a:rPr>
              <a:t>about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fundamentally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75" i="1">
                <a:solidFill>
                  <a:srgbClr val="D0D5DA"/>
                </a:solidFill>
                <a:latin typeface="Trebuchet MS"/>
                <a:cs typeface="Trebuchet MS"/>
              </a:rPr>
              <a:t>new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capabilities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that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could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D0D5DA"/>
                </a:solidFill>
                <a:latin typeface="Trebuchet MS"/>
                <a:cs typeface="Trebuchet MS"/>
              </a:rPr>
              <a:t>reshape</a:t>
            </a:r>
            <a:r>
              <a:rPr dirty="0" sz="1400" spc="8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D0D5DA"/>
                </a:solidFill>
                <a:latin typeface="Trebuchet MS"/>
                <a:cs typeface="Trebuchet MS"/>
              </a:rPr>
              <a:t>our</a:t>
            </a:r>
            <a:r>
              <a:rPr dirty="0" sz="1400" spc="8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D0D5DA"/>
                </a:solidFill>
                <a:latin typeface="Trebuchet MS"/>
                <a:cs typeface="Trebuchet MS"/>
              </a:rPr>
              <a:t>society."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5"/>
              <a:t>Visionary</a:t>
            </a:r>
            <a:r>
              <a:rPr dirty="0" spc="270"/>
              <a:t> </a:t>
            </a:r>
            <a:r>
              <a:rPr dirty="0" spc="315"/>
              <a:t>Projects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1562099"/>
            <a:ext cx="5486400" cy="4572000"/>
            <a:chOff x="457199" y="1562099"/>
            <a:chExt cx="5486400" cy="4572000"/>
          </a:xfrm>
        </p:grpSpPr>
        <p:sp>
          <p:nvSpPr>
            <p:cNvPr id="4" name="object 4" descr=""/>
            <p:cNvSpPr/>
            <p:nvPr/>
          </p:nvSpPr>
          <p:spPr>
            <a:xfrm>
              <a:off x="457199" y="1184274"/>
              <a:ext cx="5486400" cy="4572000"/>
            </a:xfrm>
            <a:custGeom>
              <a:avLst/>
              <a:gdLst/>
              <a:ahLst/>
              <a:cxnLst/>
              <a:rect l="l" t="t" r="r" b="b"/>
              <a:pathLst>
                <a:path w="5486400" h="4572000">
                  <a:moveTo>
                    <a:pt x="5397403" y="4571999"/>
                  </a:moveTo>
                  <a:lnTo>
                    <a:pt x="88995" y="4571999"/>
                  </a:lnTo>
                  <a:lnTo>
                    <a:pt x="82801" y="4571389"/>
                  </a:lnTo>
                  <a:lnTo>
                    <a:pt x="37131" y="4552471"/>
                  </a:lnTo>
                  <a:lnTo>
                    <a:pt x="9643" y="4518977"/>
                  </a:lnTo>
                  <a:lnTo>
                    <a:pt x="0" y="4483003"/>
                  </a:lnTo>
                  <a:lnTo>
                    <a:pt x="0" y="4476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97403" y="0"/>
                  </a:lnTo>
                  <a:lnTo>
                    <a:pt x="5438866" y="12577"/>
                  </a:lnTo>
                  <a:lnTo>
                    <a:pt x="5473821" y="47531"/>
                  </a:lnTo>
                  <a:lnTo>
                    <a:pt x="5486399" y="88995"/>
                  </a:lnTo>
                  <a:lnTo>
                    <a:pt x="5486399" y="4483003"/>
                  </a:lnTo>
                  <a:lnTo>
                    <a:pt x="5473821" y="4524466"/>
                  </a:lnTo>
                  <a:lnTo>
                    <a:pt x="5438866" y="4559420"/>
                  </a:lnTo>
                  <a:lnTo>
                    <a:pt x="5403597" y="4571389"/>
                  </a:lnTo>
                  <a:lnTo>
                    <a:pt x="5397403" y="4571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546224"/>
              <a:ext cx="285749" cy="3428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987" y="2870199"/>
              <a:ext cx="47625" cy="352425"/>
            </a:xfrm>
            <a:custGeom>
              <a:avLst/>
              <a:gdLst/>
              <a:ahLst/>
              <a:cxnLst/>
              <a:rect l="l" t="t" r="r" b="b"/>
              <a:pathLst>
                <a:path w="47625" h="3524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352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idx="2" sz="half"/>
          </p:nvPr>
        </p:nvSpPr>
        <p:spPr>
          <a:xfrm>
            <a:off x="0" y="685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Exploring</a:t>
            </a:r>
            <a:r>
              <a:rPr dirty="0" spc="50"/>
              <a:t> </a:t>
            </a:r>
            <a:r>
              <a:rPr dirty="0" spc="70"/>
              <a:t>the</a:t>
            </a:r>
            <a:r>
              <a:rPr dirty="0" spc="50"/>
              <a:t> </a:t>
            </a:r>
            <a:r>
              <a:rPr dirty="0" spc="65"/>
              <a:t>cutting</a:t>
            </a:r>
            <a:r>
              <a:rPr dirty="0" spc="55"/>
              <a:t> </a:t>
            </a:r>
            <a:r>
              <a:rPr dirty="0" spc="125"/>
              <a:t>edge</a:t>
            </a:r>
            <a:r>
              <a:rPr dirty="0" spc="50"/>
              <a:t> </a:t>
            </a:r>
            <a:r>
              <a:rPr dirty="0"/>
              <a:t>of</a:t>
            </a:r>
            <a:r>
              <a:rPr dirty="0" spc="55"/>
              <a:t> </a:t>
            </a:r>
            <a:r>
              <a:rPr dirty="0" spc="75"/>
              <a:t>AI</a:t>
            </a:r>
            <a:r>
              <a:rPr dirty="0" spc="50"/>
              <a:t> </a:t>
            </a:r>
            <a:r>
              <a:rPr dirty="0" spc="70"/>
              <a:t>innovation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00"/>
              </a:spcBef>
            </a:pPr>
          </a:p>
          <a:p>
            <a:pPr marL="640715" marR="989965">
              <a:lnSpc>
                <a:spcPct val="111100"/>
              </a:lnSpc>
            </a:pPr>
            <a:r>
              <a:rPr dirty="0" sz="1800" spc="105" b="1">
                <a:solidFill>
                  <a:srgbClr val="FFFFFF"/>
                </a:solidFill>
                <a:latin typeface="Gill Sans MT"/>
                <a:cs typeface="Gill Sans MT"/>
              </a:rPr>
              <a:t>GNoME: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Graph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65" b="1">
                <a:solidFill>
                  <a:srgbClr val="FFFFFF"/>
                </a:solidFill>
                <a:latin typeface="Gill Sans MT"/>
                <a:cs typeface="Gill Sans MT"/>
              </a:rPr>
              <a:t>Networks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25" b="1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dirty="0" sz="1800" spc="185" b="1">
                <a:solidFill>
                  <a:srgbClr val="FFFFFF"/>
                </a:solidFill>
                <a:latin typeface="Gill Sans MT"/>
                <a:cs typeface="Gill Sans MT"/>
              </a:rPr>
              <a:t>Materials</a:t>
            </a:r>
            <a:r>
              <a:rPr dirty="0" sz="1800" spc="1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50" b="1">
                <a:solidFill>
                  <a:srgbClr val="FFFFFF"/>
                </a:solidFill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marL="240665" marR="660400">
              <a:lnSpc>
                <a:spcPct val="129600"/>
              </a:lnSpc>
              <a:spcBef>
                <a:spcPts val="1110"/>
              </a:spcBef>
            </a:pPr>
            <a:r>
              <a:rPr dirty="0" sz="1350" spc="120" b="1">
                <a:solidFill>
                  <a:srgbClr val="FF7E4F"/>
                </a:solidFill>
                <a:latin typeface="Gill Sans MT"/>
                <a:cs typeface="Gill Sans MT"/>
              </a:rPr>
              <a:t>Google</a:t>
            </a:r>
            <a:r>
              <a:rPr dirty="0" sz="1350" spc="105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350" spc="140" b="1">
                <a:solidFill>
                  <a:srgbClr val="FF7E4F"/>
                </a:solidFill>
                <a:latin typeface="Gill Sans MT"/>
                <a:cs typeface="Gill Sans MT"/>
              </a:rPr>
              <a:t>DeepMind's</a:t>
            </a:r>
            <a:r>
              <a:rPr dirty="0" sz="1350" spc="7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350" spc="60">
                <a:solidFill>
                  <a:srgbClr val="FFFFFF"/>
                </a:solidFill>
              </a:rPr>
              <a:t>revolutionary</a:t>
            </a:r>
            <a:r>
              <a:rPr dirty="0" sz="1350" spc="35">
                <a:solidFill>
                  <a:srgbClr val="FFFFFF"/>
                </a:solidFill>
              </a:rPr>
              <a:t> </a:t>
            </a:r>
            <a:r>
              <a:rPr dirty="0" sz="1350" spc="70">
                <a:solidFill>
                  <a:srgbClr val="FFFFFF"/>
                </a:solidFill>
              </a:rPr>
              <a:t>AI</a:t>
            </a:r>
            <a:r>
              <a:rPr dirty="0" sz="1350" spc="40">
                <a:solidFill>
                  <a:srgbClr val="FFFFFF"/>
                </a:solidFill>
              </a:rPr>
              <a:t> </a:t>
            </a:r>
            <a:r>
              <a:rPr dirty="0" sz="1350" spc="114">
                <a:solidFill>
                  <a:srgbClr val="FFFFFF"/>
                </a:solidFill>
              </a:rPr>
              <a:t>system</a:t>
            </a:r>
            <a:r>
              <a:rPr dirty="0" sz="1350" spc="35">
                <a:solidFill>
                  <a:srgbClr val="FFFFFF"/>
                </a:solidFill>
              </a:rPr>
              <a:t> </a:t>
            </a:r>
            <a:r>
              <a:rPr dirty="0" sz="1350" spc="30">
                <a:solidFill>
                  <a:srgbClr val="FFFFFF"/>
                </a:solidFill>
              </a:rPr>
              <a:t>that </a:t>
            </a:r>
            <a:r>
              <a:rPr dirty="0" sz="1350" spc="55">
                <a:solidFill>
                  <a:srgbClr val="FFFFFF"/>
                </a:solidFill>
              </a:rPr>
              <a:t>discovered:</a:t>
            </a:r>
            <a:endParaRPr sz="1350">
              <a:latin typeface="Gill Sans MT"/>
              <a:cs typeface="Gill Sans MT"/>
            </a:endParaRPr>
          </a:p>
          <a:p>
            <a:pPr marL="526415">
              <a:lnSpc>
                <a:spcPct val="100000"/>
              </a:lnSpc>
              <a:spcBef>
                <a:spcPts val="1005"/>
              </a:spcBef>
            </a:pPr>
            <a:r>
              <a:rPr dirty="0" sz="1200" spc="150" b="1">
                <a:solidFill>
                  <a:srgbClr val="FF7E4F"/>
                </a:solidFill>
                <a:latin typeface="Gill Sans MT"/>
                <a:cs typeface="Gill Sans MT"/>
              </a:rPr>
              <a:t>2.2</a:t>
            </a:r>
            <a:r>
              <a:rPr dirty="0" sz="1200" spc="95" b="1">
                <a:solidFill>
                  <a:srgbClr val="FF7E4F"/>
                </a:solidFill>
                <a:latin typeface="Gill Sans MT"/>
                <a:cs typeface="Gill Sans MT"/>
              </a:rPr>
              <a:t> million</a:t>
            </a:r>
            <a:r>
              <a:rPr dirty="0" sz="1200" spc="6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200" spc="90">
                <a:solidFill>
                  <a:srgbClr val="FFFFFF"/>
                </a:solidFill>
              </a:rPr>
              <a:t>new</a:t>
            </a:r>
            <a:r>
              <a:rPr dirty="0" sz="1200" spc="35">
                <a:solidFill>
                  <a:srgbClr val="FFFFFF"/>
                </a:solidFill>
              </a:rPr>
              <a:t> </a:t>
            </a:r>
            <a:r>
              <a:rPr dirty="0" sz="1200" spc="60">
                <a:solidFill>
                  <a:srgbClr val="FFFFFF"/>
                </a:solidFill>
              </a:rPr>
              <a:t>crystal</a:t>
            </a:r>
            <a:r>
              <a:rPr dirty="0" sz="1200" spc="30">
                <a:solidFill>
                  <a:srgbClr val="FFFFFF"/>
                </a:solidFill>
              </a:rPr>
              <a:t> </a:t>
            </a:r>
            <a:r>
              <a:rPr dirty="0" sz="1200" spc="55">
                <a:solidFill>
                  <a:srgbClr val="FFFFFF"/>
                </a:solidFill>
              </a:rPr>
              <a:t>structures</a:t>
            </a:r>
            <a:endParaRPr sz="1200">
              <a:latin typeface="Gill Sans MT"/>
              <a:cs typeface="Gill Sans MT"/>
            </a:endParaRPr>
          </a:p>
          <a:p>
            <a:pPr marL="526415">
              <a:lnSpc>
                <a:spcPct val="100000"/>
              </a:lnSpc>
              <a:spcBef>
                <a:spcPts val="960"/>
              </a:spcBef>
            </a:pPr>
            <a:r>
              <a:rPr dirty="0" sz="1200" spc="165" b="1">
                <a:solidFill>
                  <a:srgbClr val="FF7E4F"/>
                </a:solidFill>
                <a:latin typeface="Gill Sans MT"/>
                <a:cs typeface="Gill Sans MT"/>
              </a:rPr>
              <a:t>380,000</a:t>
            </a:r>
            <a:r>
              <a:rPr dirty="0" sz="1200" spc="12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200" spc="65">
                <a:solidFill>
                  <a:srgbClr val="FFFFFF"/>
                </a:solidFill>
              </a:rPr>
              <a:t>stable</a:t>
            </a:r>
            <a:r>
              <a:rPr dirty="0" sz="1200" spc="90">
                <a:solidFill>
                  <a:srgbClr val="FFFFFF"/>
                </a:solidFill>
              </a:rPr>
              <a:t> </a:t>
            </a:r>
            <a:r>
              <a:rPr dirty="0" sz="1200" spc="65">
                <a:solidFill>
                  <a:srgbClr val="FFFFFF"/>
                </a:solidFill>
              </a:rPr>
              <a:t>materials</a:t>
            </a:r>
            <a:r>
              <a:rPr dirty="0" sz="1200" spc="95">
                <a:solidFill>
                  <a:srgbClr val="FFFFFF"/>
                </a:solidFill>
              </a:rPr>
              <a:t> </a:t>
            </a:r>
            <a:r>
              <a:rPr dirty="0" sz="1200">
                <a:solidFill>
                  <a:srgbClr val="FFFFFF"/>
                </a:solidFill>
              </a:rPr>
              <a:t>for</a:t>
            </a:r>
            <a:r>
              <a:rPr dirty="0" sz="1200" spc="90">
                <a:solidFill>
                  <a:srgbClr val="FFFFFF"/>
                </a:solidFill>
              </a:rPr>
              <a:t> </a:t>
            </a:r>
            <a:r>
              <a:rPr dirty="0" sz="1200">
                <a:solidFill>
                  <a:srgbClr val="FFFFFF"/>
                </a:solidFill>
              </a:rPr>
              <a:t>future</a:t>
            </a:r>
            <a:r>
              <a:rPr dirty="0" sz="1200" spc="90">
                <a:solidFill>
                  <a:srgbClr val="FFFFFF"/>
                </a:solidFill>
              </a:rPr>
              <a:t> </a:t>
            </a:r>
            <a:r>
              <a:rPr dirty="0" sz="1200" spc="60">
                <a:solidFill>
                  <a:srgbClr val="FFFFFF"/>
                </a:solidFill>
              </a:rPr>
              <a:t>technologies</a:t>
            </a: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/>
          </a:p>
          <a:p>
            <a:pPr marL="240665">
              <a:lnSpc>
                <a:spcPct val="100000"/>
              </a:lnSpc>
            </a:pPr>
            <a:r>
              <a:rPr dirty="0" sz="1200" spc="65"/>
              <a:t>This</a:t>
            </a:r>
            <a:r>
              <a:rPr dirty="0" sz="1200" spc="35"/>
              <a:t> </a:t>
            </a:r>
            <a:r>
              <a:rPr dirty="0" sz="1200" spc="75"/>
              <a:t>discovery</a:t>
            </a:r>
            <a:r>
              <a:rPr dirty="0" sz="1200" spc="40"/>
              <a:t> </a:t>
            </a:r>
            <a:r>
              <a:rPr dirty="0" sz="1200" spc="70"/>
              <a:t>represents</a:t>
            </a:r>
            <a:r>
              <a:rPr dirty="0" sz="1200" spc="35"/>
              <a:t> </a:t>
            </a:r>
            <a:r>
              <a:rPr dirty="0" sz="1200" spc="105"/>
              <a:t>a</a:t>
            </a:r>
            <a:r>
              <a:rPr dirty="0" sz="1200" spc="40"/>
              <a:t> </a:t>
            </a:r>
            <a:r>
              <a:rPr dirty="0" sz="1200" spc="90"/>
              <a:t>volume</a:t>
            </a:r>
            <a:r>
              <a:rPr dirty="0" sz="1200" spc="40"/>
              <a:t> </a:t>
            </a:r>
            <a:r>
              <a:rPr dirty="0" sz="1200"/>
              <a:t>of</a:t>
            </a:r>
            <a:r>
              <a:rPr dirty="0" sz="1200" spc="35"/>
              <a:t> </a:t>
            </a:r>
            <a:r>
              <a:rPr dirty="0" sz="1200" spc="85"/>
              <a:t>knowledge</a:t>
            </a:r>
            <a:r>
              <a:rPr dirty="0" sz="1200" spc="40"/>
              <a:t> </a:t>
            </a:r>
            <a:r>
              <a:rPr dirty="0" sz="1200" spc="65"/>
              <a:t>equivalent</a:t>
            </a:r>
            <a:r>
              <a:rPr dirty="0" sz="1200" spc="35"/>
              <a:t> </a:t>
            </a:r>
            <a:r>
              <a:rPr dirty="0" sz="1200" spc="-25"/>
              <a:t>to</a:t>
            </a:r>
            <a:endParaRPr sz="1200"/>
          </a:p>
          <a:p>
            <a:pPr marL="240665" marR="5080">
              <a:lnSpc>
                <a:spcPct val="125000"/>
              </a:lnSpc>
            </a:pPr>
            <a:r>
              <a:rPr dirty="0" sz="1200" spc="70"/>
              <a:t>nearly</a:t>
            </a:r>
            <a:r>
              <a:rPr dirty="0" sz="1200" spc="65"/>
              <a:t> </a:t>
            </a:r>
            <a:r>
              <a:rPr dirty="0" sz="1200" spc="170" b="1">
                <a:solidFill>
                  <a:srgbClr val="FF7E4F"/>
                </a:solidFill>
                <a:latin typeface="Gill Sans MT"/>
                <a:cs typeface="Gill Sans MT"/>
              </a:rPr>
              <a:t>800</a:t>
            </a:r>
            <a:r>
              <a:rPr dirty="0" sz="1200" spc="13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200" spc="145" b="1">
                <a:solidFill>
                  <a:srgbClr val="FF7E4F"/>
                </a:solidFill>
                <a:latin typeface="Gill Sans MT"/>
                <a:cs typeface="Gill Sans MT"/>
              </a:rPr>
              <a:t>years</a:t>
            </a:r>
            <a:r>
              <a:rPr dirty="0" sz="1200" spc="95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200"/>
              <a:t>of</a:t>
            </a:r>
            <a:r>
              <a:rPr dirty="0" sz="1200" spc="60"/>
              <a:t> </a:t>
            </a:r>
            <a:r>
              <a:rPr dirty="0" sz="1200"/>
              <a:t>prior</a:t>
            </a:r>
            <a:r>
              <a:rPr dirty="0" sz="1200" spc="60"/>
              <a:t> </a:t>
            </a:r>
            <a:r>
              <a:rPr dirty="0" sz="1200" spc="120"/>
              <a:t>human</a:t>
            </a:r>
            <a:r>
              <a:rPr dirty="0" sz="1200" spc="65"/>
              <a:t> </a:t>
            </a:r>
            <a:r>
              <a:rPr dirty="0" sz="1200" spc="55"/>
              <a:t>research,</a:t>
            </a:r>
            <a:r>
              <a:rPr dirty="0" sz="1200" spc="60"/>
              <a:t> </a:t>
            </a:r>
            <a:r>
              <a:rPr dirty="0" sz="1200" spc="80"/>
              <a:t>achieved</a:t>
            </a:r>
            <a:r>
              <a:rPr dirty="0" sz="1200" spc="60"/>
              <a:t> </a:t>
            </a:r>
            <a:r>
              <a:rPr dirty="0" sz="1200"/>
              <a:t>in</a:t>
            </a:r>
            <a:r>
              <a:rPr dirty="0" sz="1200" spc="60"/>
              <a:t> </a:t>
            </a:r>
            <a:r>
              <a:rPr dirty="0" sz="1200" spc="105"/>
              <a:t>a</a:t>
            </a:r>
            <a:r>
              <a:rPr dirty="0" sz="1200" spc="65"/>
              <a:t> </a:t>
            </a:r>
            <a:r>
              <a:rPr dirty="0" sz="1200" spc="-10"/>
              <a:t>fraction </a:t>
            </a:r>
            <a:r>
              <a:rPr dirty="0" sz="1200"/>
              <a:t>of</a:t>
            </a:r>
            <a:r>
              <a:rPr dirty="0" sz="1200" spc="50"/>
              <a:t> </a:t>
            </a:r>
            <a:r>
              <a:rPr dirty="0" sz="1200" spc="55"/>
              <a:t>the </a:t>
            </a:r>
            <a:r>
              <a:rPr dirty="0" sz="1200" spc="-10"/>
              <a:t>time.</a:t>
            </a:r>
            <a:endParaRPr sz="1200">
              <a:latin typeface="Gill Sans MT"/>
              <a:cs typeface="Gill Sans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85799" y="1562099"/>
            <a:ext cx="11049000" cy="4572000"/>
            <a:chOff x="685799" y="1562099"/>
            <a:chExt cx="11049000" cy="45720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4308474"/>
              <a:ext cx="5029199" cy="12191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248398" y="1184274"/>
              <a:ext cx="5486400" cy="4572000"/>
            </a:xfrm>
            <a:custGeom>
              <a:avLst/>
              <a:gdLst/>
              <a:ahLst/>
              <a:cxnLst/>
              <a:rect l="l" t="t" r="r" b="b"/>
              <a:pathLst>
                <a:path w="5486400" h="4572000">
                  <a:moveTo>
                    <a:pt x="5397404" y="4571999"/>
                  </a:moveTo>
                  <a:lnTo>
                    <a:pt x="88995" y="4571999"/>
                  </a:lnTo>
                  <a:lnTo>
                    <a:pt x="82801" y="4571389"/>
                  </a:lnTo>
                  <a:lnTo>
                    <a:pt x="37131" y="4552471"/>
                  </a:lnTo>
                  <a:lnTo>
                    <a:pt x="9643" y="4518977"/>
                  </a:lnTo>
                  <a:lnTo>
                    <a:pt x="0" y="4483003"/>
                  </a:lnTo>
                  <a:lnTo>
                    <a:pt x="0" y="4476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397404" y="0"/>
                  </a:lnTo>
                  <a:lnTo>
                    <a:pt x="5438865" y="12577"/>
                  </a:lnTo>
                  <a:lnTo>
                    <a:pt x="5473820" y="47531"/>
                  </a:lnTo>
                  <a:lnTo>
                    <a:pt x="5486400" y="88995"/>
                  </a:lnTo>
                  <a:lnTo>
                    <a:pt x="5486400" y="4483003"/>
                  </a:lnTo>
                  <a:lnTo>
                    <a:pt x="5473820" y="4524466"/>
                  </a:lnTo>
                  <a:lnTo>
                    <a:pt x="5438865" y="4559420"/>
                  </a:lnTo>
                  <a:lnTo>
                    <a:pt x="5403598" y="4571389"/>
                  </a:lnTo>
                  <a:lnTo>
                    <a:pt x="5397404" y="45719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1412874"/>
              <a:ext cx="285749" cy="3428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553187" y="23367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76999" y="3851274"/>
              <a:ext cx="5029200" cy="685800"/>
            </a:xfrm>
            <a:custGeom>
              <a:avLst/>
              <a:gdLst/>
              <a:ahLst/>
              <a:cxnLst/>
              <a:rect l="l" t="t" r="r" b="b"/>
              <a:pathLst>
                <a:path w="5029200" h="685800">
                  <a:moveTo>
                    <a:pt x="4958002" y="685799"/>
                  </a:moveTo>
                  <a:lnTo>
                    <a:pt x="71196" y="685799"/>
                  </a:lnTo>
                  <a:lnTo>
                    <a:pt x="66240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58002" y="0"/>
                  </a:lnTo>
                  <a:lnTo>
                    <a:pt x="4999493" y="15621"/>
                  </a:lnTo>
                  <a:lnTo>
                    <a:pt x="5025313" y="51661"/>
                  </a:lnTo>
                  <a:lnTo>
                    <a:pt x="5029199" y="71196"/>
                  </a:lnTo>
                  <a:lnTo>
                    <a:pt x="5029199" y="614602"/>
                  </a:lnTo>
                  <a:lnTo>
                    <a:pt x="5013577" y="656093"/>
                  </a:lnTo>
                  <a:lnTo>
                    <a:pt x="4977537" y="681912"/>
                  </a:lnTo>
                  <a:lnTo>
                    <a:pt x="4962957" y="685311"/>
                  </a:lnTo>
                  <a:lnTo>
                    <a:pt x="4958002" y="6857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464299" y="1419225"/>
            <a:ext cx="4798060" cy="295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Generative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Gill Sans MT"/>
                <a:cs typeface="Gill Sans MT"/>
              </a:rPr>
              <a:t>World</a:t>
            </a:r>
            <a:r>
              <a:rPr dirty="0" sz="18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95" b="1">
                <a:solidFill>
                  <a:srgbClr val="FFFFFF"/>
                </a:solidFill>
                <a:latin typeface="Gill Sans MT"/>
                <a:cs typeface="Gill Sans MT"/>
              </a:rPr>
              <a:t>Models</a:t>
            </a:r>
            <a:endParaRPr sz="1800">
              <a:latin typeface="Gill Sans MT"/>
              <a:cs typeface="Gill Sans MT"/>
            </a:endParaRPr>
          </a:p>
          <a:p>
            <a:pPr marL="297815" marR="871219" indent="-285750">
              <a:lnSpc>
                <a:spcPct val="165100"/>
              </a:lnSpc>
              <a:spcBef>
                <a:spcPts val="685"/>
              </a:spcBef>
            </a:pPr>
            <a:r>
              <a:rPr dirty="0" sz="1350" spc="7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2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00" b="1">
                <a:solidFill>
                  <a:srgbClr val="FF7E4F"/>
                </a:solidFill>
                <a:latin typeface="Gill Sans MT"/>
                <a:cs typeface="Gill Sans MT"/>
              </a:rPr>
              <a:t>OpenAI's</a:t>
            </a:r>
            <a:r>
              <a:rPr dirty="0" sz="1350" spc="12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350" spc="130" b="1">
                <a:solidFill>
                  <a:srgbClr val="FF7E4F"/>
                </a:solidFill>
                <a:latin typeface="Gill Sans MT"/>
                <a:cs typeface="Gill Sans MT"/>
              </a:rPr>
              <a:t>Sora</a:t>
            </a:r>
            <a:r>
              <a:rPr dirty="0" sz="1350" spc="80" b="1">
                <a:solidFill>
                  <a:srgbClr val="FF7E4F"/>
                </a:solidFill>
                <a:latin typeface="Gill Sans MT"/>
                <a:cs typeface="Gill Sans MT"/>
              </a:rPr>
              <a:t> </a:t>
            </a:r>
            <a:r>
              <a:rPr dirty="0" sz="1350" spc="60">
                <a:solidFill>
                  <a:srgbClr val="FFFFFF"/>
                </a:solidFill>
                <a:latin typeface="Trebuchet MS"/>
                <a:cs typeface="Trebuchet MS"/>
              </a:rPr>
              <a:t>demonstrate: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Emerging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"intuitive"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physics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Comprehension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permanence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cause-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and-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effect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These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models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can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generate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highly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realistic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complex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video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scenes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simple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text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prompts.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Trebuchet MS"/>
              <a:cs typeface="Trebuchet MS"/>
            </a:endParaRPr>
          </a:p>
          <a:p>
            <a:pPr marL="165100" marR="142240">
              <a:lnSpc>
                <a:spcPct val="119000"/>
              </a:lnSpc>
            </a:pPr>
            <a:r>
              <a:rPr dirty="0" sz="1050" spc="110" i="1">
                <a:solidFill>
                  <a:srgbClr val="D0D5DA"/>
                </a:solidFill>
                <a:latin typeface="Trebuchet MS"/>
                <a:cs typeface="Trebuchet MS"/>
              </a:rPr>
              <a:t>"A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D0D5DA"/>
                </a:solidFill>
                <a:latin typeface="Trebuchet MS"/>
                <a:cs typeface="Trebuchet MS"/>
              </a:rPr>
              <a:t>critical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60" i="1">
                <a:solidFill>
                  <a:srgbClr val="D0D5DA"/>
                </a:solidFill>
                <a:latin typeface="Trebuchet MS"/>
                <a:cs typeface="Trebuchet MS"/>
              </a:rPr>
              <a:t>step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D0D5DA"/>
                </a:solidFill>
                <a:latin typeface="Trebuchet MS"/>
                <a:cs typeface="Trebuchet MS"/>
              </a:rPr>
              <a:t>toward</a:t>
            </a:r>
            <a:r>
              <a:rPr dirty="0" sz="105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D0D5DA"/>
                </a:solidFill>
                <a:latin typeface="Trebuchet MS"/>
                <a:cs typeface="Trebuchet MS"/>
              </a:rPr>
              <a:t>creating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50" i="1">
                <a:solidFill>
                  <a:srgbClr val="D0D5DA"/>
                </a:solidFill>
                <a:latin typeface="Trebuchet MS"/>
                <a:cs typeface="Trebuchet MS"/>
              </a:rPr>
              <a:t>robots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D0D5DA"/>
                </a:solidFill>
                <a:latin typeface="Trebuchet MS"/>
                <a:cs typeface="Trebuchet MS"/>
              </a:rPr>
              <a:t>that</a:t>
            </a:r>
            <a:r>
              <a:rPr dirty="0" sz="1050" spc="10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85" i="1">
                <a:solidFill>
                  <a:srgbClr val="D0D5DA"/>
                </a:solidFill>
                <a:latin typeface="Trebuchet MS"/>
                <a:cs typeface="Trebuchet MS"/>
              </a:rPr>
              <a:t>can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D0D5DA"/>
                </a:solidFill>
                <a:latin typeface="Trebuchet MS"/>
                <a:cs typeface="Trebuchet MS"/>
              </a:rPr>
              <a:t>safely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65" i="1">
                <a:solidFill>
                  <a:srgbClr val="D0D5DA"/>
                </a:solidFill>
                <a:latin typeface="Trebuchet MS"/>
                <a:cs typeface="Trebuchet MS"/>
              </a:rPr>
              <a:t>navigate</a:t>
            </a:r>
            <a:r>
              <a:rPr dirty="0" sz="1050" spc="9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60" i="1">
                <a:solidFill>
                  <a:srgbClr val="D0D5DA"/>
                </a:solidFill>
                <a:latin typeface="Trebuchet MS"/>
                <a:cs typeface="Trebuchet MS"/>
              </a:rPr>
              <a:t>and </a:t>
            </a:r>
            <a:r>
              <a:rPr dirty="0" sz="1050" i="1">
                <a:solidFill>
                  <a:srgbClr val="D0D5DA"/>
                </a:solidFill>
                <a:latin typeface="Trebuchet MS"/>
                <a:cs typeface="Trebuchet MS"/>
              </a:rPr>
              <a:t>interact</a:t>
            </a:r>
            <a:r>
              <a:rPr dirty="0" sz="1050" spc="145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i="1">
                <a:solidFill>
                  <a:srgbClr val="D0D5DA"/>
                </a:solidFill>
                <a:latin typeface="Trebuchet MS"/>
                <a:cs typeface="Trebuchet MS"/>
              </a:rPr>
              <a:t>with</a:t>
            </a:r>
            <a:r>
              <a:rPr dirty="0" sz="1050" spc="15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i="1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dirty="0" sz="1050" spc="15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i="1">
                <a:solidFill>
                  <a:srgbClr val="D0D5DA"/>
                </a:solidFill>
                <a:latin typeface="Trebuchet MS"/>
                <a:cs typeface="Trebuchet MS"/>
              </a:rPr>
              <a:t>real</a:t>
            </a:r>
            <a:r>
              <a:rPr dirty="0" sz="1050" spc="150" i="1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-10" i="1">
                <a:solidFill>
                  <a:srgbClr val="D0D5DA"/>
                </a:solidFill>
                <a:latin typeface="Trebuchet MS"/>
                <a:cs typeface="Trebuchet MS"/>
              </a:rPr>
              <a:t>world."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76999" y="5410199"/>
            <a:ext cx="152400" cy="457200"/>
            <a:chOff x="6476999" y="5410199"/>
            <a:chExt cx="152400" cy="457200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5032374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5337174"/>
              <a:ext cx="152399" cy="1523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692900" y="4991100"/>
            <a:ext cx="29178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world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reasoning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Your</a:t>
            </a:r>
            <a:r>
              <a:rPr dirty="0" spc="260"/>
              <a:t> </a:t>
            </a:r>
            <a:r>
              <a:rPr dirty="0" spc="335"/>
              <a:t>Role</a:t>
            </a:r>
            <a:r>
              <a:rPr dirty="0" spc="265"/>
              <a:t> </a:t>
            </a:r>
            <a:r>
              <a:rPr dirty="0" spc="350"/>
              <a:t>in</a:t>
            </a:r>
            <a:r>
              <a:rPr dirty="0" spc="260"/>
              <a:t> </a:t>
            </a:r>
            <a:r>
              <a:rPr dirty="0" spc="220"/>
              <a:t>AI's</a:t>
            </a:r>
            <a:r>
              <a:rPr dirty="0" spc="265"/>
              <a:t> </a:t>
            </a:r>
            <a:r>
              <a:rPr dirty="0" spc="295"/>
              <a:t>Future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732345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How</a:t>
            </a:r>
            <a:r>
              <a:rPr dirty="0" sz="15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students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E4E7EB"/>
                </a:solidFill>
                <a:latin typeface="Trebuchet MS"/>
                <a:cs typeface="Trebuchet MS"/>
              </a:rPr>
              <a:t>can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shape</a:t>
            </a:r>
            <a:r>
              <a:rPr dirty="0" sz="15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development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50" spc="75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2F4F5"/>
                </a:solidFill>
                <a:latin typeface="Trebuchet MS"/>
                <a:cs typeface="Trebuchet MS"/>
              </a:rPr>
              <a:t>future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2F4F5"/>
                </a:solidFill>
                <a:latin typeface="Trebuchet MS"/>
                <a:cs typeface="Trebuchet MS"/>
              </a:rPr>
              <a:t>of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F2F4F5"/>
                </a:solidFill>
                <a:latin typeface="Trebuchet MS"/>
                <a:cs typeface="Trebuchet MS"/>
              </a:rPr>
              <a:t>AI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F2F4F5"/>
                </a:solidFill>
                <a:latin typeface="Trebuchet MS"/>
                <a:cs typeface="Trebuchet MS"/>
              </a:rPr>
              <a:t>isn't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2F4F5"/>
                </a:solidFill>
                <a:latin typeface="Trebuchet MS"/>
                <a:cs typeface="Trebuchet MS"/>
              </a:rPr>
              <a:t>just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F2F4F5"/>
                </a:solidFill>
                <a:latin typeface="Trebuchet MS"/>
                <a:cs typeface="Trebuchet MS"/>
              </a:rPr>
              <a:t>about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2F4F5"/>
                </a:solidFill>
                <a:latin typeface="Trebuchet MS"/>
                <a:cs typeface="Trebuchet MS"/>
              </a:rPr>
              <a:t>technology—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it's </a:t>
            </a:r>
            <a:r>
              <a:rPr dirty="0" sz="1350" spc="80">
                <a:solidFill>
                  <a:srgbClr val="F2F4F5"/>
                </a:solidFill>
                <a:latin typeface="Trebuchet MS"/>
                <a:cs typeface="Trebuchet MS"/>
              </a:rPr>
              <a:t>about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125">
                <a:solidFill>
                  <a:srgbClr val="F2F4F5"/>
                </a:solidFill>
                <a:latin typeface="Trebuchet MS"/>
                <a:cs typeface="Trebuchet MS"/>
              </a:rPr>
              <a:t>human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F2F4F5"/>
                </a:solidFill>
                <a:latin typeface="Trebuchet MS"/>
                <a:cs typeface="Trebuchet MS"/>
              </a:rPr>
              <a:t>values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350" spc="6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F2F4F5"/>
                </a:solidFill>
                <a:latin typeface="Trebuchet MS"/>
                <a:cs typeface="Trebuchet MS"/>
              </a:rPr>
              <a:t>innovation.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2133599"/>
            <a:ext cx="3609975" cy="2124075"/>
            <a:chOff x="457199" y="2133599"/>
            <a:chExt cx="3609975" cy="2124075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755774"/>
              <a:ext cx="3609975" cy="2124075"/>
            </a:xfrm>
            <a:custGeom>
              <a:avLst/>
              <a:gdLst/>
              <a:ahLst/>
              <a:cxnLst/>
              <a:rect l="l" t="t" r="r" b="b"/>
              <a:pathLst>
                <a:path w="3609975" h="2124075">
                  <a:moveTo>
                    <a:pt x="3520978" y="2124074"/>
                  </a:moveTo>
                  <a:lnTo>
                    <a:pt x="88995" y="2124074"/>
                  </a:lnTo>
                  <a:lnTo>
                    <a:pt x="82801" y="2123464"/>
                  </a:lnTo>
                  <a:lnTo>
                    <a:pt x="37131" y="2104547"/>
                  </a:lnTo>
                  <a:lnTo>
                    <a:pt x="9643" y="2071053"/>
                  </a:lnTo>
                  <a:lnTo>
                    <a:pt x="0" y="2035078"/>
                  </a:lnTo>
                  <a:lnTo>
                    <a:pt x="0" y="20288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20978" y="0"/>
                  </a:lnTo>
                  <a:lnTo>
                    <a:pt x="3562441" y="12577"/>
                  </a:lnTo>
                  <a:lnTo>
                    <a:pt x="3597396" y="47531"/>
                  </a:lnTo>
                  <a:lnTo>
                    <a:pt x="3609974" y="88995"/>
                  </a:lnTo>
                  <a:lnTo>
                    <a:pt x="3609974" y="2035078"/>
                  </a:lnTo>
                  <a:lnTo>
                    <a:pt x="3597396" y="2076542"/>
                  </a:lnTo>
                  <a:lnTo>
                    <a:pt x="3562441" y="2111496"/>
                  </a:lnTo>
                  <a:lnTo>
                    <a:pt x="3527172" y="2123464"/>
                  </a:lnTo>
                  <a:lnTo>
                    <a:pt x="3520978" y="21240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71674" y="19843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549" y="2098674"/>
              <a:ext cx="285749" cy="3428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155949"/>
              <a:ext cx="152399" cy="152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460749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01700" y="2686050"/>
            <a:ext cx="2616200" cy="94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>
              <a:lnSpc>
                <a:spcPct val="100000"/>
              </a:lnSpc>
              <a:spcBef>
                <a:spcPts val="100"/>
              </a:spcBef>
            </a:pPr>
            <a:r>
              <a:rPr dirty="0" sz="1800" spc="114" b="1">
                <a:solidFill>
                  <a:srgbClr val="D8B4FE"/>
                </a:solidFill>
                <a:latin typeface="Gill Sans MT"/>
                <a:cs typeface="Gill Sans MT"/>
              </a:rPr>
              <a:t>Critical</a:t>
            </a:r>
            <a:r>
              <a:rPr dirty="0" sz="1800" spc="140" b="1">
                <a:solidFill>
                  <a:srgbClr val="D8B4FE"/>
                </a:solidFill>
                <a:latin typeface="Gill Sans MT"/>
                <a:cs typeface="Gill Sans MT"/>
              </a:rPr>
              <a:t> </a:t>
            </a:r>
            <a:r>
              <a:rPr dirty="0" sz="1800" spc="120" b="1">
                <a:solidFill>
                  <a:srgbClr val="D8B4FE"/>
                </a:solidFill>
                <a:latin typeface="Gill Sans MT"/>
                <a:cs typeface="Gill Sans MT"/>
              </a:rPr>
              <a:t>Thinker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66700"/>
              </a:lnSpc>
              <a:spcBef>
                <a:spcPts val="254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Question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AI's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fairness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privacy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Examine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how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impacts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society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295774" y="2133599"/>
            <a:ext cx="3600450" cy="2124075"/>
            <a:chOff x="4295774" y="2133599"/>
            <a:chExt cx="3600450" cy="2124075"/>
          </a:xfrm>
        </p:grpSpPr>
        <p:sp>
          <p:nvSpPr>
            <p:cNvPr id="12" name="object 12" descr=""/>
            <p:cNvSpPr/>
            <p:nvPr/>
          </p:nvSpPr>
          <p:spPr>
            <a:xfrm>
              <a:off x="4295774" y="1755774"/>
              <a:ext cx="3600450" cy="2124075"/>
            </a:xfrm>
            <a:custGeom>
              <a:avLst/>
              <a:gdLst/>
              <a:ahLst/>
              <a:cxnLst/>
              <a:rect l="l" t="t" r="r" b="b"/>
              <a:pathLst>
                <a:path w="3600450" h="2124075">
                  <a:moveTo>
                    <a:pt x="3511453" y="2124074"/>
                  </a:moveTo>
                  <a:lnTo>
                    <a:pt x="88995" y="2124074"/>
                  </a:lnTo>
                  <a:lnTo>
                    <a:pt x="82801" y="2123464"/>
                  </a:lnTo>
                  <a:lnTo>
                    <a:pt x="37131" y="2104547"/>
                  </a:lnTo>
                  <a:lnTo>
                    <a:pt x="9643" y="2071053"/>
                  </a:lnTo>
                  <a:lnTo>
                    <a:pt x="0" y="2035078"/>
                  </a:lnTo>
                  <a:lnTo>
                    <a:pt x="0" y="20288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11453" y="0"/>
                  </a:lnTo>
                  <a:lnTo>
                    <a:pt x="3552917" y="12577"/>
                  </a:lnTo>
                  <a:lnTo>
                    <a:pt x="3587871" y="47531"/>
                  </a:lnTo>
                  <a:lnTo>
                    <a:pt x="3600449" y="88995"/>
                  </a:lnTo>
                  <a:lnTo>
                    <a:pt x="3600449" y="2035078"/>
                  </a:lnTo>
                  <a:lnTo>
                    <a:pt x="3587871" y="2076542"/>
                  </a:lnTo>
                  <a:lnTo>
                    <a:pt x="3552916" y="2111496"/>
                  </a:lnTo>
                  <a:lnTo>
                    <a:pt x="3517647" y="2123464"/>
                  </a:lnTo>
                  <a:lnTo>
                    <a:pt x="3511453" y="21240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10249" y="19843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C240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5024" y="2098674"/>
              <a:ext cx="361949" cy="3428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899" y="3155949"/>
              <a:ext cx="142874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899" y="3460749"/>
              <a:ext cx="142874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4737000" y="2686050"/>
            <a:ext cx="2437130" cy="94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dirty="0" sz="1800" spc="160" b="1">
                <a:solidFill>
                  <a:srgbClr val="FDB973"/>
                </a:solidFill>
                <a:latin typeface="Gill Sans MT"/>
                <a:cs typeface="Gill Sans MT"/>
              </a:rPr>
              <a:t>Ethical</a:t>
            </a:r>
            <a:r>
              <a:rPr dirty="0" sz="1800" spc="15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165" b="1">
                <a:solidFill>
                  <a:srgbClr val="FDB973"/>
                </a:solidFill>
                <a:latin typeface="Gill Sans MT"/>
                <a:cs typeface="Gill Sans MT"/>
              </a:rPr>
              <a:t>Guardian</a:t>
            </a:r>
            <a:endParaRPr sz="1800">
              <a:latin typeface="Gill Sans MT"/>
              <a:cs typeface="Gill Sans MT"/>
            </a:endParaRPr>
          </a:p>
          <a:p>
            <a:pPr marL="12700" marR="240665">
              <a:lnSpc>
                <a:spcPct val="166700"/>
              </a:lnSpc>
              <a:spcBef>
                <a:spcPts val="254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Advocate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responsible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Ensure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benefits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all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people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124824" y="2133599"/>
            <a:ext cx="3609975" cy="2124075"/>
            <a:chOff x="8124824" y="2133599"/>
            <a:chExt cx="3609975" cy="2124075"/>
          </a:xfrm>
        </p:grpSpPr>
        <p:sp>
          <p:nvSpPr>
            <p:cNvPr id="19" name="object 19" descr=""/>
            <p:cNvSpPr/>
            <p:nvPr/>
          </p:nvSpPr>
          <p:spPr>
            <a:xfrm>
              <a:off x="8124824" y="1755774"/>
              <a:ext cx="3609975" cy="2124075"/>
            </a:xfrm>
            <a:custGeom>
              <a:avLst/>
              <a:gdLst/>
              <a:ahLst/>
              <a:cxnLst/>
              <a:rect l="l" t="t" r="r" b="b"/>
              <a:pathLst>
                <a:path w="3609975" h="2124075">
                  <a:moveTo>
                    <a:pt x="3520979" y="2124074"/>
                  </a:moveTo>
                  <a:lnTo>
                    <a:pt x="88995" y="2124074"/>
                  </a:lnTo>
                  <a:lnTo>
                    <a:pt x="82801" y="2123464"/>
                  </a:lnTo>
                  <a:lnTo>
                    <a:pt x="37130" y="2104547"/>
                  </a:lnTo>
                  <a:lnTo>
                    <a:pt x="9643" y="2071053"/>
                  </a:lnTo>
                  <a:lnTo>
                    <a:pt x="0" y="2035078"/>
                  </a:lnTo>
                  <a:lnTo>
                    <a:pt x="0" y="2028824"/>
                  </a:lnTo>
                  <a:lnTo>
                    <a:pt x="0" y="88995"/>
                  </a:lnTo>
                  <a:lnTo>
                    <a:pt x="12576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20979" y="0"/>
                  </a:lnTo>
                  <a:lnTo>
                    <a:pt x="3562440" y="12577"/>
                  </a:lnTo>
                  <a:lnTo>
                    <a:pt x="3597395" y="47531"/>
                  </a:lnTo>
                  <a:lnTo>
                    <a:pt x="3609974" y="88995"/>
                  </a:lnTo>
                  <a:lnTo>
                    <a:pt x="3609974" y="2035078"/>
                  </a:lnTo>
                  <a:lnTo>
                    <a:pt x="3597395" y="2076542"/>
                  </a:lnTo>
                  <a:lnTo>
                    <a:pt x="3562440" y="2111496"/>
                  </a:lnTo>
                  <a:lnTo>
                    <a:pt x="3527172" y="2123464"/>
                  </a:lnTo>
                  <a:lnTo>
                    <a:pt x="3520979" y="21240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48824" y="19843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5"/>
                  </a:lnTo>
                  <a:lnTo>
                    <a:pt x="163574" y="544064"/>
                  </a:lnTo>
                  <a:lnTo>
                    <a:pt x="126994" y="523342"/>
                  </a:lnTo>
                  <a:lnTo>
                    <a:pt x="93850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1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E75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0274" y="2098674"/>
              <a:ext cx="219074" cy="3428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3424" y="3155949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3424" y="3460749"/>
              <a:ext cx="152399" cy="1523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353524" y="2686050"/>
            <a:ext cx="3155950" cy="94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 b="1">
                <a:solidFill>
                  <a:srgbClr val="5DE9D4"/>
                </a:solidFill>
                <a:latin typeface="Gill Sans MT"/>
                <a:cs typeface="Gill Sans MT"/>
              </a:rPr>
              <a:t>Creative</a:t>
            </a:r>
            <a:r>
              <a:rPr dirty="0" sz="1800" spc="14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800" spc="155" b="1">
                <a:solidFill>
                  <a:srgbClr val="5DE9D4"/>
                </a:solidFill>
                <a:latin typeface="Gill Sans MT"/>
                <a:cs typeface="Gill Sans MT"/>
              </a:rPr>
              <a:t>Problem</a:t>
            </a:r>
            <a:r>
              <a:rPr dirty="0" sz="1800" spc="145" b="1">
                <a:solidFill>
                  <a:srgbClr val="5DE9D4"/>
                </a:solidFill>
                <a:latin typeface="Gill Sans MT"/>
                <a:cs typeface="Gill Sans MT"/>
              </a:rPr>
              <a:t> </a:t>
            </a:r>
            <a:r>
              <a:rPr dirty="0" sz="1800" spc="155" b="1">
                <a:solidFill>
                  <a:srgbClr val="5DE9D4"/>
                </a:solidFill>
                <a:latin typeface="Gill Sans MT"/>
                <a:cs typeface="Gill Sans MT"/>
              </a:rPr>
              <a:t>Solver</a:t>
            </a:r>
            <a:endParaRPr sz="1800">
              <a:latin typeface="Gill Sans MT"/>
              <a:cs typeface="Gill Sans MT"/>
            </a:endParaRPr>
          </a:p>
          <a:p>
            <a:pPr marL="231140" marR="420370">
              <a:lnSpc>
                <a:spcPct val="166700"/>
              </a:lnSpc>
              <a:spcBef>
                <a:spcPts val="254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Apply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community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problems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Invent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new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applications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57199" y="4184649"/>
            <a:ext cx="11277600" cy="1295400"/>
          </a:xfrm>
          <a:custGeom>
            <a:avLst/>
            <a:gdLst/>
            <a:ahLst/>
            <a:cxnLst/>
            <a:rect l="l" t="t" r="r" b="b"/>
            <a:pathLst>
              <a:path w="11277600" h="1295400">
                <a:moveTo>
                  <a:pt x="11206402" y="1295399"/>
                </a:moveTo>
                <a:lnTo>
                  <a:pt x="71196" y="1295399"/>
                </a:lnTo>
                <a:lnTo>
                  <a:pt x="66241" y="1294910"/>
                </a:lnTo>
                <a:lnTo>
                  <a:pt x="29705" y="1279777"/>
                </a:lnTo>
                <a:lnTo>
                  <a:pt x="3885" y="1243737"/>
                </a:lnTo>
                <a:lnTo>
                  <a:pt x="0" y="1224203"/>
                </a:lnTo>
                <a:lnTo>
                  <a:pt x="0" y="12191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0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1224203"/>
                </a:lnTo>
                <a:lnTo>
                  <a:pt x="11261975" y="1265694"/>
                </a:lnTo>
                <a:lnTo>
                  <a:pt x="11225936" y="1291512"/>
                </a:lnTo>
                <a:lnTo>
                  <a:pt x="11211357" y="1294910"/>
                </a:lnTo>
                <a:lnTo>
                  <a:pt x="11206402" y="12953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73099" y="4410075"/>
            <a:ext cx="1070102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0" b="1">
                <a:solidFill>
                  <a:srgbClr val="FED6AA"/>
                </a:solidFill>
                <a:latin typeface="Gill Sans MT"/>
                <a:cs typeface="Gill Sans MT"/>
              </a:rPr>
              <a:t>Why</a:t>
            </a:r>
            <a:r>
              <a:rPr dirty="0" sz="1500" spc="11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65" b="1">
                <a:solidFill>
                  <a:srgbClr val="FED6AA"/>
                </a:solidFill>
                <a:latin typeface="Gill Sans MT"/>
                <a:cs typeface="Gill Sans MT"/>
              </a:rPr>
              <a:t>Your</a:t>
            </a:r>
            <a:r>
              <a:rPr dirty="0" sz="1500" spc="114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35" b="1">
                <a:solidFill>
                  <a:srgbClr val="FED6AA"/>
                </a:solidFill>
                <a:latin typeface="Gill Sans MT"/>
                <a:cs typeface="Gill Sans MT"/>
              </a:rPr>
              <a:t>Generation</a:t>
            </a:r>
            <a:r>
              <a:rPr dirty="0" sz="1500" spc="114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45" b="1">
                <a:solidFill>
                  <a:srgbClr val="FED6AA"/>
                </a:solidFill>
                <a:latin typeface="Gill Sans MT"/>
                <a:cs typeface="Gill Sans MT"/>
              </a:rPr>
              <a:t>Matters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You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are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generation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that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will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inherit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AI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steer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its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course. 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challenge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is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not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just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to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build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powerful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AI,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but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to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build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2F4F5"/>
                </a:solidFill>
                <a:latin typeface="Trebuchet MS"/>
                <a:cs typeface="Trebuchet MS"/>
              </a:rPr>
              <a:t>wise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2F4F5"/>
                </a:solidFill>
                <a:latin typeface="Trebuchet MS"/>
                <a:cs typeface="Trebuchet MS"/>
              </a:rPr>
              <a:t>beneficial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AI.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2F4F5"/>
                </a:solidFill>
                <a:latin typeface="Trebuchet MS"/>
                <a:cs typeface="Trebuchet MS"/>
              </a:rPr>
              <a:t>The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future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2F4F5"/>
                </a:solidFill>
                <a:latin typeface="Trebuchet MS"/>
                <a:cs typeface="Trebuchet MS"/>
              </a:rPr>
              <a:t>of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2F4F5"/>
                </a:solidFill>
                <a:latin typeface="Trebuchet MS"/>
                <a:cs typeface="Trebuchet MS"/>
              </a:rPr>
              <a:t>intelligence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is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F2F4F5"/>
                </a:solidFill>
                <a:latin typeface="Trebuchet MS"/>
                <a:cs typeface="Trebuchet MS"/>
              </a:rPr>
              <a:t>a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conversation,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2F4F5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2F4F5"/>
                </a:solidFill>
                <a:latin typeface="Trebuchet MS"/>
                <a:cs typeface="Trebuchet MS"/>
              </a:rPr>
              <a:t>your</a:t>
            </a:r>
            <a:r>
              <a:rPr dirty="0" sz="1200" spc="60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voice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2F4F5"/>
                </a:solidFill>
                <a:latin typeface="Trebuchet MS"/>
                <a:cs typeface="Trebuchet MS"/>
              </a:rPr>
              <a:t>is</a:t>
            </a:r>
            <a:r>
              <a:rPr dirty="0" sz="1200" spc="55">
                <a:solidFill>
                  <a:srgbClr val="F2F4F5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2F4F5"/>
                </a:solidFill>
                <a:latin typeface="Trebuchet MS"/>
                <a:cs typeface="Trebuchet MS"/>
              </a:rPr>
              <a:t>essential.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953250"/>
            <a:chOff x="0" y="0"/>
            <a:chExt cx="12192000" cy="69532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9532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057650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4189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The</a:t>
            </a:r>
            <a:r>
              <a:rPr dirty="0" spc="260"/>
              <a:t> </a:t>
            </a:r>
            <a:r>
              <a:rPr dirty="0" spc="295"/>
              <a:t>Chapter</a:t>
            </a:r>
            <a:r>
              <a:rPr dirty="0" spc="265"/>
              <a:t> </a:t>
            </a:r>
            <a:r>
              <a:rPr dirty="0" spc="130"/>
              <a:t>Yet</a:t>
            </a:r>
            <a:r>
              <a:rPr dirty="0" spc="260"/>
              <a:t> </a:t>
            </a:r>
            <a:r>
              <a:rPr dirty="0" spc="285"/>
              <a:t>to</a:t>
            </a:r>
            <a:r>
              <a:rPr dirty="0" spc="265"/>
              <a:t> </a:t>
            </a:r>
            <a:r>
              <a:rPr dirty="0" spc="335"/>
              <a:t>Be</a:t>
            </a:r>
            <a:r>
              <a:rPr dirty="0" spc="260"/>
              <a:t> </a:t>
            </a:r>
            <a:r>
              <a:rPr dirty="0" spc="204"/>
              <a:t>Written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4149" y="1638300"/>
            <a:ext cx="209549" cy="3047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043634" y="1063625"/>
            <a:ext cx="643890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2639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hands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500">
              <a:latin typeface="Trebuchet MS"/>
              <a:cs typeface="Trebuchet MS"/>
            </a:endParaRPr>
          </a:p>
          <a:p>
            <a:pPr marL="668655" marR="5080" indent="-656590">
              <a:lnSpc>
                <a:spcPct val="111500"/>
              </a:lnSpc>
            </a:pPr>
            <a:r>
              <a:rPr dirty="0" sz="1850" spc="114" i="1">
                <a:solidFill>
                  <a:srgbClr val="FFFFFF"/>
                </a:solidFill>
                <a:latin typeface="Trebuchet MS"/>
                <a:cs typeface="Trebuchet MS"/>
              </a:rPr>
              <a:t>"The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10" i="1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1850" spc="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 i="1">
                <a:solidFill>
                  <a:srgbClr val="FFFFFF"/>
                </a:solidFill>
                <a:latin typeface="Trebuchet MS"/>
                <a:cs typeface="Trebuchet MS"/>
              </a:rPr>
              <a:t>exciting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70" i="1">
                <a:solidFill>
                  <a:srgbClr val="FFFFFF"/>
                </a:solidFill>
                <a:latin typeface="Trebuchet MS"/>
                <a:cs typeface="Trebuchet MS"/>
              </a:rPr>
              <a:t>chapter</a:t>
            </a:r>
            <a:r>
              <a:rPr dirty="0" sz="1850" spc="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 i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50" spc="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14" i="1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850" spc="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35" i="1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60" i="1">
                <a:solidFill>
                  <a:srgbClr val="FFFFFF"/>
                </a:solidFill>
                <a:latin typeface="Trebuchet MS"/>
                <a:cs typeface="Trebuchet MS"/>
              </a:rPr>
              <a:t>yet</a:t>
            </a:r>
            <a:r>
              <a:rPr dirty="0" sz="1850" spc="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50" spc="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85" i="1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1850" spc="75" i="1">
                <a:solidFill>
                  <a:srgbClr val="FFFFFF"/>
                </a:solidFill>
                <a:latin typeface="Trebuchet MS"/>
                <a:cs typeface="Trebuchet MS"/>
              </a:rPr>
              <a:t>written—</a:t>
            </a:r>
            <a:r>
              <a:rPr dirty="0" sz="1850" spc="8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5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5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85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10" i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85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dirty="0" sz="185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25" i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5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90" i="1">
                <a:solidFill>
                  <a:srgbClr val="FFFFFF"/>
                </a:solidFill>
                <a:latin typeface="Trebuchet MS"/>
                <a:cs typeface="Trebuchet MS"/>
              </a:rPr>
              <a:t>you."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199" y="1952625"/>
            <a:ext cx="8020050" cy="1952625"/>
            <a:chOff x="457199" y="1952625"/>
            <a:chExt cx="8020050" cy="1952625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7699" y="1952625"/>
              <a:ext cx="209549" cy="3047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76249" y="2647949"/>
              <a:ext cx="3590925" cy="1257300"/>
            </a:xfrm>
            <a:custGeom>
              <a:avLst/>
              <a:gdLst/>
              <a:ahLst/>
              <a:cxnLst/>
              <a:rect l="l" t="t" r="r" b="b"/>
              <a:pathLst>
                <a:path w="3590925" h="1257300">
                  <a:moveTo>
                    <a:pt x="3501928" y="1257299"/>
                  </a:moveTo>
                  <a:lnTo>
                    <a:pt x="71196" y="1257299"/>
                  </a:lnTo>
                  <a:lnTo>
                    <a:pt x="66241" y="1256689"/>
                  </a:lnTo>
                  <a:lnTo>
                    <a:pt x="29705" y="1237772"/>
                  </a:lnTo>
                  <a:lnTo>
                    <a:pt x="7715" y="1204278"/>
                  </a:lnTo>
                  <a:lnTo>
                    <a:pt x="0" y="1168303"/>
                  </a:lnTo>
                  <a:lnTo>
                    <a:pt x="0" y="1162049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501928" y="0"/>
                  </a:lnTo>
                  <a:lnTo>
                    <a:pt x="3543391" y="12577"/>
                  </a:lnTo>
                  <a:lnTo>
                    <a:pt x="3578346" y="47531"/>
                  </a:lnTo>
                  <a:lnTo>
                    <a:pt x="3590924" y="88995"/>
                  </a:lnTo>
                  <a:lnTo>
                    <a:pt x="3590924" y="1168303"/>
                  </a:lnTo>
                  <a:lnTo>
                    <a:pt x="3578346" y="1209767"/>
                  </a:lnTo>
                  <a:lnTo>
                    <a:pt x="3543391" y="1244721"/>
                  </a:lnTo>
                  <a:lnTo>
                    <a:pt x="3508122" y="1256689"/>
                  </a:lnTo>
                  <a:lnTo>
                    <a:pt x="3501928" y="1257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2648378"/>
              <a:ext cx="86995" cy="1256665"/>
            </a:xfrm>
            <a:custGeom>
              <a:avLst/>
              <a:gdLst/>
              <a:ahLst/>
              <a:cxnLst/>
              <a:rect l="l" t="t" r="r" b="b"/>
              <a:pathLst>
                <a:path w="86995" h="1256664">
                  <a:moveTo>
                    <a:pt x="86379" y="1256442"/>
                  </a:moveTo>
                  <a:lnTo>
                    <a:pt x="42321" y="1240833"/>
                  </a:lnTo>
                  <a:lnTo>
                    <a:pt x="11259" y="1206567"/>
                  </a:lnTo>
                  <a:lnTo>
                    <a:pt x="0" y="11616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161621"/>
                  </a:lnTo>
                  <a:lnTo>
                    <a:pt x="44855" y="1206567"/>
                  </a:lnTo>
                  <a:lnTo>
                    <a:pt x="63493" y="1240833"/>
                  </a:lnTo>
                  <a:lnTo>
                    <a:pt x="80381" y="1254454"/>
                  </a:lnTo>
                  <a:lnTo>
                    <a:pt x="86379" y="1256442"/>
                  </a:lnTo>
                  <a:close/>
                </a:path>
              </a:pathLst>
            </a:custGeom>
            <a:solidFill>
              <a:srgbClr val="FF7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9" y="2838450"/>
              <a:ext cx="171449" cy="3047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73099" y="2854325"/>
            <a:ext cx="2846705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Build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990"/>
              </a:spcBef>
            </a:pP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Create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next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great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algorithm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or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application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solves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real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problems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295774" y="2647949"/>
            <a:ext cx="3600450" cy="1257300"/>
            <a:chOff x="4295774" y="2647949"/>
            <a:chExt cx="3600450" cy="1257300"/>
          </a:xfrm>
        </p:grpSpPr>
        <p:sp>
          <p:nvSpPr>
            <p:cNvPr id="17" name="object 17" descr=""/>
            <p:cNvSpPr/>
            <p:nvPr/>
          </p:nvSpPr>
          <p:spPr>
            <a:xfrm>
              <a:off x="4314824" y="2647949"/>
              <a:ext cx="3581400" cy="1257300"/>
            </a:xfrm>
            <a:custGeom>
              <a:avLst/>
              <a:gdLst/>
              <a:ahLst/>
              <a:cxnLst/>
              <a:rect l="l" t="t" r="r" b="b"/>
              <a:pathLst>
                <a:path w="3581400" h="1257300">
                  <a:moveTo>
                    <a:pt x="3492403" y="1257299"/>
                  </a:moveTo>
                  <a:lnTo>
                    <a:pt x="71196" y="1257299"/>
                  </a:lnTo>
                  <a:lnTo>
                    <a:pt x="66241" y="1256689"/>
                  </a:lnTo>
                  <a:lnTo>
                    <a:pt x="29705" y="1237772"/>
                  </a:lnTo>
                  <a:lnTo>
                    <a:pt x="7714" y="1204278"/>
                  </a:lnTo>
                  <a:lnTo>
                    <a:pt x="0" y="1168303"/>
                  </a:lnTo>
                  <a:lnTo>
                    <a:pt x="0" y="11620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492403" y="0"/>
                  </a:lnTo>
                  <a:lnTo>
                    <a:pt x="3533867" y="12577"/>
                  </a:lnTo>
                  <a:lnTo>
                    <a:pt x="3568821" y="47531"/>
                  </a:lnTo>
                  <a:lnTo>
                    <a:pt x="3581400" y="88995"/>
                  </a:lnTo>
                  <a:lnTo>
                    <a:pt x="3581400" y="1168303"/>
                  </a:lnTo>
                  <a:lnTo>
                    <a:pt x="3568821" y="1209767"/>
                  </a:lnTo>
                  <a:lnTo>
                    <a:pt x="3533866" y="1244721"/>
                  </a:lnTo>
                  <a:lnTo>
                    <a:pt x="3498597" y="1256689"/>
                  </a:lnTo>
                  <a:lnTo>
                    <a:pt x="3492403" y="1257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95774" y="2648378"/>
              <a:ext cx="86995" cy="1256665"/>
            </a:xfrm>
            <a:custGeom>
              <a:avLst/>
              <a:gdLst/>
              <a:ahLst/>
              <a:cxnLst/>
              <a:rect l="l" t="t" r="r" b="b"/>
              <a:pathLst>
                <a:path w="86995" h="1256664">
                  <a:moveTo>
                    <a:pt x="86379" y="1256442"/>
                  </a:moveTo>
                  <a:lnTo>
                    <a:pt x="42321" y="1240833"/>
                  </a:lnTo>
                  <a:lnTo>
                    <a:pt x="11259" y="1206567"/>
                  </a:lnTo>
                  <a:lnTo>
                    <a:pt x="0" y="11616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161621"/>
                  </a:lnTo>
                  <a:lnTo>
                    <a:pt x="44855" y="1206567"/>
                  </a:lnTo>
                  <a:lnTo>
                    <a:pt x="63492" y="1240833"/>
                  </a:lnTo>
                  <a:lnTo>
                    <a:pt x="80381" y="1254454"/>
                  </a:lnTo>
                  <a:lnTo>
                    <a:pt x="86379" y="1256442"/>
                  </a:lnTo>
                  <a:close/>
                </a:path>
              </a:pathLst>
            </a:custGeom>
            <a:solidFill>
              <a:srgbClr val="FF7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4374" y="2838449"/>
              <a:ext cx="285749" cy="3047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508400" y="2854325"/>
            <a:ext cx="311277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990"/>
              </a:spcBef>
            </a:pP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Shape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ethical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frameworks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ensure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benefits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all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humanity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124824" y="2647949"/>
            <a:ext cx="3609975" cy="1257300"/>
            <a:chOff x="8124824" y="2647949"/>
            <a:chExt cx="3609975" cy="1257300"/>
          </a:xfrm>
        </p:grpSpPr>
        <p:sp>
          <p:nvSpPr>
            <p:cNvPr id="22" name="object 22" descr=""/>
            <p:cNvSpPr/>
            <p:nvPr/>
          </p:nvSpPr>
          <p:spPr>
            <a:xfrm>
              <a:off x="8143874" y="2647949"/>
              <a:ext cx="3590925" cy="1257300"/>
            </a:xfrm>
            <a:custGeom>
              <a:avLst/>
              <a:gdLst/>
              <a:ahLst/>
              <a:cxnLst/>
              <a:rect l="l" t="t" r="r" b="b"/>
              <a:pathLst>
                <a:path w="3590925" h="1257300">
                  <a:moveTo>
                    <a:pt x="3501929" y="1257299"/>
                  </a:moveTo>
                  <a:lnTo>
                    <a:pt x="71196" y="1257299"/>
                  </a:lnTo>
                  <a:lnTo>
                    <a:pt x="66241" y="1256689"/>
                  </a:lnTo>
                  <a:lnTo>
                    <a:pt x="29705" y="1237772"/>
                  </a:lnTo>
                  <a:lnTo>
                    <a:pt x="7714" y="1204278"/>
                  </a:lnTo>
                  <a:lnTo>
                    <a:pt x="0" y="1168303"/>
                  </a:lnTo>
                  <a:lnTo>
                    <a:pt x="0" y="11620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4" y="12577"/>
                  </a:lnTo>
                  <a:lnTo>
                    <a:pt x="71196" y="0"/>
                  </a:lnTo>
                  <a:lnTo>
                    <a:pt x="3501929" y="0"/>
                  </a:lnTo>
                  <a:lnTo>
                    <a:pt x="3543390" y="12577"/>
                  </a:lnTo>
                  <a:lnTo>
                    <a:pt x="3578345" y="47531"/>
                  </a:lnTo>
                  <a:lnTo>
                    <a:pt x="3590925" y="88995"/>
                  </a:lnTo>
                  <a:lnTo>
                    <a:pt x="3590925" y="1168303"/>
                  </a:lnTo>
                  <a:lnTo>
                    <a:pt x="3578345" y="1209767"/>
                  </a:lnTo>
                  <a:lnTo>
                    <a:pt x="3543390" y="1244721"/>
                  </a:lnTo>
                  <a:lnTo>
                    <a:pt x="3508123" y="1256689"/>
                  </a:lnTo>
                  <a:lnTo>
                    <a:pt x="3501929" y="1257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124824" y="2648378"/>
              <a:ext cx="86995" cy="1256665"/>
            </a:xfrm>
            <a:custGeom>
              <a:avLst/>
              <a:gdLst/>
              <a:ahLst/>
              <a:cxnLst/>
              <a:rect l="l" t="t" r="r" b="b"/>
              <a:pathLst>
                <a:path w="86995" h="1256664">
                  <a:moveTo>
                    <a:pt x="86379" y="1256442"/>
                  </a:moveTo>
                  <a:lnTo>
                    <a:pt x="42321" y="1240833"/>
                  </a:lnTo>
                  <a:lnTo>
                    <a:pt x="11259" y="1206566"/>
                  </a:lnTo>
                  <a:lnTo>
                    <a:pt x="0" y="11616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8" y="0"/>
                  </a:lnTo>
                  <a:lnTo>
                    <a:pt x="80380" y="1988"/>
                  </a:lnTo>
                  <a:lnTo>
                    <a:pt x="73378" y="6821"/>
                  </a:lnTo>
                  <a:lnTo>
                    <a:pt x="47721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161621"/>
                  </a:lnTo>
                  <a:lnTo>
                    <a:pt x="44854" y="1206566"/>
                  </a:lnTo>
                  <a:lnTo>
                    <a:pt x="63492" y="1240833"/>
                  </a:lnTo>
                  <a:lnTo>
                    <a:pt x="80380" y="1254454"/>
                  </a:lnTo>
                  <a:lnTo>
                    <a:pt x="86379" y="1256442"/>
                  </a:lnTo>
                  <a:close/>
                </a:path>
              </a:pathLst>
            </a:custGeom>
            <a:solidFill>
              <a:srgbClr val="FF7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3424" y="2838449"/>
              <a:ext cx="285749" cy="3047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8343850" y="2854325"/>
            <a:ext cx="293878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Collaborate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99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Work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across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disciplines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integrate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into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field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114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passion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7199" y="4210049"/>
            <a:ext cx="11277599" cy="186689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466724" y="4219574"/>
            <a:ext cx="11258550" cy="1847850"/>
          </a:xfrm>
          <a:prstGeom prst="rect">
            <a:avLst/>
          </a:prstGeom>
          <a:ln w="19049">
            <a:solidFill>
              <a:srgbClr val="FFFFFF"/>
            </a:solidFill>
          </a:ln>
        </p:spPr>
        <p:txBody>
          <a:bodyPr wrap="square" lIns="0" tIns="238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75"/>
              </a:spcBef>
            </a:pPr>
            <a:r>
              <a:rPr dirty="0" sz="1800" spc="75" b="1">
                <a:solidFill>
                  <a:srgbClr val="FED6AA"/>
                </a:solidFill>
                <a:latin typeface="Gill Sans MT"/>
                <a:cs typeface="Gill Sans MT"/>
              </a:rPr>
              <a:t>Your</a:t>
            </a:r>
            <a:r>
              <a:rPr dirty="0" sz="1800" spc="13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65" b="1">
                <a:solidFill>
                  <a:srgbClr val="FED6AA"/>
                </a:solidFill>
                <a:latin typeface="Gill Sans MT"/>
                <a:cs typeface="Gill Sans MT"/>
              </a:rPr>
              <a:t>Role</a:t>
            </a:r>
            <a:r>
              <a:rPr dirty="0" sz="1800" spc="13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ED6AA"/>
                </a:solidFill>
                <a:latin typeface="Gill Sans MT"/>
                <a:cs typeface="Gill Sans MT"/>
              </a:rPr>
              <a:t>in</a:t>
            </a:r>
            <a:r>
              <a:rPr dirty="0" sz="1800" spc="13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20" b="1">
                <a:solidFill>
                  <a:srgbClr val="FED6AA"/>
                </a:solidFill>
                <a:latin typeface="Gill Sans MT"/>
                <a:cs typeface="Gill Sans MT"/>
              </a:rPr>
              <a:t>AI's</a:t>
            </a:r>
            <a:r>
              <a:rPr dirty="0" sz="1800" spc="13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800" spc="145" b="1">
                <a:solidFill>
                  <a:srgbClr val="FED6AA"/>
                </a:solidFill>
                <a:latin typeface="Gill Sans MT"/>
                <a:cs typeface="Gill Sans MT"/>
              </a:rPr>
              <a:t>Future</a:t>
            </a:r>
            <a:endParaRPr sz="1800">
              <a:latin typeface="Gill Sans MT"/>
              <a:cs typeface="Gill Sans MT"/>
            </a:endParaRPr>
          </a:p>
          <a:p>
            <a:pPr algn="ctr" marL="568960" marR="561340">
              <a:lnSpc>
                <a:spcPct val="129600"/>
              </a:lnSpc>
              <a:spcBef>
                <a:spcPts val="810"/>
              </a:spcBef>
            </a:pPr>
            <a:r>
              <a:rPr dirty="0" sz="1350" spc="7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3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artificial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doesn't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belong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3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scientists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FFFFFF"/>
                </a:solidFill>
                <a:latin typeface="Trebuchet MS"/>
                <a:cs typeface="Trebuchet MS"/>
              </a:rPr>
              <a:t>engineers.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artists,</a:t>
            </a:r>
            <a:r>
              <a:rPr dirty="0" sz="13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rebuchet MS"/>
                <a:cs typeface="Trebuchet MS"/>
              </a:rPr>
              <a:t>ethicists, </a:t>
            </a:r>
            <a:r>
              <a:rPr dirty="0" sz="1350" spc="65">
                <a:solidFill>
                  <a:srgbClr val="FFFFFF"/>
                </a:solidFill>
                <a:latin typeface="Trebuchet MS"/>
                <a:cs typeface="Trebuchet MS"/>
              </a:rPr>
              <a:t>sociologists,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FFFFFF"/>
                </a:solidFill>
                <a:latin typeface="Trebuchet MS"/>
                <a:cs typeface="Trebuchet MS"/>
              </a:rPr>
              <a:t>doctors,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FFFFFF"/>
                </a:solidFill>
                <a:latin typeface="Trebuchet MS"/>
                <a:cs typeface="Trebuchet MS"/>
              </a:rPr>
              <a:t>dreamers.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curiosity, </a:t>
            </a: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FFFFFF"/>
                </a:solidFill>
                <a:latin typeface="Trebuchet MS"/>
                <a:cs typeface="Trebuchet MS"/>
              </a:rPr>
              <a:t>perspective,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3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rebuchet MS"/>
                <a:cs typeface="Trebuchet MS"/>
              </a:rPr>
              <a:t>creativity.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500" spc="100" b="1">
                <a:solidFill>
                  <a:srgbClr val="FFFFFF"/>
                </a:solidFill>
                <a:latin typeface="Gill Sans MT"/>
                <a:cs typeface="Gill Sans MT"/>
              </a:rPr>
              <a:t>What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25" b="1">
                <a:solidFill>
                  <a:srgbClr val="FFFFFF"/>
                </a:solidFill>
                <a:latin typeface="Gill Sans MT"/>
                <a:cs typeface="Gill Sans MT"/>
              </a:rPr>
              <a:t>will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75" b="1">
                <a:solidFill>
                  <a:srgbClr val="FFFFFF"/>
                </a:solidFill>
                <a:latin typeface="Gill Sans MT"/>
                <a:cs typeface="Gill Sans MT"/>
              </a:rPr>
              <a:t>you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70" b="1">
                <a:solidFill>
                  <a:srgbClr val="FFFFFF"/>
                </a:solidFill>
                <a:latin typeface="Gill Sans MT"/>
                <a:cs typeface="Gill Sans MT"/>
              </a:rPr>
              <a:t>build?</a:t>
            </a:r>
            <a:endParaRPr sz="1500">
              <a:latin typeface="Gill Sans MT"/>
              <a:cs typeface="Gill Sans MT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7200" y="6334124"/>
            <a:ext cx="171449" cy="13334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692149" y="6302374"/>
            <a:ext cx="24453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solidFill>
                  <a:srgbClr val="D0D5DA"/>
                </a:solidFill>
                <a:latin typeface="Trebuchet MS"/>
                <a:cs typeface="Trebuchet MS"/>
              </a:rPr>
              <a:t>AI</a:t>
            </a:r>
            <a:r>
              <a:rPr dirty="0" sz="1050" spc="1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Journey:</a:t>
            </a:r>
            <a:r>
              <a:rPr dirty="0" sz="1050" spc="1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Past,</a:t>
            </a:r>
            <a:r>
              <a:rPr dirty="0" sz="1050" spc="1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D0D5DA"/>
                </a:solidFill>
                <a:latin typeface="Trebuchet MS"/>
                <a:cs typeface="Trebuchet MS"/>
              </a:rPr>
              <a:t>Present,</a:t>
            </a:r>
            <a:r>
              <a:rPr dirty="0" sz="1050" spc="1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050" spc="1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Trebuchet MS"/>
                <a:cs typeface="Trebuchet MS"/>
              </a:rPr>
              <a:t>Future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Our</a:t>
            </a:r>
            <a:r>
              <a:rPr dirty="0" spc="260"/>
              <a:t> </a:t>
            </a:r>
            <a:r>
              <a:rPr dirty="0" spc="350"/>
              <a:t>Journey</a:t>
            </a:r>
            <a:r>
              <a:rPr dirty="0" spc="265"/>
              <a:t> </a:t>
            </a:r>
            <a:r>
              <a:rPr dirty="0" spc="330"/>
              <a:t>Through</a:t>
            </a:r>
            <a:r>
              <a:rPr dirty="0" spc="260"/>
              <a:t> </a:t>
            </a:r>
            <a:r>
              <a:rPr dirty="0" spc="345"/>
              <a:t>Intelligence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662368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Exploring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origins,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applications,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future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artificial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2362199"/>
            <a:ext cx="3609975" cy="1790700"/>
            <a:chOff x="457199" y="2362199"/>
            <a:chExt cx="3609975" cy="17907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984374"/>
              <a:ext cx="3609975" cy="1790700"/>
            </a:xfrm>
            <a:custGeom>
              <a:avLst/>
              <a:gdLst/>
              <a:ahLst/>
              <a:cxnLst/>
              <a:rect l="l" t="t" r="r" b="b"/>
              <a:pathLst>
                <a:path w="3609975" h="1790700">
                  <a:moveTo>
                    <a:pt x="3520978" y="1790699"/>
                  </a:moveTo>
                  <a:lnTo>
                    <a:pt x="88995" y="1790699"/>
                  </a:lnTo>
                  <a:lnTo>
                    <a:pt x="82801" y="1790089"/>
                  </a:lnTo>
                  <a:lnTo>
                    <a:pt x="37131" y="1771172"/>
                  </a:lnTo>
                  <a:lnTo>
                    <a:pt x="9643" y="1737678"/>
                  </a:lnTo>
                  <a:lnTo>
                    <a:pt x="0" y="1701704"/>
                  </a:lnTo>
                  <a:lnTo>
                    <a:pt x="0" y="1695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20978" y="0"/>
                  </a:lnTo>
                  <a:lnTo>
                    <a:pt x="3562441" y="12577"/>
                  </a:lnTo>
                  <a:lnTo>
                    <a:pt x="3597396" y="47531"/>
                  </a:lnTo>
                  <a:lnTo>
                    <a:pt x="3609974" y="88995"/>
                  </a:lnTo>
                  <a:lnTo>
                    <a:pt x="3609974" y="1701704"/>
                  </a:lnTo>
                  <a:lnTo>
                    <a:pt x="3597396" y="1743167"/>
                  </a:lnTo>
                  <a:lnTo>
                    <a:pt x="3562441" y="1778121"/>
                  </a:lnTo>
                  <a:lnTo>
                    <a:pt x="3527172" y="1790089"/>
                  </a:lnTo>
                  <a:lnTo>
                    <a:pt x="3520978" y="1790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12974"/>
              <a:ext cx="285749" cy="3428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1987" y="27939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58850" y="2219325"/>
            <a:ext cx="2616200" cy="1303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1800" spc="12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800" spc="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Past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66700"/>
              </a:lnSpc>
              <a:spcBef>
                <a:spcPts val="705"/>
              </a:spcBef>
            </a:pP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AI's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core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concept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foundations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Historical</a:t>
            </a:r>
            <a:r>
              <a:rPr dirty="0" sz="1200" spc="3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milestones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challenges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early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295774" y="2362199"/>
            <a:ext cx="3600450" cy="1790700"/>
            <a:chOff x="4295774" y="2362199"/>
            <a:chExt cx="3600450" cy="1790700"/>
          </a:xfrm>
        </p:grpSpPr>
        <p:sp>
          <p:nvSpPr>
            <p:cNvPr id="10" name="object 10" descr=""/>
            <p:cNvSpPr/>
            <p:nvPr/>
          </p:nvSpPr>
          <p:spPr>
            <a:xfrm>
              <a:off x="4295774" y="1984374"/>
              <a:ext cx="3600450" cy="1790700"/>
            </a:xfrm>
            <a:custGeom>
              <a:avLst/>
              <a:gdLst/>
              <a:ahLst/>
              <a:cxnLst/>
              <a:rect l="l" t="t" r="r" b="b"/>
              <a:pathLst>
                <a:path w="3600450" h="1790700">
                  <a:moveTo>
                    <a:pt x="3511453" y="1790699"/>
                  </a:moveTo>
                  <a:lnTo>
                    <a:pt x="88995" y="1790699"/>
                  </a:lnTo>
                  <a:lnTo>
                    <a:pt x="82801" y="1790089"/>
                  </a:lnTo>
                  <a:lnTo>
                    <a:pt x="37131" y="1771172"/>
                  </a:lnTo>
                  <a:lnTo>
                    <a:pt x="9643" y="1737678"/>
                  </a:lnTo>
                  <a:lnTo>
                    <a:pt x="0" y="1701704"/>
                  </a:lnTo>
                  <a:lnTo>
                    <a:pt x="0" y="1695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11453" y="0"/>
                  </a:lnTo>
                  <a:lnTo>
                    <a:pt x="3552917" y="12577"/>
                  </a:lnTo>
                  <a:lnTo>
                    <a:pt x="3587871" y="47531"/>
                  </a:lnTo>
                  <a:lnTo>
                    <a:pt x="3600449" y="88995"/>
                  </a:lnTo>
                  <a:lnTo>
                    <a:pt x="3600449" y="1701704"/>
                  </a:lnTo>
                  <a:lnTo>
                    <a:pt x="3587871" y="1743167"/>
                  </a:lnTo>
                  <a:lnTo>
                    <a:pt x="3552916" y="1778121"/>
                  </a:lnTo>
                  <a:lnTo>
                    <a:pt x="3517647" y="1790089"/>
                  </a:lnTo>
                  <a:lnTo>
                    <a:pt x="3511453" y="1790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4" y="2212974"/>
              <a:ext cx="361949" cy="3428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600562" y="27939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794299" y="2219325"/>
            <a:ext cx="1905000" cy="1303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dirty="0" sz="1800" spc="12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800" spc="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Present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66700"/>
              </a:lnSpc>
              <a:spcBef>
                <a:spcPts val="705"/>
              </a:spcBef>
            </a:pP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Everyday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applications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Machine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learning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basics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Ethical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considerations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124824" y="2362199"/>
            <a:ext cx="3609975" cy="1790700"/>
            <a:chOff x="8124824" y="2362199"/>
            <a:chExt cx="3609975" cy="1790700"/>
          </a:xfrm>
        </p:grpSpPr>
        <p:sp>
          <p:nvSpPr>
            <p:cNvPr id="15" name="object 15" descr=""/>
            <p:cNvSpPr/>
            <p:nvPr/>
          </p:nvSpPr>
          <p:spPr>
            <a:xfrm>
              <a:off x="8124824" y="1984374"/>
              <a:ext cx="3609975" cy="1790700"/>
            </a:xfrm>
            <a:custGeom>
              <a:avLst/>
              <a:gdLst/>
              <a:ahLst/>
              <a:cxnLst/>
              <a:rect l="l" t="t" r="r" b="b"/>
              <a:pathLst>
                <a:path w="3609975" h="1790700">
                  <a:moveTo>
                    <a:pt x="3520979" y="1790699"/>
                  </a:moveTo>
                  <a:lnTo>
                    <a:pt x="88995" y="1790699"/>
                  </a:lnTo>
                  <a:lnTo>
                    <a:pt x="82801" y="1790089"/>
                  </a:lnTo>
                  <a:lnTo>
                    <a:pt x="37130" y="1771172"/>
                  </a:lnTo>
                  <a:lnTo>
                    <a:pt x="9643" y="1737678"/>
                  </a:lnTo>
                  <a:lnTo>
                    <a:pt x="0" y="1701704"/>
                  </a:lnTo>
                  <a:lnTo>
                    <a:pt x="0" y="1695449"/>
                  </a:lnTo>
                  <a:lnTo>
                    <a:pt x="0" y="88995"/>
                  </a:lnTo>
                  <a:lnTo>
                    <a:pt x="12576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20979" y="0"/>
                  </a:lnTo>
                  <a:lnTo>
                    <a:pt x="3562440" y="12577"/>
                  </a:lnTo>
                  <a:lnTo>
                    <a:pt x="3597395" y="47531"/>
                  </a:lnTo>
                  <a:lnTo>
                    <a:pt x="3609974" y="88995"/>
                  </a:lnTo>
                  <a:lnTo>
                    <a:pt x="3609974" y="1701704"/>
                  </a:lnTo>
                  <a:lnTo>
                    <a:pt x="3597395" y="1743167"/>
                  </a:lnTo>
                  <a:lnTo>
                    <a:pt x="3562440" y="1778121"/>
                  </a:lnTo>
                  <a:lnTo>
                    <a:pt x="3527172" y="1790089"/>
                  </a:lnTo>
                  <a:lnTo>
                    <a:pt x="3520979" y="1790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3424" y="2212974"/>
              <a:ext cx="285749" cy="3428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429612" y="27939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629749" y="2219325"/>
            <a:ext cx="1819910" cy="1303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1800" spc="12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800" spc="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Future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66700"/>
              </a:lnSpc>
              <a:spcBef>
                <a:spcPts val="705"/>
              </a:spcBef>
            </a:pP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Emerging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trends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Transformative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projects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Your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role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shaping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4500" y="3771900"/>
            <a:ext cx="31051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 b="1">
                <a:solidFill>
                  <a:srgbClr val="FED6AA"/>
                </a:solidFill>
                <a:latin typeface="Gill Sans MT"/>
                <a:cs typeface="Gill Sans MT"/>
              </a:rPr>
              <a:t>Key</a:t>
            </a:r>
            <a:r>
              <a:rPr dirty="0" sz="1500" spc="12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45" b="1">
                <a:solidFill>
                  <a:srgbClr val="FED6AA"/>
                </a:solidFill>
                <a:latin typeface="Gill Sans MT"/>
                <a:cs typeface="Gill Sans MT"/>
              </a:rPr>
              <a:t>Questions</a:t>
            </a:r>
            <a:r>
              <a:rPr dirty="0" sz="1500" spc="12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60" b="1">
                <a:solidFill>
                  <a:srgbClr val="FED6AA"/>
                </a:solidFill>
                <a:latin typeface="Gill Sans MT"/>
                <a:cs typeface="Gill Sans MT"/>
              </a:rPr>
              <a:t>We'll</a:t>
            </a:r>
            <a:r>
              <a:rPr dirty="0" sz="1500" spc="13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20" b="1">
                <a:solidFill>
                  <a:srgbClr val="FED6AA"/>
                </a:solidFill>
                <a:latin typeface="Gill Sans MT"/>
                <a:cs typeface="Gill Sans MT"/>
              </a:rPr>
              <a:t>Explore:</a:t>
            </a:r>
            <a:endParaRPr sz="1500">
              <a:latin typeface="Gill Sans MT"/>
              <a:cs typeface="Gill Sans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57200" y="1790700"/>
            <a:ext cx="11277600" cy="3009900"/>
            <a:chOff x="457200" y="1790700"/>
            <a:chExt cx="11277600" cy="300990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270374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200" y="4270374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0" y="4270374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1489074"/>
              <a:ext cx="11277599" cy="380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7900" y="1412875"/>
              <a:ext cx="190499" cy="1904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0749" y="1412875"/>
              <a:ext cx="190499" cy="1904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3600" y="1412875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673099" y="4069079"/>
            <a:ext cx="25977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begin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foundations?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483100" y="4229100"/>
            <a:ext cx="2763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lives?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293100" y="4069079"/>
            <a:ext cx="32994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possibilities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responsibilities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does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create?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48525"/>
            <a:chOff x="0" y="0"/>
            <a:chExt cx="12192000" cy="7248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485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4352925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The</a:t>
            </a:r>
            <a:r>
              <a:rPr dirty="0" spc="260"/>
              <a:t> </a:t>
            </a:r>
            <a:r>
              <a:rPr dirty="0" spc="390"/>
              <a:t>Genesis</a:t>
            </a:r>
            <a:r>
              <a:rPr dirty="0" spc="260"/>
              <a:t> </a:t>
            </a:r>
            <a:r>
              <a:rPr dirty="0" spc="400"/>
              <a:t>of</a:t>
            </a:r>
            <a:r>
              <a:rPr dirty="0" spc="260"/>
              <a:t> </a:t>
            </a:r>
            <a:r>
              <a:rPr dirty="0" spc="345"/>
              <a:t>Intelligence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42144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birth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new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era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35">
                <a:solidFill>
                  <a:srgbClr val="E4E7EB"/>
                </a:solidFill>
                <a:latin typeface="Trebuchet MS"/>
                <a:cs typeface="Trebuchet MS"/>
              </a:rPr>
              <a:t>human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technology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1752600"/>
            <a:ext cx="11277600" cy="3238500"/>
            <a:chOff x="457199" y="1752600"/>
            <a:chExt cx="11277600" cy="323850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752600"/>
              <a:ext cx="11277599" cy="2857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7199" y="2895599"/>
              <a:ext cx="2647950" cy="2095500"/>
            </a:xfrm>
            <a:custGeom>
              <a:avLst/>
              <a:gdLst/>
              <a:ahLst/>
              <a:cxnLst/>
              <a:rect l="l" t="t" r="r" b="b"/>
              <a:pathLst>
                <a:path w="2647950" h="2095500">
                  <a:moveTo>
                    <a:pt x="2558953" y="2095499"/>
                  </a:moveTo>
                  <a:lnTo>
                    <a:pt x="88995" y="2095499"/>
                  </a:lnTo>
                  <a:lnTo>
                    <a:pt x="82801" y="2094889"/>
                  </a:lnTo>
                  <a:lnTo>
                    <a:pt x="37131" y="2075971"/>
                  </a:lnTo>
                  <a:lnTo>
                    <a:pt x="9643" y="2042478"/>
                  </a:lnTo>
                  <a:lnTo>
                    <a:pt x="0" y="2006503"/>
                  </a:lnTo>
                  <a:lnTo>
                    <a:pt x="0" y="2000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6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2006503"/>
                  </a:lnTo>
                  <a:lnTo>
                    <a:pt x="2635371" y="2047967"/>
                  </a:lnTo>
                  <a:lnTo>
                    <a:pt x="2600416" y="2082921"/>
                  </a:lnTo>
                  <a:lnTo>
                    <a:pt x="2565147" y="2094889"/>
                  </a:lnTo>
                  <a:lnTo>
                    <a:pt x="2558953" y="2095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95424" y="3086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A20A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8299" y="3200399"/>
              <a:ext cx="285749" cy="3428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44500" y="1901825"/>
            <a:ext cx="1111123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Artificial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intelligent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machines,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intelligent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computer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programs.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endeavor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require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35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intelligence.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1817" y="3768725"/>
            <a:ext cx="225869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45" b="1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1500">
              <a:latin typeface="Gill Sans MT"/>
              <a:cs typeface="Gill Sans MT"/>
            </a:endParaRPr>
          </a:p>
          <a:p>
            <a:pPr algn="ctr"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114">
                <a:solidFill>
                  <a:srgbClr val="D0D5DA"/>
                </a:solidFill>
                <a:latin typeface="Trebuchet MS"/>
                <a:cs typeface="Trebuchet MS"/>
              </a:rPr>
              <a:t>Systems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that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can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learn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from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experience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adapt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new circumstances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333749" y="2895599"/>
            <a:ext cx="2647950" cy="2095500"/>
            <a:chOff x="3333749" y="2895599"/>
            <a:chExt cx="2647950" cy="2095500"/>
          </a:xfrm>
        </p:grpSpPr>
        <p:sp>
          <p:nvSpPr>
            <p:cNvPr id="17" name="object 17" descr=""/>
            <p:cNvSpPr/>
            <p:nvPr/>
          </p:nvSpPr>
          <p:spPr>
            <a:xfrm>
              <a:off x="3333749" y="2895599"/>
              <a:ext cx="2647950" cy="2095500"/>
            </a:xfrm>
            <a:custGeom>
              <a:avLst/>
              <a:gdLst/>
              <a:ahLst/>
              <a:cxnLst/>
              <a:rect l="l" t="t" r="r" b="b"/>
              <a:pathLst>
                <a:path w="2647950" h="2095500">
                  <a:moveTo>
                    <a:pt x="2558953" y="2095499"/>
                  </a:moveTo>
                  <a:lnTo>
                    <a:pt x="88995" y="2095499"/>
                  </a:lnTo>
                  <a:lnTo>
                    <a:pt x="82801" y="2094889"/>
                  </a:lnTo>
                  <a:lnTo>
                    <a:pt x="37131" y="2075971"/>
                  </a:lnTo>
                  <a:lnTo>
                    <a:pt x="9643" y="2042478"/>
                  </a:lnTo>
                  <a:lnTo>
                    <a:pt x="0" y="2006503"/>
                  </a:lnTo>
                  <a:lnTo>
                    <a:pt x="0" y="2000249"/>
                  </a:lnTo>
                  <a:lnTo>
                    <a:pt x="0" y="88995"/>
                  </a:lnTo>
                  <a:lnTo>
                    <a:pt x="12578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58953" y="0"/>
                  </a:lnTo>
                  <a:lnTo>
                    <a:pt x="2600416" y="12577"/>
                  </a:lnTo>
                  <a:lnTo>
                    <a:pt x="2635371" y="47531"/>
                  </a:lnTo>
                  <a:lnTo>
                    <a:pt x="2647949" y="88995"/>
                  </a:lnTo>
                  <a:lnTo>
                    <a:pt x="2647949" y="2006503"/>
                  </a:lnTo>
                  <a:lnTo>
                    <a:pt x="2635371" y="2047967"/>
                  </a:lnTo>
                  <a:lnTo>
                    <a:pt x="2600416" y="2082921"/>
                  </a:lnTo>
                  <a:lnTo>
                    <a:pt x="2565147" y="2094889"/>
                  </a:lnTo>
                  <a:lnTo>
                    <a:pt x="2558953" y="2095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71974" y="3086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2" y="568406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9331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0" y="3200399"/>
              <a:ext cx="361949" cy="3428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559770" y="3768725"/>
            <a:ext cx="2195830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80" b="1">
                <a:solidFill>
                  <a:srgbClr val="FFFFFF"/>
                </a:solidFill>
                <a:latin typeface="Gill Sans MT"/>
                <a:cs typeface="Gill Sans MT"/>
              </a:rPr>
              <a:t>Language</a:t>
            </a:r>
            <a:endParaRPr sz="15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Understanding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endParaRPr sz="1200">
              <a:latin typeface="Trebuchet MS"/>
              <a:cs typeface="Trebuchet MS"/>
            </a:endParaRPr>
          </a:p>
          <a:p>
            <a:pPr algn="ctr" marL="12065" marR="5080">
              <a:lnSpc>
                <a:spcPct val="125000"/>
              </a:lnSpc>
            </a:pP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generating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D0D5DA"/>
                </a:solidFill>
                <a:latin typeface="Trebuchet MS"/>
                <a:cs typeface="Trebuchet MS"/>
              </a:rPr>
              <a:t>human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language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for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communication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210298" y="2895599"/>
            <a:ext cx="2647950" cy="2095500"/>
            <a:chOff x="6210298" y="2895599"/>
            <a:chExt cx="2647950" cy="2095500"/>
          </a:xfrm>
        </p:grpSpPr>
        <p:sp>
          <p:nvSpPr>
            <p:cNvPr id="22" name="object 22" descr=""/>
            <p:cNvSpPr/>
            <p:nvPr/>
          </p:nvSpPr>
          <p:spPr>
            <a:xfrm>
              <a:off x="6210298" y="2895599"/>
              <a:ext cx="2647950" cy="2095500"/>
            </a:xfrm>
            <a:custGeom>
              <a:avLst/>
              <a:gdLst/>
              <a:ahLst/>
              <a:cxnLst/>
              <a:rect l="l" t="t" r="r" b="b"/>
              <a:pathLst>
                <a:path w="2647950" h="2095500">
                  <a:moveTo>
                    <a:pt x="2558954" y="2095499"/>
                  </a:moveTo>
                  <a:lnTo>
                    <a:pt x="88995" y="2095499"/>
                  </a:lnTo>
                  <a:lnTo>
                    <a:pt x="82801" y="2094889"/>
                  </a:lnTo>
                  <a:lnTo>
                    <a:pt x="37131" y="2075971"/>
                  </a:lnTo>
                  <a:lnTo>
                    <a:pt x="9643" y="2042478"/>
                  </a:lnTo>
                  <a:lnTo>
                    <a:pt x="0" y="2006503"/>
                  </a:lnTo>
                  <a:lnTo>
                    <a:pt x="0" y="2000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558954" y="0"/>
                  </a:lnTo>
                  <a:lnTo>
                    <a:pt x="2600417" y="12577"/>
                  </a:lnTo>
                  <a:lnTo>
                    <a:pt x="2635372" y="47531"/>
                  </a:lnTo>
                  <a:lnTo>
                    <a:pt x="2647949" y="88995"/>
                  </a:lnTo>
                  <a:lnTo>
                    <a:pt x="2647949" y="2006503"/>
                  </a:lnTo>
                  <a:lnTo>
                    <a:pt x="2635372" y="2047967"/>
                  </a:lnTo>
                  <a:lnTo>
                    <a:pt x="2600417" y="2082921"/>
                  </a:lnTo>
                  <a:lnTo>
                    <a:pt x="2565148" y="2094889"/>
                  </a:lnTo>
                  <a:lnTo>
                    <a:pt x="2558954" y="2095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48524" y="3086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6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7" y="56232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1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15D5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2349" y="3200399"/>
              <a:ext cx="323849" cy="3428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403577" y="3768725"/>
            <a:ext cx="2261870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35" b="1">
                <a:solidFill>
                  <a:srgbClr val="FFFFFF"/>
                </a:solidFill>
                <a:latin typeface="Gill Sans MT"/>
                <a:cs typeface="Gill Sans MT"/>
              </a:rPr>
              <a:t>Patterns</a:t>
            </a:r>
            <a:endParaRPr sz="1500">
              <a:latin typeface="Gill Sans MT"/>
              <a:cs typeface="Gill Sans MT"/>
            </a:endParaRPr>
          </a:p>
          <a:p>
            <a:pPr algn="ctr" marL="12065" marR="5080" indent="-635">
              <a:lnSpc>
                <a:spcPct val="125000"/>
              </a:lnSpc>
              <a:spcBef>
                <a:spcPts val="540"/>
              </a:spcBef>
            </a:pP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Recognizing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complex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patterns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in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data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 that 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humans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might</a:t>
            </a:r>
            <a:r>
              <a:rPr dirty="0" sz="1200" spc="1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miss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086849" y="2895599"/>
            <a:ext cx="2647950" cy="2095500"/>
            <a:chOff x="9086849" y="2895599"/>
            <a:chExt cx="2647950" cy="2095500"/>
          </a:xfrm>
        </p:grpSpPr>
        <p:sp>
          <p:nvSpPr>
            <p:cNvPr id="27" name="object 27" descr=""/>
            <p:cNvSpPr/>
            <p:nvPr/>
          </p:nvSpPr>
          <p:spPr>
            <a:xfrm>
              <a:off x="9086849" y="2895599"/>
              <a:ext cx="2647950" cy="2095500"/>
            </a:xfrm>
            <a:custGeom>
              <a:avLst/>
              <a:gdLst/>
              <a:ahLst/>
              <a:cxnLst/>
              <a:rect l="l" t="t" r="r" b="b"/>
              <a:pathLst>
                <a:path w="2647950" h="2095500">
                  <a:moveTo>
                    <a:pt x="2558954" y="2095499"/>
                  </a:moveTo>
                  <a:lnTo>
                    <a:pt x="88995" y="2095499"/>
                  </a:lnTo>
                  <a:lnTo>
                    <a:pt x="82800" y="2094889"/>
                  </a:lnTo>
                  <a:lnTo>
                    <a:pt x="37130" y="2075971"/>
                  </a:lnTo>
                  <a:lnTo>
                    <a:pt x="9643" y="2042478"/>
                  </a:lnTo>
                  <a:lnTo>
                    <a:pt x="0" y="2006503"/>
                  </a:lnTo>
                  <a:lnTo>
                    <a:pt x="0" y="2000249"/>
                  </a:lnTo>
                  <a:lnTo>
                    <a:pt x="0" y="88995"/>
                  </a:lnTo>
                  <a:lnTo>
                    <a:pt x="12576" y="47531"/>
                  </a:lnTo>
                  <a:lnTo>
                    <a:pt x="47529" y="12577"/>
                  </a:lnTo>
                  <a:lnTo>
                    <a:pt x="88995" y="0"/>
                  </a:lnTo>
                  <a:lnTo>
                    <a:pt x="2558954" y="0"/>
                  </a:lnTo>
                  <a:lnTo>
                    <a:pt x="2600415" y="12577"/>
                  </a:lnTo>
                  <a:lnTo>
                    <a:pt x="2635370" y="47531"/>
                  </a:lnTo>
                  <a:lnTo>
                    <a:pt x="2647949" y="88995"/>
                  </a:lnTo>
                  <a:lnTo>
                    <a:pt x="2647949" y="2006503"/>
                  </a:lnTo>
                  <a:lnTo>
                    <a:pt x="2635370" y="2047967"/>
                  </a:lnTo>
                  <a:lnTo>
                    <a:pt x="2600415" y="2082921"/>
                  </a:lnTo>
                  <a:lnTo>
                    <a:pt x="2565147" y="2094889"/>
                  </a:lnTo>
                  <a:lnTo>
                    <a:pt x="2558954" y="2095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125074" y="30860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6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8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7" y="56232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49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7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7" y="341496"/>
                  </a:lnTo>
                  <a:lnTo>
                    <a:pt x="554795" y="382015"/>
                  </a:lnTo>
                  <a:lnTo>
                    <a:pt x="537757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69" y="515266"/>
                  </a:lnTo>
                  <a:lnTo>
                    <a:pt x="420449" y="537758"/>
                  </a:lnTo>
                  <a:lnTo>
                    <a:pt x="382015" y="554795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91B1B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06049" y="3200399"/>
              <a:ext cx="219074" cy="3428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9265096" y="3768725"/>
            <a:ext cx="229171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40" b="1">
                <a:solidFill>
                  <a:srgbClr val="FFFFFF"/>
                </a:solidFill>
                <a:latin typeface="Gill Sans MT"/>
                <a:cs typeface="Gill Sans MT"/>
              </a:rPr>
              <a:t>Decision</a:t>
            </a:r>
            <a:r>
              <a:rPr dirty="0" sz="1500" spc="1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65" b="1">
                <a:solidFill>
                  <a:srgbClr val="FFFFFF"/>
                </a:solidFill>
                <a:latin typeface="Gill Sans MT"/>
                <a:cs typeface="Gill Sans MT"/>
              </a:rPr>
              <a:t>Making</a:t>
            </a:r>
            <a:endParaRPr sz="1500">
              <a:latin typeface="Gill Sans MT"/>
              <a:cs typeface="Gill Sans MT"/>
            </a:endParaRPr>
          </a:p>
          <a:p>
            <a:pPr algn="ctr"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Solving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problems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3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making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decisions</a:t>
            </a:r>
            <a:r>
              <a:rPr dirty="0" sz="1200" spc="1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based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on</a:t>
            </a:r>
            <a:r>
              <a:rPr dirty="0" sz="1200" spc="1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available 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information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57199" y="5295899"/>
            <a:ext cx="11277600" cy="1495425"/>
            <a:chOff x="457199" y="5295899"/>
            <a:chExt cx="11277600" cy="1495425"/>
          </a:xfrm>
        </p:grpSpPr>
        <p:sp>
          <p:nvSpPr>
            <p:cNvPr id="32" name="object 32" descr=""/>
            <p:cNvSpPr/>
            <p:nvPr/>
          </p:nvSpPr>
          <p:spPr>
            <a:xfrm>
              <a:off x="457199" y="5295899"/>
              <a:ext cx="11277600" cy="1495425"/>
            </a:xfrm>
            <a:custGeom>
              <a:avLst/>
              <a:gdLst/>
              <a:ahLst/>
              <a:cxnLst/>
              <a:rect l="l" t="t" r="r" b="b"/>
              <a:pathLst>
                <a:path w="11277600" h="1495425">
                  <a:moveTo>
                    <a:pt x="11206402" y="1495424"/>
                  </a:moveTo>
                  <a:lnTo>
                    <a:pt x="71196" y="1495424"/>
                  </a:lnTo>
                  <a:lnTo>
                    <a:pt x="66241" y="1494935"/>
                  </a:lnTo>
                  <a:lnTo>
                    <a:pt x="29705" y="1479801"/>
                  </a:lnTo>
                  <a:lnTo>
                    <a:pt x="3885" y="1443762"/>
                  </a:lnTo>
                  <a:lnTo>
                    <a:pt x="0" y="1424228"/>
                  </a:lnTo>
                  <a:lnTo>
                    <a:pt x="0" y="1419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206402" y="0"/>
                  </a:lnTo>
                  <a:lnTo>
                    <a:pt x="11247891" y="15621"/>
                  </a:lnTo>
                  <a:lnTo>
                    <a:pt x="11273712" y="51661"/>
                  </a:lnTo>
                  <a:lnTo>
                    <a:pt x="11277599" y="71196"/>
                  </a:lnTo>
                  <a:lnTo>
                    <a:pt x="11277599" y="1424228"/>
                  </a:lnTo>
                  <a:lnTo>
                    <a:pt x="11261975" y="1465718"/>
                  </a:lnTo>
                  <a:lnTo>
                    <a:pt x="11225936" y="1491538"/>
                  </a:lnTo>
                  <a:lnTo>
                    <a:pt x="11211357" y="1494936"/>
                  </a:lnTo>
                  <a:lnTo>
                    <a:pt x="11206402" y="149542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799" y="5524499"/>
              <a:ext cx="228599" cy="3047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673099" y="5511800"/>
            <a:ext cx="1025144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1800" spc="12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35" b="1">
                <a:solidFill>
                  <a:srgbClr val="FFFFFF"/>
                </a:solidFill>
                <a:latin typeface="Gill Sans MT"/>
                <a:cs typeface="Gill Sans MT"/>
              </a:rPr>
              <a:t>Goal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200" b="1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25" b="1">
                <a:solidFill>
                  <a:srgbClr val="FFFFFF"/>
                </a:solidFill>
                <a:latin typeface="Gill Sans MT"/>
                <a:cs typeface="Gill Sans MT"/>
              </a:rPr>
              <a:t>Artificial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75" b="1">
                <a:solidFill>
                  <a:srgbClr val="FFFFFF"/>
                </a:solidFill>
                <a:latin typeface="Gill Sans MT"/>
                <a:cs typeface="Gill Sans MT"/>
              </a:rPr>
              <a:t>Intelligence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37500"/>
              </a:lnSpc>
              <a:spcBef>
                <a:spcPts val="690"/>
              </a:spcBef>
            </a:pP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ultimate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35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4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tackle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too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35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mind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alone.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AI's</a:t>
            </a:r>
            <a:r>
              <a:rPr dirty="0" spc="260"/>
              <a:t> </a:t>
            </a:r>
            <a:r>
              <a:rPr dirty="0" spc="190"/>
              <a:t>Core</a:t>
            </a:r>
            <a:r>
              <a:rPr dirty="0" spc="260"/>
              <a:t> </a:t>
            </a:r>
            <a:r>
              <a:rPr dirty="0" spc="295"/>
              <a:t>Concept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199" y="1184274"/>
            <a:ext cx="11277600" cy="1066800"/>
          </a:xfrm>
          <a:custGeom>
            <a:avLst/>
            <a:gdLst/>
            <a:ahLst/>
            <a:cxnLst/>
            <a:rect l="l" t="t" r="r" b="b"/>
            <a:pathLst>
              <a:path w="11277600" h="1066800">
                <a:moveTo>
                  <a:pt x="11206402" y="1066799"/>
                </a:moveTo>
                <a:lnTo>
                  <a:pt x="71196" y="1066799"/>
                </a:lnTo>
                <a:lnTo>
                  <a:pt x="66241" y="1066311"/>
                </a:lnTo>
                <a:lnTo>
                  <a:pt x="29705" y="1051177"/>
                </a:lnTo>
                <a:lnTo>
                  <a:pt x="3885" y="1015137"/>
                </a:lnTo>
                <a:lnTo>
                  <a:pt x="0" y="995603"/>
                </a:lnTo>
                <a:lnTo>
                  <a:pt x="0" y="990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1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995603"/>
                </a:lnTo>
                <a:lnTo>
                  <a:pt x="11261975" y="1037093"/>
                </a:lnTo>
                <a:lnTo>
                  <a:pt x="11225936" y="1062913"/>
                </a:lnTo>
                <a:lnTo>
                  <a:pt x="11211357" y="1066311"/>
                </a:lnTo>
                <a:lnTo>
                  <a:pt x="11206402" y="10667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500" y="685800"/>
            <a:ext cx="10021570" cy="131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45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designed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perceive,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reason,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E4E7EB"/>
                </a:solidFill>
                <a:latin typeface="Trebuchet MS"/>
                <a:cs typeface="Trebuchet MS"/>
              </a:rPr>
              <a:t>act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E4E7EB"/>
                </a:solidFill>
                <a:latin typeface="Trebuchet MS"/>
                <a:cs typeface="Trebuchet MS"/>
              </a:rPr>
              <a:t>by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learning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Trebuchet MS"/>
              <a:cs typeface="Trebuchet MS"/>
            </a:endParaRPr>
          </a:p>
          <a:p>
            <a:pPr marL="240665" marR="5080">
              <a:lnSpc>
                <a:spcPct val="111100"/>
              </a:lnSpc>
            </a:pPr>
            <a:r>
              <a:rPr dirty="0" sz="1800" b="1">
                <a:solidFill>
                  <a:srgbClr val="FDB973"/>
                </a:solidFill>
                <a:latin typeface="Gill Sans MT"/>
                <a:cs typeface="Gill Sans MT"/>
              </a:rPr>
              <a:t>AI</a:t>
            </a:r>
            <a:r>
              <a:rPr dirty="0" sz="1800" spc="90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intelligent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Trebuchet MS"/>
                <a:cs typeface="Trebuchet MS"/>
              </a:rPr>
              <a:t>machines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requiring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FFFFFF"/>
                </a:solidFill>
                <a:latin typeface="Trebuchet MS"/>
                <a:cs typeface="Trebuchet MS"/>
              </a:rPr>
              <a:t>human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intelligence.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199" y="2857499"/>
            <a:ext cx="5391150" cy="2324100"/>
            <a:chOff x="457199" y="2857499"/>
            <a:chExt cx="5391150" cy="2324100"/>
          </a:xfrm>
        </p:grpSpPr>
        <p:sp>
          <p:nvSpPr>
            <p:cNvPr id="6" name="object 6" descr=""/>
            <p:cNvSpPr/>
            <p:nvPr/>
          </p:nvSpPr>
          <p:spPr>
            <a:xfrm>
              <a:off x="457199" y="2479674"/>
              <a:ext cx="5391150" cy="2324100"/>
            </a:xfrm>
            <a:custGeom>
              <a:avLst/>
              <a:gdLst/>
              <a:ahLst/>
              <a:cxnLst/>
              <a:rect l="l" t="t" r="r" b="b"/>
              <a:pathLst>
                <a:path w="5391150" h="2324100">
                  <a:moveTo>
                    <a:pt x="5302153" y="2324099"/>
                  </a:moveTo>
                  <a:lnTo>
                    <a:pt x="88995" y="2324099"/>
                  </a:lnTo>
                  <a:lnTo>
                    <a:pt x="82801" y="2323489"/>
                  </a:lnTo>
                  <a:lnTo>
                    <a:pt x="37131" y="2304571"/>
                  </a:lnTo>
                  <a:lnTo>
                    <a:pt x="9643" y="2271078"/>
                  </a:lnTo>
                  <a:lnTo>
                    <a:pt x="0" y="2235103"/>
                  </a:lnTo>
                  <a:lnTo>
                    <a:pt x="0" y="22288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302153" y="0"/>
                  </a:lnTo>
                  <a:lnTo>
                    <a:pt x="5343616" y="12577"/>
                  </a:lnTo>
                  <a:lnTo>
                    <a:pt x="5378571" y="47531"/>
                  </a:lnTo>
                  <a:lnTo>
                    <a:pt x="5391149" y="88995"/>
                  </a:lnTo>
                  <a:lnTo>
                    <a:pt x="5391149" y="2235103"/>
                  </a:lnTo>
                  <a:lnTo>
                    <a:pt x="5378571" y="2276567"/>
                  </a:lnTo>
                  <a:lnTo>
                    <a:pt x="5343616" y="2311521"/>
                  </a:lnTo>
                  <a:lnTo>
                    <a:pt x="5308347" y="2323489"/>
                  </a:lnTo>
                  <a:lnTo>
                    <a:pt x="5302153" y="23240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99" y="27082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2793999"/>
              <a:ext cx="285749" cy="3047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301749" y="2781300"/>
            <a:ext cx="3234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 b="1">
                <a:solidFill>
                  <a:srgbClr val="D8B4FE"/>
                </a:solidFill>
                <a:latin typeface="Gill Sans MT"/>
                <a:cs typeface="Gill Sans MT"/>
              </a:rPr>
              <a:t>Traditional</a:t>
            </a:r>
            <a:r>
              <a:rPr dirty="0" sz="1800" spc="160" b="1">
                <a:solidFill>
                  <a:srgbClr val="D8B4FE"/>
                </a:solidFill>
                <a:latin typeface="Gill Sans MT"/>
                <a:cs typeface="Gill Sans MT"/>
              </a:rPr>
              <a:t> </a:t>
            </a:r>
            <a:r>
              <a:rPr dirty="0" sz="1800" spc="170" b="1">
                <a:solidFill>
                  <a:srgbClr val="D8B4FE"/>
                </a:solidFill>
                <a:latin typeface="Gill Sans MT"/>
                <a:cs typeface="Gill Sans MT"/>
              </a:rPr>
              <a:t>Programming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85799" y="2857499"/>
            <a:ext cx="5553075" cy="2324100"/>
            <a:chOff x="685799" y="2857499"/>
            <a:chExt cx="5553075" cy="232410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375024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756024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394199"/>
              <a:ext cx="152399" cy="1333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6949" y="2479674"/>
              <a:ext cx="38099" cy="23240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953124" y="3413124"/>
              <a:ext cx="285750" cy="457200"/>
            </a:xfrm>
            <a:custGeom>
              <a:avLst/>
              <a:gdLst/>
              <a:ahLst/>
              <a:cxnLst/>
              <a:rect l="l" t="t" r="r" b="b"/>
              <a:pathLst>
                <a:path w="285750" h="457200">
                  <a:moveTo>
                    <a:pt x="142874" y="457199"/>
                  </a:moveTo>
                  <a:lnTo>
                    <a:pt x="101400" y="451048"/>
                  </a:lnTo>
                  <a:lnTo>
                    <a:pt x="63496" y="433120"/>
                  </a:lnTo>
                  <a:lnTo>
                    <a:pt x="32429" y="404964"/>
                  </a:lnTo>
                  <a:lnTo>
                    <a:pt x="10875" y="369000"/>
                  </a:lnTo>
                  <a:lnTo>
                    <a:pt x="686" y="328329"/>
                  </a:lnTo>
                  <a:lnTo>
                    <a:pt x="0" y="3143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6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0999" y="8347"/>
                  </a:lnTo>
                  <a:lnTo>
                    <a:pt x="227992" y="28120"/>
                  </a:lnTo>
                  <a:lnTo>
                    <a:pt x="257627" y="57756"/>
                  </a:lnTo>
                  <a:lnTo>
                    <a:pt x="277401" y="94748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314324"/>
                  </a:lnTo>
                  <a:lnTo>
                    <a:pt x="279598" y="355799"/>
                  </a:lnTo>
                  <a:lnTo>
                    <a:pt x="261669" y="393701"/>
                  </a:lnTo>
                  <a:lnTo>
                    <a:pt x="233514" y="424769"/>
                  </a:lnTo>
                  <a:lnTo>
                    <a:pt x="197550" y="446323"/>
                  </a:lnTo>
                  <a:lnTo>
                    <a:pt x="156879" y="456513"/>
                  </a:lnTo>
                  <a:lnTo>
                    <a:pt x="142874" y="4571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1700" y="3333750"/>
            <a:ext cx="2433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Explicit</a:t>
            </a:r>
            <a:r>
              <a:rPr dirty="0" sz="1200" spc="1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rules</a:t>
            </a:r>
            <a:r>
              <a:rPr dirty="0" sz="1200" spc="1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1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every</a:t>
            </a:r>
            <a:r>
              <a:rPr dirty="0" sz="1200" spc="1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scenario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01700" y="3659504"/>
            <a:ext cx="428371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Stop</a:t>
            </a:r>
            <a:r>
              <a:rPr dirty="0" sz="1200" spc="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sign</a:t>
            </a:r>
            <a:r>
              <a:rPr dirty="0" sz="1200" spc="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example:</a:t>
            </a:r>
            <a:r>
              <a:rPr dirty="0" sz="1200" spc="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Courier New"/>
                <a:cs typeface="Courier New"/>
              </a:rPr>
              <a:t>IF</a:t>
            </a:r>
            <a:r>
              <a:rPr dirty="0" sz="1200" spc="-20">
                <a:solidFill>
                  <a:srgbClr val="E4E7E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E4E7EB"/>
                </a:solidFill>
                <a:latin typeface="Courier New"/>
                <a:cs typeface="Courier New"/>
              </a:rPr>
              <a:t>shape=octagon</a:t>
            </a:r>
            <a:r>
              <a:rPr dirty="0" sz="1200" spc="-20">
                <a:solidFill>
                  <a:srgbClr val="E4E7EB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E4E7EB"/>
                </a:solidFill>
                <a:latin typeface="Courier New"/>
                <a:cs typeface="Courier New"/>
              </a:rPr>
              <a:t>AND</a:t>
            </a:r>
            <a:r>
              <a:rPr dirty="0" sz="1200" spc="-15">
                <a:solidFill>
                  <a:srgbClr val="E4E7EB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Courier New"/>
                <a:cs typeface="Courier New"/>
              </a:rPr>
              <a:t>color=red </a:t>
            </a:r>
            <a:r>
              <a:rPr dirty="0" sz="1200">
                <a:solidFill>
                  <a:srgbClr val="E4E7EB"/>
                </a:solidFill>
                <a:latin typeface="Courier New"/>
                <a:cs typeface="Courier New"/>
              </a:rPr>
              <a:t>THEN</a:t>
            </a:r>
            <a:r>
              <a:rPr dirty="0" sz="1200" spc="-30">
                <a:solidFill>
                  <a:srgbClr val="E4E7EB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Courier New"/>
                <a:cs typeface="Courier New"/>
              </a:rPr>
              <a:t>stop_sign=True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1700" y="4343400"/>
            <a:ext cx="2710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Fails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when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sign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faded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or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angle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41019" y="3505200"/>
            <a:ext cx="310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0" b="1">
                <a:solidFill>
                  <a:srgbClr val="FFFFFF"/>
                </a:solidFill>
                <a:latin typeface="Gill Sans MT"/>
                <a:cs typeface="Gill Sans MT"/>
              </a:rPr>
              <a:t>VS</a:t>
            </a:r>
            <a:endParaRPr sz="1500">
              <a:latin typeface="Gill Sans MT"/>
              <a:cs typeface="Gill Sans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343648" y="2857499"/>
            <a:ext cx="5391150" cy="2324100"/>
            <a:chOff x="6343648" y="2857499"/>
            <a:chExt cx="5391150" cy="2324100"/>
          </a:xfrm>
        </p:grpSpPr>
        <p:sp>
          <p:nvSpPr>
            <p:cNvPr id="21" name="object 21" descr=""/>
            <p:cNvSpPr/>
            <p:nvPr/>
          </p:nvSpPr>
          <p:spPr>
            <a:xfrm>
              <a:off x="6343648" y="2479674"/>
              <a:ext cx="5391150" cy="2324100"/>
            </a:xfrm>
            <a:custGeom>
              <a:avLst/>
              <a:gdLst/>
              <a:ahLst/>
              <a:cxnLst/>
              <a:rect l="l" t="t" r="r" b="b"/>
              <a:pathLst>
                <a:path w="5391150" h="2324100">
                  <a:moveTo>
                    <a:pt x="5302154" y="2324099"/>
                  </a:moveTo>
                  <a:lnTo>
                    <a:pt x="88995" y="2324099"/>
                  </a:lnTo>
                  <a:lnTo>
                    <a:pt x="82801" y="2323489"/>
                  </a:lnTo>
                  <a:lnTo>
                    <a:pt x="37130" y="2304571"/>
                  </a:lnTo>
                  <a:lnTo>
                    <a:pt x="9643" y="2271078"/>
                  </a:lnTo>
                  <a:lnTo>
                    <a:pt x="0" y="2235103"/>
                  </a:lnTo>
                  <a:lnTo>
                    <a:pt x="0" y="22288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302154" y="0"/>
                  </a:lnTo>
                  <a:lnTo>
                    <a:pt x="5343615" y="12577"/>
                  </a:lnTo>
                  <a:lnTo>
                    <a:pt x="5378570" y="47531"/>
                  </a:lnTo>
                  <a:lnTo>
                    <a:pt x="5391150" y="88995"/>
                  </a:lnTo>
                  <a:lnTo>
                    <a:pt x="5391150" y="2235103"/>
                  </a:lnTo>
                  <a:lnTo>
                    <a:pt x="5378570" y="2276567"/>
                  </a:lnTo>
                  <a:lnTo>
                    <a:pt x="5343615" y="2311521"/>
                  </a:lnTo>
                  <a:lnTo>
                    <a:pt x="5308348" y="2323489"/>
                  </a:lnTo>
                  <a:lnTo>
                    <a:pt x="5302154" y="23240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72249" y="27082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3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0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3" y="99345"/>
                  </a:lnTo>
                  <a:lnTo>
                    <a:pt x="75258" y="64230"/>
                  </a:lnTo>
                  <a:lnTo>
                    <a:pt x="112313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6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4" y="376904"/>
                  </a:lnTo>
                  <a:lnTo>
                    <a:pt x="400989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0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6074" y="2793999"/>
              <a:ext cx="228599" cy="3047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7188200" y="2781300"/>
            <a:ext cx="2116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DB973"/>
                </a:solidFill>
                <a:latin typeface="Gill Sans MT"/>
                <a:cs typeface="Gill Sans MT"/>
              </a:rPr>
              <a:t>AI</a:t>
            </a:r>
            <a:r>
              <a:rPr dirty="0" sz="1800" spc="185" b="1">
                <a:solidFill>
                  <a:srgbClr val="FDB973"/>
                </a:solidFill>
                <a:latin typeface="Gill Sans MT"/>
                <a:cs typeface="Gill Sans MT"/>
              </a:rPr>
              <a:t> </a:t>
            </a:r>
            <a:r>
              <a:rPr dirty="0" sz="1800" spc="170" b="1">
                <a:solidFill>
                  <a:srgbClr val="FDB973"/>
                </a:solidFill>
                <a:latin typeface="Gill Sans MT"/>
                <a:cs typeface="Gill Sans MT"/>
              </a:rPr>
              <a:t>Programming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57199" y="3752850"/>
            <a:ext cx="11277600" cy="2266950"/>
            <a:chOff x="457199" y="3752850"/>
            <a:chExt cx="11277600" cy="2266950"/>
          </a:xfrm>
        </p:grpSpPr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2249" y="3375025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2249" y="3756024"/>
              <a:ext cx="152399" cy="1523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49" y="4365625"/>
              <a:ext cx="104774" cy="15239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57199" y="5032374"/>
              <a:ext cx="11277600" cy="609600"/>
            </a:xfrm>
            <a:custGeom>
              <a:avLst/>
              <a:gdLst/>
              <a:ahLst/>
              <a:cxnLst/>
              <a:rect l="l" t="t" r="r" b="b"/>
              <a:pathLst>
                <a:path w="11277600" h="609600">
                  <a:moveTo>
                    <a:pt x="11206402" y="609599"/>
                  </a:moveTo>
                  <a:lnTo>
                    <a:pt x="71196" y="609599"/>
                  </a:lnTo>
                  <a:lnTo>
                    <a:pt x="66241" y="609111"/>
                  </a:lnTo>
                  <a:lnTo>
                    <a:pt x="29705" y="593977"/>
                  </a:lnTo>
                  <a:lnTo>
                    <a:pt x="3885" y="557936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206402" y="0"/>
                  </a:lnTo>
                  <a:lnTo>
                    <a:pt x="11247891" y="15621"/>
                  </a:lnTo>
                  <a:lnTo>
                    <a:pt x="11273712" y="51661"/>
                  </a:lnTo>
                  <a:lnTo>
                    <a:pt x="11277599" y="71196"/>
                  </a:lnTo>
                  <a:lnTo>
                    <a:pt x="11277599" y="538403"/>
                  </a:lnTo>
                  <a:lnTo>
                    <a:pt x="11261975" y="579893"/>
                  </a:lnTo>
                  <a:lnTo>
                    <a:pt x="11225936" y="605713"/>
                  </a:lnTo>
                  <a:lnTo>
                    <a:pt x="11211357" y="609111"/>
                  </a:lnTo>
                  <a:lnTo>
                    <a:pt x="11206402" y="609599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5184775"/>
              <a:ext cx="171449" cy="3047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788150" y="3333750"/>
            <a:ext cx="2205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Provide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examples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labels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788150" y="3669029"/>
            <a:ext cx="44145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114">
                <a:solidFill>
                  <a:srgbClr val="E4E7EB"/>
                </a:solidFill>
                <a:latin typeface="Trebuchet MS"/>
                <a:cs typeface="Trebuchet MS"/>
              </a:rPr>
              <a:t>Show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computer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thousands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stop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sign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non-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stop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sign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images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750050" y="4324350"/>
            <a:ext cx="3237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creates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its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own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rules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based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on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patterns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82650" y="5200650"/>
            <a:ext cx="759205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 b="1">
                <a:solidFill>
                  <a:srgbClr val="FFFFFF"/>
                </a:solidFill>
                <a:latin typeface="Gill Sans MT"/>
                <a:cs typeface="Gill Sans MT"/>
              </a:rPr>
              <a:t>Key</a:t>
            </a:r>
            <a:r>
              <a:rPr dirty="0" sz="1500" spc="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70" b="1">
                <a:solidFill>
                  <a:srgbClr val="FFFFFF"/>
                </a:solidFill>
                <a:latin typeface="Gill Sans MT"/>
                <a:cs typeface="Gill Sans MT"/>
              </a:rPr>
              <a:t>insight:</a:t>
            </a:r>
            <a:r>
              <a:rPr dirty="0" sz="1500" spc="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Trebuchet MS"/>
                <a:cs typeface="Trebuchet MS"/>
              </a:rPr>
              <a:t>learns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teaching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identify </a:t>
            </a:r>
            <a:r>
              <a:rPr dirty="0" sz="15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sign.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943850"/>
            <a:chOff x="0" y="0"/>
            <a:chExt cx="12192000" cy="79438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9438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5048249"/>
              <a:ext cx="2895600" cy="2895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1999"/>
              <a:ext cx="1676399" cy="2438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0"/>
              <a:ext cx="3047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5"/>
              <a:t>Historical</a:t>
            </a:r>
            <a:r>
              <a:rPr dirty="0" spc="245"/>
              <a:t> </a:t>
            </a:r>
            <a:r>
              <a:rPr dirty="0" spc="380"/>
              <a:t>Milestones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063625"/>
            <a:ext cx="60598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E4E7EB"/>
                </a:solidFill>
                <a:latin typeface="Trebuchet MS"/>
                <a:cs typeface="Trebuchet MS"/>
              </a:rPr>
              <a:t>key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30">
                <a:solidFill>
                  <a:srgbClr val="E4E7EB"/>
                </a:solidFill>
                <a:latin typeface="Trebuchet MS"/>
                <a:cs typeface="Trebuchet MS"/>
              </a:rPr>
              <a:t>moments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E4E7EB"/>
                </a:solidFill>
                <a:latin typeface="Trebuchet MS"/>
                <a:cs typeface="Trebuchet MS"/>
              </a:rPr>
              <a:t>shaped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birth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artificial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199" y="2057399"/>
            <a:ext cx="7286625" cy="4305300"/>
            <a:chOff x="457199" y="2057399"/>
            <a:chExt cx="7286625" cy="4305300"/>
          </a:xfrm>
        </p:grpSpPr>
        <p:sp>
          <p:nvSpPr>
            <p:cNvPr id="10" name="object 10" descr=""/>
            <p:cNvSpPr/>
            <p:nvPr/>
          </p:nvSpPr>
          <p:spPr>
            <a:xfrm>
              <a:off x="476249" y="2057399"/>
              <a:ext cx="7267575" cy="1333500"/>
            </a:xfrm>
            <a:custGeom>
              <a:avLst/>
              <a:gdLst/>
              <a:ahLst/>
              <a:cxnLst/>
              <a:rect l="l" t="t" r="r" b="b"/>
              <a:pathLst>
                <a:path w="7267575" h="1333500">
                  <a:moveTo>
                    <a:pt x="7178578" y="1333499"/>
                  </a:moveTo>
                  <a:lnTo>
                    <a:pt x="71196" y="1333499"/>
                  </a:lnTo>
                  <a:lnTo>
                    <a:pt x="66241" y="1332889"/>
                  </a:lnTo>
                  <a:lnTo>
                    <a:pt x="29705" y="1313972"/>
                  </a:lnTo>
                  <a:lnTo>
                    <a:pt x="7715" y="1280478"/>
                  </a:lnTo>
                  <a:lnTo>
                    <a:pt x="0" y="1244503"/>
                  </a:lnTo>
                  <a:lnTo>
                    <a:pt x="0" y="1238249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7178578" y="0"/>
                  </a:lnTo>
                  <a:lnTo>
                    <a:pt x="7220041" y="12577"/>
                  </a:lnTo>
                  <a:lnTo>
                    <a:pt x="7254995" y="47531"/>
                  </a:lnTo>
                  <a:lnTo>
                    <a:pt x="7267574" y="88995"/>
                  </a:lnTo>
                  <a:lnTo>
                    <a:pt x="7267574" y="1244503"/>
                  </a:lnTo>
                  <a:lnTo>
                    <a:pt x="7254995" y="1285967"/>
                  </a:lnTo>
                  <a:lnTo>
                    <a:pt x="7220041" y="1320921"/>
                  </a:lnTo>
                  <a:lnTo>
                    <a:pt x="7184772" y="1332889"/>
                  </a:lnTo>
                  <a:lnTo>
                    <a:pt x="7178578" y="1333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199" y="2057828"/>
              <a:ext cx="86995" cy="1332865"/>
            </a:xfrm>
            <a:custGeom>
              <a:avLst/>
              <a:gdLst/>
              <a:ahLst/>
              <a:cxnLst/>
              <a:rect l="l" t="t" r="r" b="b"/>
              <a:pathLst>
                <a:path w="86995" h="1332864">
                  <a:moveTo>
                    <a:pt x="86379" y="1332642"/>
                  </a:moveTo>
                  <a:lnTo>
                    <a:pt x="42321" y="1317033"/>
                  </a:lnTo>
                  <a:lnTo>
                    <a:pt x="11259" y="1282767"/>
                  </a:lnTo>
                  <a:lnTo>
                    <a:pt x="0" y="12378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237821"/>
                  </a:lnTo>
                  <a:lnTo>
                    <a:pt x="44855" y="1282767"/>
                  </a:lnTo>
                  <a:lnTo>
                    <a:pt x="63493" y="1317033"/>
                  </a:lnTo>
                  <a:lnTo>
                    <a:pt x="80381" y="1330654"/>
                  </a:lnTo>
                  <a:lnTo>
                    <a:pt x="86379" y="1332642"/>
                  </a:lnTo>
                  <a:close/>
                </a:path>
              </a:pathLst>
            </a:custGeom>
            <a:solidFill>
              <a:srgbClr val="8A4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6249" y="3543300"/>
              <a:ext cx="7267575" cy="1333500"/>
            </a:xfrm>
            <a:custGeom>
              <a:avLst/>
              <a:gdLst/>
              <a:ahLst/>
              <a:cxnLst/>
              <a:rect l="l" t="t" r="r" b="b"/>
              <a:pathLst>
                <a:path w="7267575" h="1333500">
                  <a:moveTo>
                    <a:pt x="7178578" y="1333499"/>
                  </a:moveTo>
                  <a:lnTo>
                    <a:pt x="71196" y="1333499"/>
                  </a:lnTo>
                  <a:lnTo>
                    <a:pt x="66241" y="1332888"/>
                  </a:lnTo>
                  <a:lnTo>
                    <a:pt x="29705" y="1313972"/>
                  </a:lnTo>
                  <a:lnTo>
                    <a:pt x="7715" y="1280477"/>
                  </a:lnTo>
                  <a:lnTo>
                    <a:pt x="0" y="1244503"/>
                  </a:lnTo>
                  <a:lnTo>
                    <a:pt x="0" y="1238249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7178578" y="0"/>
                  </a:lnTo>
                  <a:lnTo>
                    <a:pt x="7220041" y="12577"/>
                  </a:lnTo>
                  <a:lnTo>
                    <a:pt x="7254995" y="47531"/>
                  </a:lnTo>
                  <a:lnTo>
                    <a:pt x="7267574" y="88995"/>
                  </a:lnTo>
                  <a:lnTo>
                    <a:pt x="7267574" y="1244503"/>
                  </a:lnTo>
                  <a:lnTo>
                    <a:pt x="7254995" y="1285967"/>
                  </a:lnTo>
                  <a:lnTo>
                    <a:pt x="7220041" y="1320921"/>
                  </a:lnTo>
                  <a:lnTo>
                    <a:pt x="7184772" y="1332888"/>
                  </a:lnTo>
                  <a:lnTo>
                    <a:pt x="7178578" y="1333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3543727"/>
              <a:ext cx="86995" cy="1332865"/>
            </a:xfrm>
            <a:custGeom>
              <a:avLst/>
              <a:gdLst/>
              <a:ahLst/>
              <a:cxnLst/>
              <a:rect l="l" t="t" r="r" b="b"/>
              <a:pathLst>
                <a:path w="86995" h="1332864">
                  <a:moveTo>
                    <a:pt x="86379" y="1332642"/>
                  </a:moveTo>
                  <a:lnTo>
                    <a:pt x="42321" y="1317033"/>
                  </a:lnTo>
                  <a:lnTo>
                    <a:pt x="11259" y="1282767"/>
                  </a:lnTo>
                  <a:lnTo>
                    <a:pt x="0" y="12378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237821"/>
                  </a:lnTo>
                  <a:lnTo>
                    <a:pt x="44855" y="1282766"/>
                  </a:lnTo>
                  <a:lnTo>
                    <a:pt x="63493" y="1317033"/>
                  </a:lnTo>
                  <a:lnTo>
                    <a:pt x="80381" y="1330653"/>
                  </a:lnTo>
                  <a:lnTo>
                    <a:pt x="86379" y="1332642"/>
                  </a:lnTo>
                  <a:close/>
                </a:path>
              </a:pathLst>
            </a:custGeom>
            <a:solidFill>
              <a:srgbClr val="FF7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76249" y="5029199"/>
              <a:ext cx="7267575" cy="1333500"/>
            </a:xfrm>
            <a:custGeom>
              <a:avLst/>
              <a:gdLst/>
              <a:ahLst/>
              <a:cxnLst/>
              <a:rect l="l" t="t" r="r" b="b"/>
              <a:pathLst>
                <a:path w="7267575" h="1333500">
                  <a:moveTo>
                    <a:pt x="7178578" y="1333499"/>
                  </a:moveTo>
                  <a:lnTo>
                    <a:pt x="71196" y="1333499"/>
                  </a:lnTo>
                  <a:lnTo>
                    <a:pt x="66241" y="1332889"/>
                  </a:lnTo>
                  <a:lnTo>
                    <a:pt x="29705" y="1313971"/>
                  </a:lnTo>
                  <a:lnTo>
                    <a:pt x="7715" y="1280477"/>
                  </a:lnTo>
                  <a:lnTo>
                    <a:pt x="0" y="1244504"/>
                  </a:lnTo>
                  <a:lnTo>
                    <a:pt x="0" y="1238249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7178578" y="0"/>
                  </a:lnTo>
                  <a:lnTo>
                    <a:pt x="7220041" y="12577"/>
                  </a:lnTo>
                  <a:lnTo>
                    <a:pt x="7254995" y="47531"/>
                  </a:lnTo>
                  <a:lnTo>
                    <a:pt x="7267574" y="88995"/>
                  </a:lnTo>
                  <a:lnTo>
                    <a:pt x="7267574" y="1244504"/>
                  </a:lnTo>
                  <a:lnTo>
                    <a:pt x="7254995" y="1285966"/>
                  </a:lnTo>
                  <a:lnTo>
                    <a:pt x="7220041" y="1320920"/>
                  </a:lnTo>
                  <a:lnTo>
                    <a:pt x="7184772" y="1332889"/>
                  </a:lnTo>
                  <a:lnTo>
                    <a:pt x="7178578" y="1333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199" y="5029627"/>
              <a:ext cx="86995" cy="1332865"/>
            </a:xfrm>
            <a:custGeom>
              <a:avLst/>
              <a:gdLst/>
              <a:ahLst/>
              <a:cxnLst/>
              <a:rect l="l" t="t" r="r" b="b"/>
              <a:pathLst>
                <a:path w="86995" h="1332864">
                  <a:moveTo>
                    <a:pt x="86380" y="1332642"/>
                  </a:moveTo>
                  <a:lnTo>
                    <a:pt x="42321" y="1317033"/>
                  </a:lnTo>
                  <a:lnTo>
                    <a:pt x="11259" y="1282766"/>
                  </a:lnTo>
                  <a:lnTo>
                    <a:pt x="0" y="1237821"/>
                  </a:lnTo>
                  <a:lnTo>
                    <a:pt x="0" y="94821"/>
                  </a:lnTo>
                  <a:lnTo>
                    <a:pt x="11259" y="49874"/>
                  </a:lnTo>
                  <a:lnTo>
                    <a:pt x="42321" y="15608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237821"/>
                  </a:lnTo>
                  <a:lnTo>
                    <a:pt x="44855" y="1282766"/>
                  </a:lnTo>
                  <a:lnTo>
                    <a:pt x="63493" y="1317033"/>
                  </a:lnTo>
                  <a:lnTo>
                    <a:pt x="80381" y="1330653"/>
                  </a:lnTo>
                  <a:lnTo>
                    <a:pt x="86380" y="1332642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34999" y="2206625"/>
            <a:ext cx="683831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057" sz="2025" spc="277" b="1">
                <a:solidFill>
                  <a:srgbClr val="D8B4FE"/>
                </a:solidFill>
                <a:latin typeface="Gill Sans MT"/>
                <a:cs typeface="Gill Sans MT"/>
              </a:rPr>
              <a:t>1950</a:t>
            </a:r>
            <a:r>
              <a:rPr dirty="0" baseline="2057" sz="2025" spc="120" b="1">
                <a:solidFill>
                  <a:srgbClr val="D8B4FE"/>
                </a:solidFill>
                <a:latin typeface="Gill Sans MT"/>
                <a:cs typeface="Gill Sans MT"/>
              </a:rPr>
              <a:t>  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95" b="1">
                <a:solidFill>
                  <a:srgbClr val="FFFFFF"/>
                </a:solidFill>
                <a:latin typeface="Gill Sans MT"/>
                <a:cs typeface="Gill Sans MT"/>
              </a:rPr>
              <a:t>Turing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50" b="1">
                <a:solidFill>
                  <a:srgbClr val="FFFFFF"/>
                </a:solidFill>
                <a:latin typeface="Gill Sans MT"/>
                <a:cs typeface="Gill Sans MT"/>
              </a:rPr>
              <a:t>Test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Proposed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by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Alan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Turing,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test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challenged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definition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intelligence.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It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suggested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machine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could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be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considered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"thinking"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if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it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could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hold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conversation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indistinguishable from</a:t>
            </a:r>
            <a:r>
              <a:rPr dirty="0" sz="1200" spc="1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human's.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4999" y="3692525"/>
            <a:ext cx="6893559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057" sz="2025" spc="277" b="1">
                <a:solidFill>
                  <a:srgbClr val="FDB973"/>
                </a:solidFill>
                <a:latin typeface="Gill Sans MT"/>
                <a:cs typeface="Gill Sans MT"/>
              </a:rPr>
              <a:t>1956</a:t>
            </a:r>
            <a:r>
              <a:rPr dirty="0" baseline="2057" sz="2025" spc="127" b="1">
                <a:solidFill>
                  <a:srgbClr val="FDB973"/>
                </a:solidFill>
                <a:latin typeface="Gill Sans MT"/>
                <a:cs typeface="Gill Sans MT"/>
              </a:rPr>
              <a:t>  </a:t>
            </a: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Dartmouth</a:t>
            </a:r>
            <a:r>
              <a:rPr dirty="0" sz="1500" spc="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Workshop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group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pioneering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scientists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gathered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summer-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long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workshop,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where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term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"Artificial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Intelligence"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was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officially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coined.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event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is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widely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considered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birth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AI </a:t>
            </a:r>
            <a:r>
              <a:rPr dirty="0" sz="1200" spc="120">
                <a:solidFill>
                  <a:srgbClr val="E4E7EB"/>
                </a:solidFill>
                <a:latin typeface="Trebuchet MS"/>
                <a:cs typeface="Trebuchet MS"/>
              </a:rPr>
              <a:t>as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formal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field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research.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4999" y="5178425"/>
            <a:ext cx="21450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057" sz="2025" spc="277" b="1">
                <a:solidFill>
                  <a:srgbClr val="5DE9D4"/>
                </a:solidFill>
                <a:latin typeface="Gill Sans MT"/>
                <a:cs typeface="Gill Sans MT"/>
              </a:rPr>
              <a:t>1965</a:t>
            </a:r>
            <a:r>
              <a:rPr dirty="0" baseline="2057" sz="2025" spc="202" b="1">
                <a:solidFill>
                  <a:srgbClr val="5DE9D4"/>
                </a:solidFill>
                <a:latin typeface="Gill Sans MT"/>
                <a:cs typeface="Gill Sans MT"/>
              </a:rPr>
              <a:t>  </a:t>
            </a:r>
            <a:r>
              <a:rPr dirty="0" sz="1500" b="1">
                <a:solidFill>
                  <a:srgbClr val="FFFFFF"/>
                </a:solidFill>
                <a:latin typeface="Gill Sans MT"/>
                <a:cs typeface="Gill Sans MT"/>
              </a:rPr>
              <a:t>ELIZA</a:t>
            </a:r>
            <a:r>
              <a:rPr dirty="0" sz="1500" spc="1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Chatbot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4999" y="5475604"/>
            <a:ext cx="67735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Created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at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MIT,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ELIZA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E4E7EB"/>
                </a:solidFill>
                <a:latin typeface="Trebuchet MS"/>
                <a:cs typeface="Trebuchet MS"/>
              </a:rPr>
              <a:t>was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one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first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programs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capable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processing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natural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language.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It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simulated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psychotherapist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showed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potential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human-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computer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interaction.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972423" y="2057399"/>
            <a:ext cx="3762375" cy="5429250"/>
            <a:chOff x="7972423" y="2057399"/>
            <a:chExt cx="3762375" cy="5429250"/>
          </a:xfrm>
        </p:grpSpPr>
        <p:sp>
          <p:nvSpPr>
            <p:cNvPr id="21" name="object 21" descr=""/>
            <p:cNvSpPr/>
            <p:nvPr/>
          </p:nvSpPr>
          <p:spPr>
            <a:xfrm>
              <a:off x="7991473" y="2076449"/>
              <a:ext cx="3724275" cy="2800350"/>
            </a:xfrm>
            <a:custGeom>
              <a:avLst/>
              <a:gdLst/>
              <a:ahLst/>
              <a:cxnLst/>
              <a:rect l="l" t="t" r="r" b="b"/>
              <a:pathLst>
                <a:path w="3724275" h="2800350">
                  <a:moveTo>
                    <a:pt x="0" y="2743199"/>
                  </a:moveTo>
                  <a:lnTo>
                    <a:pt x="0" y="57149"/>
                  </a:lnTo>
                  <a:lnTo>
                    <a:pt x="0" y="53397"/>
                  </a:lnTo>
                  <a:lnTo>
                    <a:pt x="365" y="49680"/>
                  </a:lnTo>
                  <a:lnTo>
                    <a:pt x="19392" y="14085"/>
                  </a:lnTo>
                  <a:lnTo>
                    <a:pt x="25399" y="9631"/>
                  </a:lnTo>
                  <a:lnTo>
                    <a:pt x="28519" y="7546"/>
                  </a:lnTo>
                  <a:lnTo>
                    <a:pt x="31812" y="5786"/>
                  </a:lnTo>
                  <a:lnTo>
                    <a:pt x="35279" y="4350"/>
                  </a:lnTo>
                  <a:lnTo>
                    <a:pt x="38745" y="2914"/>
                  </a:lnTo>
                  <a:lnTo>
                    <a:pt x="57150" y="0"/>
                  </a:lnTo>
                  <a:lnTo>
                    <a:pt x="3667125" y="0"/>
                  </a:lnTo>
                  <a:lnTo>
                    <a:pt x="3670876" y="0"/>
                  </a:lnTo>
                  <a:lnTo>
                    <a:pt x="3674592" y="366"/>
                  </a:lnTo>
                  <a:lnTo>
                    <a:pt x="3678272" y="1098"/>
                  </a:lnTo>
                  <a:lnTo>
                    <a:pt x="3681952" y="1830"/>
                  </a:lnTo>
                  <a:lnTo>
                    <a:pt x="3685526" y="2914"/>
                  </a:lnTo>
                  <a:lnTo>
                    <a:pt x="3688992" y="4350"/>
                  </a:lnTo>
                  <a:lnTo>
                    <a:pt x="3692459" y="5786"/>
                  </a:lnTo>
                  <a:lnTo>
                    <a:pt x="3707534" y="16738"/>
                  </a:lnTo>
                  <a:lnTo>
                    <a:pt x="3710188" y="19392"/>
                  </a:lnTo>
                  <a:lnTo>
                    <a:pt x="3712557" y="22278"/>
                  </a:lnTo>
                  <a:lnTo>
                    <a:pt x="3714641" y="25398"/>
                  </a:lnTo>
                  <a:lnTo>
                    <a:pt x="3716725" y="28519"/>
                  </a:lnTo>
                  <a:lnTo>
                    <a:pt x="3718487" y="31812"/>
                  </a:lnTo>
                  <a:lnTo>
                    <a:pt x="3719923" y="35279"/>
                  </a:lnTo>
                  <a:lnTo>
                    <a:pt x="3721359" y="38746"/>
                  </a:lnTo>
                  <a:lnTo>
                    <a:pt x="3722442" y="42319"/>
                  </a:lnTo>
                  <a:lnTo>
                    <a:pt x="3723175" y="46000"/>
                  </a:lnTo>
                  <a:lnTo>
                    <a:pt x="3723907" y="49680"/>
                  </a:lnTo>
                  <a:lnTo>
                    <a:pt x="3724274" y="53397"/>
                  </a:lnTo>
                  <a:lnTo>
                    <a:pt x="3724275" y="57149"/>
                  </a:lnTo>
                  <a:lnTo>
                    <a:pt x="3724275" y="2743199"/>
                  </a:lnTo>
                  <a:lnTo>
                    <a:pt x="3724274" y="2746952"/>
                  </a:lnTo>
                  <a:lnTo>
                    <a:pt x="3723907" y="2750668"/>
                  </a:lnTo>
                  <a:lnTo>
                    <a:pt x="3723175" y="2754349"/>
                  </a:lnTo>
                  <a:lnTo>
                    <a:pt x="3722442" y="2758029"/>
                  </a:lnTo>
                  <a:lnTo>
                    <a:pt x="3698873" y="2790717"/>
                  </a:lnTo>
                  <a:lnTo>
                    <a:pt x="3688992" y="2795998"/>
                  </a:lnTo>
                  <a:lnTo>
                    <a:pt x="3685526" y="2797434"/>
                  </a:lnTo>
                  <a:lnTo>
                    <a:pt x="3681952" y="2798518"/>
                  </a:lnTo>
                  <a:lnTo>
                    <a:pt x="3678272" y="2799250"/>
                  </a:lnTo>
                  <a:lnTo>
                    <a:pt x="3674592" y="2799983"/>
                  </a:lnTo>
                  <a:lnTo>
                    <a:pt x="3670876" y="2800349"/>
                  </a:lnTo>
                  <a:lnTo>
                    <a:pt x="3667125" y="2800349"/>
                  </a:lnTo>
                  <a:lnTo>
                    <a:pt x="57150" y="2800349"/>
                  </a:lnTo>
                  <a:lnTo>
                    <a:pt x="53397" y="2800349"/>
                  </a:lnTo>
                  <a:lnTo>
                    <a:pt x="49681" y="2799983"/>
                  </a:lnTo>
                  <a:lnTo>
                    <a:pt x="46000" y="2799250"/>
                  </a:lnTo>
                  <a:lnTo>
                    <a:pt x="42320" y="2798518"/>
                  </a:lnTo>
                  <a:lnTo>
                    <a:pt x="9630" y="2774950"/>
                  </a:lnTo>
                  <a:lnTo>
                    <a:pt x="0" y="2746952"/>
                  </a:lnTo>
                  <a:lnTo>
                    <a:pt x="0" y="27431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524" y="2095499"/>
              <a:ext cx="3686174" cy="276224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991473" y="5124449"/>
              <a:ext cx="3743325" cy="1104900"/>
            </a:xfrm>
            <a:custGeom>
              <a:avLst/>
              <a:gdLst/>
              <a:ahLst/>
              <a:cxnLst/>
              <a:rect l="l" t="t" r="r" b="b"/>
              <a:pathLst>
                <a:path w="3743325" h="1104900">
                  <a:moveTo>
                    <a:pt x="3654329" y="1104899"/>
                  </a:moveTo>
                  <a:lnTo>
                    <a:pt x="71196" y="1104899"/>
                  </a:lnTo>
                  <a:lnTo>
                    <a:pt x="66241" y="1104289"/>
                  </a:lnTo>
                  <a:lnTo>
                    <a:pt x="29705" y="1085371"/>
                  </a:lnTo>
                  <a:lnTo>
                    <a:pt x="7714" y="1051877"/>
                  </a:lnTo>
                  <a:lnTo>
                    <a:pt x="0" y="1015903"/>
                  </a:lnTo>
                  <a:lnTo>
                    <a:pt x="0" y="10096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654329" y="0"/>
                  </a:lnTo>
                  <a:lnTo>
                    <a:pt x="3695790" y="12577"/>
                  </a:lnTo>
                  <a:lnTo>
                    <a:pt x="3730745" y="47531"/>
                  </a:lnTo>
                  <a:lnTo>
                    <a:pt x="3743325" y="88995"/>
                  </a:lnTo>
                  <a:lnTo>
                    <a:pt x="3743325" y="1015903"/>
                  </a:lnTo>
                  <a:lnTo>
                    <a:pt x="3730745" y="1057366"/>
                  </a:lnTo>
                  <a:lnTo>
                    <a:pt x="3695790" y="1092321"/>
                  </a:lnTo>
                  <a:lnTo>
                    <a:pt x="3660523" y="1104289"/>
                  </a:lnTo>
                  <a:lnTo>
                    <a:pt x="3654329" y="11048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72423" y="5124877"/>
              <a:ext cx="86995" cy="1104265"/>
            </a:xfrm>
            <a:custGeom>
              <a:avLst/>
              <a:gdLst/>
              <a:ahLst/>
              <a:cxnLst/>
              <a:rect l="l" t="t" r="r" b="b"/>
              <a:pathLst>
                <a:path w="86995" h="1104264">
                  <a:moveTo>
                    <a:pt x="86379" y="1104042"/>
                  </a:moveTo>
                  <a:lnTo>
                    <a:pt x="42321" y="1088432"/>
                  </a:lnTo>
                  <a:lnTo>
                    <a:pt x="11259" y="1054166"/>
                  </a:lnTo>
                  <a:lnTo>
                    <a:pt x="0" y="1009221"/>
                  </a:lnTo>
                  <a:lnTo>
                    <a:pt x="0" y="94821"/>
                  </a:lnTo>
                  <a:lnTo>
                    <a:pt x="11259" y="49874"/>
                  </a:lnTo>
                  <a:lnTo>
                    <a:pt x="42321" y="15608"/>
                  </a:lnTo>
                  <a:lnTo>
                    <a:pt x="86378" y="0"/>
                  </a:lnTo>
                  <a:lnTo>
                    <a:pt x="80380" y="1988"/>
                  </a:lnTo>
                  <a:lnTo>
                    <a:pt x="73378" y="6821"/>
                  </a:lnTo>
                  <a:lnTo>
                    <a:pt x="47722" y="41892"/>
                  </a:lnTo>
                  <a:lnTo>
                    <a:pt x="38372" y="85438"/>
                  </a:lnTo>
                  <a:lnTo>
                    <a:pt x="38100" y="94821"/>
                  </a:lnTo>
                  <a:lnTo>
                    <a:pt x="38100" y="1009221"/>
                  </a:lnTo>
                  <a:lnTo>
                    <a:pt x="44855" y="1054166"/>
                  </a:lnTo>
                  <a:lnTo>
                    <a:pt x="63492" y="1088432"/>
                  </a:lnTo>
                  <a:lnTo>
                    <a:pt x="80380" y="1102053"/>
                  </a:lnTo>
                  <a:lnTo>
                    <a:pt x="86379" y="1104042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91473" y="6381749"/>
              <a:ext cx="3743325" cy="1104900"/>
            </a:xfrm>
            <a:custGeom>
              <a:avLst/>
              <a:gdLst/>
              <a:ahLst/>
              <a:cxnLst/>
              <a:rect l="l" t="t" r="r" b="b"/>
              <a:pathLst>
                <a:path w="3743325" h="1104900">
                  <a:moveTo>
                    <a:pt x="3654329" y="1104899"/>
                  </a:moveTo>
                  <a:lnTo>
                    <a:pt x="71196" y="1104899"/>
                  </a:lnTo>
                  <a:lnTo>
                    <a:pt x="66241" y="1104289"/>
                  </a:lnTo>
                  <a:lnTo>
                    <a:pt x="29705" y="1085370"/>
                  </a:lnTo>
                  <a:lnTo>
                    <a:pt x="7714" y="1051877"/>
                  </a:lnTo>
                  <a:lnTo>
                    <a:pt x="0" y="1015904"/>
                  </a:lnTo>
                  <a:lnTo>
                    <a:pt x="0" y="10096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654329" y="0"/>
                  </a:lnTo>
                  <a:lnTo>
                    <a:pt x="3695790" y="12577"/>
                  </a:lnTo>
                  <a:lnTo>
                    <a:pt x="3730745" y="47530"/>
                  </a:lnTo>
                  <a:lnTo>
                    <a:pt x="3743325" y="88995"/>
                  </a:lnTo>
                  <a:lnTo>
                    <a:pt x="3743325" y="1015904"/>
                  </a:lnTo>
                  <a:lnTo>
                    <a:pt x="3730745" y="1057366"/>
                  </a:lnTo>
                  <a:lnTo>
                    <a:pt x="3695790" y="1092320"/>
                  </a:lnTo>
                  <a:lnTo>
                    <a:pt x="3660523" y="1104289"/>
                  </a:lnTo>
                  <a:lnTo>
                    <a:pt x="3654329" y="11048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972423" y="6382177"/>
              <a:ext cx="86995" cy="1104265"/>
            </a:xfrm>
            <a:custGeom>
              <a:avLst/>
              <a:gdLst/>
              <a:ahLst/>
              <a:cxnLst/>
              <a:rect l="l" t="t" r="r" b="b"/>
              <a:pathLst>
                <a:path w="86995" h="1104265">
                  <a:moveTo>
                    <a:pt x="86378" y="1104042"/>
                  </a:moveTo>
                  <a:lnTo>
                    <a:pt x="42321" y="1088433"/>
                  </a:lnTo>
                  <a:lnTo>
                    <a:pt x="11259" y="1054166"/>
                  </a:lnTo>
                  <a:lnTo>
                    <a:pt x="0" y="10092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8" y="0"/>
                  </a:lnTo>
                  <a:lnTo>
                    <a:pt x="80380" y="1988"/>
                  </a:lnTo>
                  <a:lnTo>
                    <a:pt x="73378" y="6821"/>
                  </a:lnTo>
                  <a:lnTo>
                    <a:pt x="47722" y="41893"/>
                  </a:lnTo>
                  <a:lnTo>
                    <a:pt x="38372" y="85437"/>
                  </a:lnTo>
                  <a:lnTo>
                    <a:pt x="38100" y="94821"/>
                  </a:lnTo>
                  <a:lnTo>
                    <a:pt x="38100" y="1009221"/>
                  </a:lnTo>
                  <a:lnTo>
                    <a:pt x="44855" y="1054166"/>
                  </a:lnTo>
                  <a:lnTo>
                    <a:pt x="63492" y="1088433"/>
                  </a:lnTo>
                  <a:lnTo>
                    <a:pt x="80380" y="1102054"/>
                  </a:lnTo>
                  <a:lnTo>
                    <a:pt x="86378" y="1104042"/>
                  </a:lnTo>
                  <a:close/>
                </a:path>
              </a:pathLst>
            </a:custGeom>
            <a:solidFill>
              <a:srgbClr val="8A4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115250" y="5129983"/>
            <a:ext cx="3176270" cy="97726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baseline="2314" sz="1800" spc="254" b="1">
                <a:solidFill>
                  <a:srgbClr val="FBA5A5"/>
                </a:solidFill>
                <a:latin typeface="Gill Sans MT"/>
                <a:cs typeface="Gill Sans MT"/>
              </a:rPr>
              <a:t>1969</a:t>
            </a:r>
            <a:r>
              <a:rPr dirty="0" baseline="2314" sz="1800" spc="419" b="1">
                <a:solidFill>
                  <a:srgbClr val="FBA5A5"/>
                </a:solidFill>
                <a:latin typeface="Gill Sans MT"/>
                <a:cs typeface="Gill Sans MT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Gill Sans MT"/>
                <a:cs typeface="Gill Sans MT"/>
              </a:rPr>
              <a:t>General</a:t>
            </a:r>
            <a:r>
              <a:rPr dirty="0" sz="1350" spc="10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114" b="1">
                <a:solidFill>
                  <a:srgbClr val="FFFFFF"/>
                </a:solidFill>
                <a:latin typeface="Gill Sans MT"/>
                <a:cs typeface="Gill Sans MT"/>
              </a:rPr>
              <a:t>Problem</a:t>
            </a:r>
            <a:r>
              <a:rPr dirty="0" sz="1350" spc="10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Gill Sans MT"/>
                <a:cs typeface="Gill Sans MT"/>
              </a:rPr>
              <a:t>Solver</a:t>
            </a:r>
            <a:endParaRPr sz="135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465"/>
              </a:spcBef>
            </a:pPr>
            <a:r>
              <a:rPr dirty="0" sz="1050" spc="55">
                <a:solidFill>
                  <a:srgbClr val="E4E7EB"/>
                </a:solidFill>
                <a:latin typeface="Trebuchet MS"/>
                <a:cs typeface="Trebuchet MS"/>
              </a:rPr>
              <a:t>This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E4E7EB"/>
                </a:solidFill>
                <a:latin typeface="Trebuchet MS"/>
                <a:cs typeface="Trebuchet MS"/>
              </a:rPr>
              <a:t>program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E4E7EB"/>
                </a:solidFill>
                <a:latin typeface="Trebuchet MS"/>
                <a:cs typeface="Trebuchet MS"/>
              </a:rPr>
              <a:t>demonstrated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E4E7EB"/>
                </a:solidFill>
                <a:latin typeface="Trebuchet MS"/>
                <a:cs typeface="Trebuchet MS"/>
              </a:rPr>
              <a:t>problem-</a:t>
            </a:r>
            <a:r>
              <a:rPr dirty="0" sz="1050" spc="45">
                <a:solidFill>
                  <a:srgbClr val="E4E7EB"/>
                </a:solidFill>
                <a:latin typeface="Trebuchet MS"/>
                <a:cs typeface="Trebuchet MS"/>
              </a:rPr>
              <a:t>solving </a:t>
            </a:r>
            <a:r>
              <a:rPr dirty="0" sz="1050" spc="65">
                <a:solidFill>
                  <a:srgbClr val="E4E7EB"/>
                </a:solidFill>
                <a:latin typeface="Trebuchet MS"/>
                <a:cs typeface="Trebuchet MS"/>
              </a:rPr>
              <a:t>approach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E4E7EB"/>
                </a:solidFill>
                <a:latin typeface="Trebuchet MS"/>
                <a:cs typeface="Trebuchet MS"/>
              </a:rPr>
              <a:t>separated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E4E7EB"/>
                </a:solidFill>
                <a:latin typeface="Trebuchet MS"/>
                <a:cs typeface="Trebuchet MS"/>
              </a:rPr>
              <a:t>strategy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E4E7EB"/>
                </a:solidFill>
                <a:latin typeface="Trebuchet MS"/>
                <a:cs typeface="Trebuchet MS"/>
              </a:rPr>
              <a:t>specific </a:t>
            </a:r>
            <a:r>
              <a:rPr dirty="0" sz="1050" spc="40">
                <a:solidFill>
                  <a:srgbClr val="E4E7EB"/>
                </a:solidFill>
                <a:latin typeface="Trebuchet MS"/>
                <a:cs typeface="Trebuchet MS"/>
              </a:rPr>
              <a:t>problems.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115250" y="6387283"/>
            <a:ext cx="3439160" cy="97726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baseline="2314" sz="1800" spc="254" b="1">
                <a:solidFill>
                  <a:srgbClr val="D8B4FE"/>
                </a:solidFill>
                <a:latin typeface="Gill Sans MT"/>
                <a:cs typeface="Gill Sans MT"/>
              </a:rPr>
              <a:t>1972</a:t>
            </a:r>
            <a:r>
              <a:rPr dirty="0" baseline="2314" sz="1800" spc="419" b="1">
                <a:solidFill>
                  <a:srgbClr val="D8B4FE"/>
                </a:solidFill>
                <a:latin typeface="Gill Sans MT"/>
                <a:cs typeface="Gill Sans MT"/>
              </a:rPr>
              <a:t> </a:t>
            </a:r>
            <a:r>
              <a:rPr dirty="0" sz="1350" spc="120" b="1">
                <a:solidFill>
                  <a:srgbClr val="FFFFFF"/>
                </a:solidFill>
                <a:latin typeface="Gill Sans MT"/>
                <a:cs typeface="Gill Sans MT"/>
              </a:rPr>
              <a:t>Dendral</a:t>
            </a:r>
            <a:r>
              <a:rPr dirty="0" sz="1350" spc="105" b="1">
                <a:solidFill>
                  <a:srgbClr val="FFFFFF"/>
                </a:solidFill>
                <a:latin typeface="Gill Sans MT"/>
                <a:cs typeface="Gill Sans MT"/>
              </a:rPr>
              <a:t> Expert </a:t>
            </a:r>
            <a:r>
              <a:rPr dirty="0" sz="1350" spc="145" b="1">
                <a:solidFill>
                  <a:srgbClr val="FFFFFF"/>
                </a:solidFill>
                <a:latin typeface="Gill Sans MT"/>
                <a:cs typeface="Gill Sans MT"/>
              </a:rPr>
              <a:t>System</a:t>
            </a:r>
            <a:endParaRPr sz="135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465"/>
              </a:spcBef>
            </a:pPr>
            <a:r>
              <a:rPr dirty="0" sz="1050" spc="90">
                <a:solidFill>
                  <a:srgbClr val="E4E7EB"/>
                </a:solidFill>
                <a:latin typeface="Trebuchet MS"/>
                <a:cs typeface="Trebuchet MS"/>
              </a:rPr>
              <a:t>An</a:t>
            </a:r>
            <a:r>
              <a:rPr dirty="0" sz="1050" spc="50">
                <a:solidFill>
                  <a:srgbClr val="E4E7EB"/>
                </a:solidFill>
                <a:latin typeface="Trebuchet MS"/>
                <a:cs typeface="Trebuchet MS"/>
              </a:rPr>
              <a:t> early</a:t>
            </a:r>
            <a:r>
              <a:rPr dirty="0" sz="105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E4E7EB"/>
                </a:solidFill>
                <a:latin typeface="Trebuchet MS"/>
                <a:cs typeface="Trebuchet MS"/>
              </a:rPr>
              <a:t>"expert</a:t>
            </a:r>
            <a:r>
              <a:rPr dirty="0" sz="1050" spc="5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E4E7EB"/>
                </a:solidFill>
                <a:latin typeface="Trebuchet MS"/>
                <a:cs typeface="Trebuchet MS"/>
              </a:rPr>
              <a:t>system"</a:t>
            </a:r>
            <a:r>
              <a:rPr dirty="0" sz="105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050" spc="50">
                <a:solidFill>
                  <a:srgbClr val="E4E7EB"/>
                </a:solidFill>
                <a:latin typeface="Trebuchet MS"/>
                <a:cs typeface="Trebuchet MS"/>
              </a:rPr>
              <a:t> could</a:t>
            </a:r>
            <a:r>
              <a:rPr dirty="0" sz="105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E4E7EB"/>
                </a:solidFill>
                <a:latin typeface="Trebuchet MS"/>
                <a:cs typeface="Trebuchet MS"/>
              </a:rPr>
              <a:t>identify </a:t>
            </a:r>
            <a:r>
              <a:rPr dirty="0" sz="1050" spc="80">
                <a:solidFill>
                  <a:srgbClr val="E4E7EB"/>
                </a:solidFill>
                <a:latin typeface="Trebuchet MS"/>
                <a:cs typeface="Trebuchet MS"/>
              </a:rPr>
              <a:t>unknown</a:t>
            </a:r>
            <a:r>
              <a:rPr dirty="0" sz="105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E4E7EB"/>
                </a:solidFill>
                <a:latin typeface="Trebuchet MS"/>
                <a:cs typeface="Trebuchet MS"/>
              </a:rPr>
              <a:t>organic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E4E7EB"/>
                </a:solidFill>
                <a:latin typeface="Trebuchet MS"/>
                <a:cs typeface="Trebuchet MS"/>
              </a:rPr>
              <a:t>molecules,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E4E7EB"/>
                </a:solidFill>
                <a:latin typeface="Trebuchet MS"/>
                <a:cs typeface="Trebuchet MS"/>
              </a:rPr>
              <a:t>showing</a:t>
            </a:r>
            <a:r>
              <a:rPr dirty="0" sz="1050" spc="2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E4E7EB"/>
                </a:solidFill>
                <a:latin typeface="Trebuchet MS"/>
                <a:cs typeface="Trebuchet MS"/>
              </a:rPr>
              <a:t>AI's</a:t>
            </a:r>
            <a:r>
              <a:rPr dirty="0" sz="105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E4E7EB"/>
                </a:solidFill>
                <a:latin typeface="Trebuchet MS"/>
                <a:cs typeface="Trebuchet MS"/>
              </a:rPr>
              <a:t>potential </a:t>
            </a:r>
            <a:r>
              <a:rPr dirty="0" sz="1050" spc="1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050" spc="1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E4E7EB"/>
                </a:solidFill>
                <a:latin typeface="Trebuchet MS"/>
                <a:cs typeface="Trebuchet MS"/>
              </a:rPr>
              <a:t>scientific</a:t>
            </a:r>
            <a:r>
              <a:rPr dirty="0" sz="1050" spc="1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E4E7EB"/>
                </a:solidFill>
                <a:latin typeface="Trebuchet MS"/>
                <a:cs typeface="Trebuchet MS"/>
              </a:rPr>
              <a:t>applications.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57200" y="1733550"/>
            <a:ext cx="11277600" cy="152400"/>
            <a:chOff x="457200" y="1733550"/>
            <a:chExt cx="11277600" cy="152400"/>
          </a:xfrm>
        </p:grpSpPr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790700"/>
              <a:ext cx="11277599" cy="380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950" y="1733550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0399" y="1733550"/>
              <a:ext cx="152399" cy="1523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5850" y="1733550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1774" y="1733550"/>
              <a:ext cx="152399" cy="1523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7225" y="1733550"/>
              <a:ext cx="152399" cy="15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Early</a:t>
            </a:r>
            <a:r>
              <a:rPr dirty="0" spc="290"/>
              <a:t> </a:t>
            </a:r>
            <a:r>
              <a:rPr dirty="0"/>
              <a:t>AI</a:t>
            </a:r>
            <a:r>
              <a:rPr dirty="0" spc="290"/>
              <a:t> </a:t>
            </a:r>
            <a:r>
              <a:rPr dirty="0" spc="370"/>
              <a:t>Breakthroughs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5039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Pioneering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30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demonstrated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AI's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potential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2057399"/>
            <a:ext cx="3609975" cy="2819400"/>
            <a:chOff x="457199" y="2057399"/>
            <a:chExt cx="3609975" cy="2819400"/>
          </a:xfrm>
        </p:grpSpPr>
        <p:sp>
          <p:nvSpPr>
            <p:cNvPr id="5" name="object 5" descr=""/>
            <p:cNvSpPr/>
            <p:nvPr/>
          </p:nvSpPr>
          <p:spPr>
            <a:xfrm>
              <a:off x="476249" y="1679574"/>
              <a:ext cx="3590925" cy="2819400"/>
            </a:xfrm>
            <a:custGeom>
              <a:avLst/>
              <a:gdLst/>
              <a:ahLst/>
              <a:cxnLst/>
              <a:rect l="l" t="t" r="r" b="b"/>
              <a:pathLst>
                <a:path w="3590925" h="2819400">
                  <a:moveTo>
                    <a:pt x="3501928" y="2819399"/>
                  </a:moveTo>
                  <a:lnTo>
                    <a:pt x="71196" y="2819399"/>
                  </a:lnTo>
                  <a:lnTo>
                    <a:pt x="66241" y="2818789"/>
                  </a:lnTo>
                  <a:lnTo>
                    <a:pt x="29705" y="2799872"/>
                  </a:lnTo>
                  <a:lnTo>
                    <a:pt x="7715" y="2766378"/>
                  </a:lnTo>
                  <a:lnTo>
                    <a:pt x="0" y="2730403"/>
                  </a:lnTo>
                  <a:lnTo>
                    <a:pt x="0" y="2724149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501928" y="0"/>
                  </a:lnTo>
                  <a:lnTo>
                    <a:pt x="3543391" y="12577"/>
                  </a:lnTo>
                  <a:lnTo>
                    <a:pt x="3578346" y="47531"/>
                  </a:lnTo>
                  <a:lnTo>
                    <a:pt x="3590924" y="88995"/>
                  </a:lnTo>
                  <a:lnTo>
                    <a:pt x="3590924" y="2730403"/>
                  </a:lnTo>
                  <a:lnTo>
                    <a:pt x="3578346" y="2771867"/>
                  </a:lnTo>
                  <a:lnTo>
                    <a:pt x="3543391" y="2806821"/>
                  </a:lnTo>
                  <a:lnTo>
                    <a:pt x="3508122" y="2818789"/>
                  </a:lnTo>
                  <a:lnTo>
                    <a:pt x="3501928" y="28193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199" y="1680003"/>
              <a:ext cx="86995" cy="2818765"/>
            </a:xfrm>
            <a:custGeom>
              <a:avLst/>
              <a:gdLst/>
              <a:ahLst/>
              <a:cxnLst/>
              <a:rect l="l" t="t" r="r" b="b"/>
              <a:pathLst>
                <a:path w="86995" h="2818765">
                  <a:moveTo>
                    <a:pt x="86379" y="2818542"/>
                  </a:moveTo>
                  <a:lnTo>
                    <a:pt x="42321" y="2802933"/>
                  </a:lnTo>
                  <a:lnTo>
                    <a:pt x="11259" y="2768666"/>
                  </a:lnTo>
                  <a:lnTo>
                    <a:pt x="0" y="27237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2723721"/>
                  </a:lnTo>
                  <a:lnTo>
                    <a:pt x="44855" y="2768666"/>
                  </a:lnTo>
                  <a:lnTo>
                    <a:pt x="63493" y="2802933"/>
                  </a:lnTo>
                  <a:lnTo>
                    <a:pt x="80381" y="2816553"/>
                  </a:lnTo>
                  <a:lnTo>
                    <a:pt x="86379" y="2818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3899" y="19081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581B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4" y="2022474"/>
              <a:ext cx="361949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35099" y="1854517"/>
            <a:ext cx="1858645" cy="5829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b="1">
                <a:solidFill>
                  <a:srgbClr val="FFFFFF"/>
                </a:solidFill>
                <a:latin typeface="Gill Sans MT"/>
                <a:cs typeface="Gill Sans MT"/>
              </a:rPr>
              <a:t>ELIZA</a:t>
            </a:r>
            <a:r>
              <a:rPr dirty="0" sz="1800" spc="3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35" b="1">
                <a:solidFill>
                  <a:srgbClr val="FFFFFF"/>
                </a:solidFill>
                <a:latin typeface="Gill Sans MT"/>
                <a:cs typeface="Gill Sans MT"/>
              </a:rPr>
              <a:t>Chatbot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90">
                <a:solidFill>
                  <a:srgbClr val="FED6AA"/>
                </a:solidFill>
                <a:latin typeface="Trebuchet MS"/>
                <a:cs typeface="Trebuchet MS"/>
              </a:rPr>
              <a:t>1965,</a:t>
            </a:r>
            <a:r>
              <a:rPr dirty="0" sz="1200" spc="35">
                <a:solidFill>
                  <a:srgbClr val="FED6A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ED6AA"/>
                </a:solidFill>
                <a:latin typeface="Trebuchet MS"/>
                <a:cs typeface="Trebuchet MS"/>
              </a:rPr>
              <a:t>MIT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899" y="2660649"/>
            <a:ext cx="190499" cy="1523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11199" y="2583179"/>
            <a:ext cx="2512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496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Function:</a:t>
            </a:r>
            <a:r>
              <a:rPr dirty="0" sz="1200" spc="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899" y="3232150"/>
            <a:ext cx="171449" cy="1523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11199" y="3154679"/>
            <a:ext cx="24618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591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Achievement:</a:t>
            </a:r>
            <a:r>
              <a:rPr dirty="0" sz="1200" spc="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Simulated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psychotherapist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3803650"/>
            <a:ext cx="104774" cy="1523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11199" y="3726179"/>
            <a:ext cx="26949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876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Impact:</a:t>
            </a:r>
            <a:r>
              <a:rPr dirty="0" sz="1200" spc="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Demonstrated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human-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dirty="0" sz="12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interaction</a:t>
            </a:r>
            <a:r>
              <a:rPr dirty="0" sz="12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295774" y="2057399"/>
            <a:ext cx="3600450" cy="2819400"/>
            <a:chOff x="4295774" y="2057399"/>
            <a:chExt cx="3600450" cy="2819400"/>
          </a:xfrm>
        </p:grpSpPr>
        <p:sp>
          <p:nvSpPr>
            <p:cNvPr id="17" name="object 17" descr=""/>
            <p:cNvSpPr/>
            <p:nvPr/>
          </p:nvSpPr>
          <p:spPr>
            <a:xfrm>
              <a:off x="4314824" y="1679574"/>
              <a:ext cx="3581400" cy="2819400"/>
            </a:xfrm>
            <a:custGeom>
              <a:avLst/>
              <a:gdLst/>
              <a:ahLst/>
              <a:cxnLst/>
              <a:rect l="l" t="t" r="r" b="b"/>
              <a:pathLst>
                <a:path w="3581400" h="2819400">
                  <a:moveTo>
                    <a:pt x="3492403" y="2819399"/>
                  </a:moveTo>
                  <a:lnTo>
                    <a:pt x="71196" y="2819399"/>
                  </a:lnTo>
                  <a:lnTo>
                    <a:pt x="66241" y="2818789"/>
                  </a:lnTo>
                  <a:lnTo>
                    <a:pt x="29705" y="2799872"/>
                  </a:lnTo>
                  <a:lnTo>
                    <a:pt x="7714" y="2766378"/>
                  </a:lnTo>
                  <a:lnTo>
                    <a:pt x="0" y="2730403"/>
                  </a:lnTo>
                  <a:lnTo>
                    <a:pt x="0" y="27241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3492403" y="0"/>
                  </a:lnTo>
                  <a:lnTo>
                    <a:pt x="3533867" y="12577"/>
                  </a:lnTo>
                  <a:lnTo>
                    <a:pt x="3568821" y="47531"/>
                  </a:lnTo>
                  <a:lnTo>
                    <a:pt x="3581400" y="88995"/>
                  </a:lnTo>
                  <a:lnTo>
                    <a:pt x="3581400" y="2730403"/>
                  </a:lnTo>
                  <a:lnTo>
                    <a:pt x="3568821" y="2771867"/>
                  </a:lnTo>
                  <a:lnTo>
                    <a:pt x="3533866" y="2806821"/>
                  </a:lnTo>
                  <a:lnTo>
                    <a:pt x="3498597" y="2818789"/>
                  </a:lnTo>
                  <a:lnTo>
                    <a:pt x="3492403" y="28193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95774" y="1680003"/>
              <a:ext cx="86995" cy="2818765"/>
            </a:xfrm>
            <a:custGeom>
              <a:avLst/>
              <a:gdLst/>
              <a:ahLst/>
              <a:cxnLst/>
              <a:rect l="l" t="t" r="r" b="b"/>
              <a:pathLst>
                <a:path w="86995" h="2818765">
                  <a:moveTo>
                    <a:pt x="86379" y="2818542"/>
                  </a:moveTo>
                  <a:lnTo>
                    <a:pt x="42321" y="2802933"/>
                  </a:lnTo>
                  <a:lnTo>
                    <a:pt x="11259" y="2768666"/>
                  </a:lnTo>
                  <a:lnTo>
                    <a:pt x="0" y="27237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2723721"/>
                  </a:lnTo>
                  <a:lnTo>
                    <a:pt x="44855" y="2768666"/>
                  </a:lnTo>
                  <a:lnTo>
                    <a:pt x="63492" y="2802933"/>
                  </a:lnTo>
                  <a:lnTo>
                    <a:pt x="80381" y="2816553"/>
                  </a:lnTo>
                  <a:lnTo>
                    <a:pt x="86379" y="2818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62474" y="2041524"/>
              <a:ext cx="466725" cy="571500"/>
            </a:xfrm>
            <a:custGeom>
              <a:avLst/>
              <a:gdLst/>
              <a:ahLst/>
              <a:cxnLst/>
              <a:rect l="l" t="t" r="r" b="b"/>
              <a:pathLst>
                <a:path w="466725" h="571500">
                  <a:moveTo>
                    <a:pt x="241149" y="571499"/>
                  </a:moveTo>
                  <a:lnTo>
                    <a:pt x="225575" y="571499"/>
                  </a:lnTo>
                  <a:lnTo>
                    <a:pt x="217956" y="571041"/>
                  </a:lnTo>
                  <a:lnTo>
                    <a:pt x="180224" y="564183"/>
                  </a:lnTo>
                  <a:lnTo>
                    <a:pt x="136909" y="546166"/>
                  </a:lnTo>
                  <a:lnTo>
                    <a:pt x="97295" y="518142"/>
                  </a:lnTo>
                  <a:lnTo>
                    <a:pt x="64307" y="482784"/>
                  </a:lnTo>
                  <a:lnTo>
                    <a:pt x="42542" y="450288"/>
                  </a:lnTo>
                  <a:lnTo>
                    <a:pt x="24900" y="414224"/>
                  </a:lnTo>
                  <a:lnTo>
                    <a:pt x="11770" y="375386"/>
                  </a:lnTo>
                  <a:lnTo>
                    <a:pt x="3433" y="334599"/>
                  </a:lnTo>
                  <a:lnTo>
                    <a:pt x="70" y="292764"/>
                  </a:lnTo>
                  <a:lnTo>
                    <a:pt x="0" y="285749"/>
                  </a:lnTo>
                  <a:lnTo>
                    <a:pt x="281" y="271728"/>
                  </a:lnTo>
                  <a:lnTo>
                    <a:pt x="4481" y="230002"/>
                  </a:lnTo>
                  <a:lnTo>
                    <a:pt x="13632" y="189483"/>
                  </a:lnTo>
                  <a:lnTo>
                    <a:pt x="27537" y="151048"/>
                  </a:lnTo>
                  <a:lnTo>
                    <a:pt x="45894" y="115528"/>
                  </a:lnTo>
                  <a:lnTo>
                    <a:pt x="68306" y="83693"/>
                  </a:lnTo>
                  <a:lnTo>
                    <a:pt x="97295" y="53356"/>
                  </a:lnTo>
                  <a:lnTo>
                    <a:pt x="130013" y="29328"/>
                  </a:lnTo>
                  <a:lnTo>
                    <a:pt x="172824" y="9587"/>
                  </a:lnTo>
                  <a:lnTo>
                    <a:pt x="217956" y="458"/>
                  </a:lnTo>
                  <a:lnTo>
                    <a:pt x="225575" y="0"/>
                  </a:lnTo>
                  <a:lnTo>
                    <a:pt x="241149" y="0"/>
                  </a:lnTo>
                  <a:lnTo>
                    <a:pt x="286499" y="7316"/>
                  </a:lnTo>
                  <a:lnTo>
                    <a:pt x="329814" y="25332"/>
                  </a:lnTo>
                  <a:lnTo>
                    <a:pt x="369429" y="53356"/>
                  </a:lnTo>
                  <a:lnTo>
                    <a:pt x="402416" y="88715"/>
                  </a:lnTo>
                  <a:lnTo>
                    <a:pt x="424182" y="121210"/>
                  </a:lnTo>
                  <a:lnTo>
                    <a:pt x="441824" y="157275"/>
                  </a:lnTo>
                  <a:lnTo>
                    <a:pt x="454953" y="196112"/>
                  </a:lnTo>
                  <a:lnTo>
                    <a:pt x="463291" y="236899"/>
                  </a:lnTo>
                  <a:lnTo>
                    <a:pt x="466654" y="278735"/>
                  </a:lnTo>
                  <a:lnTo>
                    <a:pt x="466654" y="292764"/>
                  </a:lnTo>
                  <a:lnTo>
                    <a:pt x="463291" y="334599"/>
                  </a:lnTo>
                  <a:lnTo>
                    <a:pt x="454953" y="375386"/>
                  </a:lnTo>
                  <a:lnTo>
                    <a:pt x="441824" y="414224"/>
                  </a:lnTo>
                  <a:lnTo>
                    <a:pt x="424182" y="450288"/>
                  </a:lnTo>
                  <a:lnTo>
                    <a:pt x="402416" y="482784"/>
                  </a:lnTo>
                  <a:lnTo>
                    <a:pt x="375556" y="512574"/>
                  </a:lnTo>
                  <a:lnTo>
                    <a:pt x="336711" y="542170"/>
                  </a:lnTo>
                  <a:lnTo>
                    <a:pt x="293900" y="561911"/>
                  </a:lnTo>
                  <a:lnTo>
                    <a:pt x="248769" y="571041"/>
                  </a:lnTo>
                  <a:lnTo>
                    <a:pt x="241149" y="571499"/>
                  </a:lnTo>
                  <a:close/>
                </a:path>
              </a:pathLst>
            </a:custGeom>
            <a:solidFill>
              <a:srgbClr val="7C2D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199" y="2155824"/>
              <a:ext cx="285749" cy="3428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165327" y="1864995"/>
            <a:ext cx="2183765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General</a:t>
            </a:r>
            <a:r>
              <a:rPr dirty="0" sz="18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45" b="1">
                <a:solidFill>
                  <a:srgbClr val="FFFFFF"/>
                </a:solidFill>
                <a:latin typeface="Gill Sans MT"/>
                <a:cs typeface="Gill Sans MT"/>
              </a:rPr>
              <a:t>Problem 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Solver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114">
                <a:solidFill>
                  <a:srgbClr val="FED6AA"/>
                </a:solidFill>
                <a:latin typeface="Trebuchet MS"/>
                <a:cs typeface="Trebuchet MS"/>
              </a:rPr>
              <a:t>1969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562475" y="3305175"/>
            <a:ext cx="190500" cy="495300"/>
            <a:chOff x="4562475" y="3305175"/>
            <a:chExt cx="190500" cy="495300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2475" y="2927350"/>
              <a:ext cx="190499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9" y="3270249"/>
              <a:ext cx="161924" cy="1523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4861718" y="2895600"/>
            <a:ext cx="2096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Function:</a:t>
            </a:r>
            <a:r>
              <a:rPr dirty="0" sz="1200" spc="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Problem-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solving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46500" y="3192779"/>
            <a:ext cx="3020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591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Achievement:</a:t>
            </a:r>
            <a:r>
              <a:rPr dirty="0" sz="1200" spc="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Separated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strategy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2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12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problems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2000" y="3841750"/>
            <a:ext cx="104774" cy="15239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4546500" y="3764279"/>
            <a:ext cx="29083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876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Impact:</a:t>
            </a:r>
            <a:r>
              <a:rPr dirty="0" sz="1200" spc="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Foundation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approaches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124824" y="2057399"/>
            <a:ext cx="3609975" cy="2819400"/>
            <a:chOff x="8124824" y="2057399"/>
            <a:chExt cx="3609975" cy="2819400"/>
          </a:xfrm>
        </p:grpSpPr>
        <p:sp>
          <p:nvSpPr>
            <p:cNvPr id="30" name="object 30" descr=""/>
            <p:cNvSpPr/>
            <p:nvPr/>
          </p:nvSpPr>
          <p:spPr>
            <a:xfrm>
              <a:off x="8143874" y="1679574"/>
              <a:ext cx="3590925" cy="2819400"/>
            </a:xfrm>
            <a:custGeom>
              <a:avLst/>
              <a:gdLst/>
              <a:ahLst/>
              <a:cxnLst/>
              <a:rect l="l" t="t" r="r" b="b"/>
              <a:pathLst>
                <a:path w="3590925" h="2819400">
                  <a:moveTo>
                    <a:pt x="3501929" y="2819399"/>
                  </a:moveTo>
                  <a:lnTo>
                    <a:pt x="71196" y="2819399"/>
                  </a:lnTo>
                  <a:lnTo>
                    <a:pt x="66241" y="2818789"/>
                  </a:lnTo>
                  <a:lnTo>
                    <a:pt x="29705" y="2799872"/>
                  </a:lnTo>
                  <a:lnTo>
                    <a:pt x="7714" y="2766378"/>
                  </a:lnTo>
                  <a:lnTo>
                    <a:pt x="0" y="2730403"/>
                  </a:lnTo>
                  <a:lnTo>
                    <a:pt x="0" y="27241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4" y="12577"/>
                  </a:lnTo>
                  <a:lnTo>
                    <a:pt x="71196" y="0"/>
                  </a:lnTo>
                  <a:lnTo>
                    <a:pt x="3501929" y="0"/>
                  </a:lnTo>
                  <a:lnTo>
                    <a:pt x="3543390" y="12577"/>
                  </a:lnTo>
                  <a:lnTo>
                    <a:pt x="3578345" y="47531"/>
                  </a:lnTo>
                  <a:lnTo>
                    <a:pt x="3590925" y="88995"/>
                  </a:lnTo>
                  <a:lnTo>
                    <a:pt x="3590925" y="2730403"/>
                  </a:lnTo>
                  <a:lnTo>
                    <a:pt x="3578345" y="2771867"/>
                  </a:lnTo>
                  <a:lnTo>
                    <a:pt x="3543390" y="2806821"/>
                  </a:lnTo>
                  <a:lnTo>
                    <a:pt x="3508123" y="2818789"/>
                  </a:lnTo>
                  <a:lnTo>
                    <a:pt x="3501929" y="28193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124824" y="1680003"/>
              <a:ext cx="86995" cy="2818765"/>
            </a:xfrm>
            <a:custGeom>
              <a:avLst/>
              <a:gdLst/>
              <a:ahLst/>
              <a:cxnLst/>
              <a:rect l="l" t="t" r="r" b="b"/>
              <a:pathLst>
                <a:path w="86995" h="2818765">
                  <a:moveTo>
                    <a:pt x="86379" y="2818542"/>
                  </a:moveTo>
                  <a:lnTo>
                    <a:pt x="42321" y="2802933"/>
                  </a:lnTo>
                  <a:lnTo>
                    <a:pt x="11259" y="2768666"/>
                  </a:lnTo>
                  <a:lnTo>
                    <a:pt x="0" y="27237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8" y="0"/>
                  </a:lnTo>
                  <a:lnTo>
                    <a:pt x="80380" y="1988"/>
                  </a:lnTo>
                  <a:lnTo>
                    <a:pt x="73378" y="6821"/>
                  </a:lnTo>
                  <a:lnTo>
                    <a:pt x="47721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2723721"/>
                  </a:lnTo>
                  <a:lnTo>
                    <a:pt x="44854" y="2768666"/>
                  </a:lnTo>
                  <a:lnTo>
                    <a:pt x="63492" y="2802933"/>
                  </a:lnTo>
                  <a:lnTo>
                    <a:pt x="80380" y="2816553"/>
                  </a:lnTo>
                  <a:lnTo>
                    <a:pt x="86379" y="2818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391524" y="2041524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245923" y="571499"/>
                  </a:moveTo>
                  <a:lnTo>
                    <a:pt x="230326" y="571499"/>
                  </a:lnTo>
                  <a:lnTo>
                    <a:pt x="222546" y="571041"/>
                  </a:lnTo>
                  <a:lnTo>
                    <a:pt x="184020" y="564196"/>
                  </a:lnTo>
                  <a:lnTo>
                    <a:pt x="139792" y="546214"/>
                  </a:lnTo>
                  <a:lnTo>
                    <a:pt x="99344" y="518242"/>
                  </a:lnTo>
                  <a:lnTo>
                    <a:pt x="65662" y="482950"/>
                  </a:lnTo>
                  <a:lnTo>
                    <a:pt x="43437" y="450515"/>
                  </a:lnTo>
                  <a:lnTo>
                    <a:pt x="25424" y="414518"/>
                  </a:lnTo>
                  <a:lnTo>
                    <a:pt x="12018" y="375753"/>
                  </a:lnTo>
                  <a:lnTo>
                    <a:pt x="3504" y="335043"/>
                  </a:lnTo>
                  <a:lnTo>
                    <a:pt x="71" y="293286"/>
                  </a:lnTo>
                  <a:lnTo>
                    <a:pt x="0" y="286284"/>
                  </a:lnTo>
                  <a:lnTo>
                    <a:pt x="286" y="271220"/>
                  </a:lnTo>
                  <a:lnTo>
                    <a:pt x="4574" y="229571"/>
                  </a:lnTo>
                  <a:lnTo>
                    <a:pt x="13918" y="189128"/>
                  </a:lnTo>
                  <a:lnTo>
                    <a:pt x="28116" y="150765"/>
                  </a:lnTo>
                  <a:lnTo>
                    <a:pt x="46860" y="115312"/>
                  </a:lnTo>
                  <a:lnTo>
                    <a:pt x="69744" y="83537"/>
                  </a:lnTo>
                  <a:lnTo>
                    <a:pt x="99345" y="53256"/>
                  </a:lnTo>
                  <a:lnTo>
                    <a:pt x="132751" y="29274"/>
                  </a:lnTo>
                  <a:lnTo>
                    <a:pt x="176464" y="9569"/>
                  </a:lnTo>
                  <a:lnTo>
                    <a:pt x="222546" y="457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7302"/>
                  </a:lnTo>
                  <a:lnTo>
                    <a:pt x="336455" y="25285"/>
                  </a:lnTo>
                  <a:lnTo>
                    <a:pt x="376904" y="53256"/>
                  </a:lnTo>
                  <a:lnTo>
                    <a:pt x="410587" y="88548"/>
                  </a:lnTo>
                  <a:lnTo>
                    <a:pt x="432810" y="120983"/>
                  </a:lnTo>
                  <a:lnTo>
                    <a:pt x="450824" y="156980"/>
                  </a:lnTo>
                  <a:lnTo>
                    <a:pt x="464230" y="195746"/>
                  </a:lnTo>
                  <a:lnTo>
                    <a:pt x="472744" y="236455"/>
                  </a:lnTo>
                  <a:lnTo>
                    <a:pt x="476178" y="278213"/>
                  </a:lnTo>
                  <a:lnTo>
                    <a:pt x="476178" y="293286"/>
                  </a:lnTo>
                  <a:lnTo>
                    <a:pt x="472744" y="335043"/>
                  </a:lnTo>
                  <a:lnTo>
                    <a:pt x="464230" y="375753"/>
                  </a:lnTo>
                  <a:lnTo>
                    <a:pt x="450824" y="414518"/>
                  </a:lnTo>
                  <a:lnTo>
                    <a:pt x="432810" y="450515"/>
                  </a:lnTo>
                  <a:lnTo>
                    <a:pt x="410587" y="482950"/>
                  </a:lnTo>
                  <a:lnTo>
                    <a:pt x="383160" y="512684"/>
                  </a:lnTo>
                  <a:lnTo>
                    <a:pt x="343497" y="542225"/>
                  </a:lnTo>
                  <a:lnTo>
                    <a:pt x="299785" y="561929"/>
                  </a:lnTo>
                  <a:lnTo>
                    <a:pt x="253704" y="571041"/>
                  </a:lnTo>
                  <a:lnTo>
                    <a:pt x="245923" y="571499"/>
                  </a:lnTo>
                  <a:close/>
                </a:path>
              </a:pathLst>
            </a:custGeom>
            <a:solidFill>
              <a:srgbClr val="124E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5824" y="2155824"/>
              <a:ext cx="247649" cy="3428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9011493" y="1864995"/>
            <a:ext cx="196596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800" spc="170" b="1">
                <a:solidFill>
                  <a:srgbClr val="FFFFFF"/>
                </a:solidFill>
                <a:latin typeface="Gill Sans MT"/>
                <a:cs typeface="Gill Sans MT"/>
              </a:rPr>
              <a:t>Dendral</a:t>
            </a:r>
            <a:r>
              <a:rPr dirty="0" sz="18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40" b="1">
                <a:solidFill>
                  <a:srgbClr val="FFFFFF"/>
                </a:solidFill>
                <a:latin typeface="Gill Sans MT"/>
                <a:cs typeface="Gill Sans MT"/>
              </a:rPr>
              <a:t>Expert </a:t>
            </a:r>
            <a:r>
              <a:rPr dirty="0" sz="1800" spc="195" b="1">
                <a:solidFill>
                  <a:srgbClr val="FFFFFF"/>
                </a:solidFill>
                <a:latin typeface="Gill Sans MT"/>
                <a:cs typeface="Gill Sans MT"/>
              </a:rPr>
              <a:t>System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114">
                <a:solidFill>
                  <a:srgbClr val="FED6AA"/>
                </a:solidFill>
                <a:latin typeface="Trebuchet MS"/>
                <a:cs typeface="Trebuchet MS"/>
              </a:rPr>
              <a:t>1972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391525" y="3305175"/>
            <a:ext cx="190500" cy="495300"/>
            <a:chOff x="8391525" y="3305175"/>
            <a:chExt cx="190500" cy="495300"/>
          </a:xfrm>
        </p:grpSpPr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1525" y="2927350"/>
              <a:ext cx="190499" cy="1523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1525" y="3270249"/>
              <a:ext cx="171449" cy="1523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8697168" y="2895600"/>
            <a:ext cx="2237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Function:</a:t>
            </a:r>
            <a:r>
              <a:rPr dirty="0" sz="1200" spc="2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Scientific</a:t>
            </a:r>
            <a:r>
              <a:rPr dirty="0" sz="12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381950" y="3192779"/>
            <a:ext cx="30118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591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Achievement:</a:t>
            </a:r>
            <a:r>
              <a:rPr dirty="0" sz="1200" spc="22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dirty="0" sz="12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unknown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organic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molecules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91525" y="3841750"/>
            <a:ext cx="104774" cy="15239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8381950" y="3764279"/>
            <a:ext cx="2512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8760">
              <a:lnSpc>
                <a:spcPct val="125000"/>
              </a:lnSpc>
              <a:spcBef>
                <a:spcPts val="100"/>
              </a:spcBef>
            </a:pPr>
            <a:r>
              <a:rPr dirty="0" sz="1200" spc="114" b="1">
                <a:solidFill>
                  <a:srgbClr val="FFFFFF"/>
                </a:solidFill>
                <a:latin typeface="Gill Sans MT"/>
                <a:cs typeface="Gill Sans MT"/>
              </a:rPr>
              <a:t>Impact:</a:t>
            </a:r>
            <a:r>
              <a:rPr dirty="0" sz="1200" spc="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Proved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AI's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practical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57199" y="4876799"/>
            <a:ext cx="11277600" cy="533400"/>
            <a:chOff x="457199" y="4876799"/>
            <a:chExt cx="11277600" cy="533400"/>
          </a:xfrm>
        </p:grpSpPr>
        <p:sp>
          <p:nvSpPr>
            <p:cNvPr id="43" name="object 43" descr=""/>
            <p:cNvSpPr/>
            <p:nvPr/>
          </p:nvSpPr>
          <p:spPr>
            <a:xfrm>
              <a:off x="476249" y="4498974"/>
              <a:ext cx="11258550" cy="533400"/>
            </a:xfrm>
            <a:custGeom>
              <a:avLst/>
              <a:gdLst/>
              <a:ahLst/>
              <a:cxnLst/>
              <a:rect l="l" t="t" r="r" b="b"/>
              <a:pathLst>
                <a:path w="11258550" h="533400">
                  <a:moveTo>
                    <a:pt x="11187352" y="533399"/>
                  </a:moveTo>
                  <a:lnTo>
                    <a:pt x="53397" y="533399"/>
                  </a:lnTo>
                  <a:lnTo>
                    <a:pt x="49681" y="532911"/>
                  </a:lnTo>
                  <a:lnTo>
                    <a:pt x="14085" y="507542"/>
                  </a:lnTo>
                  <a:lnTo>
                    <a:pt x="366" y="467158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1187352" y="0"/>
                  </a:lnTo>
                  <a:lnTo>
                    <a:pt x="11228841" y="15621"/>
                  </a:lnTo>
                  <a:lnTo>
                    <a:pt x="11254662" y="51661"/>
                  </a:lnTo>
                  <a:lnTo>
                    <a:pt x="11258549" y="71196"/>
                  </a:lnTo>
                  <a:lnTo>
                    <a:pt x="11258549" y="462203"/>
                  </a:lnTo>
                  <a:lnTo>
                    <a:pt x="11242925" y="503693"/>
                  </a:lnTo>
                  <a:lnTo>
                    <a:pt x="11206886" y="529513"/>
                  </a:lnTo>
                  <a:lnTo>
                    <a:pt x="11192307" y="532911"/>
                  </a:lnTo>
                  <a:lnTo>
                    <a:pt x="11187352" y="5333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7199" y="4499252"/>
              <a:ext cx="70485" cy="533400"/>
            </a:xfrm>
            <a:custGeom>
              <a:avLst/>
              <a:gdLst/>
              <a:ahLst/>
              <a:cxnLst/>
              <a:rect l="l" t="t" r="r" b="b"/>
              <a:pathLst>
                <a:path w="70484" h="533400">
                  <a:moveTo>
                    <a:pt x="70450" y="532844"/>
                  </a:moveTo>
                  <a:lnTo>
                    <a:pt x="33857" y="520291"/>
                  </a:lnTo>
                  <a:lnTo>
                    <a:pt x="5800" y="486081"/>
                  </a:lnTo>
                  <a:lnTo>
                    <a:pt x="0" y="456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456922"/>
                  </a:lnTo>
                  <a:lnTo>
                    <a:pt x="44515" y="499263"/>
                  </a:lnTo>
                  <a:lnTo>
                    <a:pt x="66287" y="531188"/>
                  </a:lnTo>
                  <a:lnTo>
                    <a:pt x="70450" y="532844"/>
                  </a:lnTo>
                  <a:close/>
                </a:path>
              </a:pathLst>
            </a:custGeom>
            <a:solidFill>
              <a:srgbClr val="FA91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34999" y="4643509"/>
            <a:ext cx="1035431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0" i="1">
                <a:solidFill>
                  <a:srgbClr val="E4E7EB"/>
                </a:solidFill>
                <a:latin typeface="Trebuchet MS"/>
                <a:cs typeface="Trebuchet MS"/>
              </a:rPr>
              <a:t>"These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early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 i="1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 i="1">
                <a:solidFill>
                  <a:srgbClr val="E4E7EB"/>
                </a:solidFill>
                <a:latin typeface="Trebuchet MS"/>
                <a:cs typeface="Trebuchet MS"/>
              </a:rPr>
              <a:t>showed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 i="1">
                <a:solidFill>
                  <a:srgbClr val="E4E7EB"/>
                </a:solidFill>
                <a:latin typeface="Trebuchet MS"/>
                <a:cs typeface="Trebuchet MS"/>
              </a:rPr>
              <a:t>could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 i="1">
                <a:solidFill>
                  <a:srgbClr val="E4E7EB"/>
                </a:solidFill>
                <a:latin typeface="Trebuchet MS"/>
                <a:cs typeface="Trebuchet MS"/>
              </a:rPr>
              <a:t>solve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real-world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 i="1">
                <a:solidFill>
                  <a:srgbClr val="E4E7EB"/>
                </a:solidFill>
                <a:latin typeface="Trebuchet MS"/>
                <a:cs typeface="Trebuchet MS"/>
              </a:rPr>
              <a:t>problems,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 i="1">
                <a:solidFill>
                  <a:srgbClr val="E4E7EB"/>
                </a:solidFill>
                <a:latin typeface="Trebuchet MS"/>
                <a:cs typeface="Trebuchet MS"/>
              </a:rPr>
              <a:t>laying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 i="1">
                <a:solidFill>
                  <a:srgbClr val="E4E7EB"/>
                </a:solidFill>
                <a:latin typeface="Trebuchet MS"/>
                <a:cs typeface="Trebuchet MS"/>
              </a:rPr>
              <a:t>groundwork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8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 i="1">
                <a:solidFill>
                  <a:srgbClr val="E4E7EB"/>
                </a:solidFill>
                <a:latin typeface="Trebuchet MS"/>
                <a:cs typeface="Trebuchet MS"/>
              </a:rPr>
              <a:t>today's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 i="1">
                <a:solidFill>
                  <a:srgbClr val="E4E7EB"/>
                </a:solidFill>
                <a:latin typeface="Trebuchet MS"/>
                <a:cs typeface="Trebuchet MS"/>
              </a:rPr>
              <a:t>sophisticated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i="1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8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 i="1">
                <a:solidFill>
                  <a:srgbClr val="E4E7EB"/>
                </a:solidFill>
                <a:latin typeface="Trebuchet MS"/>
                <a:cs typeface="Trebuchet MS"/>
              </a:rPr>
              <a:t>applications."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57200" y="1662112"/>
            <a:ext cx="11277600" cy="142875"/>
            <a:chOff x="457200" y="1662112"/>
            <a:chExt cx="11277600" cy="142875"/>
          </a:xfrm>
        </p:grpSpPr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200" y="1336675"/>
              <a:ext cx="11277599" cy="3809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3150" y="1284287"/>
              <a:ext cx="142874" cy="142874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5999" y="1284287"/>
              <a:ext cx="142874" cy="14287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48849" y="1284287"/>
              <a:ext cx="142874" cy="142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The</a:t>
            </a:r>
            <a:r>
              <a:rPr dirty="0" spc="295"/>
              <a:t> </a:t>
            </a:r>
            <a:r>
              <a:rPr dirty="0"/>
              <a:t>AI</a:t>
            </a:r>
            <a:r>
              <a:rPr dirty="0" spc="295"/>
              <a:t> </a:t>
            </a:r>
            <a:r>
              <a:rPr dirty="0" spc="265"/>
              <a:t>Winters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199" y="2247899"/>
            <a:ext cx="5524500" cy="3238500"/>
            <a:chOff x="457199" y="2247899"/>
            <a:chExt cx="5524500" cy="3238500"/>
          </a:xfrm>
        </p:grpSpPr>
        <p:sp>
          <p:nvSpPr>
            <p:cNvPr id="4" name="object 4" descr=""/>
            <p:cNvSpPr/>
            <p:nvPr/>
          </p:nvSpPr>
          <p:spPr>
            <a:xfrm>
              <a:off x="457199" y="1870074"/>
              <a:ext cx="5524500" cy="3238500"/>
            </a:xfrm>
            <a:custGeom>
              <a:avLst/>
              <a:gdLst/>
              <a:ahLst/>
              <a:cxnLst/>
              <a:rect l="l" t="t" r="r" b="b"/>
              <a:pathLst>
                <a:path w="5524500" h="3238500">
                  <a:moveTo>
                    <a:pt x="5435503" y="3238499"/>
                  </a:moveTo>
                  <a:lnTo>
                    <a:pt x="88995" y="3238499"/>
                  </a:lnTo>
                  <a:lnTo>
                    <a:pt x="82801" y="3237889"/>
                  </a:lnTo>
                  <a:lnTo>
                    <a:pt x="37131" y="3218971"/>
                  </a:lnTo>
                  <a:lnTo>
                    <a:pt x="9643" y="3185477"/>
                  </a:lnTo>
                  <a:lnTo>
                    <a:pt x="0" y="3149503"/>
                  </a:lnTo>
                  <a:lnTo>
                    <a:pt x="0" y="3143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3149503"/>
                  </a:lnTo>
                  <a:lnTo>
                    <a:pt x="5511920" y="3190966"/>
                  </a:lnTo>
                  <a:lnTo>
                    <a:pt x="5476965" y="3225920"/>
                  </a:lnTo>
                  <a:lnTo>
                    <a:pt x="5441697" y="3237889"/>
                  </a:lnTo>
                  <a:lnTo>
                    <a:pt x="5435503" y="3238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098674"/>
              <a:ext cx="285749" cy="3428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987" y="3022599"/>
              <a:ext cx="47625" cy="352425"/>
            </a:xfrm>
            <a:custGeom>
              <a:avLst/>
              <a:gdLst/>
              <a:ahLst/>
              <a:cxnLst/>
              <a:rect l="l" t="t" r="r" b="b"/>
              <a:pathLst>
                <a:path w="47625" h="3524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352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73099" y="2105025"/>
            <a:ext cx="4319905" cy="157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First </a:t>
            </a:r>
            <a:r>
              <a:rPr dirty="0" sz="1800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10" b="1">
                <a:solidFill>
                  <a:srgbClr val="FFFFFF"/>
                </a:solidFill>
                <a:latin typeface="Gill Sans MT"/>
                <a:cs typeface="Gill Sans MT"/>
              </a:rPr>
              <a:t>Winter</a:t>
            </a: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215" b="1">
                <a:solidFill>
                  <a:srgbClr val="FFFFFF"/>
                </a:solidFill>
                <a:latin typeface="Gill Sans MT"/>
                <a:cs typeface="Gill Sans MT"/>
              </a:rPr>
              <a:t>(1974-</a:t>
            </a:r>
            <a:r>
              <a:rPr dirty="0" sz="1800" spc="220" b="1">
                <a:solidFill>
                  <a:srgbClr val="FFFFFF"/>
                </a:solidFill>
                <a:latin typeface="Gill Sans MT"/>
                <a:cs typeface="Gill Sans MT"/>
              </a:rPr>
              <a:t>1980)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350" spc="145" b="1">
                <a:solidFill>
                  <a:srgbClr val="FED6AA"/>
                </a:solidFill>
                <a:latin typeface="Gill Sans MT"/>
                <a:cs typeface="Gill Sans MT"/>
              </a:rPr>
              <a:t>Causes:</a:t>
            </a:r>
            <a:endParaRPr sz="1350">
              <a:latin typeface="Gill Sans MT"/>
              <a:cs typeface="Gill Sans MT"/>
            </a:endParaRPr>
          </a:p>
          <a:p>
            <a:pPr marL="297815" marR="5080">
              <a:lnSpc>
                <a:spcPct val="166700"/>
              </a:lnSpc>
              <a:spcBef>
                <a:spcPts val="45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Researchers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overpromised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on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what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could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deliver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Computational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power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needed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complex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tasks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was</a:t>
            </a:r>
            <a:endParaRPr sz="120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359"/>
              </a:spcBef>
            </a:pP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unavailable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3099" y="3857625"/>
            <a:ext cx="4872990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20" b="1">
                <a:solidFill>
                  <a:srgbClr val="FED6AA"/>
                </a:solidFill>
                <a:latin typeface="Gill Sans MT"/>
                <a:cs typeface="Gill Sans MT"/>
              </a:rPr>
              <a:t>Impact:</a:t>
            </a:r>
            <a:endParaRPr sz="135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Government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agencies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U.S.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U.K.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cut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funding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for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undirected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research,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leading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significant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slowdown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in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the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field.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10298" y="2247899"/>
            <a:ext cx="5524500" cy="3238500"/>
            <a:chOff x="6210298" y="2247899"/>
            <a:chExt cx="5524500" cy="3238500"/>
          </a:xfrm>
        </p:grpSpPr>
        <p:sp>
          <p:nvSpPr>
            <p:cNvPr id="10" name="object 10" descr=""/>
            <p:cNvSpPr/>
            <p:nvPr/>
          </p:nvSpPr>
          <p:spPr>
            <a:xfrm>
              <a:off x="6210298" y="1870074"/>
              <a:ext cx="5524500" cy="3238500"/>
            </a:xfrm>
            <a:custGeom>
              <a:avLst/>
              <a:gdLst/>
              <a:ahLst/>
              <a:cxnLst/>
              <a:rect l="l" t="t" r="r" b="b"/>
              <a:pathLst>
                <a:path w="5524500" h="3238500">
                  <a:moveTo>
                    <a:pt x="5435504" y="3238499"/>
                  </a:moveTo>
                  <a:lnTo>
                    <a:pt x="88995" y="3238499"/>
                  </a:lnTo>
                  <a:lnTo>
                    <a:pt x="82801" y="3237889"/>
                  </a:lnTo>
                  <a:lnTo>
                    <a:pt x="37131" y="3218971"/>
                  </a:lnTo>
                  <a:lnTo>
                    <a:pt x="9643" y="3185477"/>
                  </a:lnTo>
                  <a:lnTo>
                    <a:pt x="0" y="3149503"/>
                  </a:lnTo>
                  <a:lnTo>
                    <a:pt x="0" y="3143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3149503"/>
                  </a:lnTo>
                  <a:lnTo>
                    <a:pt x="5511920" y="3190966"/>
                  </a:lnTo>
                  <a:lnTo>
                    <a:pt x="5476965" y="3225920"/>
                  </a:lnTo>
                  <a:lnTo>
                    <a:pt x="5441698" y="3237889"/>
                  </a:lnTo>
                  <a:lnTo>
                    <a:pt x="5435504" y="32384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899" y="2098674"/>
              <a:ext cx="285749" cy="3428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515087" y="3022599"/>
              <a:ext cx="47625" cy="352425"/>
            </a:xfrm>
            <a:custGeom>
              <a:avLst/>
              <a:gdLst/>
              <a:ahLst/>
              <a:cxnLst/>
              <a:rect l="l" t="t" r="r" b="b"/>
              <a:pathLst>
                <a:path w="47625" h="3524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352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426199" y="2105025"/>
            <a:ext cx="4518025" cy="134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solidFill>
                  <a:srgbClr val="FFFFFF"/>
                </a:solidFill>
                <a:latin typeface="Gill Sans MT"/>
                <a:cs typeface="Gill Sans MT"/>
              </a:rPr>
              <a:t>Second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Gill Sans MT"/>
                <a:cs typeface="Gill Sans MT"/>
              </a:rPr>
              <a:t>AI</a:t>
            </a:r>
            <a:r>
              <a:rPr dirty="0" sz="18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110" b="1">
                <a:solidFill>
                  <a:srgbClr val="FFFFFF"/>
                </a:solidFill>
                <a:latin typeface="Gill Sans MT"/>
                <a:cs typeface="Gill Sans MT"/>
              </a:rPr>
              <a:t>Winter</a:t>
            </a:r>
            <a:r>
              <a:rPr dirty="0" sz="1800" spc="16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215" b="1">
                <a:solidFill>
                  <a:srgbClr val="FFFFFF"/>
                </a:solidFill>
                <a:latin typeface="Gill Sans MT"/>
                <a:cs typeface="Gill Sans MT"/>
              </a:rPr>
              <a:t>(1987-</a:t>
            </a:r>
            <a:r>
              <a:rPr dirty="0" sz="1800" spc="220" b="1">
                <a:solidFill>
                  <a:srgbClr val="FFFFFF"/>
                </a:solidFill>
                <a:latin typeface="Gill Sans MT"/>
                <a:cs typeface="Gill Sans MT"/>
              </a:rPr>
              <a:t>1993)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350" spc="145" b="1">
                <a:solidFill>
                  <a:srgbClr val="FED6AA"/>
                </a:solidFill>
                <a:latin typeface="Gill Sans MT"/>
                <a:cs typeface="Gill Sans MT"/>
              </a:rPr>
              <a:t>Causes:</a:t>
            </a:r>
            <a:endParaRPr sz="1350">
              <a:latin typeface="Gill Sans MT"/>
              <a:cs typeface="Gill Sans MT"/>
            </a:endParaRPr>
          </a:p>
          <a:p>
            <a:pPr marL="297815">
              <a:lnSpc>
                <a:spcPct val="100000"/>
              </a:lnSpc>
              <a:spcBef>
                <a:spcPts val="1005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Collapse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market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specialized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 AI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hardware</a:t>
            </a:r>
            <a:endParaRPr sz="1200">
              <a:latin typeface="Trebuchet MS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960"/>
              </a:spcBef>
            </a:pP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Expert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systems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proved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brittle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outside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narrow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expertise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26199" y="3629025"/>
            <a:ext cx="4923155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20" b="1">
                <a:solidFill>
                  <a:srgbClr val="FED6AA"/>
                </a:solidFill>
                <a:latin typeface="Gill Sans MT"/>
                <a:cs typeface="Gill Sans MT"/>
              </a:rPr>
              <a:t>Impact:</a:t>
            </a: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Cheaper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more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powerful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desktop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computers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began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dominate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market,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making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specialized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machines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obsolete.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489574"/>
            <a:ext cx="104774" cy="1523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44500" y="5105400"/>
            <a:ext cx="550608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 b="1">
                <a:solidFill>
                  <a:srgbClr val="FED6AA"/>
                </a:solidFill>
                <a:latin typeface="Gill Sans MT"/>
                <a:cs typeface="Gill Sans MT"/>
              </a:rPr>
              <a:t>Key</a:t>
            </a:r>
            <a:r>
              <a:rPr dirty="0" sz="1500" spc="105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35" b="1">
                <a:solidFill>
                  <a:srgbClr val="FED6AA"/>
                </a:solidFill>
                <a:latin typeface="Gill Sans MT"/>
                <a:cs typeface="Gill Sans MT"/>
              </a:rPr>
              <a:t>Takeaways:</a:t>
            </a:r>
            <a:endParaRPr sz="1500">
              <a:latin typeface="Gill Sans MT"/>
              <a:cs typeface="Gill Sans MT"/>
            </a:endParaRPr>
          </a:p>
          <a:p>
            <a:pPr marL="240665" marR="5080">
              <a:lnSpc>
                <a:spcPct val="125000"/>
              </a:lnSpc>
              <a:spcBef>
                <a:spcPts val="540"/>
              </a:spcBef>
            </a:pP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Winters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were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critical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reality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checks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exposed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limitations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of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existing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approaches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7200" y="1752600"/>
            <a:ext cx="11353800" cy="4267200"/>
            <a:chOff x="457200" y="1752600"/>
            <a:chExt cx="11353800" cy="4267200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199" y="5489575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412874"/>
              <a:ext cx="11277599" cy="761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343149" y="1412874"/>
              <a:ext cx="1571625" cy="190500"/>
            </a:xfrm>
            <a:custGeom>
              <a:avLst/>
              <a:gdLst/>
              <a:ahLst/>
              <a:cxnLst/>
              <a:rect l="l" t="t" r="r" b="b"/>
              <a:pathLst>
                <a:path w="1571625" h="190500">
                  <a:moveTo>
                    <a:pt x="1538577" y="190499"/>
                  </a:moveTo>
                  <a:lnTo>
                    <a:pt x="33047" y="190499"/>
                  </a:lnTo>
                  <a:lnTo>
                    <a:pt x="28187" y="189532"/>
                  </a:lnTo>
                  <a:lnTo>
                    <a:pt x="966" y="162312"/>
                  </a:lnTo>
                  <a:lnTo>
                    <a:pt x="0" y="157452"/>
                  </a:lnTo>
                  <a:lnTo>
                    <a:pt x="0" y="1523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157452"/>
                  </a:lnTo>
                  <a:lnTo>
                    <a:pt x="1543436" y="189532"/>
                  </a:lnTo>
                  <a:lnTo>
                    <a:pt x="1538577" y="190499"/>
                  </a:lnTo>
                  <a:close/>
                </a:path>
              </a:pathLst>
            </a:custGeom>
            <a:solidFill>
              <a:srgbClr val="FF6A6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6950" y="1374775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8575" y="1374775"/>
              <a:ext cx="152399" cy="1523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029449" y="1412874"/>
              <a:ext cx="1581150" cy="190500"/>
            </a:xfrm>
            <a:custGeom>
              <a:avLst/>
              <a:gdLst/>
              <a:ahLst/>
              <a:cxnLst/>
              <a:rect l="l" t="t" r="r" b="b"/>
              <a:pathLst>
                <a:path w="1581150" h="190500">
                  <a:moveTo>
                    <a:pt x="1548102" y="190499"/>
                  </a:moveTo>
                  <a:lnTo>
                    <a:pt x="33047" y="190499"/>
                  </a:lnTo>
                  <a:lnTo>
                    <a:pt x="28186" y="189532"/>
                  </a:lnTo>
                  <a:lnTo>
                    <a:pt x="966" y="162312"/>
                  </a:lnTo>
                  <a:lnTo>
                    <a:pt x="0" y="157452"/>
                  </a:lnTo>
                  <a:lnTo>
                    <a:pt x="0" y="1523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48102" y="0"/>
                  </a:lnTo>
                  <a:lnTo>
                    <a:pt x="1580183" y="28187"/>
                  </a:lnTo>
                  <a:lnTo>
                    <a:pt x="1581149" y="33047"/>
                  </a:lnTo>
                  <a:lnTo>
                    <a:pt x="1581149" y="157452"/>
                  </a:lnTo>
                  <a:lnTo>
                    <a:pt x="1552962" y="189532"/>
                  </a:lnTo>
                  <a:lnTo>
                    <a:pt x="1548102" y="190499"/>
                  </a:lnTo>
                  <a:close/>
                </a:path>
              </a:pathLst>
            </a:custGeom>
            <a:solidFill>
              <a:srgbClr val="FF6A6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3249" y="1374775"/>
              <a:ext cx="152399" cy="1523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1374775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58599" y="1374775"/>
              <a:ext cx="152399" cy="1523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426199" y="5402579"/>
            <a:ext cx="52070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These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periods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forced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field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mature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 develop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more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rigorous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approaches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4500" y="685800"/>
            <a:ext cx="6194425" cy="64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Periods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reduced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funding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interest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when</a:t>
            </a:r>
            <a:r>
              <a:rPr dirty="0" sz="15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E4E7EB"/>
                </a:solidFill>
                <a:latin typeface="Trebuchet MS"/>
                <a:cs typeface="Trebuchet MS"/>
              </a:rPr>
              <a:t>progress</a:t>
            </a:r>
            <a:r>
              <a:rPr dirty="0" sz="15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E4E7EB"/>
                </a:solidFill>
                <a:latin typeface="Trebuchet MS"/>
                <a:cs typeface="Trebuchet MS"/>
              </a:rPr>
              <a:t>stalled</a:t>
            </a:r>
            <a:endParaRPr sz="1500">
              <a:latin typeface="Trebuchet MS"/>
              <a:cs typeface="Trebuchet MS"/>
            </a:endParaRPr>
          </a:p>
          <a:p>
            <a:pPr marL="1683385">
              <a:lnSpc>
                <a:spcPct val="100000"/>
              </a:lnSpc>
              <a:spcBef>
                <a:spcPts val="1650"/>
              </a:spcBef>
              <a:tabLst>
                <a:tab pos="3262629" algn="l"/>
              </a:tabLst>
            </a:pPr>
            <a:r>
              <a:rPr dirty="0" sz="1200" spc="150" b="1">
                <a:solidFill>
                  <a:srgbClr val="FFFFFF"/>
                </a:solidFill>
                <a:latin typeface="Gill Sans MT"/>
                <a:cs typeface="Gill Sans MT"/>
              </a:rPr>
              <a:t>1974</a:t>
            </a:r>
            <a:r>
              <a:rPr dirty="0" sz="12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1200" spc="150" b="1">
                <a:solidFill>
                  <a:srgbClr val="FFFFFF"/>
                </a:solidFill>
                <a:latin typeface="Gill Sans MT"/>
                <a:cs typeface="Gill Sans MT"/>
              </a:rPr>
              <a:t>1980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807200" y="1123950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0" b="1">
                <a:solidFill>
                  <a:srgbClr val="FFFFFF"/>
                </a:solidFill>
                <a:latin typeface="Gill Sans MT"/>
                <a:cs typeface="Gill Sans MT"/>
              </a:rPr>
              <a:t>1987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386117" y="1123950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0" b="1">
                <a:solidFill>
                  <a:srgbClr val="FFFFFF"/>
                </a:solidFill>
                <a:latin typeface="Gill Sans MT"/>
                <a:cs typeface="Gill Sans MT"/>
              </a:rPr>
              <a:t>1993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389170" y="1123950"/>
            <a:ext cx="691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 b="1">
                <a:solidFill>
                  <a:srgbClr val="FFFFFF"/>
                </a:solidFill>
                <a:latin typeface="Gill Sans MT"/>
                <a:cs typeface="Gill Sans MT"/>
              </a:rPr>
              <a:t>Present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45"/>
              <a:t>Lessons</a:t>
            </a:r>
            <a:r>
              <a:rPr dirty="0" spc="260"/>
              <a:t> </a:t>
            </a:r>
            <a:r>
              <a:rPr dirty="0" spc="310"/>
              <a:t>from</a:t>
            </a:r>
            <a:r>
              <a:rPr dirty="0" spc="260"/>
              <a:t> </a:t>
            </a:r>
            <a:r>
              <a:rPr dirty="0" spc="385"/>
              <a:t>the</a:t>
            </a:r>
            <a:r>
              <a:rPr dirty="0" spc="260"/>
              <a:t> </a:t>
            </a:r>
            <a:r>
              <a:rPr dirty="0" spc="360"/>
              <a:t>Past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6780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14">
                <a:solidFill>
                  <a:srgbClr val="E4E7EB"/>
                </a:solidFill>
                <a:latin typeface="Trebuchet MS"/>
                <a:cs typeface="Trebuchet MS"/>
              </a:rPr>
              <a:t>How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winters </a:t>
            </a:r>
            <a:r>
              <a:rPr dirty="0" sz="1500" spc="125">
                <a:solidFill>
                  <a:srgbClr val="E4E7EB"/>
                </a:solidFill>
                <a:latin typeface="Trebuchet MS"/>
                <a:cs typeface="Trebuchet MS"/>
              </a:rPr>
              <a:t>shaped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E4E7EB"/>
                </a:solidFill>
                <a:latin typeface="Trebuchet MS"/>
                <a:cs typeface="Trebuchet MS"/>
              </a:rPr>
              <a:t>foundation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for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E4E7EB"/>
                </a:solidFill>
                <a:latin typeface="Trebuchet MS"/>
                <a:cs typeface="Trebuchet MS"/>
              </a:rPr>
              <a:t>modern</a:t>
            </a: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artificial</a:t>
            </a:r>
            <a:r>
              <a:rPr dirty="0" sz="1500" spc="7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2133599"/>
            <a:ext cx="5524500" cy="1409700"/>
            <a:chOff x="457199" y="2133599"/>
            <a:chExt cx="5524500" cy="14097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755774"/>
              <a:ext cx="5524500" cy="1409700"/>
            </a:xfrm>
            <a:custGeom>
              <a:avLst/>
              <a:gdLst/>
              <a:ahLst/>
              <a:cxnLst/>
              <a:rect l="l" t="t" r="r" b="b"/>
              <a:pathLst>
                <a:path w="5524500" h="1409700">
                  <a:moveTo>
                    <a:pt x="5435503" y="1409699"/>
                  </a:moveTo>
                  <a:lnTo>
                    <a:pt x="88995" y="1409699"/>
                  </a:lnTo>
                  <a:lnTo>
                    <a:pt x="82801" y="1409089"/>
                  </a:lnTo>
                  <a:lnTo>
                    <a:pt x="37131" y="1390172"/>
                  </a:lnTo>
                  <a:lnTo>
                    <a:pt x="9643" y="1356678"/>
                  </a:lnTo>
                  <a:lnTo>
                    <a:pt x="0" y="1320703"/>
                  </a:lnTo>
                  <a:lnTo>
                    <a:pt x="0" y="1314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1320703"/>
                  </a:lnTo>
                  <a:lnTo>
                    <a:pt x="5511920" y="1362167"/>
                  </a:lnTo>
                  <a:lnTo>
                    <a:pt x="5476965" y="1397121"/>
                  </a:lnTo>
                  <a:lnTo>
                    <a:pt x="5441697" y="1409089"/>
                  </a:lnTo>
                  <a:lnTo>
                    <a:pt x="5435503" y="1409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7699" y="1946274"/>
              <a:ext cx="400050" cy="533400"/>
            </a:xfrm>
            <a:custGeom>
              <a:avLst/>
              <a:gdLst/>
              <a:ahLst/>
              <a:cxnLst/>
              <a:rect l="l" t="t" r="r" b="b"/>
              <a:pathLst>
                <a:path w="400050" h="533400">
                  <a:moveTo>
                    <a:pt x="200024" y="533399"/>
                  </a:moveTo>
                  <a:lnTo>
                    <a:pt x="161002" y="529556"/>
                  </a:lnTo>
                  <a:lnTo>
                    <a:pt x="123478" y="518173"/>
                  </a:lnTo>
                  <a:lnTo>
                    <a:pt x="88896" y="499689"/>
                  </a:lnTo>
                  <a:lnTo>
                    <a:pt x="58585" y="474813"/>
                  </a:lnTo>
                  <a:lnTo>
                    <a:pt x="33710" y="444502"/>
                  </a:lnTo>
                  <a:lnTo>
                    <a:pt x="15225" y="409920"/>
                  </a:lnTo>
                  <a:lnTo>
                    <a:pt x="3843" y="372397"/>
                  </a:lnTo>
                  <a:lnTo>
                    <a:pt x="0" y="333374"/>
                  </a:lnTo>
                  <a:lnTo>
                    <a:pt x="0" y="200024"/>
                  </a:lnTo>
                  <a:lnTo>
                    <a:pt x="3843" y="161002"/>
                  </a:lnTo>
                  <a:lnTo>
                    <a:pt x="15225" y="123478"/>
                  </a:lnTo>
                  <a:lnTo>
                    <a:pt x="33710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2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333374"/>
                  </a:lnTo>
                  <a:lnTo>
                    <a:pt x="396206" y="372397"/>
                  </a:lnTo>
                  <a:lnTo>
                    <a:pt x="384823" y="409920"/>
                  </a:lnTo>
                  <a:lnTo>
                    <a:pt x="366339" y="444502"/>
                  </a:lnTo>
                  <a:lnTo>
                    <a:pt x="341463" y="474813"/>
                  </a:lnTo>
                  <a:lnTo>
                    <a:pt x="311152" y="499689"/>
                  </a:lnTo>
                  <a:lnTo>
                    <a:pt x="276571" y="518173"/>
                  </a:lnTo>
                  <a:lnTo>
                    <a:pt x="239047" y="529556"/>
                  </a:lnTo>
                  <a:lnTo>
                    <a:pt x="200024" y="533399"/>
                  </a:lnTo>
                  <a:close/>
                </a:path>
              </a:pathLst>
            </a:custGeom>
            <a:solidFill>
              <a:srgbClr val="7D21C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2060574"/>
              <a:ext cx="171449" cy="3047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187449" y="1943100"/>
            <a:ext cx="440245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45" b="1">
                <a:solidFill>
                  <a:srgbClr val="E8D5FF"/>
                </a:solidFill>
                <a:latin typeface="Gill Sans MT"/>
                <a:cs typeface="Gill Sans MT"/>
              </a:rPr>
              <a:t>Patience</a:t>
            </a:r>
            <a:r>
              <a:rPr dirty="0" sz="1500" spc="110" b="1">
                <a:solidFill>
                  <a:srgbClr val="E8D5FF"/>
                </a:solidFill>
                <a:latin typeface="Gill Sans MT"/>
                <a:cs typeface="Gill Sans MT"/>
              </a:rPr>
              <a:t> </a:t>
            </a:r>
            <a:r>
              <a:rPr dirty="0" sz="1500" spc="229" b="1">
                <a:solidFill>
                  <a:srgbClr val="E8D5FF"/>
                </a:solidFill>
                <a:latin typeface="Gill Sans MT"/>
                <a:cs typeface="Gill Sans MT"/>
              </a:rPr>
              <a:t>as</a:t>
            </a:r>
            <a:r>
              <a:rPr dirty="0" sz="1500" spc="114" b="1">
                <a:solidFill>
                  <a:srgbClr val="E8D5FF"/>
                </a:solidFill>
                <a:latin typeface="Gill Sans MT"/>
                <a:cs typeface="Gill Sans MT"/>
              </a:rPr>
              <a:t> </a:t>
            </a:r>
            <a:r>
              <a:rPr dirty="0" sz="1500" spc="204" b="1">
                <a:solidFill>
                  <a:srgbClr val="E8D5FF"/>
                </a:solidFill>
                <a:latin typeface="Gill Sans MT"/>
                <a:cs typeface="Gill Sans MT"/>
              </a:rPr>
              <a:t>a</a:t>
            </a:r>
            <a:r>
              <a:rPr dirty="0" sz="1500" spc="114" b="1">
                <a:solidFill>
                  <a:srgbClr val="E8D5FF"/>
                </a:solidFill>
                <a:latin typeface="Gill Sans MT"/>
                <a:cs typeface="Gill Sans MT"/>
              </a:rPr>
              <a:t> </a:t>
            </a:r>
            <a:r>
              <a:rPr dirty="0" sz="1500" spc="140" b="1">
                <a:solidFill>
                  <a:srgbClr val="E8D5FF"/>
                </a:solidFill>
                <a:latin typeface="Gill Sans MT"/>
                <a:cs typeface="Gill Sans MT"/>
              </a:rPr>
              <a:t>Marathon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Building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is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marathon,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not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sprint.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 Progress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requires</a:t>
            </a:r>
            <a:r>
              <a:rPr dirty="0" sz="1200" spc="2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years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dedicated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research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incremental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improvements.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10298" y="2133599"/>
            <a:ext cx="5524500" cy="1409700"/>
            <a:chOff x="6210298" y="2133599"/>
            <a:chExt cx="5524500" cy="1409700"/>
          </a:xfrm>
        </p:grpSpPr>
        <p:sp>
          <p:nvSpPr>
            <p:cNvPr id="10" name="object 10" descr=""/>
            <p:cNvSpPr/>
            <p:nvPr/>
          </p:nvSpPr>
          <p:spPr>
            <a:xfrm>
              <a:off x="6210298" y="1755774"/>
              <a:ext cx="5524500" cy="1409700"/>
            </a:xfrm>
            <a:custGeom>
              <a:avLst/>
              <a:gdLst/>
              <a:ahLst/>
              <a:cxnLst/>
              <a:rect l="l" t="t" r="r" b="b"/>
              <a:pathLst>
                <a:path w="5524500" h="1409700">
                  <a:moveTo>
                    <a:pt x="5435504" y="1409699"/>
                  </a:moveTo>
                  <a:lnTo>
                    <a:pt x="88995" y="1409699"/>
                  </a:lnTo>
                  <a:lnTo>
                    <a:pt x="82801" y="1409089"/>
                  </a:lnTo>
                  <a:lnTo>
                    <a:pt x="37131" y="1390172"/>
                  </a:lnTo>
                  <a:lnTo>
                    <a:pt x="9643" y="1356678"/>
                  </a:lnTo>
                  <a:lnTo>
                    <a:pt x="0" y="1320703"/>
                  </a:lnTo>
                  <a:lnTo>
                    <a:pt x="0" y="1314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1320703"/>
                  </a:lnTo>
                  <a:lnTo>
                    <a:pt x="5511920" y="1362167"/>
                  </a:lnTo>
                  <a:lnTo>
                    <a:pt x="5476965" y="1397121"/>
                  </a:lnTo>
                  <a:lnTo>
                    <a:pt x="5441698" y="1409089"/>
                  </a:lnTo>
                  <a:lnTo>
                    <a:pt x="5435504" y="1409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00799" y="194627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36087" y="533399"/>
                  </a:moveTo>
                  <a:lnTo>
                    <a:pt x="221113" y="533399"/>
                  </a:lnTo>
                  <a:lnTo>
                    <a:pt x="213644" y="533032"/>
                  </a:lnTo>
                  <a:lnTo>
                    <a:pt x="169404" y="525729"/>
                  </a:lnTo>
                  <a:lnTo>
                    <a:pt x="127441" y="509936"/>
                  </a:lnTo>
                  <a:lnTo>
                    <a:pt x="89365" y="486259"/>
                  </a:lnTo>
                  <a:lnTo>
                    <a:pt x="56639" y="455609"/>
                  </a:lnTo>
                  <a:lnTo>
                    <a:pt x="30522" y="419163"/>
                  </a:lnTo>
                  <a:lnTo>
                    <a:pt x="12016" y="378323"/>
                  </a:lnTo>
                  <a:lnTo>
                    <a:pt x="1834" y="334657"/>
                  </a:lnTo>
                  <a:lnTo>
                    <a:pt x="0" y="304799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9" y="72249"/>
                  </a:lnTo>
                  <a:lnTo>
                    <a:pt x="422833" y="107821"/>
                  </a:lnTo>
                  <a:lnTo>
                    <a:pt x="442664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312286"/>
                  </a:lnTo>
                  <a:lnTo>
                    <a:pt x="451347" y="356740"/>
                  </a:lnTo>
                  <a:lnTo>
                    <a:pt x="436934" y="399198"/>
                  </a:lnTo>
                  <a:lnTo>
                    <a:pt x="414514" y="438028"/>
                  </a:lnTo>
                  <a:lnTo>
                    <a:pt x="384950" y="471738"/>
                  </a:lnTo>
                  <a:lnTo>
                    <a:pt x="349378" y="499033"/>
                  </a:lnTo>
                  <a:lnTo>
                    <a:pt x="309164" y="518863"/>
                  </a:lnTo>
                  <a:lnTo>
                    <a:pt x="265854" y="530467"/>
                  </a:lnTo>
                  <a:lnTo>
                    <a:pt x="236087" y="533399"/>
                  </a:lnTo>
                  <a:close/>
                </a:path>
              </a:pathLst>
            </a:custGeom>
            <a:solidFill>
              <a:srgbClr val="C2400C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060574"/>
              <a:ext cx="228599" cy="3047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6997700" y="1943100"/>
            <a:ext cx="420941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60" b="1">
                <a:solidFill>
                  <a:srgbClr val="FED6AA"/>
                </a:solidFill>
                <a:latin typeface="Gill Sans MT"/>
                <a:cs typeface="Gill Sans MT"/>
              </a:rPr>
              <a:t>Rigorous</a:t>
            </a:r>
            <a:r>
              <a:rPr dirty="0" sz="1500" spc="13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35" b="1">
                <a:solidFill>
                  <a:srgbClr val="FED6AA"/>
                </a:solidFill>
                <a:latin typeface="Gill Sans MT"/>
                <a:cs typeface="Gill Sans MT"/>
              </a:rPr>
              <a:t>Scientific</a:t>
            </a:r>
            <a:r>
              <a:rPr dirty="0" sz="1500" spc="130" b="1">
                <a:solidFill>
                  <a:srgbClr val="FED6AA"/>
                </a:solidFill>
                <a:latin typeface="Gill Sans MT"/>
                <a:cs typeface="Gill Sans MT"/>
              </a:rPr>
              <a:t> </a:t>
            </a:r>
            <a:r>
              <a:rPr dirty="0" sz="1500" spc="160" b="1">
                <a:solidFill>
                  <a:srgbClr val="FED6AA"/>
                </a:solidFill>
                <a:latin typeface="Gill Sans MT"/>
                <a:cs typeface="Gill Sans MT"/>
              </a:rPr>
              <a:t>Methods</a:t>
            </a:r>
            <a:endParaRPr sz="15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More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robust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E4E7EB"/>
                </a:solidFill>
                <a:latin typeface="Trebuchet MS"/>
                <a:cs typeface="Trebuchet MS"/>
              </a:rPr>
              <a:t>theoretical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foundations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were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developed,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moving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optimistic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speculation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mathematically-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grounded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approaches.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7199" y="3771899"/>
            <a:ext cx="5524500" cy="1409700"/>
            <a:chOff x="457199" y="3771899"/>
            <a:chExt cx="5524500" cy="1409700"/>
          </a:xfrm>
        </p:grpSpPr>
        <p:sp>
          <p:nvSpPr>
            <p:cNvPr id="15" name="object 15" descr=""/>
            <p:cNvSpPr/>
            <p:nvPr/>
          </p:nvSpPr>
          <p:spPr>
            <a:xfrm>
              <a:off x="457199" y="3394074"/>
              <a:ext cx="5524500" cy="1409700"/>
            </a:xfrm>
            <a:custGeom>
              <a:avLst/>
              <a:gdLst/>
              <a:ahLst/>
              <a:cxnLst/>
              <a:rect l="l" t="t" r="r" b="b"/>
              <a:pathLst>
                <a:path w="5524500" h="1409700">
                  <a:moveTo>
                    <a:pt x="5435503" y="1409699"/>
                  </a:moveTo>
                  <a:lnTo>
                    <a:pt x="88995" y="1409699"/>
                  </a:lnTo>
                  <a:lnTo>
                    <a:pt x="82801" y="1409089"/>
                  </a:lnTo>
                  <a:lnTo>
                    <a:pt x="37131" y="1390172"/>
                  </a:lnTo>
                  <a:lnTo>
                    <a:pt x="9643" y="1356678"/>
                  </a:lnTo>
                  <a:lnTo>
                    <a:pt x="0" y="1320703"/>
                  </a:lnTo>
                  <a:lnTo>
                    <a:pt x="0" y="1314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435503" y="0"/>
                  </a:lnTo>
                  <a:lnTo>
                    <a:pt x="5476966" y="12577"/>
                  </a:lnTo>
                  <a:lnTo>
                    <a:pt x="5511920" y="47531"/>
                  </a:lnTo>
                  <a:lnTo>
                    <a:pt x="5524499" y="88995"/>
                  </a:lnTo>
                  <a:lnTo>
                    <a:pt x="5524499" y="1320703"/>
                  </a:lnTo>
                  <a:lnTo>
                    <a:pt x="5511920" y="1362167"/>
                  </a:lnTo>
                  <a:lnTo>
                    <a:pt x="5476965" y="1397121"/>
                  </a:lnTo>
                  <a:lnTo>
                    <a:pt x="5441697" y="1409089"/>
                  </a:lnTo>
                  <a:lnTo>
                    <a:pt x="5435503" y="1409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7699" y="358457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36086" y="533399"/>
                  </a:moveTo>
                  <a:lnTo>
                    <a:pt x="221113" y="533399"/>
                  </a:lnTo>
                  <a:lnTo>
                    <a:pt x="213644" y="533032"/>
                  </a:lnTo>
                  <a:lnTo>
                    <a:pt x="169405" y="525729"/>
                  </a:lnTo>
                  <a:lnTo>
                    <a:pt x="127441" y="509935"/>
                  </a:lnTo>
                  <a:lnTo>
                    <a:pt x="89365" y="486259"/>
                  </a:lnTo>
                  <a:lnTo>
                    <a:pt x="56639" y="455609"/>
                  </a:lnTo>
                  <a:lnTo>
                    <a:pt x="30521" y="419163"/>
                  </a:lnTo>
                  <a:lnTo>
                    <a:pt x="12016" y="378323"/>
                  </a:lnTo>
                  <a:lnTo>
                    <a:pt x="1834" y="334656"/>
                  </a:lnTo>
                  <a:lnTo>
                    <a:pt x="0" y="312286"/>
                  </a:lnTo>
                  <a:lnTo>
                    <a:pt x="0" y="304799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200" y="312286"/>
                  </a:lnTo>
                  <a:lnTo>
                    <a:pt x="451346" y="356739"/>
                  </a:lnTo>
                  <a:lnTo>
                    <a:pt x="436933" y="399197"/>
                  </a:lnTo>
                  <a:lnTo>
                    <a:pt x="414514" y="438027"/>
                  </a:lnTo>
                  <a:lnTo>
                    <a:pt x="384950" y="471738"/>
                  </a:lnTo>
                  <a:lnTo>
                    <a:pt x="349378" y="499032"/>
                  </a:lnTo>
                  <a:lnTo>
                    <a:pt x="309164" y="518863"/>
                  </a:lnTo>
                  <a:lnTo>
                    <a:pt x="265854" y="530467"/>
                  </a:lnTo>
                  <a:lnTo>
                    <a:pt x="243555" y="533032"/>
                  </a:lnTo>
                  <a:lnTo>
                    <a:pt x="236086" y="533399"/>
                  </a:lnTo>
                  <a:close/>
                </a:path>
              </a:pathLst>
            </a:custGeom>
            <a:solidFill>
              <a:srgbClr val="B91B1B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3698874"/>
              <a:ext cx="228599" cy="3047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44599" y="3581400"/>
            <a:ext cx="431482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14" b="1">
                <a:solidFill>
                  <a:srgbClr val="FECACA"/>
                </a:solidFill>
                <a:latin typeface="Gill Sans MT"/>
                <a:cs typeface="Gill Sans MT"/>
              </a:rPr>
              <a:t>Humility</a:t>
            </a:r>
            <a:r>
              <a:rPr dirty="0" sz="1500" spc="105" b="1">
                <a:solidFill>
                  <a:srgbClr val="FECACA"/>
                </a:solidFill>
                <a:latin typeface="Gill Sans MT"/>
                <a:cs typeface="Gill Sans MT"/>
              </a:rPr>
              <a:t> </a:t>
            </a:r>
            <a:r>
              <a:rPr dirty="0" sz="1500" spc="140" b="1">
                <a:solidFill>
                  <a:srgbClr val="FECACA"/>
                </a:solidFill>
                <a:latin typeface="Gill Sans MT"/>
                <a:cs typeface="Gill Sans MT"/>
              </a:rPr>
              <a:t>in</a:t>
            </a:r>
            <a:r>
              <a:rPr dirty="0" sz="1500" spc="110" b="1">
                <a:solidFill>
                  <a:srgbClr val="FECACA"/>
                </a:solidFill>
                <a:latin typeface="Gill Sans MT"/>
                <a:cs typeface="Gill Sans MT"/>
              </a:rPr>
              <a:t> Complexity</a:t>
            </a: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winters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taught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researchers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acknowledge</a:t>
            </a:r>
            <a:r>
              <a:rPr dirty="0" sz="1200" spc="4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immense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complexity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creating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true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intelligence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E4E7EB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E4E7EB"/>
                </a:solidFill>
                <a:latin typeface="Trebuchet MS"/>
                <a:cs typeface="Trebuchet MS"/>
              </a:rPr>
              <a:t>to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approach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E4E7EB"/>
                </a:solidFill>
                <a:latin typeface="Trebuchet MS"/>
                <a:cs typeface="Trebuchet MS"/>
              </a:rPr>
              <a:t>problems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with</a:t>
            </a:r>
            <a:r>
              <a:rPr dirty="0" sz="1200" spc="9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humility.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210298" y="3771899"/>
            <a:ext cx="5524500" cy="1409700"/>
            <a:chOff x="6210298" y="3771899"/>
            <a:chExt cx="5524500" cy="1409700"/>
          </a:xfrm>
        </p:grpSpPr>
        <p:sp>
          <p:nvSpPr>
            <p:cNvPr id="20" name="object 20" descr=""/>
            <p:cNvSpPr/>
            <p:nvPr/>
          </p:nvSpPr>
          <p:spPr>
            <a:xfrm>
              <a:off x="6210298" y="3394074"/>
              <a:ext cx="5524500" cy="1409700"/>
            </a:xfrm>
            <a:custGeom>
              <a:avLst/>
              <a:gdLst/>
              <a:ahLst/>
              <a:cxnLst/>
              <a:rect l="l" t="t" r="r" b="b"/>
              <a:pathLst>
                <a:path w="5524500" h="1409700">
                  <a:moveTo>
                    <a:pt x="5435504" y="1409699"/>
                  </a:moveTo>
                  <a:lnTo>
                    <a:pt x="88995" y="1409699"/>
                  </a:lnTo>
                  <a:lnTo>
                    <a:pt x="82801" y="1409089"/>
                  </a:lnTo>
                  <a:lnTo>
                    <a:pt x="37131" y="1390172"/>
                  </a:lnTo>
                  <a:lnTo>
                    <a:pt x="9643" y="1356678"/>
                  </a:lnTo>
                  <a:lnTo>
                    <a:pt x="0" y="1320703"/>
                  </a:lnTo>
                  <a:lnTo>
                    <a:pt x="0" y="1314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435504" y="0"/>
                  </a:lnTo>
                  <a:lnTo>
                    <a:pt x="5476965" y="12577"/>
                  </a:lnTo>
                  <a:lnTo>
                    <a:pt x="5511920" y="47531"/>
                  </a:lnTo>
                  <a:lnTo>
                    <a:pt x="5524500" y="88995"/>
                  </a:lnTo>
                  <a:lnTo>
                    <a:pt x="5524500" y="1320703"/>
                  </a:lnTo>
                  <a:lnTo>
                    <a:pt x="5511920" y="1362167"/>
                  </a:lnTo>
                  <a:lnTo>
                    <a:pt x="5476965" y="1397121"/>
                  </a:lnTo>
                  <a:lnTo>
                    <a:pt x="5441698" y="1409089"/>
                  </a:lnTo>
                  <a:lnTo>
                    <a:pt x="5435504" y="14096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00799" y="3584574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36087" y="533399"/>
                  </a:moveTo>
                  <a:lnTo>
                    <a:pt x="221113" y="533399"/>
                  </a:lnTo>
                  <a:lnTo>
                    <a:pt x="213644" y="533032"/>
                  </a:lnTo>
                  <a:lnTo>
                    <a:pt x="169404" y="525729"/>
                  </a:lnTo>
                  <a:lnTo>
                    <a:pt x="127441" y="509935"/>
                  </a:lnTo>
                  <a:lnTo>
                    <a:pt x="89365" y="486259"/>
                  </a:lnTo>
                  <a:lnTo>
                    <a:pt x="56639" y="455609"/>
                  </a:lnTo>
                  <a:lnTo>
                    <a:pt x="30522" y="419163"/>
                  </a:lnTo>
                  <a:lnTo>
                    <a:pt x="12016" y="378323"/>
                  </a:lnTo>
                  <a:lnTo>
                    <a:pt x="1834" y="334656"/>
                  </a:lnTo>
                  <a:lnTo>
                    <a:pt x="0" y="304799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3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9" y="72248"/>
                  </a:lnTo>
                  <a:lnTo>
                    <a:pt x="422833" y="107820"/>
                  </a:lnTo>
                  <a:lnTo>
                    <a:pt x="442664" y="148034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312286"/>
                  </a:lnTo>
                  <a:lnTo>
                    <a:pt x="451347" y="356739"/>
                  </a:lnTo>
                  <a:lnTo>
                    <a:pt x="436934" y="399197"/>
                  </a:lnTo>
                  <a:lnTo>
                    <a:pt x="414514" y="438027"/>
                  </a:lnTo>
                  <a:lnTo>
                    <a:pt x="384950" y="471738"/>
                  </a:lnTo>
                  <a:lnTo>
                    <a:pt x="349378" y="499032"/>
                  </a:lnTo>
                  <a:lnTo>
                    <a:pt x="309164" y="518863"/>
                  </a:lnTo>
                  <a:lnTo>
                    <a:pt x="265854" y="530467"/>
                  </a:lnTo>
                  <a:lnTo>
                    <a:pt x="236087" y="533399"/>
                  </a:lnTo>
                  <a:close/>
                </a:path>
              </a:pathLst>
            </a:custGeom>
            <a:solidFill>
              <a:srgbClr val="0E756E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5099" y="3698874"/>
              <a:ext cx="228599" cy="3047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997700" y="3581400"/>
            <a:ext cx="4496435" cy="100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65" b="1">
                <a:solidFill>
                  <a:srgbClr val="99F5E3"/>
                </a:solidFill>
                <a:latin typeface="Gill Sans MT"/>
                <a:cs typeface="Gill Sans MT"/>
              </a:rPr>
              <a:t>Machine</a:t>
            </a:r>
            <a:r>
              <a:rPr dirty="0" sz="1500" spc="110" b="1">
                <a:solidFill>
                  <a:srgbClr val="99F5E3"/>
                </a:solidFill>
                <a:latin typeface="Gill Sans MT"/>
                <a:cs typeface="Gill Sans MT"/>
              </a:rPr>
              <a:t> </a:t>
            </a:r>
            <a:r>
              <a:rPr dirty="0" sz="1500" spc="155" b="1">
                <a:solidFill>
                  <a:srgbClr val="99F5E3"/>
                </a:solidFill>
                <a:latin typeface="Gill Sans MT"/>
                <a:cs typeface="Gill Sans MT"/>
              </a:rPr>
              <a:t>Learning</a:t>
            </a:r>
            <a:r>
              <a:rPr dirty="0" sz="1500" spc="114" b="1">
                <a:solidFill>
                  <a:srgbClr val="99F5E3"/>
                </a:solidFill>
                <a:latin typeface="Gill Sans MT"/>
                <a:cs typeface="Gill Sans MT"/>
              </a:rPr>
              <a:t> </a:t>
            </a:r>
            <a:r>
              <a:rPr dirty="0" sz="1500" spc="140" b="1">
                <a:solidFill>
                  <a:srgbClr val="99F5E3"/>
                </a:solidFill>
                <a:latin typeface="Gill Sans MT"/>
                <a:cs typeface="Gill Sans MT"/>
              </a:rPr>
              <a:t>Emergence</a:t>
            </a: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E4E7EB"/>
                </a:solidFill>
                <a:latin typeface="Trebuchet MS"/>
                <a:cs typeface="Trebuchet MS"/>
              </a:rPr>
              <a:t>seeds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of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persistence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planted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during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E4E7EB"/>
                </a:solidFill>
                <a:latin typeface="Trebuchet MS"/>
                <a:cs typeface="Trebuchet MS"/>
              </a:rPr>
              <a:t>these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winters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114">
                <a:solidFill>
                  <a:srgbClr val="E4E7EB"/>
                </a:solidFill>
                <a:latin typeface="Trebuchet MS"/>
                <a:cs typeface="Trebuchet MS"/>
              </a:rPr>
              <a:t>gave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E4E7EB"/>
                </a:solidFill>
                <a:latin typeface="Trebuchet MS"/>
                <a:cs typeface="Trebuchet MS"/>
              </a:rPr>
              <a:t>rise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E4E7EB"/>
                </a:solidFill>
                <a:latin typeface="Trebuchet MS"/>
                <a:cs typeface="Trebuchet MS"/>
              </a:rPr>
              <a:t>machine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learning</a:t>
            </a:r>
            <a:r>
              <a:rPr dirty="0" sz="1200" spc="4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E4E7EB"/>
                </a:solidFill>
                <a:latin typeface="Trebuchet MS"/>
                <a:cs typeface="Trebuchet MS"/>
              </a:rPr>
              <a:t>approaches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E4E7EB"/>
                </a:solidFill>
                <a:latin typeface="Trebuchet MS"/>
                <a:cs typeface="Trebuchet MS"/>
              </a:rPr>
              <a:t>that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E4E7EB"/>
                </a:solidFill>
                <a:latin typeface="Trebuchet MS"/>
                <a:cs typeface="Trebuchet MS"/>
              </a:rPr>
              <a:t>would</a:t>
            </a:r>
            <a:r>
              <a:rPr dirty="0" sz="1200" spc="3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later </a:t>
            </a:r>
            <a:r>
              <a:rPr dirty="0" sz="1200" spc="65">
                <a:solidFill>
                  <a:srgbClr val="E4E7EB"/>
                </a:solidFill>
                <a:latin typeface="Trebuchet MS"/>
                <a:cs typeface="Trebuchet MS"/>
              </a:rPr>
              <a:t>transform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200" spc="30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E4E7EB"/>
                </a:solidFill>
                <a:latin typeface="Trebuchet MS"/>
                <a:cs typeface="Trebuchet MS"/>
              </a:rPr>
              <a:t>field.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57199" y="4803774"/>
            <a:ext cx="11277600" cy="571500"/>
          </a:xfrm>
          <a:custGeom>
            <a:avLst/>
            <a:gdLst/>
            <a:ahLst/>
            <a:cxnLst/>
            <a:rect l="l" t="t" r="r" b="b"/>
            <a:pathLst>
              <a:path w="11277600" h="571500">
                <a:moveTo>
                  <a:pt x="11206402" y="571499"/>
                </a:moveTo>
                <a:lnTo>
                  <a:pt x="71196" y="571499"/>
                </a:lnTo>
                <a:lnTo>
                  <a:pt x="66241" y="571011"/>
                </a:lnTo>
                <a:lnTo>
                  <a:pt x="29705" y="555878"/>
                </a:lnTo>
                <a:lnTo>
                  <a:pt x="3885" y="519837"/>
                </a:lnTo>
                <a:lnTo>
                  <a:pt x="0" y="500302"/>
                </a:lnTo>
                <a:lnTo>
                  <a:pt x="0" y="4952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0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500302"/>
                </a:lnTo>
                <a:lnTo>
                  <a:pt x="11261975" y="541794"/>
                </a:lnTo>
                <a:lnTo>
                  <a:pt x="11225936" y="567613"/>
                </a:lnTo>
                <a:lnTo>
                  <a:pt x="11211357" y="571011"/>
                </a:lnTo>
                <a:lnTo>
                  <a:pt x="11206402" y="5714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35744" y="4957248"/>
            <a:ext cx="1092073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80" i="1">
                <a:solidFill>
                  <a:srgbClr val="E4E7EB"/>
                </a:solidFill>
                <a:latin typeface="Trebuchet MS"/>
                <a:cs typeface="Trebuchet MS"/>
              </a:rPr>
              <a:t>"The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80" i="1">
                <a:solidFill>
                  <a:srgbClr val="E4E7EB"/>
                </a:solidFill>
                <a:latin typeface="Trebuchet MS"/>
                <a:cs typeface="Trebuchet MS"/>
              </a:rPr>
              <a:t>lessons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learned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60" i="1">
                <a:solidFill>
                  <a:srgbClr val="E4E7EB"/>
                </a:solidFill>
                <a:latin typeface="Trebuchet MS"/>
                <a:cs typeface="Trebuchet MS"/>
              </a:rPr>
              <a:t>these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early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85" i="1">
                <a:solidFill>
                  <a:srgbClr val="E4E7EB"/>
                </a:solidFill>
                <a:latin typeface="Trebuchet MS"/>
                <a:cs typeface="Trebuchet MS"/>
              </a:rPr>
              <a:t>decades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were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profound.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50" i="1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AI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Winters,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65" i="1">
                <a:solidFill>
                  <a:srgbClr val="E4E7EB"/>
                </a:solidFill>
                <a:latin typeface="Trebuchet MS"/>
                <a:cs typeface="Trebuchet MS"/>
              </a:rPr>
              <a:t>though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challenging,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forced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the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field</a:t>
            </a:r>
            <a:r>
              <a:rPr dirty="0" sz="1400" spc="70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10" i="1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400" spc="75" i="1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E4E7EB"/>
                </a:solidFill>
                <a:latin typeface="Trebuchet MS"/>
                <a:cs typeface="Trebuchet MS"/>
              </a:rPr>
              <a:t>mature."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57200" y="1638299"/>
            <a:ext cx="11325225" cy="190500"/>
            <a:chOff x="457200" y="1638299"/>
            <a:chExt cx="11325225" cy="190500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336674"/>
              <a:ext cx="11277599" cy="380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0" y="1298574"/>
              <a:ext cx="114299" cy="1142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1298574"/>
              <a:ext cx="114299" cy="1142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6275" y="1298574"/>
              <a:ext cx="114299" cy="1142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15674" y="1298574"/>
              <a:ext cx="114299" cy="1142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639549" y="1260474"/>
              <a:ext cx="142875" cy="190500"/>
            </a:xfrm>
            <a:custGeom>
              <a:avLst/>
              <a:gdLst/>
              <a:ahLst/>
              <a:cxnLst/>
              <a:rect l="l" t="t" r="r" b="b"/>
              <a:pathLst>
                <a:path w="142875" h="190500">
                  <a:moveTo>
                    <a:pt x="0" y="190499"/>
                  </a:moveTo>
                  <a:lnTo>
                    <a:pt x="0" y="0"/>
                  </a:lnTo>
                  <a:lnTo>
                    <a:pt x="142874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</a:t>
            </a:r>
            <a:r>
              <a:rPr dirty="0" spc="270"/>
              <a:t> </a:t>
            </a:r>
            <a:r>
              <a:rPr dirty="0" spc="350"/>
              <a:t>in</a:t>
            </a:r>
            <a:r>
              <a:rPr dirty="0" spc="275"/>
              <a:t> </a:t>
            </a:r>
            <a:r>
              <a:rPr dirty="0" spc="160"/>
              <a:t>Our</a:t>
            </a:r>
            <a:r>
              <a:rPr dirty="0" spc="270"/>
              <a:t> </a:t>
            </a:r>
            <a:r>
              <a:rPr dirty="0" spc="165"/>
              <a:t>World</a:t>
            </a:r>
            <a:r>
              <a:rPr dirty="0" spc="275"/>
              <a:t> </a:t>
            </a:r>
            <a:r>
              <a:rPr dirty="0" spc="-195"/>
              <a:t>T</a:t>
            </a:r>
            <a:r>
              <a:rPr dirty="0" spc="320"/>
              <a:t>od</a:t>
            </a:r>
            <a:r>
              <a:rPr dirty="0" spc="225"/>
              <a:t>a</a:t>
            </a:r>
            <a:r>
              <a:rPr dirty="0" spc="320"/>
              <a:t>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85800"/>
            <a:ext cx="33845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solidFill>
                  <a:srgbClr val="E4E7EB"/>
                </a:solidFill>
                <a:latin typeface="Trebuchet MS"/>
                <a:cs typeface="Trebuchet MS"/>
              </a:rPr>
              <a:t>From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E4E7EB"/>
                </a:solidFill>
                <a:latin typeface="Trebuchet MS"/>
                <a:cs typeface="Trebuchet MS"/>
              </a:rPr>
              <a:t>research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E4E7EB"/>
                </a:solidFill>
                <a:latin typeface="Trebuchet MS"/>
                <a:cs typeface="Trebuchet MS"/>
              </a:rPr>
              <a:t>labs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E4E7EB"/>
                </a:solidFill>
                <a:latin typeface="Trebuchet MS"/>
                <a:cs typeface="Trebuchet MS"/>
              </a:rPr>
              <a:t>to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E4E7EB"/>
                </a:solidFill>
                <a:latin typeface="Trebuchet MS"/>
                <a:cs typeface="Trebuchet MS"/>
              </a:rPr>
              <a:t>everyday</a:t>
            </a:r>
            <a:r>
              <a:rPr dirty="0" sz="1500" spc="55">
                <a:solidFill>
                  <a:srgbClr val="E4E7EB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E4E7EB"/>
                </a:solidFill>
                <a:latin typeface="Trebuchet MS"/>
                <a:cs typeface="Trebuchet MS"/>
              </a:rPr>
              <a:t>life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1790700"/>
            <a:ext cx="11277600" cy="3219450"/>
            <a:chOff x="457199" y="1790700"/>
            <a:chExt cx="11277600" cy="32194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1412875"/>
              <a:ext cx="11277599" cy="285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199" y="2241549"/>
              <a:ext cx="3609975" cy="2390775"/>
            </a:xfrm>
            <a:custGeom>
              <a:avLst/>
              <a:gdLst/>
              <a:ahLst/>
              <a:cxnLst/>
              <a:rect l="l" t="t" r="r" b="b"/>
              <a:pathLst>
                <a:path w="3609975" h="2390775">
                  <a:moveTo>
                    <a:pt x="3520978" y="2390774"/>
                  </a:moveTo>
                  <a:lnTo>
                    <a:pt x="88995" y="2390774"/>
                  </a:lnTo>
                  <a:lnTo>
                    <a:pt x="82801" y="2390164"/>
                  </a:lnTo>
                  <a:lnTo>
                    <a:pt x="37131" y="2371246"/>
                  </a:lnTo>
                  <a:lnTo>
                    <a:pt x="9643" y="2337753"/>
                  </a:lnTo>
                  <a:lnTo>
                    <a:pt x="0" y="2301779"/>
                  </a:lnTo>
                  <a:lnTo>
                    <a:pt x="0" y="22955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20978" y="0"/>
                  </a:lnTo>
                  <a:lnTo>
                    <a:pt x="3562441" y="12577"/>
                  </a:lnTo>
                  <a:lnTo>
                    <a:pt x="3597396" y="47531"/>
                  </a:lnTo>
                  <a:lnTo>
                    <a:pt x="3609974" y="88995"/>
                  </a:lnTo>
                  <a:lnTo>
                    <a:pt x="3609974" y="2301779"/>
                  </a:lnTo>
                  <a:lnTo>
                    <a:pt x="3597396" y="2343242"/>
                  </a:lnTo>
                  <a:lnTo>
                    <a:pt x="3562441" y="2378196"/>
                  </a:lnTo>
                  <a:lnTo>
                    <a:pt x="3527172" y="2390164"/>
                  </a:lnTo>
                  <a:lnTo>
                    <a:pt x="3520978" y="23907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71674" y="24320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1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A20A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549" y="2546350"/>
              <a:ext cx="285749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501626" y="1666875"/>
            <a:ext cx="91890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longer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confined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labs;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pocket,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screen,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you.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9971" y="3105149"/>
            <a:ext cx="2761615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8620" marR="381000" indent="-635">
              <a:lnSpc>
                <a:spcPct val="116700"/>
              </a:lnSpc>
              <a:spcBef>
                <a:spcPts val="100"/>
              </a:spcBef>
            </a:pPr>
            <a:r>
              <a:rPr dirty="0" sz="1500" spc="140" b="1">
                <a:solidFill>
                  <a:srgbClr val="FFFFFF"/>
                </a:solidFill>
                <a:latin typeface="Gill Sans MT"/>
                <a:cs typeface="Gill Sans MT"/>
              </a:rPr>
              <a:t>Personalized </a:t>
            </a:r>
            <a:r>
              <a:rPr dirty="0" sz="1500" spc="145" b="1">
                <a:solidFill>
                  <a:srgbClr val="FFFFFF"/>
                </a:solidFill>
                <a:latin typeface="Gill Sans MT"/>
                <a:cs typeface="Gill Sans MT"/>
              </a:rPr>
              <a:t>Recommendations</a:t>
            </a:r>
            <a:endParaRPr sz="1500">
              <a:latin typeface="Gill Sans MT"/>
              <a:cs typeface="Gill Sans MT"/>
            </a:endParaRPr>
          </a:p>
          <a:p>
            <a:pPr algn="ctr" marL="12065" marR="5080">
              <a:lnSpc>
                <a:spcPct val="125000"/>
              </a:lnSpc>
              <a:spcBef>
                <a:spcPts val="540"/>
              </a:spcBef>
            </a:pP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Netflix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D0D5DA"/>
                </a:solidFill>
                <a:latin typeface="Trebuchet MS"/>
                <a:cs typeface="Trebuchet MS"/>
              </a:rPr>
              <a:t>suggests</a:t>
            </a: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 movies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9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Spotify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creates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playlists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based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on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D0D5DA"/>
                </a:solidFill>
                <a:latin typeface="Trebuchet MS"/>
                <a:cs typeface="Trebuchet MS"/>
              </a:rPr>
              <a:t>your </a:t>
            </a: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preferences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295774" y="2619374"/>
            <a:ext cx="3600450" cy="2390775"/>
            <a:chOff x="4295774" y="2619374"/>
            <a:chExt cx="3600450" cy="2390775"/>
          </a:xfrm>
        </p:grpSpPr>
        <p:sp>
          <p:nvSpPr>
            <p:cNvPr id="12" name="object 12" descr=""/>
            <p:cNvSpPr/>
            <p:nvPr/>
          </p:nvSpPr>
          <p:spPr>
            <a:xfrm>
              <a:off x="4295774" y="2241549"/>
              <a:ext cx="3600450" cy="2390775"/>
            </a:xfrm>
            <a:custGeom>
              <a:avLst/>
              <a:gdLst/>
              <a:ahLst/>
              <a:cxnLst/>
              <a:rect l="l" t="t" r="r" b="b"/>
              <a:pathLst>
                <a:path w="3600450" h="2390775">
                  <a:moveTo>
                    <a:pt x="3511453" y="2390774"/>
                  </a:moveTo>
                  <a:lnTo>
                    <a:pt x="88995" y="2390774"/>
                  </a:lnTo>
                  <a:lnTo>
                    <a:pt x="82801" y="2390164"/>
                  </a:lnTo>
                  <a:lnTo>
                    <a:pt x="37131" y="2371246"/>
                  </a:lnTo>
                  <a:lnTo>
                    <a:pt x="9643" y="2337753"/>
                  </a:lnTo>
                  <a:lnTo>
                    <a:pt x="0" y="2301779"/>
                  </a:lnTo>
                  <a:lnTo>
                    <a:pt x="0" y="2295524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11453" y="0"/>
                  </a:lnTo>
                  <a:lnTo>
                    <a:pt x="3552917" y="12577"/>
                  </a:lnTo>
                  <a:lnTo>
                    <a:pt x="3587871" y="47531"/>
                  </a:lnTo>
                  <a:lnTo>
                    <a:pt x="3600449" y="88995"/>
                  </a:lnTo>
                  <a:lnTo>
                    <a:pt x="3600449" y="2301779"/>
                  </a:lnTo>
                  <a:lnTo>
                    <a:pt x="3587871" y="2343242"/>
                  </a:lnTo>
                  <a:lnTo>
                    <a:pt x="3552916" y="2378196"/>
                  </a:lnTo>
                  <a:lnTo>
                    <a:pt x="3517647" y="2390164"/>
                  </a:lnTo>
                  <a:lnTo>
                    <a:pt x="3511453" y="23907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10249" y="24320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5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9331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1699" y="2546349"/>
              <a:ext cx="219074" cy="3428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501405" y="3143250"/>
            <a:ext cx="318960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30" b="1">
                <a:solidFill>
                  <a:srgbClr val="FFFFFF"/>
                </a:solidFill>
                <a:latin typeface="Gill Sans MT"/>
                <a:cs typeface="Gill Sans MT"/>
              </a:rPr>
              <a:t>Smart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55" b="1">
                <a:solidFill>
                  <a:srgbClr val="FFFFFF"/>
                </a:solidFill>
                <a:latin typeface="Gill Sans MT"/>
                <a:cs typeface="Gill Sans MT"/>
              </a:rPr>
              <a:t>Assistants</a:t>
            </a:r>
            <a:endParaRPr sz="1500">
              <a:latin typeface="Gill Sans MT"/>
              <a:cs typeface="Gill Sans MT"/>
            </a:endParaRPr>
          </a:p>
          <a:p>
            <a:pPr algn="ctr"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50">
                <a:solidFill>
                  <a:srgbClr val="D0D5DA"/>
                </a:solidFill>
                <a:latin typeface="Trebuchet MS"/>
                <a:cs typeface="Trebuchet MS"/>
              </a:rPr>
              <a:t>Siri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D0D5DA"/>
                </a:solidFill>
                <a:latin typeface="Trebuchet MS"/>
                <a:cs typeface="Trebuchet MS"/>
              </a:rPr>
              <a:t>Alexa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D0D5DA"/>
                </a:solidFill>
                <a:latin typeface="Trebuchet MS"/>
                <a:cs typeface="Trebuchet MS"/>
              </a:rPr>
              <a:t>use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NLP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understand</a:t>
            </a:r>
            <a:r>
              <a:rPr dirty="0" sz="1200" spc="3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and 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respond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your</a:t>
            </a:r>
            <a:r>
              <a:rPr dirty="0" sz="1200" spc="4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commands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24824" y="2619374"/>
            <a:ext cx="3609975" cy="2390775"/>
            <a:chOff x="8124824" y="2619374"/>
            <a:chExt cx="3609975" cy="2390775"/>
          </a:xfrm>
        </p:grpSpPr>
        <p:sp>
          <p:nvSpPr>
            <p:cNvPr id="17" name="object 17" descr=""/>
            <p:cNvSpPr/>
            <p:nvPr/>
          </p:nvSpPr>
          <p:spPr>
            <a:xfrm>
              <a:off x="8124824" y="2241549"/>
              <a:ext cx="3609975" cy="2390775"/>
            </a:xfrm>
            <a:custGeom>
              <a:avLst/>
              <a:gdLst/>
              <a:ahLst/>
              <a:cxnLst/>
              <a:rect l="l" t="t" r="r" b="b"/>
              <a:pathLst>
                <a:path w="3609975" h="2390775">
                  <a:moveTo>
                    <a:pt x="3520979" y="2390774"/>
                  </a:moveTo>
                  <a:lnTo>
                    <a:pt x="88995" y="2390774"/>
                  </a:lnTo>
                  <a:lnTo>
                    <a:pt x="82801" y="2390164"/>
                  </a:lnTo>
                  <a:lnTo>
                    <a:pt x="37130" y="2371246"/>
                  </a:lnTo>
                  <a:lnTo>
                    <a:pt x="9643" y="2337753"/>
                  </a:lnTo>
                  <a:lnTo>
                    <a:pt x="0" y="2301779"/>
                  </a:lnTo>
                  <a:lnTo>
                    <a:pt x="0" y="2295524"/>
                  </a:lnTo>
                  <a:lnTo>
                    <a:pt x="0" y="88995"/>
                  </a:lnTo>
                  <a:lnTo>
                    <a:pt x="12576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20979" y="0"/>
                  </a:lnTo>
                  <a:lnTo>
                    <a:pt x="3562440" y="12577"/>
                  </a:lnTo>
                  <a:lnTo>
                    <a:pt x="3597395" y="47531"/>
                  </a:lnTo>
                  <a:lnTo>
                    <a:pt x="3609974" y="88995"/>
                  </a:lnTo>
                  <a:lnTo>
                    <a:pt x="3609974" y="2301779"/>
                  </a:lnTo>
                  <a:lnTo>
                    <a:pt x="3597395" y="2343242"/>
                  </a:lnTo>
                  <a:lnTo>
                    <a:pt x="3562440" y="2378196"/>
                  </a:lnTo>
                  <a:lnTo>
                    <a:pt x="3527172" y="2390164"/>
                  </a:lnTo>
                  <a:lnTo>
                    <a:pt x="3520979" y="239077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648824" y="24320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799" y="559195"/>
                  </a:lnTo>
                  <a:lnTo>
                    <a:pt x="163574" y="544064"/>
                  </a:lnTo>
                  <a:lnTo>
                    <a:pt x="126994" y="523341"/>
                  </a:lnTo>
                  <a:lnTo>
                    <a:pt x="93850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1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5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7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5"/>
                  </a:lnTo>
                  <a:lnTo>
                    <a:pt x="341495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15D5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2649" y="2546349"/>
              <a:ext cx="323849" cy="3428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62466" y="3143250"/>
            <a:ext cx="2937510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150" b="1">
                <a:solidFill>
                  <a:srgbClr val="FFFFFF"/>
                </a:solidFill>
                <a:latin typeface="Gill Sans MT"/>
                <a:cs typeface="Gill Sans MT"/>
              </a:rPr>
              <a:t>Navigation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80" b="1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75" b="1">
                <a:solidFill>
                  <a:srgbClr val="FFFFFF"/>
                </a:solidFill>
                <a:latin typeface="Gill Sans MT"/>
                <a:cs typeface="Gill Sans MT"/>
              </a:rPr>
              <a:t>Mapping</a:t>
            </a:r>
            <a:endParaRPr sz="1500">
              <a:latin typeface="Gill Sans MT"/>
              <a:cs typeface="Gill Sans MT"/>
            </a:endParaRPr>
          </a:p>
          <a:p>
            <a:pPr algn="ctr" marL="12700" marR="5080">
              <a:lnSpc>
                <a:spcPct val="125000"/>
              </a:lnSpc>
              <a:spcBef>
                <a:spcPts val="540"/>
              </a:spcBef>
            </a:pP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Google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D0D5DA"/>
                </a:solidFill>
                <a:latin typeface="Trebuchet MS"/>
                <a:cs typeface="Trebuchet MS"/>
              </a:rPr>
              <a:t>Maps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D0D5DA"/>
                </a:solidFill>
                <a:latin typeface="Trebuchet MS"/>
                <a:cs typeface="Trebuchet MS"/>
              </a:rPr>
              <a:t>and</a:t>
            </a:r>
            <a:r>
              <a:rPr dirty="0" sz="1200" spc="2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Waze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D0D5DA"/>
                </a:solidFill>
                <a:latin typeface="Trebuchet MS"/>
                <a:cs typeface="Trebuchet MS"/>
              </a:rPr>
              <a:t>analyze</a:t>
            </a:r>
            <a:r>
              <a:rPr dirty="0" sz="1200" spc="2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D0D5DA"/>
                </a:solidFill>
                <a:latin typeface="Trebuchet MS"/>
                <a:cs typeface="Trebuchet MS"/>
              </a:rPr>
              <a:t>traffic </a:t>
            </a:r>
            <a:r>
              <a:rPr dirty="0" sz="1200" spc="75">
                <a:solidFill>
                  <a:srgbClr val="D0D5DA"/>
                </a:solidFill>
                <a:latin typeface="Trebuchet MS"/>
                <a:cs typeface="Trebuchet MS"/>
              </a:rPr>
              <a:t>data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D0D5DA"/>
                </a:solidFill>
                <a:latin typeface="Trebuchet MS"/>
                <a:cs typeface="Trebuchet MS"/>
              </a:rPr>
              <a:t>provide</a:t>
            </a:r>
            <a:r>
              <a:rPr dirty="0" sz="1200" spc="9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D0D5DA"/>
                </a:solidFill>
                <a:latin typeface="Trebuchet MS"/>
                <a:cs typeface="Trebuchet MS"/>
              </a:rPr>
              <a:t>real-</a:t>
            </a:r>
            <a:r>
              <a:rPr dirty="0" sz="1200" spc="55">
                <a:solidFill>
                  <a:srgbClr val="D0D5DA"/>
                </a:solidFill>
                <a:latin typeface="Trebuchet MS"/>
                <a:cs typeface="Trebuchet MS"/>
              </a:rPr>
              <a:t>time</a:t>
            </a:r>
            <a:r>
              <a:rPr dirty="0" sz="1200" spc="85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D0D5DA"/>
                </a:solidFill>
                <a:latin typeface="Trebuchet MS"/>
                <a:cs typeface="Trebuchet MS"/>
              </a:rPr>
              <a:t>directions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57199" y="5314949"/>
            <a:ext cx="11277600" cy="990600"/>
            <a:chOff x="457199" y="5314949"/>
            <a:chExt cx="11277600" cy="990600"/>
          </a:xfrm>
        </p:grpSpPr>
        <p:sp>
          <p:nvSpPr>
            <p:cNvPr id="22" name="object 22" descr=""/>
            <p:cNvSpPr/>
            <p:nvPr/>
          </p:nvSpPr>
          <p:spPr>
            <a:xfrm>
              <a:off x="476249" y="4937124"/>
              <a:ext cx="11258550" cy="990600"/>
            </a:xfrm>
            <a:custGeom>
              <a:avLst/>
              <a:gdLst/>
              <a:ahLst/>
              <a:cxnLst/>
              <a:rect l="l" t="t" r="r" b="b"/>
              <a:pathLst>
                <a:path w="11258550" h="990600">
                  <a:moveTo>
                    <a:pt x="11187352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3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1187352" y="0"/>
                  </a:lnTo>
                  <a:lnTo>
                    <a:pt x="11228841" y="15621"/>
                  </a:lnTo>
                  <a:lnTo>
                    <a:pt x="11254662" y="51661"/>
                  </a:lnTo>
                  <a:lnTo>
                    <a:pt x="11258549" y="71196"/>
                  </a:lnTo>
                  <a:lnTo>
                    <a:pt x="11258549" y="919403"/>
                  </a:lnTo>
                  <a:lnTo>
                    <a:pt x="11242925" y="960894"/>
                  </a:lnTo>
                  <a:lnTo>
                    <a:pt x="11206886" y="986714"/>
                  </a:lnTo>
                  <a:lnTo>
                    <a:pt x="11192307" y="990111"/>
                  </a:lnTo>
                  <a:lnTo>
                    <a:pt x="11187352" y="9905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7199" y="4937402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3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FF7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5165724"/>
              <a:ext cx="171449" cy="1904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9" y="5546724"/>
              <a:ext cx="104774" cy="1523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863600" y="5124450"/>
            <a:ext cx="204851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dirty="0" sz="1500" spc="105" b="1">
                <a:solidFill>
                  <a:srgbClr val="FFFFFF"/>
                </a:solidFill>
                <a:latin typeface="Gill Sans MT"/>
                <a:cs typeface="Gill Sans MT"/>
              </a:rPr>
              <a:t>Next</a:t>
            </a:r>
            <a:r>
              <a:rPr dirty="0" sz="1500" spc="11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60" b="1">
                <a:solidFill>
                  <a:srgbClr val="FFFFFF"/>
                </a:solidFill>
                <a:latin typeface="Gill Sans MT"/>
                <a:cs typeface="Gill Sans MT"/>
              </a:rPr>
              <a:t>We'll</a:t>
            </a:r>
            <a:r>
              <a:rPr dirty="0" sz="1500" spc="12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500" spc="110" b="1">
                <a:solidFill>
                  <a:srgbClr val="FFFFFF"/>
                </a:solidFill>
                <a:latin typeface="Gill Sans MT"/>
                <a:cs typeface="Gill Sans MT"/>
              </a:rPr>
              <a:t>Explore</a:t>
            </a: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Everyday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438525" y="5924549"/>
            <a:ext cx="5638800" cy="152400"/>
            <a:chOff x="3438525" y="5924549"/>
            <a:chExt cx="5638800" cy="152400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8525" y="5546724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1249" y="5546724"/>
              <a:ext cx="190499" cy="1523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3974" y="5546724"/>
              <a:ext cx="133349" cy="1523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3654425" y="5505449"/>
            <a:ext cx="190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Basics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445249" y="5505449"/>
            <a:ext cx="1724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Ethical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Considerations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140825" y="5505449"/>
            <a:ext cx="176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Cutting-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2025-08-25T03:41:23Z</dcterms:created>
  <dcterms:modified xsi:type="dcterms:W3CDTF">2025-08-25T03:41:23Z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LastSaved">
    <vt:filetime>2025-08-25T00:00:00Z</vt:filetime>
  </property>
</Properties>
</file>