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3" r:id="rId6"/>
    <p:sldId id="260" r:id="rId7"/>
    <p:sldId id="261" r:id="rId8"/>
    <p:sldId id="262" r:id="rId9"/>
    <p:sldId id="264" r:id="rId10"/>
    <p:sldId id="274" r:id="rId11"/>
    <p:sldId id="265" r:id="rId12"/>
    <p:sldId id="266" r:id="rId13"/>
    <p:sldId id="267" r:id="rId14"/>
    <p:sldId id="268" r:id="rId15"/>
    <p:sldId id="269" r:id="rId16"/>
    <p:sldId id="270" r:id="rId17"/>
    <p:sldId id="271" r:id="rId18"/>
    <p:sldId id="272" r:id="rId19"/>
    <p:sldId id="273"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89B8DF-8DAD-48AD-9065-33B70FEC554F}" v="662" dt="2023-11-29T21:45:54.2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97" d="100"/>
          <a:sy n="97" d="100"/>
        </p:scale>
        <p:origin x="149" y="29"/>
      </p:cViewPr>
      <p:guideLst/>
    </p:cSldViewPr>
  </p:slideViewPr>
  <p:notesTextViewPr>
    <p:cViewPr>
      <p:scale>
        <a:sx n="1" d="1"/>
        <a:sy n="1" d="1"/>
      </p:scale>
      <p:origin x="0" y="-1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in Yadav" userId="21def102-ca29-4c05-a7f2-44c11646f7e5" providerId="ADAL" clId="{3B89B8DF-8DAD-48AD-9065-33B70FEC554F}"/>
    <pc:docChg chg="undo custSel addSld modSld">
      <pc:chgData name="Nitin Yadav" userId="21def102-ca29-4c05-a7f2-44c11646f7e5" providerId="ADAL" clId="{3B89B8DF-8DAD-48AD-9065-33B70FEC554F}" dt="2023-11-29T21:54:12.581" v="4499" actId="20577"/>
      <pc:docMkLst>
        <pc:docMk/>
      </pc:docMkLst>
      <pc:sldChg chg="addSp delSp modSp mod">
        <pc:chgData name="Nitin Yadav" userId="21def102-ca29-4c05-a7f2-44c11646f7e5" providerId="ADAL" clId="{3B89B8DF-8DAD-48AD-9065-33B70FEC554F}" dt="2023-11-29T19:41:15.156" v="2753" actId="20577"/>
        <pc:sldMkLst>
          <pc:docMk/>
          <pc:sldMk cId="687988938" sldId="256"/>
        </pc:sldMkLst>
        <pc:spChg chg="add mod">
          <ac:chgData name="Nitin Yadav" userId="21def102-ca29-4c05-a7f2-44c11646f7e5" providerId="ADAL" clId="{3B89B8DF-8DAD-48AD-9065-33B70FEC554F}" dt="2023-11-29T19:41:15.156" v="2753" actId="20577"/>
          <ac:spMkLst>
            <pc:docMk/>
            <pc:sldMk cId="687988938" sldId="256"/>
            <ac:spMk id="5" creationId="{7C74692C-58BC-A27F-5D48-CB69FEC5D01F}"/>
          </ac:spMkLst>
        </pc:spChg>
        <pc:picChg chg="add del">
          <ac:chgData name="Nitin Yadav" userId="21def102-ca29-4c05-a7f2-44c11646f7e5" providerId="ADAL" clId="{3B89B8DF-8DAD-48AD-9065-33B70FEC554F}" dt="2023-11-29T18:53:03.850" v="1657" actId="478"/>
          <ac:picMkLst>
            <pc:docMk/>
            <pc:sldMk cId="687988938" sldId="256"/>
            <ac:picMk id="4" creationId="{06CF9DFE-E297-F2E4-BA48-449D15EB8562}"/>
          </ac:picMkLst>
        </pc:picChg>
      </pc:sldChg>
      <pc:sldChg chg="modSp mod modNotesTx">
        <pc:chgData name="Nitin Yadav" userId="21def102-ca29-4c05-a7f2-44c11646f7e5" providerId="ADAL" clId="{3B89B8DF-8DAD-48AD-9065-33B70FEC554F}" dt="2023-11-29T21:48:35.986" v="4078" actId="20577"/>
        <pc:sldMkLst>
          <pc:docMk/>
          <pc:sldMk cId="1865312276" sldId="257"/>
        </pc:sldMkLst>
        <pc:spChg chg="mod">
          <ac:chgData name="Nitin Yadav" userId="21def102-ca29-4c05-a7f2-44c11646f7e5" providerId="ADAL" clId="{3B89B8DF-8DAD-48AD-9065-33B70FEC554F}" dt="2023-11-29T21:46:27.633" v="3992" actId="20577"/>
          <ac:spMkLst>
            <pc:docMk/>
            <pc:sldMk cId="1865312276" sldId="257"/>
            <ac:spMk id="3" creationId="{F8032F7B-BAB1-C03A-5EA2-5377E8753810}"/>
          </ac:spMkLst>
        </pc:spChg>
      </pc:sldChg>
      <pc:sldChg chg="modSp mod">
        <pc:chgData name="Nitin Yadav" userId="21def102-ca29-4c05-a7f2-44c11646f7e5" providerId="ADAL" clId="{3B89B8DF-8DAD-48AD-9065-33B70FEC554F}" dt="2023-11-27T17:55:21.768" v="22" actId="27636"/>
        <pc:sldMkLst>
          <pc:docMk/>
          <pc:sldMk cId="3365851981" sldId="258"/>
        </pc:sldMkLst>
        <pc:spChg chg="mod">
          <ac:chgData name="Nitin Yadav" userId="21def102-ca29-4c05-a7f2-44c11646f7e5" providerId="ADAL" clId="{3B89B8DF-8DAD-48AD-9065-33B70FEC554F}" dt="2023-11-27T17:55:21.768" v="22" actId="27636"/>
          <ac:spMkLst>
            <pc:docMk/>
            <pc:sldMk cId="3365851981" sldId="258"/>
            <ac:spMk id="3" creationId="{7F9C3281-652D-2048-27D0-9935138579BA}"/>
          </ac:spMkLst>
        </pc:spChg>
      </pc:sldChg>
      <pc:sldChg chg="modSp mod modNotesTx">
        <pc:chgData name="Nitin Yadav" userId="21def102-ca29-4c05-a7f2-44c11646f7e5" providerId="ADAL" clId="{3B89B8DF-8DAD-48AD-9065-33B70FEC554F}" dt="2023-11-29T21:54:12.581" v="4499" actId="20577"/>
        <pc:sldMkLst>
          <pc:docMk/>
          <pc:sldMk cId="3985930828" sldId="259"/>
        </pc:sldMkLst>
        <pc:spChg chg="mod">
          <ac:chgData name="Nitin Yadav" userId="21def102-ca29-4c05-a7f2-44c11646f7e5" providerId="ADAL" clId="{3B89B8DF-8DAD-48AD-9065-33B70FEC554F}" dt="2023-11-29T19:10:38.482" v="1997" actId="20577"/>
          <ac:spMkLst>
            <pc:docMk/>
            <pc:sldMk cId="3985930828" sldId="259"/>
            <ac:spMk id="3" creationId="{14C006FE-7152-5ADE-B55E-A4727BBB8D47}"/>
          </ac:spMkLst>
        </pc:spChg>
      </pc:sldChg>
      <pc:sldChg chg="modSp mod">
        <pc:chgData name="Nitin Yadav" userId="21def102-ca29-4c05-a7f2-44c11646f7e5" providerId="ADAL" clId="{3B89B8DF-8DAD-48AD-9065-33B70FEC554F}" dt="2023-11-29T19:16:05.990" v="2269" actId="20577"/>
        <pc:sldMkLst>
          <pc:docMk/>
          <pc:sldMk cId="3261218166" sldId="260"/>
        </pc:sldMkLst>
        <pc:spChg chg="mod">
          <ac:chgData name="Nitin Yadav" userId="21def102-ca29-4c05-a7f2-44c11646f7e5" providerId="ADAL" clId="{3B89B8DF-8DAD-48AD-9065-33B70FEC554F}" dt="2023-11-29T19:16:05.990" v="2269" actId="20577"/>
          <ac:spMkLst>
            <pc:docMk/>
            <pc:sldMk cId="3261218166" sldId="260"/>
            <ac:spMk id="3" creationId="{DC54D6D8-9A52-7821-28AE-4B478933A365}"/>
          </ac:spMkLst>
        </pc:spChg>
      </pc:sldChg>
      <pc:sldChg chg="modSp mod">
        <pc:chgData name="Nitin Yadav" userId="21def102-ca29-4c05-a7f2-44c11646f7e5" providerId="ADAL" clId="{3B89B8DF-8DAD-48AD-9065-33B70FEC554F}" dt="2023-11-29T19:19:36.878" v="2412" actId="20577"/>
        <pc:sldMkLst>
          <pc:docMk/>
          <pc:sldMk cId="727535834" sldId="261"/>
        </pc:sldMkLst>
        <pc:spChg chg="mod">
          <ac:chgData name="Nitin Yadav" userId="21def102-ca29-4c05-a7f2-44c11646f7e5" providerId="ADAL" clId="{3B89B8DF-8DAD-48AD-9065-33B70FEC554F}" dt="2023-11-29T19:19:36.878" v="2412" actId="20577"/>
          <ac:spMkLst>
            <pc:docMk/>
            <pc:sldMk cId="727535834" sldId="261"/>
            <ac:spMk id="3" creationId="{A16C73A5-1C06-8B83-C435-76E5AC552976}"/>
          </ac:spMkLst>
        </pc:spChg>
      </pc:sldChg>
      <pc:sldChg chg="modSp mod">
        <pc:chgData name="Nitin Yadav" userId="21def102-ca29-4c05-a7f2-44c11646f7e5" providerId="ADAL" clId="{3B89B8DF-8DAD-48AD-9065-33B70FEC554F}" dt="2023-11-29T19:20:24.326" v="2428" actId="20577"/>
        <pc:sldMkLst>
          <pc:docMk/>
          <pc:sldMk cId="3787739802" sldId="262"/>
        </pc:sldMkLst>
        <pc:spChg chg="mod">
          <ac:chgData name="Nitin Yadav" userId="21def102-ca29-4c05-a7f2-44c11646f7e5" providerId="ADAL" clId="{3B89B8DF-8DAD-48AD-9065-33B70FEC554F}" dt="2023-11-29T19:20:24.326" v="2428" actId="20577"/>
          <ac:spMkLst>
            <pc:docMk/>
            <pc:sldMk cId="3787739802" sldId="262"/>
            <ac:spMk id="3" creationId="{C6129444-06EC-273A-9A8A-978BE08B2E48}"/>
          </ac:spMkLst>
        </pc:spChg>
      </pc:sldChg>
      <pc:sldChg chg="modSp mod">
        <pc:chgData name="Nitin Yadav" userId="21def102-ca29-4c05-a7f2-44c11646f7e5" providerId="ADAL" clId="{3B89B8DF-8DAD-48AD-9065-33B70FEC554F}" dt="2023-11-29T19:13:38.209" v="2030" actId="20577"/>
        <pc:sldMkLst>
          <pc:docMk/>
          <pc:sldMk cId="250098259" sldId="263"/>
        </pc:sldMkLst>
        <pc:spChg chg="mod">
          <ac:chgData name="Nitin Yadav" userId="21def102-ca29-4c05-a7f2-44c11646f7e5" providerId="ADAL" clId="{3B89B8DF-8DAD-48AD-9065-33B70FEC554F}" dt="2023-11-29T19:13:38.209" v="2030" actId="20577"/>
          <ac:spMkLst>
            <pc:docMk/>
            <pc:sldMk cId="250098259" sldId="263"/>
            <ac:spMk id="3" creationId="{89880778-F971-C6BF-1CD9-603B673E10FD}"/>
          </ac:spMkLst>
        </pc:spChg>
        <pc:picChg chg="mod">
          <ac:chgData name="Nitin Yadav" userId="21def102-ca29-4c05-a7f2-44c11646f7e5" providerId="ADAL" clId="{3B89B8DF-8DAD-48AD-9065-33B70FEC554F}" dt="2023-11-29T19:11:23.575" v="1999" actId="14100"/>
          <ac:picMkLst>
            <pc:docMk/>
            <pc:sldMk cId="250098259" sldId="263"/>
            <ac:picMk id="5" creationId="{0AA31B0A-B29F-CDA8-5441-C7C437062F33}"/>
          </ac:picMkLst>
        </pc:picChg>
      </pc:sldChg>
      <pc:sldChg chg="modSp mod">
        <pc:chgData name="Nitin Yadav" userId="21def102-ca29-4c05-a7f2-44c11646f7e5" providerId="ADAL" clId="{3B89B8DF-8DAD-48AD-9065-33B70FEC554F}" dt="2023-11-29T21:32:19.566" v="3152" actId="20577"/>
        <pc:sldMkLst>
          <pc:docMk/>
          <pc:sldMk cId="3491772433" sldId="264"/>
        </pc:sldMkLst>
        <pc:spChg chg="mod">
          <ac:chgData name="Nitin Yadav" userId="21def102-ca29-4c05-a7f2-44c11646f7e5" providerId="ADAL" clId="{3B89B8DF-8DAD-48AD-9065-33B70FEC554F}" dt="2023-11-29T21:32:19.566" v="3152" actId="20577"/>
          <ac:spMkLst>
            <pc:docMk/>
            <pc:sldMk cId="3491772433" sldId="264"/>
            <ac:spMk id="3" creationId="{4A8AB7C4-898E-94CC-33B7-4621F28EF300}"/>
          </ac:spMkLst>
        </pc:spChg>
      </pc:sldChg>
      <pc:sldChg chg="modSp mod">
        <pc:chgData name="Nitin Yadav" userId="21def102-ca29-4c05-a7f2-44c11646f7e5" providerId="ADAL" clId="{3B89B8DF-8DAD-48AD-9065-33B70FEC554F}" dt="2023-11-27T02:21:11.550" v="12" actId="2711"/>
        <pc:sldMkLst>
          <pc:docMk/>
          <pc:sldMk cId="2183278934" sldId="265"/>
        </pc:sldMkLst>
        <pc:spChg chg="mod">
          <ac:chgData name="Nitin Yadav" userId="21def102-ca29-4c05-a7f2-44c11646f7e5" providerId="ADAL" clId="{3B89B8DF-8DAD-48AD-9065-33B70FEC554F}" dt="2023-11-27T02:21:11.550" v="12" actId="2711"/>
          <ac:spMkLst>
            <pc:docMk/>
            <pc:sldMk cId="2183278934" sldId="265"/>
            <ac:spMk id="3" creationId="{A65BBF10-2276-3206-F5C3-C8CC4AEAAAE1}"/>
          </ac:spMkLst>
        </pc:spChg>
      </pc:sldChg>
      <pc:sldChg chg="modSp mod">
        <pc:chgData name="Nitin Yadav" userId="21def102-ca29-4c05-a7f2-44c11646f7e5" providerId="ADAL" clId="{3B89B8DF-8DAD-48AD-9065-33B70FEC554F}" dt="2023-11-29T19:32:28.419" v="2639" actId="20577"/>
        <pc:sldMkLst>
          <pc:docMk/>
          <pc:sldMk cId="1318805694" sldId="266"/>
        </pc:sldMkLst>
        <pc:spChg chg="mod">
          <ac:chgData name="Nitin Yadav" userId="21def102-ca29-4c05-a7f2-44c11646f7e5" providerId="ADAL" clId="{3B89B8DF-8DAD-48AD-9065-33B70FEC554F}" dt="2023-11-29T19:32:28.419" v="2639" actId="20577"/>
          <ac:spMkLst>
            <pc:docMk/>
            <pc:sldMk cId="1318805694" sldId="266"/>
            <ac:spMk id="3" creationId="{94D6F74A-1A75-FF0D-140F-2D02F217FE84}"/>
          </ac:spMkLst>
        </pc:spChg>
      </pc:sldChg>
      <pc:sldChg chg="modSp mod">
        <pc:chgData name="Nitin Yadav" userId="21def102-ca29-4c05-a7f2-44c11646f7e5" providerId="ADAL" clId="{3B89B8DF-8DAD-48AD-9065-33B70FEC554F}" dt="2023-11-29T19:39:12.206" v="2736" actId="5793"/>
        <pc:sldMkLst>
          <pc:docMk/>
          <pc:sldMk cId="1523199072" sldId="267"/>
        </pc:sldMkLst>
        <pc:spChg chg="mod">
          <ac:chgData name="Nitin Yadav" userId="21def102-ca29-4c05-a7f2-44c11646f7e5" providerId="ADAL" clId="{3B89B8DF-8DAD-48AD-9065-33B70FEC554F}" dt="2023-11-29T19:39:12.206" v="2736" actId="5793"/>
          <ac:spMkLst>
            <pc:docMk/>
            <pc:sldMk cId="1523199072" sldId="267"/>
            <ac:spMk id="3" creationId="{A0871ADF-69DA-BF3A-1EF4-02E76613D630}"/>
          </ac:spMkLst>
        </pc:spChg>
      </pc:sldChg>
      <pc:sldChg chg="modSp mod">
        <pc:chgData name="Nitin Yadav" userId="21def102-ca29-4c05-a7f2-44c11646f7e5" providerId="ADAL" clId="{3B89B8DF-8DAD-48AD-9065-33B70FEC554F}" dt="2023-11-29T19:40:03.358" v="2739" actId="20577"/>
        <pc:sldMkLst>
          <pc:docMk/>
          <pc:sldMk cId="2667190157" sldId="268"/>
        </pc:sldMkLst>
        <pc:spChg chg="mod">
          <ac:chgData name="Nitin Yadav" userId="21def102-ca29-4c05-a7f2-44c11646f7e5" providerId="ADAL" clId="{3B89B8DF-8DAD-48AD-9065-33B70FEC554F}" dt="2023-11-29T19:40:03.358" v="2739" actId="20577"/>
          <ac:spMkLst>
            <pc:docMk/>
            <pc:sldMk cId="2667190157" sldId="268"/>
            <ac:spMk id="3" creationId="{2B41DAF9-CDF3-8B45-EE2C-DA9E4AA0A40D}"/>
          </ac:spMkLst>
        </pc:spChg>
      </pc:sldChg>
      <pc:sldChg chg="modSp mod">
        <pc:chgData name="Nitin Yadav" userId="21def102-ca29-4c05-a7f2-44c11646f7e5" providerId="ADAL" clId="{3B89B8DF-8DAD-48AD-9065-33B70FEC554F}" dt="2023-11-27T02:21:58.622" v="18" actId="27636"/>
        <pc:sldMkLst>
          <pc:docMk/>
          <pc:sldMk cId="4238593363" sldId="269"/>
        </pc:sldMkLst>
        <pc:spChg chg="mod">
          <ac:chgData name="Nitin Yadav" userId="21def102-ca29-4c05-a7f2-44c11646f7e5" providerId="ADAL" clId="{3B89B8DF-8DAD-48AD-9065-33B70FEC554F}" dt="2023-11-27T02:21:58.622" v="18" actId="27636"/>
          <ac:spMkLst>
            <pc:docMk/>
            <pc:sldMk cId="4238593363" sldId="269"/>
            <ac:spMk id="3" creationId="{5076A0EF-7039-FBFB-3823-1453FE814C02}"/>
          </ac:spMkLst>
        </pc:spChg>
      </pc:sldChg>
      <pc:sldChg chg="modSp mod">
        <pc:chgData name="Nitin Yadav" userId="21def102-ca29-4c05-a7f2-44c11646f7e5" providerId="ADAL" clId="{3B89B8DF-8DAD-48AD-9065-33B70FEC554F}" dt="2023-11-29T00:02:21.001" v="134" actId="20577"/>
        <pc:sldMkLst>
          <pc:docMk/>
          <pc:sldMk cId="1966926263" sldId="270"/>
        </pc:sldMkLst>
        <pc:spChg chg="mod">
          <ac:chgData name="Nitin Yadav" userId="21def102-ca29-4c05-a7f2-44c11646f7e5" providerId="ADAL" clId="{3B89B8DF-8DAD-48AD-9065-33B70FEC554F}" dt="2023-11-29T00:02:21.001" v="134" actId="20577"/>
          <ac:spMkLst>
            <pc:docMk/>
            <pc:sldMk cId="1966926263" sldId="270"/>
            <ac:spMk id="2" creationId="{061E4604-1D3E-309D-F27E-EF2FE66AE571}"/>
          </ac:spMkLst>
        </pc:spChg>
        <pc:spChg chg="mod">
          <ac:chgData name="Nitin Yadav" userId="21def102-ca29-4c05-a7f2-44c11646f7e5" providerId="ADAL" clId="{3B89B8DF-8DAD-48AD-9065-33B70FEC554F}" dt="2023-11-29T00:01:34.496" v="120" actId="20577"/>
          <ac:spMkLst>
            <pc:docMk/>
            <pc:sldMk cId="1966926263" sldId="270"/>
            <ac:spMk id="3" creationId="{BB9220CA-48A4-2D59-2893-6CADCBCA264A}"/>
          </ac:spMkLst>
        </pc:spChg>
      </pc:sldChg>
      <pc:sldChg chg="modSp mod">
        <pc:chgData name="Nitin Yadav" userId="21def102-ca29-4c05-a7f2-44c11646f7e5" providerId="ADAL" clId="{3B89B8DF-8DAD-48AD-9065-33B70FEC554F}" dt="2023-11-29T00:28:33.248" v="481" actId="20577"/>
        <pc:sldMkLst>
          <pc:docMk/>
          <pc:sldMk cId="4002755770" sldId="271"/>
        </pc:sldMkLst>
        <pc:spChg chg="mod">
          <ac:chgData name="Nitin Yadav" userId="21def102-ca29-4c05-a7f2-44c11646f7e5" providerId="ADAL" clId="{3B89B8DF-8DAD-48AD-9065-33B70FEC554F}" dt="2023-11-29T00:28:33.248" v="481" actId="20577"/>
          <ac:spMkLst>
            <pc:docMk/>
            <pc:sldMk cId="4002755770" sldId="271"/>
            <ac:spMk id="3" creationId="{FD339F12-B903-536F-DF11-0E7CA9B41042}"/>
          </ac:spMkLst>
        </pc:spChg>
      </pc:sldChg>
      <pc:sldChg chg="modSp mod">
        <pc:chgData name="Nitin Yadav" userId="21def102-ca29-4c05-a7f2-44c11646f7e5" providerId="ADAL" clId="{3B89B8DF-8DAD-48AD-9065-33B70FEC554F}" dt="2023-11-29T21:34:05.599" v="3247" actId="20577"/>
        <pc:sldMkLst>
          <pc:docMk/>
          <pc:sldMk cId="1642055683" sldId="272"/>
        </pc:sldMkLst>
        <pc:spChg chg="mod">
          <ac:chgData name="Nitin Yadav" userId="21def102-ca29-4c05-a7f2-44c11646f7e5" providerId="ADAL" clId="{3B89B8DF-8DAD-48AD-9065-33B70FEC554F}" dt="2023-11-29T21:34:05.599" v="3247" actId="20577"/>
          <ac:spMkLst>
            <pc:docMk/>
            <pc:sldMk cId="1642055683" sldId="272"/>
            <ac:spMk id="3" creationId="{0E049BD1-2AAF-BE16-6444-57121862B34F}"/>
          </ac:spMkLst>
        </pc:spChg>
      </pc:sldChg>
      <pc:sldChg chg="delSp mod">
        <pc:chgData name="Nitin Yadav" userId="21def102-ca29-4c05-a7f2-44c11646f7e5" providerId="ADAL" clId="{3B89B8DF-8DAD-48AD-9065-33B70FEC554F}" dt="2023-11-29T00:47:46.030" v="942" actId="478"/>
        <pc:sldMkLst>
          <pc:docMk/>
          <pc:sldMk cId="2318639955" sldId="273"/>
        </pc:sldMkLst>
        <pc:spChg chg="del">
          <ac:chgData name="Nitin Yadav" userId="21def102-ca29-4c05-a7f2-44c11646f7e5" providerId="ADAL" clId="{3B89B8DF-8DAD-48AD-9065-33B70FEC554F}" dt="2023-11-29T00:47:46.030" v="942" actId="478"/>
          <ac:spMkLst>
            <pc:docMk/>
            <pc:sldMk cId="2318639955" sldId="273"/>
            <ac:spMk id="3" creationId="{3C66B74E-C848-FE5F-A187-714A4FFF371F}"/>
          </ac:spMkLst>
        </pc:spChg>
      </pc:sldChg>
      <pc:sldChg chg="addSp delSp modSp mod setBg">
        <pc:chgData name="Nitin Yadav" userId="21def102-ca29-4c05-a7f2-44c11646f7e5" providerId="ADAL" clId="{3B89B8DF-8DAD-48AD-9065-33B70FEC554F}" dt="2023-11-29T00:39:39.246" v="576" actId="14100"/>
        <pc:sldMkLst>
          <pc:docMk/>
          <pc:sldMk cId="2317792525" sldId="274"/>
        </pc:sldMkLst>
        <pc:spChg chg="mod">
          <ac:chgData name="Nitin Yadav" userId="21def102-ca29-4c05-a7f2-44c11646f7e5" providerId="ADAL" clId="{3B89B8DF-8DAD-48AD-9065-33B70FEC554F}" dt="2023-11-29T00:04:09.583" v="135" actId="26606"/>
          <ac:spMkLst>
            <pc:docMk/>
            <pc:sldMk cId="2317792525" sldId="274"/>
            <ac:spMk id="2" creationId="{5DFE5958-8B8C-1384-ADA7-35E7312D750A}"/>
          </ac:spMkLst>
        </pc:spChg>
        <pc:spChg chg="mod">
          <ac:chgData name="Nitin Yadav" userId="21def102-ca29-4c05-a7f2-44c11646f7e5" providerId="ADAL" clId="{3B89B8DF-8DAD-48AD-9065-33B70FEC554F}" dt="2023-11-29T00:07:04.570" v="402" actId="20577"/>
          <ac:spMkLst>
            <pc:docMk/>
            <pc:sldMk cId="2317792525" sldId="274"/>
            <ac:spMk id="3" creationId="{E3B43258-1CA5-7BDF-2B7F-882EABFD537F}"/>
          </ac:spMkLst>
        </pc:spChg>
        <pc:spChg chg="add del">
          <ac:chgData name="Nitin Yadav" userId="21def102-ca29-4c05-a7f2-44c11646f7e5" providerId="ADAL" clId="{3B89B8DF-8DAD-48AD-9065-33B70FEC554F}" dt="2023-11-29T00:39:07.844" v="569"/>
          <ac:spMkLst>
            <pc:docMk/>
            <pc:sldMk cId="2317792525" sldId="274"/>
            <ac:spMk id="5" creationId="{D549AA8E-7135-74CB-5ACA-EE25E2A4B9B9}"/>
          </ac:spMkLst>
        </pc:spChg>
        <pc:spChg chg="add">
          <ac:chgData name="Nitin Yadav" userId="21def102-ca29-4c05-a7f2-44c11646f7e5" providerId="ADAL" clId="{3B89B8DF-8DAD-48AD-9065-33B70FEC554F}" dt="2023-11-29T00:04:09.583" v="135" actId="26606"/>
          <ac:spMkLst>
            <pc:docMk/>
            <pc:sldMk cId="2317792525" sldId="274"/>
            <ac:spMk id="9" creationId="{2C9A9DA9-7DC8-488B-A882-123947B0F3D9}"/>
          </ac:spMkLst>
        </pc:spChg>
        <pc:spChg chg="add">
          <ac:chgData name="Nitin Yadav" userId="21def102-ca29-4c05-a7f2-44c11646f7e5" providerId="ADAL" clId="{3B89B8DF-8DAD-48AD-9065-33B70FEC554F}" dt="2023-11-29T00:04:09.583" v="135" actId="26606"/>
          <ac:spMkLst>
            <pc:docMk/>
            <pc:sldMk cId="2317792525" sldId="274"/>
            <ac:spMk id="11" creationId="{57F6BDD4-E066-4008-8011-6CC31AEB4556}"/>
          </ac:spMkLst>
        </pc:spChg>
        <pc:spChg chg="add">
          <ac:chgData name="Nitin Yadav" userId="21def102-ca29-4c05-a7f2-44c11646f7e5" providerId="ADAL" clId="{3B89B8DF-8DAD-48AD-9065-33B70FEC554F}" dt="2023-11-29T00:04:09.583" v="135" actId="26606"/>
          <ac:spMkLst>
            <pc:docMk/>
            <pc:sldMk cId="2317792525" sldId="274"/>
            <ac:spMk id="13" creationId="{2711A8FB-68FC-45FC-B01E-38F809E2D439}"/>
          </ac:spMkLst>
        </pc:spChg>
        <pc:spChg chg="add">
          <ac:chgData name="Nitin Yadav" userId="21def102-ca29-4c05-a7f2-44c11646f7e5" providerId="ADAL" clId="{3B89B8DF-8DAD-48AD-9065-33B70FEC554F}" dt="2023-11-29T00:04:09.583" v="135" actId="26606"/>
          <ac:spMkLst>
            <pc:docMk/>
            <pc:sldMk cId="2317792525" sldId="274"/>
            <ac:spMk id="15" creationId="{2A865FE3-5FC9-4049-87CF-30019C46C0F5}"/>
          </ac:spMkLst>
        </pc:spChg>
        <pc:graphicFrameChg chg="mod modGraphic">
          <ac:chgData name="Nitin Yadav" userId="21def102-ca29-4c05-a7f2-44c11646f7e5" providerId="ADAL" clId="{3B89B8DF-8DAD-48AD-9065-33B70FEC554F}" dt="2023-11-29T00:07:27.497" v="405" actId="1076"/>
          <ac:graphicFrameMkLst>
            <pc:docMk/>
            <pc:sldMk cId="2317792525" sldId="274"/>
            <ac:graphicFrameMk id="4" creationId="{9F0EE681-14AF-F25D-7DD9-8449E3B292F5}"/>
          </ac:graphicFrameMkLst>
        </pc:graphicFrameChg>
        <pc:picChg chg="add mod">
          <ac:chgData name="Nitin Yadav" userId="21def102-ca29-4c05-a7f2-44c11646f7e5" providerId="ADAL" clId="{3B89B8DF-8DAD-48AD-9065-33B70FEC554F}" dt="2023-11-29T00:39:39.246" v="576" actId="14100"/>
          <ac:picMkLst>
            <pc:docMk/>
            <pc:sldMk cId="2317792525" sldId="274"/>
            <ac:picMk id="6" creationId="{B74DB463-3BCE-692A-0C65-11654D1C1CF4}"/>
          </ac:picMkLst>
        </pc:picChg>
      </pc:sldChg>
      <pc:sldChg chg="modSp new mod">
        <pc:chgData name="Nitin Yadav" userId="21def102-ca29-4c05-a7f2-44c11646f7e5" providerId="ADAL" clId="{3B89B8DF-8DAD-48AD-9065-33B70FEC554F}" dt="2023-11-29T21:40:24.211" v="3746" actId="20577"/>
        <pc:sldMkLst>
          <pc:docMk/>
          <pc:sldMk cId="649570884" sldId="275"/>
        </pc:sldMkLst>
        <pc:spChg chg="mod">
          <ac:chgData name="Nitin Yadav" userId="21def102-ca29-4c05-a7f2-44c11646f7e5" providerId="ADAL" clId="{3B89B8DF-8DAD-48AD-9065-33B70FEC554F}" dt="2023-11-29T21:36:09.169" v="3266" actId="20577"/>
          <ac:spMkLst>
            <pc:docMk/>
            <pc:sldMk cId="649570884" sldId="275"/>
            <ac:spMk id="2" creationId="{ACE2946E-2060-DD32-0915-73B204A34149}"/>
          </ac:spMkLst>
        </pc:spChg>
        <pc:spChg chg="mod">
          <ac:chgData name="Nitin Yadav" userId="21def102-ca29-4c05-a7f2-44c11646f7e5" providerId="ADAL" clId="{3B89B8DF-8DAD-48AD-9065-33B70FEC554F}" dt="2023-11-29T21:40:24.211" v="3746" actId="20577"/>
          <ac:spMkLst>
            <pc:docMk/>
            <pc:sldMk cId="649570884" sldId="275"/>
            <ac:spMk id="3" creationId="{486C37BF-4F02-284A-9517-BF02C22D8CF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0AADC2-24A8-4D7F-BBF8-7B50B425C939}" type="datetimeFigureOut">
              <a:rPr lang="en-US" smtClean="0"/>
              <a:t>11/29/2023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5D7F9F-BE08-4A35-A344-49054BCE4689}" type="slidenum">
              <a:rPr lang="en-US" smtClean="0"/>
              <a:t>‹#›</a:t>
            </a:fld>
            <a:endParaRPr lang="en-US"/>
          </a:p>
        </p:txBody>
      </p:sp>
    </p:spTree>
    <p:extLst>
      <p:ext uri="{BB962C8B-B14F-4D97-AF65-F5344CB8AC3E}">
        <p14:creationId xmlns:p14="http://schemas.microsoft.com/office/powerpoint/2010/main" val="3880273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5D7F9F-BE08-4A35-A344-49054BCE4689}" type="slidenum">
              <a:rPr lang="en-US" smtClean="0"/>
              <a:t>1</a:t>
            </a:fld>
            <a:endParaRPr lang="en-US"/>
          </a:p>
        </p:txBody>
      </p:sp>
    </p:spTree>
    <p:extLst>
      <p:ext uri="{BB962C8B-B14F-4D97-AF65-F5344CB8AC3E}">
        <p14:creationId xmlns:p14="http://schemas.microsoft.com/office/powerpoint/2010/main" val="4074874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5D7F9F-BE08-4A35-A344-49054BCE4689}" type="slidenum">
              <a:rPr lang="en-US" smtClean="0"/>
              <a:t>2</a:t>
            </a:fld>
            <a:endParaRPr lang="en-US"/>
          </a:p>
        </p:txBody>
      </p:sp>
    </p:spTree>
    <p:extLst>
      <p:ext uri="{BB962C8B-B14F-4D97-AF65-F5344CB8AC3E}">
        <p14:creationId xmlns:p14="http://schemas.microsoft.com/office/powerpoint/2010/main" val="1834714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analogous to the human nature of seeking safety as soon as adverse conditions are sensed. Being in a long position is like staying </a:t>
            </a:r>
            <a:r>
              <a:rPr lang="en-US"/>
              <a:t>in a risky </a:t>
            </a:r>
            <a:r>
              <a:rPr lang="en-US" dirty="0"/>
              <a:t>place, when bad news comes, the investor sells the stock and gets money </a:t>
            </a:r>
            <a:r>
              <a:rPr lang="en-US"/>
              <a:t>in exchange </a:t>
            </a:r>
            <a:r>
              <a:rPr lang="en-US" dirty="0"/>
              <a:t>which is safer than the stock. </a:t>
            </a:r>
          </a:p>
        </p:txBody>
      </p:sp>
      <p:sp>
        <p:nvSpPr>
          <p:cNvPr id="4" name="Slide Number Placeholder 3"/>
          <p:cNvSpPr>
            <a:spLocks noGrp="1"/>
          </p:cNvSpPr>
          <p:nvPr>
            <p:ph type="sldNum" sz="quarter" idx="5"/>
          </p:nvPr>
        </p:nvSpPr>
        <p:spPr/>
        <p:txBody>
          <a:bodyPr/>
          <a:lstStyle/>
          <a:p>
            <a:fld id="{415D7F9F-BE08-4A35-A344-49054BCE4689}" type="slidenum">
              <a:rPr lang="en-US" smtClean="0"/>
              <a:t>4</a:t>
            </a:fld>
            <a:endParaRPr lang="en-US"/>
          </a:p>
        </p:txBody>
      </p:sp>
    </p:spTree>
    <p:extLst>
      <p:ext uri="{BB962C8B-B14F-4D97-AF65-F5344CB8AC3E}">
        <p14:creationId xmlns:p14="http://schemas.microsoft.com/office/powerpoint/2010/main" val="2373404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11/25/2023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3332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11/25/2023</a:t>
            </a:fld>
            <a:endParaRPr lang="en-US" dirty="0"/>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813625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11/25/2023</a:t>
            </a:fld>
            <a:endParaRPr lang="en-US" dirty="0"/>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866076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11/25/2023</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432055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11/25/2023</a:t>
            </a:fld>
            <a:endParaRPr lang="en-US" dirty="0"/>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429734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11/25/2023</a:t>
            </a:fld>
            <a:endParaRPr lang="en-US" dirty="0"/>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953561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11/25/2023</a:t>
            </a:fld>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423547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11/25/2023</a:t>
            </a:fld>
            <a:endParaRPr lang="en-US" dirty="0"/>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694363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11/25/2023</a:t>
            </a:fld>
            <a:endParaRPr lang="en-US" dirty="0"/>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37510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11/25/2023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77292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11/25/2023</a:t>
            </a:fld>
            <a:endParaRPr lang="en-US" dirty="0"/>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429859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11/25/2023</a:t>
            </a:fld>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dirty="0"/>
          </a:p>
        </p:txBody>
      </p:sp>
    </p:spTree>
    <p:extLst>
      <p:ext uri="{BB962C8B-B14F-4D97-AF65-F5344CB8AC3E}">
        <p14:creationId xmlns:p14="http://schemas.microsoft.com/office/powerpoint/2010/main" val="96971707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Gray and white tiles">
            <a:extLst>
              <a:ext uri="{FF2B5EF4-FFF2-40B4-BE49-F238E27FC236}">
                <a16:creationId xmlns:a16="http://schemas.microsoft.com/office/drawing/2014/main" id="{06CF9DFE-E297-F2E4-BA48-449D15EB8562}"/>
              </a:ext>
            </a:extLst>
          </p:cNvPr>
          <p:cNvPicPr>
            <a:picLocks noChangeAspect="1"/>
          </p:cNvPicPr>
          <p:nvPr/>
        </p:nvPicPr>
        <p:blipFill rotWithShape="1">
          <a:blip r:embed="rId3"/>
          <a:srcRect l="8297" r="7330"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F323FB-AB78-8D22-CC33-C53E8528BA7F}"/>
              </a:ext>
            </a:extLst>
          </p:cNvPr>
          <p:cNvSpPr>
            <a:spLocks noGrp="1"/>
          </p:cNvSpPr>
          <p:nvPr>
            <p:ph type="ctrTitle"/>
          </p:nvPr>
        </p:nvSpPr>
        <p:spPr>
          <a:xfrm>
            <a:off x="477980" y="1122363"/>
            <a:ext cx="5618019" cy="3343220"/>
          </a:xfrm>
        </p:spPr>
        <p:txBody>
          <a:bodyPr anchor="b">
            <a:normAutofit/>
          </a:bodyPr>
          <a:lstStyle/>
          <a:p>
            <a:r>
              <a:rPr lang="en-US" sz="4800" dirty="0"/>
              <a:t>Modeling Heteroskedasticity with ARCH/GARCH </a:t>
            </a:r>
          </a:p>
        </p:txBody>
      </p:sp>
      <p:sp>
        <p:nvSpPr>
          <p:cNvPr id="21" name="Rectangle 2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C74692C-58BC-A27F-5D48-CB69FEC5D01F}"/>
              </a:ext>
            </a:extLst>
          </p:cNvPr>
          <p:cNvSpPr txBox="1"/>
          <p:nvPr/>
        </p:nvSpPr>
        <p:spPr>
          <a:xfrm>
            <a:off x="477980" y="4859720"/>
            <a:ext cx="2995449" cy="923330"/>
          </a:xfrm>
          <a:prstGeom prst="rect">
            <a:avLst/>
          </a:prstGeom>
          <a:noFill/>
        </p:spPr>
        <p:txBody>
          <a:bodyPr wrap="square" rtlCol="0">
            <a:spAutoFit/>
          </a:bodyPr>
          <a:lstStyle/>
          <a:p>
            <a:r>
              <a:rPr lang="en-US" dirty="0"/>
              <a:t>STAT 7980 Special Project Fall 2023</a:t>
            </a:r>
          </a:p>
          <a:p>
            <a:r>
              <a:rPr lang="en-US" dirty="0"/>
              <a:t>Nitin Yadav</a:t>
            </a:r>
          </a:p>
        </p:txBody>
      </p:sp>
    </p:spTree>
    <p:extLst>
      <p:ext uri="{BB962C8B-B14F-4D97-AF65-F5344CB8AC3E}">
        <p14:creationId xmlns:p14="http://schemas.microsoft.com/office/powerpoint/2010/main" val="687988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ectangle 1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FE5958-8B8C-1384-ADA7-35E7312D750A}"/>
              </a:ext>
            </a:extLst>
          </p:cNvPr>
          <p:cNvSpPr>
            <a:spLocks noGrp="1"/>
          </p:cNvSpPr>
          <p:nvPr>
            <p:ph type="title"/>
          </p:nvPr>
        </p:nvSpPr>
        <p:spPr>
          <a:xfrm>
            <a:off x="841246" y="978619"/>
            <a:ext cx="5991244" cy="1106424"/>
          </a:xfrm>
        </p:spPr>
        <p:txBody>
          <a:bodyPr>
            <a:normAutofit/>
          </a:bodyPr>
          <a:lstStyle/>
          <a:p>
            <a:r>
              <a:rPr lang="en-US" sz="3200" dirty="0"/>
              <a:t>Simulation using Definitions</a:t>
            </a:r>
          </a:p>
        </p:txBody>
      </p:sp>
      <p:sp>
        <p:nvSpPr>
          <p:cNvPr id="13" name="Rectangle 1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3B43258-1CA5-7BDF-2B7F-882EABFD537F}"/>
                  </a:ext>
                </a:extLst>
              </p:cNvPr>
              <p:cNvSpPr>
                <a:spLocks noGrp="1"/>
              </p:cNvSpPr>
              <p:nvPr>
                <p:ph idx="1"/>
              </p:nvPr>
            </p:nvSpPr>
            <p:spPr>
              <a:xfrm>
                <a:off x="841248" y="2093976"/>
                <a:ext cx="5993892" cy="3719145"/>
              </a:xfrm>
            </p:spPr>
            <p:txBody>
              <a:bodyPr>
                <a:normAutofit lnSpcReduction="10000"/>
              </a:bodyPr>
              <a:lstStyle/>
              <a:p>
                <a:r>
                  <a:rPr lang="en-US" sz="1800" dirty="0">
                    <a:latin typeface="Arial" panose="020B0604020202020204" pitchFamily="34" charset="0"/>
                    <a:cs typeface="Arial" panose="020B0604020202020204" pitchFamily="34" charset="0"/>
                  </a:rPr>
                  <a:t>Data was generated using simulation of ARCH(1) with the parameters, </a:t>
                </a:r>
                <a14:m>
                  <m:oMath xmlns:m="http://schemas.openxmlformats.org/officeDocument/2006/math">
                    <m:r>
                      <a:rPr lang="en-US" sz="1800">
                        <a:latin typeface="Cambria Math" panose="02040503050406030204" pitchFamily="18" charset="0"/>
                      </a:rPr>
                      <m:t>𝜔</m:t>
                    </m:r>
                    <m:r>
                      <a:rPr lang="en-US" sz="1800">
                        <a:latin typeface="Cambria Math" panose="02040503050406030204" pitchFamily="18" charset="0"/>
                      </a:rPr>
                      <m:t>=0.1,</m:t>
                    </m:r>
                    <m:r>
                      <a:rPr lang="en-US" sz="1800">
                        <a:latin typeface="Cambria Math" panose="02040503050406030204" pitchFamily="18" charset="0"/>
                      </a:rPr>
                      <m:t>𝛼</m:t>
                    </m:r>
                    <m:r>
                      <a:rPr lang="en-US" sz="1800">
                        <a:latin typeface="Cambria Math" panose="02040503050406030204" pitchFamily="18" charset="0"/>
                      </a:rPr>
                      <m:t>=0.7 </m:t>
                    </m:r>
                  </m:oMath>
                </a14:m>
                <a:r>
                  <a:rPr lang="en-US" sz="1800" dirty="0">
                    <a:latin typeface="Arial" panose="020B0604020202020204" pitchFamily="34" charset="0"/>
                    <a:cs typeface="Arial" panose="020B0604020202020204" pitchFamily="34" charset="0"/>
                  </a:rPr>
                  <a:t> and GARCH(1,1) with </a:t>
                </a:r>
                <a14:m>
                  <m:oMath xmlns:m="http://schemas.openxmlformats.org/officeDocument/2006/math">
                    <m:r>
                      <a:rPr lang="en-US" sz="1800">
                        <a:latin typeface="Cambria Math" panose="02040503050406030204" pitchFamily="18" charset="0"/>
                      </a:rPr>
                      <m:t>𝜔</m:t>
                    </m:r>
                    <m:r>
                      <a:rPr lang="en-US" sz="1800">
                        <a:latin typeface="Cambria Math" panose="02040503050406030204" pitchFamily="18" charset="0"/>
                      </a:rPr>
                      <m:t>=0.1,</m:t>
                    </m:r>
                    <m:r>
                      <a:rPr lang="en-US" sz="1800">
                        <a:latin typeface="Cambria Math" panose="02040503050406030204" pitchFamily="18" charset="0"/>
                      </a:rPr>
                      <m:t>𝛼</m:t>
                    </m:r>
                    <m:r>
                      <a:rPr lang="en-US" sz="1800">
                        <a:latin typeface="Cambria Math" panose="02040503050406030204" pitchFamily="18" charset="0"/>
                      </a:rPr>
                      <m:t>=0.7,</m:t>
                    </m:r>
                    <m:r>
                      <a:rPr lang="en-US" sz="1800">
                        <a:latin typeface="Cambria Math" panose="02040503050406030204" pitchFamily="18" charset="0"/>
                      </a:rPr>
                      <m:t>𝛽</m:t>
                    </m:r>
                    <m:r>
                      <a:rPr lang="en-US" sz="1800">
                        <a:latin typeface="Cambria Math" panose="02040503050406030204" pitchFamily="18" charset="0"/>
                      </a:rPr>
                      <m:t>=0.3</m:t>
                    </m:r>
                  </m:oMath>
                </a14:m>
                <a:r>
                  <a:rPr lang="en-US" sz="1800" dirty="0">
                    <a:latin typeface="Arial" panose="020B0604020202020204" pitchFamily="34" charset="0"/>
                    <a:cs typeface="Arial" panose="020B0604020202020204" pitchFamily="34" charset="0"/>
                  </a:rPr>
                  <a:t> using the previously defined formulas. </a:t>
                </a:r>
              </a:p>
              <a:p>
                <a:r>
                  <a:rPr lang="en-US" sz="1800" dirty="0">
                    <a:latin typeface="Arial" panose="020B0604020202020204" pitchFamily="34" charset="0"/>
                    <a:cs typeface="Arial" panose="020B0604020202020204" pitchFamily="34" charset="0"/>
                  </a:rPr>
                  <a:t>ARCH(1) and GARCH(1,1) model were fitted on sampled time series iteratively to estimates coefficients. </a:t>
                </a:r>
              </a:p>
              <a:p>
                <a:r>
                  <a:rPr lang="en-US" sz="1800" dirty="0">
                    <a:latin typeface="Arial" panose="020B0604020202020204" pitchFamily="34" charset="0"/>
                    <a:cs typeface="Arial" panose="020B0604020202020204" pitchFamily="34" charset="0"/>
                  </a:rPr>
                  <a:t>Here is a comparison table of mean estimates and true parameters. </a:t>
                </a:r>
              </a:p>
              <a:p>
                <a:r>
                  <a:rPr lang="en-US" sz="1800" dirty="0">
                    <a:latin typeface="Arial" panose="020B0604020202020204" pitchFamily="34" charset="0"/>
                    <a:cs typeface="Arial" panose="020B0604020202020204" pitchFamily="34" charset="0"/>
                  </a:rPr>
                  <a:t>Also, the line plot shows that the estimates are distributed precisely close the true value.</a:t>
                </a:r>
              </a:p>
              <a:p>
                <a:endParaRPr lang="en-US" sz="1800" dirty="0">
                  <a:latin typeface="Arial" panose="020B0604020202020204" pitchFamily="34" charset="0"/>
                  <a:cs typeface="Arial" panose="020B0604020202020204" pitchFamily="34" charset="0"/>
                </a:endParaRPr>
              </a:p>
              <a:p>
                <a:endParaRPr lang="en-US" sz="1800" dirty="0"/>
              </a:p>
            </p:txBody>
          </p:sp>
        </mc:Choice>
        <mc:Fallback>
          <p:sp>
            <p:nvSpPr>
              <p:cNvPr id="3" name="Content Placeholder 2">
                <a:extLst>
                  <a:ext uri="{FF2B5EF4-FFF2-40B4-BE49-F238E27FC236}">
                    <a16:creationId xmlns:a16="http://schemas.microsoft.com/office/drawing/2014/main" id="{E3B43258-1CA5-7BDF-2B7F-882EABFD537F}"/>
                  </a:ext>
                </a:extLst>
              </p:cNvPr>
              <p:cNvSpPr>
                <a:spLocks noGrp="1" noRot="1" noChangeAspect="1" noMove="1" noResize="1" noEditPoints="1" noAdjustHandles="1" noChangeArrowheads="1" noChangeShapeType="1" noTextEdit="1"/>
              </p:cNvSpPr>
              <p:nvPr>
                <p:ph idx="1"/>
              </p:nvPr>
            </p:nvSpPr>
            <p:spPr>
              <a:xfrm>
                <a:off x="841248" y="2093976"/>
                <a:ext cx="5993892" cy="3719145"/>
              </a:xfrm>
              <a:blipFill>
                <a:blip r:embed="rId2"/>
                <a:stretch>
                  <a:fillRect l="-610" t="-984" r="-1424"/>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9F0EE681-14AF-F25D-7DD9-8449E3B292F5}"/>
              </a:ext>
            </a:extLst>
          </p:cNvPr>
          <p:cNvGraphicFramePr>
            <a:graphicFrameLocks noGrp="1"/>
          </p:cNvGraphicFramePr>
          <p:nvPr>
            <p:extLst>
              <p:ext uri="{D42A27DB-BD31-4B8C-83A1-F6EECF244321}">
                <p14:modId xmlns:p14="http://schemas.microsoft.com/office/powerpoint/2010/main" val="3554106476"/>
              </p:ext>
            </p:extLst>
          </p:nvPr>
        </p:nvGraphicFramePr>
        <p:xfrm>
          <a:off x="7522159" y="1301130"/>
          <a:ext cx="4097658" cy="1293021"/>
        </p:xfrm>
        <a:graphic>
          <a:graphicData uri="http://schemas.openxmlformats.org/drawingml/2006/table">
            <a:tbl>
              <a:tblPr firstRow="1" firstCol="1" bandRow="1">
                <a:tableStyleId>{5C22544A-7EE6-4342-B048-85BDC9FD1C3A}</a:tableStyleId>
              </a:tblPr>
              <a:tblGrid>
                <a:gridCol w="763158">
                  <a:extLst>
                    <a:ext uri="{9D8B030D-6E8A-4147-A177-3AD203B41FA5}">
                      <a16:colId xmlns:a16="http://schemas.microsoft.com/office/drawing/2014/main" val="2874590766"/>
                    </a:ext>
                  </a:extLst>
                </a:gridCol>
                <a:gridCol w="936998">
                  <a:extLst>
                    <a:ext uri="{9D8B030D-6E8A-4147-A177-3AD203B41FA5}">
                      <a16:colId xmlns:a16="http://schemas.microsoft.com/office/drawing/2014/main" val="894655010"/>
                    </a:ext>
                  </a:extLst>
                </a:gridCol>
                <a:gridCol w="682446">
                  <a:extLst>
                    <a:ext uri="{9D8B030D-6E8A-4147-A177-3AD203B41FA5}">
                      <a16:colId xmlns:a16="http://schemas.microsoft.com/office/drawing/2014/main" val="475809481"/>
                    </a:ext>
                  </a:extLst>
                </a:gridCol>
                <a:gridCol w="936997">
                  <a:extLst>
                    <a:ext uri="{9D8B030D-6E8A-4147-A177-3AD203B41FA5}">
                      <a16:colId xmlns:a16="http://schemas.microsoft.com/office/drawing/2014/main" val="82019793"/>
                    </a:ext>
                  </a:extLst>
                </a:gridCol>
                <a:gridCol w="778059">
                  <a:extLst>
                    <a:ext uri="{9D8B030D-6E8A-4147-A177-3AD203B41FA5}">
                      <a16:colId xmlns:a16="http://schemas.microsoft.com/office/drawing/2014/main" val="755178404"/>
                    </a:ext>
                  </a:extLst>
                </a:gridCol>
              </a:tblGrid>
              <a:tr h="426455">
                <a:tc>
                  <a:txBody>
                    <a:bodyPr/>
                    <a:lstStyle/>
                    <a:p>
                      <a:pPr marL="0" marR="0" algn="ctr">
                        <a:lnSpc>
                          <a:spcPct val="107000"/>
                        </a:lnSpc>
                        <a:spcBef>
                          <a:spcPts val="0"/>
                        </a:spcBef>
                        <a:spcAft>
                          <a:spcPts val="0"/>
                        </a:spcAft>
                      </a:pPr>
                      <a:r>
                        <a:rPr lang="en-US" sz="1300" kern="100" dirty="0">
                          <a:effectLst/>
                        </a:rPr>
                        <a:t> </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tc>
                <a:tc>
                  <a:txBody>
                    <a:bodyPr/>
                    <a:lstStyle/>
                    <a:p>
                      <a:pPr marL="0" marR="0" algn="ctr">
                        <a:lnSpc>
                          <a:spcPct val="107000"/>
                        </a:lnSpc>
                        <a:spcBef>
                          <a:spcPts val="0"/>
                        </a:spcBef>
                        <a:spcAft>
                          <a:spcPts val="0"/>
                        </a:spcAft>
                      </a:pPr>
                      <a:r>
                        <a:rPr lang="en-US" sz="1300" kern="100" dirty="0">
                          <a:effectLst/>
                        </a:rPr>
                        <a:t>ARCH Simulation</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tc>
                <a:tc>
                  <a:txBody>
                    <a:bodyPr/>
                    <a:lstStyle/>
                    <a:p>
                      <a:pPr marL="0" marR="0" algn="ctr">
                        <a:lnSpc>
                          <a:spcPct val="107000"/>
                        </a:lnSpc>
                        <a:spcBef>
                          <a:spcPts val="0"/>
                        </a:spcBef>
                        <a:spcAft>
                          <a:spcPts val="0"/>
                        </a:spcAft>
                      </a:pPr>
                      <a:r>
                        <a:rPr lang="en-US" sz="1300" kern="100" dirty="0">
                          <a:effectLst/>
                        </a:rPr>
                        <a:t>ARCH Model</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tc>
                <a:tc>
                  <a:txBody>
                    <a:bodyPr/>
                    <a:lstStyle/>
                    <a:p>
                      <a:pPr marL="0" marR="0" algn="ctr">
                        <a:lnSpc>
                          <a:spcPct val="107000"/>
                        </a:lnSpc>
                        <a:spcBef>
                          <a:spcPts val="0"/>
                        </a:spcBef>
                        <a:spcAft>
                          <a:spcPts val="0"/>
                        </a:spcAft>
                      </a:pPr>
                      <a:r>
                        <a:rPr lang="en-US" sz="1300" kern="100" dirty="0">
                          <a:effectLst/>
                        </a:rPr>
                        <a:t>GARCH Simulation</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tc>
                <a:tc>
                  <a:txBody>
                    <a:bodyPr/>
                    <a:lstStyle/>
                    <a:p>
                      <a:pPr marL="0" marR="0" algn="ctr">
                        <a:lnSpc>
                          <a:spcPct val="107000"/>
                        </a:lnSpc>
                        <a:spcBef>
                          <a:spcPts val="0"/>
                        </a:spcBef>
                        <a:spcAft>
                          <a:spcPts val="0"/>
                        </a:spcAft>
                      </a:pPr>
                      <a:r>
                        <a:rPr lang="en-US" sz="1300" kern="100" dirty="0">
                          <a:effectLst/>
                        </a:rPr>
                        <a:t>GARCH Model</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tc>
                <a:extLst>
                  <a:ext uri="{0D108BD9-81ED-4DB2-BD59-A6C34878D82A}">
                    <a16:rowId xmlns:a16="http://schemas.microsoft.com/office/drawing/2014/main" val="3255337430"/>
                  </a:ext>
                </a:extLst>
              </a:tr>
              <a:tr h="222367">
                <a:tc>
                  <a:txBody>
                    <a:bodyPr/>
                    <a:lstStyle/>
                    <a:p>
                      <a:pPr marL="0" marR="0" algn="ctr">
                        <a:lnSpc>
                          <a:spcPct val="107000"/>
                        </a:lnSpc>
                        <a:spcBef>
                          <a:spcPts val="0"/>
                        </a:spcBef>
                        <a:spcAft>
                          <a:spcPts val="0"/>
                        </a:spcAft>
                      </a:pPr>
                      <a:r>
                        <a:rPr lang="en-US" sz="1300" kern="100" dirty="0">
                          <a:effectLst/>
                        </a:rPr>
                        <a:t>Omega </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tc>
                <a:tc>
                  <a:txBody>
                    <a:bodyPr/>
                    <a:lstStyle/>
                    <a:p>
                      <a:pPr marL="0" marR="0" algn="ctr">
                        <a:lnSpc>
                          <a:spcPct val="107000"/>
                        </a:lnSpc>
                        <a:spcBef>
                          <a:spcPts val="0"/>
                        </a:spcBef>
                        <a:spcAft>
                          <a:spcPts val="0"/>
                        </a:spcAft>
                      </a:pPr>
                      <a:r>
                        <a:rPr lang="en-US" sz="1300" kern="100" dirty="0">
                          <a:effectLst/>
                        </a:rPr>
                        <a:t>0.1</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tc>
                <a:tc>
                  <a:txBody>
                    <a:bodyPr/>
                    <a:lstStyle/>
                    <a:p>
                      <a:pPr marL="0" marR="0" algn="ct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kern="0" dirty="0">
                          <a:effectLst/>
                        </a:rPr>
                        <a:t>0.0993</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tc>
                <a:tc>
                  <a:txBody>
                    <a:bodyPr/>
                    <a:lstStyle/>
                    <a:p>
                      <a:pPr marL="0" marR="0" algn="ctr">
                        <a:lnSpc>
                          <a:spcPct val="107000"/>
                        </a:lnSpc>
                        <a:spcBef>
                          <a:spcPts val="0"/>
                        </a:spcBef>
                        <a:spcAft>
                          <a:spcPts val="0"/>
                        </a:spcAft>
                      </a:pPr>
                      <a:r>
                        <a:rPr lang="en-US" sz="1300" kern="100" dirty="0">
                          <a:effectLst/>
                        </a:rPr>
                        <a:t>0.1</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tc>
                <a:tc>
                  <a:txBody>
                    <a:bodyPr/>
                    <a:lstStyle/>
                    <a:p>
                      <a:pPr algn="ctr"/>
                      <a:r>
                        <a:rPr lang="en-US" sz="1300" kern="100" dirty="0">
                          <a:effectLst/>
                        </a:rPr>
                        <a:t>0.101</a:t>
                      </a:r>
                      <a:endParaRPr lang="en-US" sz="1300" kern="100" dirty="0">
                        <a:effectLst/>
                        <a:latin typeface="Calibri" panose="020F0502020204030204" pitchFamily="34" charset="0"/>
                        <a:cs typeface="Times New Roman" panose="02020603050405020304" pitchFamily="18" charset="0"/>
                      </a:endParaRPr>
                    </a:p>
                  </a:txBody>
                  <a:tcPr marL="53642" marR="53642" marT="0" marB="0"/>
                </a:tc>
                <a:extLst>
                  <a:ext uri="{0D108BD9-81ED-4DB2-BD59-A6C34878D82A}">
                    <a16:rowId xmlns:a16="http://schemas.microsoft.com/office/drawing/2014/main" val="4051751387"/>
                  </a:ext>
                </a:extLst>
              </a:tr>
              <a:tr h="222367">
                <a:tc>
                  <a:txBody>
                    <a:bodyPr/>
                    <a:lstStyle/>
                    <a:p>
                      <a:pPr marL="0" marR="0" algn="ctr">
                        <a:lnSpc>
                          <a:spcPct val="107000"/>
                        </a:lnSpc>
                        <a:spcBef>
                          <a:spcPts val="0"/>
                        </a:spcBef>
                        <a:spcAft>
                          <a:spcPts val="0"/>
                        </a:spcAft>
                      </a:pPr>
                      <a:r>
                        <a:rPr lang="en-US" sz="1300" kern="100" dirty="0">
                          <a:effectLst/>
                        </a:rPr>
                        <a:t>Alpha</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tc>
                <a:tc>
                  <a:txBody>
                    <a:bodyPr/>
                    <a:lstStyle/>
                    <a:p>
                      <a:pPr marL="0" marR="0" algn="ctr">
                        <a:lnSpc>
                          <a:spcPct val="107000"/>
                        </a:lnSpc>
                        <a:spcBef>
                          <a:spcPts val="0"/>
                        </a:spcBef>
                        <a:spcAft>
                          <a:spcPts val="0"/>
                        </a:spcAft>
                      </a:pPr>
                      <a:r>
                        <a:rPr lang="en-US" sz="1300" kern="100" dirty="0">
                          <a:effectLst/>
                        </a:rPr>
                        <a:t>0.7</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tc>
                <a:tc>
                  <a:txBody>
                    <a:bodyPr/>
                    <a:lstStyle/>
                    <a:p>
                      <a:pPr algn="ctr"/>
                      <a:r>
                        <a:rPr lang="en-US" sz="1300" kern="100" dirty="0">
                          <a:effectLst/>
                        </a:rPr>
                        <a:t>0.718</a:t>
                      </a:r>
                      <a:endParaRPr lang="en-US" sz="1300" kern="100" dirty="0">
                        <a:effectLst/>
                        <a:latin typeface="Calibri" panose="020F0502020204030204" pitchFamily="34" charset="0"/>
                        <a:cs typeface="Times New Roman" panose="02020603050405020304" pitchFamily="18" charset="0"/>
                      </a:endParaRPr>
                    </a:p>
                  </a:txBody>
                  <a:tcPr marL="53642" marR="53642" marT="0" marB="0"/>
                </a:tc>
                <a:tc>
                  <a:txBody>
                    <a:bodyPr/>
                    <a:lstStyle/>
                    <a:p>
                      <a:pPr marL="0" marR="0" algn="ctr">
                        <a:lnSpc>
                          <a:spcPct val="107000"/>
                        </a:lnSpc>
                        <a:spcBef>
                          <a:spcPts val="0"/>
                        </a:spcBef>
                        <a:spcAft>
                          <a:spcPts val="0"/>
                        </a:spcAft>
                      </a:pPr>
                      <a:r>
                        <a:rPr lang="en-US" sz="1300" kern="100" dirty="0">
                          <a:effectLst/>
                        </a:rPr>
                        <a:t>0.7</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tc>
                <a:tc>
                  <a:txBody>
                    <a:bodyPr/>
                    <a:lstStyle/>
                    <a:p>
                      <a:pPr algn="ctr"/>
                      <a:r>
                        <a:rPr lang="en-US" sz="1300" kern="100" dirty="0">
                          <a:effectLst/>
                        </a:rPr>
                        <a:t>0.703</a:t>
                      </a:r>
                      <a:endParaRPr lang="en-US" sz="1300" kern="100" dirty="0">
                        <a:effectLst/>
                        <a:latin typeface="Calibri" panose="020F0502020204030204" pitchFamily="34" charset="0"/>
                        <a:cs typeface="Times New Roman" panose="02020603050405020304" pitchFamily="18" charset="0"/>
                      </a:endParaRPr>
                    </a:p>
                  </a:txBody>
                  <a:tcPr marL="53642" marR="53642" marT="0" marB="0"/>
                </a:tc>
                <a:extLst>
                  <a:ext uri="{0D108BD9-81ED-4DB2-BD59-A6C34878D82A}">
                    <a16:rowId xmlns:a16="http://schemas.microsoft.com/office/drawing/2014/main" val="288365451"/>
                  </a:ext>
                </a:extLst>
              </a:tr>
              <a:tr h="222367">
                <a:tc>
                  <a:txBody>
                    <a:bodyPr/>
                    <a:lstStyle/>
                    <a:p>
                      <a:pPr marL="0" marR="0" algn="ctr">
                        <a:lnSpc>
                          <a:spcPct val="107000"/>
                        </a:lnSpc>
                        <a:spcBef>
                          <a:spcPts val="0"/>
                        </a:spcBef>
                        <a:spcAft>
                          <a:spcPts val="0"/>
                        </a:spcAft>
                      </a:pPr>
                      <a:r>
                        <a:rPr lang="en-US" sz="1300" kern="100" dirty="0">
                          <a:effectLst/>
                        </a:rPr>
                        <a:t>Beta</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tc>
                <a:tc>
                  <a:txBody>
                    <a:bodyPr/>
                    <a:lstStyle/>
                    <a:p>
                      <a:pPr marL="0" marR="0" algn="ctr">
                        <a:lnSpc>
                          <a:spcPct val="107000"/>
                        </a:lnSpc>
                        <a:spcBef>
                          <a:spcPts val="0"/>
                        </a:spcBef>
                        <a:spcAft>
                          <a:spcPts val="0"/>
                        </a:spcAft>
                      </a:pPr>
                      <a:r>
                        <a:rPr lang="en-US" sz="1300" kern="100" dirty="0">
                          <a:effectLst/>
                        </a:rPr>
                        <a:t> </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tc>
                <a:tc>
                  <a:txBody>
                    <a:bodyPr/>
                    <a:lstStyle/>
                    <a:p>
                      <a:pPr marL="0" marR="0" algn="ctr">
                        <a:lnSpc>
                          <a:spcPct val="107000"/>
                        </a:lnSpc>
                        <a:spcBef>
                          <a:spcPts val="0"/>
                        </a:spcBef>
                        <a:spcAft>
                          <a:spcPts val="0"/>
                        </a:spcAft>
                      </a:pPr>
                      <a:r>
                        <a:rPr lang="en-US" sz="1300" kern="100" dirty="0">
                          <a:effectLst/>
                        </a:rPr>
                        <a:t> </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tc>
                <a:tc>
                  <a:txBody>
                    <a:bodyPr/>
                    <a:lstStyle/>
                    <a:p>
                      <a:pPr marL="0" marR="0" algn="ctr">
                        <a:lnSpc>
                          <a:spcPct val="107000"/>
                        </a:lnSpc>
                        <a:spcBef>
                          <a:spcPts val="0"/>
                        </a:spcBef>
                        <a:spcAft>
                          <a:spcPts val="0"/>
                        </a:spcAft>
                      </a:pPr>
                      <a:r>
                        <a:rPr lang="en-US" sz="1300" kern="100" dirty="0">
                          <a:effectLst/>
                        </a:rPr>
                        <a:t>0.3</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3642" marR="53642" marT="0" marB="0"/>
                </a:tc>
                <a:tc>
                  <a:txBody>
                    <a:bodyPr/>
                    <a:lstStyle/>
                    <a:p>
                      <a:pPr algn="ctr"/>
                      <a:r>
                        <a:rPr lang="en-US" sz="1300" kern="100" dirty="0">
                          <a:effectLst/>
                        </a:rPr>
                        <a:t>0.295</a:t>
                      </a:r>
                      <a:endParaRPr lang="en-US" sz="1300" kern="100" dirty="0">
                        <a:effectLst/>
                        <a:latin typeface="Calibri" panose="020F0502020204030204" pitchFamily="34" charset="0"/>
                        <a:cs typeface="Times New Roman" panose="02020603050405020304" pitchFamily="18" charset="0"/>
                      </a:endParaRPr>
                    </a:p>
                  </a:txBody>
                  <a:tcPr marL="53642" marR="53642" marT="0" marB="0"/>
                </a:tc>
                <a:extLst>
                  <a:ext uri="{0D108BD9-81ED-4DB2-BD59-A6C34878D82A}">
                    <a16:rowId xmlns:a16="http://schemas.microsoft.com/office/drawing/2014/main" val="3830986912"/>
                  </a:ext>
                </a:extLst>
              </a:tr>
            </a:tbl>
          </a:graphicData>
        </a:graphic>
      </p:graphicFrame>
      <p:pic>
        <p:nvPicPr>
          <p:cNvPr id="6" name="Picture 5">
            <a:extLst>
              <a:ext uri="{FF2B5EF4-FFF2-40B4-BE49-F238E27FC236}">
                <a16:creationId xmlns:a16="http://schemas.microsoft.com/office/drawing/2014/main" id="{B74DB463-3BCE-692A-0C65-11654D1C1CF4}"/>
              </a:ext>
            </a:extLst>
          </p:cNvPr>
          <p:cNvPicPr>
            <a:picLocks noChangeAspect="1"/>
          </p:cNvPicPr>
          <p:nvPr/>
        </p:nvPicPr>
        <p:blipFill>
          <a:blip r:embed="rId3"/>
          <a:stretch>
            <a:fillRect/>
          </a:stretch>
        </p:blipFill>
        <p:spPr>
          <a:xfrm>
            <a:off x="7586230" y="2594151"/>
            <a:ext cx="4097659" cy="3535393"/>
          </a:xfrm>
          <a:prstGeom prst="rect">
            <a:avLst/>
          </a:prstGeom>
        </p:spPr>
      </p:pic>
    </p:spTree>
    <p:extLst>
      <p:ext uri="{BB962C8B-B14F-4D97-AF65-F5344CB8AC3E}">
        <p14:creationId xmlns:p14="http://schemas.microsoft.com/office/powerpoint/2010/main" val="2317792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72AA4-933E-652B-9234-95C6AE64A9B2}"/>
              </a:ext>
            </a:extLst>
          </p:cNvPr>
          <p:cNvSpPr>
            <a:spLocks noGrp="1"/>
          </p:cNvSpPr>
          <p:nvPr>
            <p:ph type="title"/>
          </p:nvPr>
        </p:nvSpPr>
        <p:spPr/>
        <p:txBody>
          <a:bodyPr/>
          <a:lstStyle/>
          <a:p>
            <a:r>
              <a:rPr lang="en-US" dirty="0"/>
              <a:t>Distribution and Asymmetry  </a:t>
            </a:r>
          </a:p>
        </p:txBody>
      </p:sp>
      <p:sp>
        <p:nvSpPr>
          <p:cNvPr id="3" name="Content Placeholder 2">
            <a:extLst>
              <a:ext uri="{FF2B5EF4-FFF2-40B4-BE49-F238E27FC236}">
                <a16:creationId xmlns:a16="http://schemas.microsoft.com/office/drawing/2014/main" id="{A65BBF10-2276-3206-F5C3-C8CC4AEAAAE1}"/>
              </a:ext>
            </a:extLst>
          </p:cNvPr>
          <p:cNvSpPr>
            <a:spLocks noGrp="1"/>
          </p:cNvSpPr>
          <p:nvPr>
            <p:ph idx="1"/>
          </p:nvPr>
        </p:nvSpPr>
        <p:spPr/>
        <p:txBody>
          <a:bodyPr>
            <a:normAutofit fontScale="92500" lnSpcReduction="10000"/>
          </a:bodyPr>
          <a:lstStyle/>
          <a:p>
            <a:r>
              <a:rPr lang="en-US" dirty="0">
                <a:latin typeface="Arial" panose="020B0604020202020204" pitchFamily="34" charset="0"/>
                <a:cs typeface="Arial" panose="020B0604020202020204" pitchFamily="34" charset="0"/>
              </a:rPr>
              <a:t>Standard GARCH model assumes that the distribution of returns is normal but due to the leverage effect, distribution is skewed and volatility clustering leads to heavy tails.</a:t>
            </a:r>
          </a:p>
          <a:p>
            <a:r>
              <a:rPr lang="en-US" dirty="0">
                <a:latin typeface="Arial" panose="020B0604020202020204" pitchFamily="34" charset="0"/>
                <a:cs typeface="Arial" panose="020B0604020202020204" pitchFamily="34" charset="0"/>
              </a:rPr>
              <a:t>Skewed student t-distribution captures these deviations by a skewness and shape parameter. </a:t>
            </a:r>
          </a:p>
          <a:p>
            <a:r>
              <a:rPr lang="en-US" dirty="0">
                <a:latin typeface="Arial" panose="020B0604020202020204" pitchFamily="34" charset="0"/>
                <a:cs typeface="Arial" panose="020B0604020202020204" pitchFamily="34" charset="0"/>
              </a:rPr>
              <a:t>The GJR variant of GARCH model captures the leverage effect by adding a categorical variable in favor of negative returns since bad news has a greater effect on volatility. </a:t>
            </a:r>
          </a:p>
        </p:txBody>
      </p:sp>
    </p:spTree>
    <p:extLst>
      <p:ext uri="{BB962C8B-B14F-4D97-AF65-F5344CB8AC3E}">
        <p14:creationId xmlns:p14="http://schemas.microsoft.com/office/powerpoint/2010/main" val="2183278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8B896-9F03-9478-8D75-6E841DA9DB99}"/>
              </a:ext>
            </a:extLst>
          </p:cNvPr>
          <p:cNvSpPr>
            <a:spLocks noGrp="1"/>
          </p:cNvSpPr>
          <p:nvPr>
            <p:ph type="title"/>
          </p:nvPr>
        </p:nvSpPr>
        <p:spPr/>
        <p:txBody>
          <a:bodyPr/>
          <a:lstStyle/>
          <a:p>
            <a:r>
              <a:rPr lang="en-US" dirty="0"/>
              <a:t>GJR- GARCH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4D6F74A-1A75-FF0D-140F-2D02F217FE84}"/>
                  </a:ext>
                </a:extLst>
              </p:cNvPr>
              <p:cNvSpPr>
                <a:spLocks noGrp="1"/>
              </p:cNvSpPr>
              <p:nvPr>
                <p:ph idx="1"/>
              </p:nvPr>
            </p:nvSpPr>
            <p:spPr>
              <a:xfrm>
                <a:off x="1115568" y="2207172"/>
                <a:ext cx="10168128" cy="3965028"/>
              </a:xfrm>
            </p:spPr>
            <p:txBody>
              <a:bodyPr>
                <a:normAutofit lnSpcReduction="10000"/>
              </a:bodyPr>
              <a:lstStyle/>
              <a:p>
                <a:pPr marL="457200" marR="0">
                  <a:lnSpc>
                    <a:spcPct val="107000"/>
                  </a:lnSpc>
                  <a:spcBef>
                    <a:spcPts val="0"/>
                  </a:spcBef>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Glosten-Jagannathandan-Runkle (1993) introduced the asymmetric GARCH model, the GJR-GARCH model, which is </a:t>
                </a:r>
                <a:r>
                  <a:rPr lang="en-US" sz="1800" kern="100" dirty="0">
                    <a:effectLst/>
                    <a:latin typeface="Arial" panose="020B0604020202020204" pitchFamily="34" charset="0"/>
                    <a:ea typeface="Calibri" panose="020F0502020204030204" pitchFamily="34" charset="0"/>
                    <a:cs typeface="Arial" panose="020B0604020202020204" pitchFamily="34" charset="0"/>
                  </a:rPr>
                  <a:t>defined as follows: </a:t>
                </a:r>
              </a:p>
              <a:p>
                <a:pPr marL="0" marR="0" indent="0">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sSubSup>
                        <m:sSubSupPr>
                          <m:ctrlPr>
                            <a:rPr lang="en-US" sz="1800" i="1" kern="100" smtClean="0">
                              <a:solidFill>
                                <a:srgbClr val="333333"/>
                              </a:solidFill>
                              <a:effectLst/>
                              <a:latin typeface="Cambria Math" panose="02040503050406030204" pitchFamily="18" charset="0"/>
                              <a:ea typeface="Calibri" panose="020F0502020204030204" pitchFamily="34" charset="0"/>
                              <a:cs typeface="Calibri" panose="020F0502020204030204" pitchFamily="34" charset="0"/>
                            </a:rPr>
                          </m:ctrlPr>
                        </m:sSubSupPr>
                        <m:e>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𝜎</m:t>
                          </m:r>
                        </m:e>
                        <m:sub>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𝑡</m:t>
                          </m:r>
                        </m:sub>
                        <m:sup>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2</m:t>
                          </m:r>
                        </m:sup>
                      </m:sSubSup>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m:t>
                      </m:r>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𝜔</m:t>
                      </m:r>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m:t>
                      </m:r>
                      <m:nary>
                        <m:naryPr>
                          <m:chr m:val="∑"/>
                          <m:limLoc m:val="undOvr"/>
                          <m:ctrlP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ctrlPr>
                        </m:naryPr>
                        <m:sub>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𝑖</m:t>
                          </m:r>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=1</m:t>
                          </m:r>
                        </m:sub>
                        <m:sup>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𝑝</m:t>
                          </m:r>
                        </m:sup>
                        <m:e>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m:t>
                          </m:r>
                          <m:sSub>
                            <m:sSubPr>
                              <m:ctrlP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𝛼</m:t>
                              </m:r>
                            </m:e>
                            <m:sub>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𝑖</m:t>
                              </m:r>
                            </m:sub>
                          </m:sSub>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m:t>
                          </m:r>
                          <m:sSub>
                            <m:sSubPr>
                              <m:ctrlP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𝛾</m:t>
                              </m:r>
                            </m:e>
                            <m:sub>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𝑖</m:t>
                              </m:r>
                            </m:sub>
                          </m:sSub>
                          <m:sSub>
                            <m:sSubPr>
                              <m:ctrlP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𝐼</m:t>
                              </m:r>
                            </m:e>
                            <m:sub>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𝑡</m:t>
                              </m:r>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m:t>
                              </m:r>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𝑖</m:t>
                              </m:r>
                            </m:sub>
                          </m:sSub>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m:t>
                          </m:r>
                          <m:sSubSup>
                            <m:sSubSupPr>
                              <m:ctrlP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ctrlPr>
                            </m:sSubSupPr>
                            <m:e>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𝜖</m:t>
                              </m:r>
                            </m:e>
                            <m:sub>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𝑡</m:t>
                              </m:r>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m:t>
                              </m:r>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𝑖</m:t>
                              </m:r>
                            </m:sub>
                            <m:sup>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2</m:t>
                              </m:r>
                            </m:sup>
                          </m:sSubSup>
                        </m:e>
                      </m:nary>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m:t>
                      </m:r>
                      <m:nary>
                        <m:naryPr>
                          <m:chr m:val="∑"/>
                          <m:limLoc m:val="undOvr"/>
                          <m:ctrlP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ctrlPr>
                        </m:naryPr>
                        <m:sub>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𝑖</m:t>
                          </m:r>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=1</m:t>
                          </m:r>
                        </m:sub>
                        <m:sup>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𝑞</m:t>
                          </m:r>
                        </m:sup>
                        <m:e>
                          <m:sSub>
                            <m:sSubPr>
                              <m:ctrlP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𝛽</m:t>
                              </m:r>
                            </m:e>
                            <m:sub>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𝑖</m:t>
                              </m:r>
                            </m:sub>
                          </m:sSub>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m:t>
                          </m:r>
                          <m:sSubSup>
                            <m:sSubSupPr>
                              <m:ctrlP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ctrlPr>
                            </m:sSubSupPr>
                            <m:e>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𝜎</m:t>
                              </m:r>
                            </m:e>
                            <m:sub>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𝑡</m:t>
                              </m:r>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m:t>
                              </m:r>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𝑖</m:t>
                              </m:r>
                            </m:sub>
                            <m:sup>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2</m:t>
                              </m:r>
                            </m:sup>
                          </m:sSubSup>
                        </m:e>
                      </m:nary>
                    </m:oMath>
                  </m:oMathPara>
                </a14:m>
                <a:endParaRPr lang="en-US" sz="1800" kern="100" dirty="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kern="100" dirty="0">
                    <a:solidFill>
                      <a:srgbClr val="333333"/>
                    </a:solidFill>
                    <a:effectLst/>
                    <a:latin typeface="Arial" panose="020B0604020202020204" pitchFamily="34" charset="0"/>
                    <a:ea typeface="Calibri" panose="020F0502020204030204" pitchFamily="34" charset="0"/>
                    <a:cs typeface="Arial" panose="020B0604020202020204" pitchFamily="34" charset="0"/>
                  </a:rPr>
                  <a:t>         where,</a:t>
                </a:r>
                <a:r>
                  <a:rPr lang="en-US" sz="1800" b="1" kern="100" dirty="0">
                    <a:solidFill>
                      <a:srgbClr val="333333"/>
                    </a:solidFill>
                    <a:effectLst/>
                    <a:latin typeface="Arial" panose="020B0604020202020204" pitchFamily="34" charset="0"/>
                    <a:ea typeface="Calibri" panose="020F0502020204030204" pitchFamily="34" charset="0"/>
                    <a:cs typeface="Arial" panose="020B0604020202020204" pitchFamily="34" charset="0"/>
                  </a:rPr>
                  <a:t> </a:t>
                </a:r>
                <a:br>
                  <a:rPr lang="en-US" sz="1800" i="1" kern="100" dirty="0">
                    <a:solidFill>
                      <a:srgbClr val="333333"/>
                    </a:solidFill>
                    <a:effectLst/>
                    <a:latin typeface="Arial" panose="020B0604020202020204" pitchFamily="34" charset="0"/>
                    <a:ea typeface="Calibri" panose="020F0502020204030204" pitchFamily="34" charset="0"/>
                    <a:cs typeface="Arial" panose="020B0604020202020204" pitchFamily="34" charset="0"/>
                  </a:rPr>
                </a:br>
                <a14:m>
                  <m:oMathPara xmlns:m="http://schemas.openxmlformats.org/officeDocument/2006/math">
                    <m:oMathParaPr>
                      <m:jc m:val="centerGroup"/>
                    </m:oMathParaPr>
                    <m:oMath xmlns:m="http://schemas.openxmlformats.org/officeDocument/2006/math">
                      <m:sSub>
                        <m:sSubPr>
                          <m:ctrlP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𝐼</m:t>
                          </m:r>
                        </m:e>
                        <m:sub>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𝑡</m:t>
                          </m:r>
                        </m:sub>
                      </m:sSub>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m:t>
                      </m:r>
                      <m:d>
                        <m:dPr>
                          <m:begChr m:val="{"/>
                          <m:endChr m:val=""/>
                          <m:ctrlP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ctrlPr>
                        </m:dPr>
                        <m:e>
                          <m:eqArr>
                            <m:eqArrPr>
                              <m:ctrlP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ctrlPr>
                            </m:eqArrPr>
                            <m:e>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  0,   </m:t>
                              </m:r>
                              <m:r>
                                <m:rPr>
                                  <m:sty m:val="p"/>
                                </m:rPr>
                                <a:rPr lang="en-US" sz="1800" kern="100">
                                  <a:solidFill>
                                    <a:srgbClr val="333333"/>
                                  </a:solidFill>
                                  <a:effectLst/>
                                  <a:latin typeface="Cambria Math" panose="02040503050406030204" pitchFamily="18" charset="0"/>
                                  <a:ea typeface="Times New Roman" panose="02020603050405020304" pitchFamily="18" charset="0"/>
                                  <a:cs typeface="Times New Roman" panose="02020603050405020304" pitchFamily="18" charset="0"/>
                                </a:rPr>
                                <m:t>if</m:t>
                              </m:r>
                              <m:r>
                                <a:rPr lang="en-US" sz="1800" kern="100">
                                  <a:solidFill>
                                    <a:srgbClr val="333333"/>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𝑟</m:t>
                                  </m:r>
                                </m:e>
                                <m:sub>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𝑡</m:t>
                                  </m:r>
                                </m:sub>
                              </m:sSub>
                              <m:r>
                                <a:rPr lang="en-US" sz="1800" kern="100">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𝜇</m:t>
                              </m:r>
                              <m:r>
                                <a:rPr lang="en-US" sz="1800" kern="100" baseline="-25000">
                                  <a:effectLst/>
                                  <a:latin typeface="Cambria Math" panose="02040503050406030204" pitchFamily="18" charset="0"/>
                                  <a:ea typeface="Calibri" panose="020F0502020204030204" pitchFamily="34" charset="0"/>
                                  <a:cs typeface="Cambria Math" panose="02040503050406030204" pitchFamily="18" charset="0"/>
                                </a:rPr>
                                <m:t> </m:t>
                              </m:r>
                            </m:e>
                            <m:e>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 1,   </m:t>
                              </m:r>
                              <m:r>
                                <m:rPr>
                                  <m:sty m:val="p"/>
                                </m:rPr>
                                <a:rPr lang="en-US" sz="1800" kern="100">
                                  <a:solidFill>
                                    <a:srgbClr val="333333"/>
                                  </a:solidFill>
                                  <a:effectLst/>
                                  <a:latin typeface="Cambria Math" panose="02040503050406030204" pitchFamily="18" charset="0"/>
                                  <a:ea typeface="Times New Roman" panose="02020603050405020304" pitchFamily="18" charset="0"/>
                                  <a:cs typeface="Times New Roman" panose="02020603050405020304" pitchFamily="18" charset="0"/>
                                </a:rPr>
                                <m:t>if</m:t>
                              </m:r>
                              <m:r>
                                <a:rPr lang="en-US" sz="1800" kern="100">
                                  <a:solidFill>
                                    <a:srgbClr val="333333"/>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𝑟</m:t>
                                  </m:r>
                                </m:e>
                                <m:sub>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𝑡</m:t>
                                  </m:r>
                                </m:sub>
                              </m:sSub>
                              <m:r>
                                <a:rPr lang="en-US" sz="1800" kern="100">
                                  <a:effectLst/>
                                  <a:latin typeface="Cambria Math" panose="02040503050406030204" pitchFamily="18" charset="0"/>
                                  <a:ea typeface="Calibri" panose="020F0502020204030204" pitchFamily="34" charset="0"/>
                                  <a:cs typeface="Times New Roman" panose="02020603050405020304" pitchFamily="18" charset="0"/>
                                </a:rPr>
                                <m:t>&lt; </m:t>
                              </m:r>
                              <m:r>
                                <a:rPr lang="en-US" sz="1800" i="1" kern="100" smtClean="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𝜇</m:t>
                              </m:r>
                            </m:e>
                          </m:eqArr>
                        </m:e>
                      </m:d>
                    </m:oMath>
                  </m:oMathPara>
                </a14:m>
                <a:endParaRPr lang="en-US" sz="1800" kern="100" dirty="0">
                  <a:effectLst/>
                  <a:latin typeface="Arial" panose="020B0604020202020204" pitchFamily="34" charset="0"/>
                  <a:ea typeface="Calibri" panose="020F0502020204030204" pitchFamily="34" charset="0"/>
                  <a:cs typeface="Arial" panose="020B0604020202020204" pitchFamily="34" charset="0"/>
                </a:endParaRPr>
              </a:p>
              <a:p>
                <a:pPr marL="514350" indent="-285750">
                  <a:lnSpc>
                    <a:spcPct val="107000"/>
                  </a:lnSpc>
                  <a:spcBef>
                    <a:spcPts val="0"/>
                  </a:spcBef>
                  <a:spcAft>
                    <a:spcPts val="800"/>
                  </a:spcAft>
                </a:pPr>
                <a:r>
                  <a:rPr lang="en-US" sz="1800" kern="100" dirty="0">
                    <a:solidFill>
                      <a:srgbClr val="333333"/>
                    </a:solidFill>
                    <a:effectLst/>
                    <a:latin typeface="Arial" panose="020B0604020202020204" pitchFamily="34" charset="0"/>
                    <a:ea typeface="Calibri" panose="020F0502020204030204" pitchFamily="34" charset="0"/>
                    <a:cs typeface="Arial" panose="020B0604020202020204" pitchFamily="34" charset="0"/>
                  </a:rPr>
                  <a:t>An</a:t>
                </a:r>
                <a:r>
                  <a:rPr lang="en-US" sz="1800" b="1" kern="100" dirty="0">
                    <a:solidFill>
                      <a:srgbClr val="333333"/>
                    </a:solidFill>
                    <a:effectLst/>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sSub>
                      <m:sSubPr>
                        <m:ctrlP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𝐼</m:t>
                        </m:r>
                      </m:e>
                      <m:sub>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𝑡</m:t>
                        </m:r>
                      </m:sub>
                    </m:sSub>
                  </m:oMath>
                </a14:m>
                <a:r>
                  <a:rPr lang="en-US" sz="1800" kern="1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term has been added to account for negative returns. If the returns are significantly negative(less than a threshold </a:t>
                </a:r>
                <a14:m>
                  <m:oMath xmlns:m="http://schemas.openxmlformats.org/officeDocument/2006/math">
                    <m:r>
                      <a:rPr lang="en-US" sz="1800" i="1" kern="100">
                        <a:solidFill>
                          <a:srgbClr val="333333"/>
                        </a:solidFill>
                        <a:latin typeface="Cambria Math" panose="02040503050406030204" pitchFamily="18" charset="0"/>
                        <a:ea typeface="Calibri" panose="020F0502020204030204" pitchFamily="34" charset="0"/>
                        <a:cs typeface="Calibri" panose="020F0502020204030204" pitchFamily="34" charset="0"/>
                      </a:rPr>
                      <m:t>𝜇</m:t>
                    </m:r>
                  </m:oMath>
                </a14:m>
                <a:r>
                  <a:rPr lang="en-US" sz="1800" kern="1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(usually =0), then the squared residuals are given more weight by an additional parameter </a:t>
                </a:r>
                <a14:m>
                  <m:oMath xmlns:m="http://schemas.openxmlformats.org/officeDocument/2006/math">
                    <m:r>
                      <a:rPr lang="en-US" sz="1800" i="1" kern="100">
                        <a:solidFill>
                          <a:srgbClr val="333333"/>
                        </a:solidFill>
                        <a:effectLst/>
                        <a:latin typeface="Cambria Math" panose="02040503050406030204" pitchFamily="18" charset="0"/>
                        <a:ea typeface="Times New Roman" panose="02020603050405020304" pitchFamily="18" charset="0"/>
                        <a:cs typeface="Calibri" panose="020F0502020204030204" pitchFamily="34" charset="0"/>
                      </a:rPr>
                      <m:t>𝛾</m:t>
                    </m:r>
                  </m:oMath>
                </a14:m>
                <a:r>
                  <a:rPr lang="en-US" sz="1800" kern="1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and the coefficient associated with negative shock becomes </a:t>
                </a:r>
                <a14:m>
                  <m:oMath xmlns:m="http://schemas.openxmlformats.org/officeDocument/2006/math">
                    <m:r>
                      <a:rPr lang="en-US" sz="1800" i="1" kern="100">
                        <a:solidFill>
                          <a:srgbClr val="333333"/>
                        </a:solidFill>
                        <a:effectLst/>
                        <a:latin typeface="Cambria Math" panose="02040503050406030204" pitchFamily="18" charset="0"/>
                        <a:ea typeface="Times New Roman" panose="02020603050405020304" pitchFamily="18" charset="0"/>
                        <a:cs typeface="Calibri" panose="020F0502020204030204" pitchFamily="34" charset="0"/>
                      </a:rPr>
                      <m:t>(</m:t>
                    </m:r>
                    <m:r>
                      <a:rPr lang="en-US" sz="1800" i="1" kern="100">
                        <a:solidFill>
                          <a:srgbClr val="333333"/>
                        </a:solidFill>
                        <a:effectLst/>
                        <a:latin typeface="Cambria Math" panose="02040503050406030204" pitchFamily="18" charset="0"/>
                        <a:ea typeface="Times New Roman" panose="02020603050405020304" pitchFamily="18" charset="0"/>
                        <a:cs typeface="Calibri" panose="020F0502020204030204" pitchFamily="34" charset="0"/>
                      </a:rPr>
                      <m:t>𝛼</m:t>
                    </m:r>
                    <m:r>
                      <a:rPr lang="en-US" sz="1800" i="1" kern="100">
                        <a:solidFill>
                          <a:srgbClr val="333333"/>
                        </a:solidFill>
                        <a:effectLst/>
                        <a:latin typeface="Cambria Math" panose="02040503050406030204" pitchFamily="18" charset="0"/>
                        <a:ea typeface="Times New Roman" panose="02020603050405020304" pitchFamily="18" charset="0"/>
                        <a:cs typeface="Calibri" panose="020F0502020204030204" pitchFamily="34" charset="0"/>
                      </a:rPr>
                      <m:t>+</m:t>
                    </m:r>
                    <m:r>
                      <a:rPr lang="en-US" sz="1800" i="1" kern="100">
                        <a:solidFill>
                          <a:srgbClr val="333333"/>
                        </a:solidFill>
                        <a:effectLst/>
                        <a:latin typeface="Cambria Math" panose="02040503050406030204" pitchFamily="18" charset="0"/>
                        <a:ea typeface="Times New Roman" panose="02020603050405020304" pitchFamily="18" charset="0"/>
                        <a:cs typeface="Calibri" panose="020F0502020204030204" pitchFamily="34" charset="0"/>
                      </a:rPr>
                      <m:t>𝛾</m:t>
                    </m:r>
                    <m:r>
                      <a:rPr lang="en-US" sz="1800" i="1" kern="100">
                        <a:solidFill>
                          <a:srgbClr val="333333"/>
                        </a:solidFill>
                        <a:effectLst/>
                        <a:latin typeface="Cambria Math" panose="02040503050406030204" pitchFamily="18" charset="0"/>
                        <a:ea typeface="Times New Roman" panose="02020603050405020304" pitchFamily="18" charset="0"/>
                        <a:cs typeface="Calibri" panose="020F0502020204030204" pitchFamily="34" charset="0"/>
                      </a:rPr>
                      <m:t>)</m:t>
                    </m:r>
                  </m:oMath>
                </a14:m>
                <a:r>
                  <a:rPr lang="en-US" sz="1800" kern="1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This is how GJR-GARCH model captures the leverage effect. </a:t>
                </a:r>
                <a:endParaRPr lang="en-US" sz="1800" kern="100" dirty="0">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mc:Choice>
        <mc:Fallback>
          <p:sp>
            <p:nvSpPr>
              <p:cNvPr id="3" name="Content Placeholder 2">
                <a:extLst>
                  <a:ext uri="{FF2B5EF4-FFF2-40B4-BE49-F238E27FC236}">
                    <a16:creationId xmlns:a16="http://schemas.microsoft.com/office/drawing/2014/main" id="{94D6F74A-1A75-FF0D-140F-2D02F217FE84}"/>
                  </a:ext>
                </a:extLst>
              </p:cNvPr>
              <p:cNvSpPr>
                <a:spLocks noGrp="1" noRot="1" noChangeAspect="1" noMove="1" noResize="1" noEditPoints="1" noAdjustHandles="1" noChangeArrowheads="1" noChangeShapeType="1" noTextEdit="1"/>
              </p:cNvSpPr>
              <p:nvPr>
                <p:ph idx="1"/>
              </p:nvPr>
            </p:nvSpPr>
            <p:spPr>
              <a:xfrm>
                <a:off x="1115568" y="2207172"/>
                <a:ext cx="10168128" cy="3965028"/>
              </a:xfrm>
              <a:blipFill>
                <a:blip r:embed="rId2"/>
                <a:stretch>
                  <a:fillRect t="-922"/>
                </a:stretch>
              </a:blipFill>
            </p:spPr>
            <p:txBody>
              <a:bodyPr/>
              <a:lstStyle/>
              <a:p>
                <a:r>
                  <a:rPr lang="en-US">
                    <a:noFill/>
                  </a:rPr>
                  <a:t> </a:t>
                </a:r>
              </a:p>
            </p:txBody>
          </p:sp>
        </mc:Fallback>
      </mc:AlternateContent>
    </p:spTree>
    <p:extLst>
      <p:ext uri="{BB962C8B-B14F-4D97-AF65-F5344CB8AC3E}">
        <p14:creationId xmlns:p14="http://schemas.microsoft.com/office/powerpoint/2010/main" val="1318805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Rectangle 23">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C70F91-9802-56FD-92D0-F479390E39A1}"/>
              </a:ext>
            </a:extLst>
          </p:cNvPr>
          <p:cNvSpPr>
            <a:spLocks noGrp="1"/>
          </p:cNvSpPr>
          <p:nvPr>
            <p:ph type="title"/>
          </p:nvPr>
        </p:nvSpPr>
        <p:spPr>
          <a:xfrm>
            <a:off x="841246" y="978619"/>
            <a:ext cx="5991244" cy="1106424"/>
          </a:xfrm>
        </p:spPr>
        <p:txBody>
          <a:bodyPr>
            <a:normAutofit/>
          </a:bodyPr>
          <a:lstStyle/>
          <a:p>
            <a:r>
              <a:rPr lang="en-US" sz="3200" dirty="0"/>
              <a:t>GJR- GARCH Results</a:t>
            </a:r>
          </a:p>
        </p:txBody>
      </p:sp>
      <p:sp>
        <p:nvSpPr>
          <p:cNvPr id="26" name="Rectangle 25">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0871ADF-69DA-BF3A-1EF4-02E76613D630}"/>
                  </a:ext>
                </a:extLst>
              </p:cNvPr>
              <p:cNvSpPr>
                <a:spLocks noGrp="1"/>
              </p:cNvSpPr>
              <p:nvPr>
                <p:ph idx="1"/>
              </p:nvPr>
            </p:nvSpPr>
            <p:spPr>
              <a:xfrm>
                <a:off x="445376" y="2252870"/>
                <a:ext cx="6700345" cy="3560251"/>
              </a:xfrm>
            </p:spPr>
            <p:txBody>
              <a:bodyPr>
                <a:normAutofit/>
              </a:bodyPr>
              <a:lstStyle/>
              <a:p>
                <a:pPr>
                  <a:spcBef>
                    <a:spcPts val="0"/>
                  </a:spcBef>
                  <a:spcAft>
                    <a:spcPts val="800"/>
                  </a:spcAft>
                </a:pPr>
                <a:r>
                  <a:rPr lang="en-US" sz="1800" kern="100" dirty="0">
                    <a:effectLst/>
                    <a:latin typeface="Arial" panose="020B0604020202020204" pitchFamily="34" charset="0"/>
                    <a:ea typeface="Calibri" panose="020F0502020204030204" pitchFamily="34" charset="0"/>
                    <a:cs typeface="Arial" panose="020B0604020202020204" pitchFamily="34" charset="0"/>
                  </a:rPr>
                  <a:t>The GJR-GARCH(1,1) model was fitted on SP500 data(2012-12) using skewed student-t distribution and with constant mean assumption, and the estimated parameters are used to write the following equation for variance at time T+1, using the information at time T:</a:t>
                </a:r>
              </a:p>
              <a:p>
                <a:pPr marL="0" marR="0" indent="0">
                  <a:spcBef>
                    <a:spcPts val="0"/>
                  </a:spcBef>
                  <a:spcAft>
                    <a:spcPts val="800"/>
                  </a:spcAft>
                  <a:buNone/>
                </a:pPr>
                <a14:m>
                  <m:oMathPara xmlns:m="http://schemas.openxmlformats.org/officeDocument/2006/math">
                    <m:oMathParaPr>
                      <m:jc m:val="centerGroup"/>
                    </m:oMathParaPr>
                    <m:oMath xmlns:m="http://schemas.openxmlformats.org/officeDocument/2006/math">
                      <m:sSubSup>
                        <m:sSubSupPr>
                          <m:ctrlPr>
                            <a:rPr lang="en-US" sz="1800" i="1" kern="100" smtClean="0">
                              <a:effectLst/>
                              <a:latin typeface="Cambria Math" panose="02040503050406030204" pitchFamily="18" charset="0"/>
                              <a:ea typeface="Calibri" panose="020F0502020204030204" pitchFamily="34" charset="0"/>
                              <a:cs typeface="Calibri" panose="020F0502020204030204" pitchFamily="34" charset="0"/>
                            </a:rPr>
                          </m:ctrlPr>
                        </m:sSubSupPr>
                        <m:e>
                          <m:r>
                            <a:rPr lang="en-US" sz="1800" i="1" kern="100">
                              <a:effectLst/>
                              <a:latin typeface="Cambria Math" panose="02040503050406030204" pitchFamily="18" charset="0"/>
                              <a:ea typeface="Calibri" panose="020F0502020204030204" pitchFamily="34" charset="0"/>
                              <a:cs typeface="Calibri" panose="020F0502020204030204" pitchFamily="34" charset="0"/>
                            </a:rPr>
                            <m:t>𝜎</m:t>
                          </m:r>
                        </m:e>
                        <m:sub>
                          <m:r>
                            <a:rPr lang="en-US" sz="1800" i="1" kern="100">
                              <a:effectLst/>
                              <a:latin typeface="Cambria Math" panose="02040503050406030204" pitchFamily="18" charset="0"/>
                              <a:ea typeface="Calibri" panose="020F0502020204030204" pitchFamily="34" charset="0"/>
                              <a:cs typeface="Calibri" panose="020F0502020204030204" pitchFamily="34" charset="0"/>
                            </a:rPr>
                            <m:t>𝑡</m:t>
                          </m:r>
                          <m:r>
                            <a:rPr lang="en-US" sz="1800" i="1" kern="100">
                              <a:effectLst/>
                              <a:latin typeface="Cambria Math" panose="02040503050406030204" pitchFamily="18" charset="0"/>
                              <a:ea typeface="Calibri" panose="020F0502020204030204" pitchFamily="34" charset="0"/>
                              <a:cs typeface="Calibri" panose="020F0502020204030204" pitchFamily="34" charset="0"/>
                            </a:rPr>
                            <m:t>+1</m:t>
                          </m:r>
                        </m:sub>
                        <m:sup>
                          <m:r>
                            <a:rPr lang="en-US" sz="1800" i="1" kern="100">
                              <a:effectLst/>
                              <a:latin typeface="Cambria Math" panose="02040503050406030204" pitchFamily="18" charset="0"/>
                              <a:ea typeface="Calibri" panose="020F0502020204030204" pitchFamily="34" charset="0"/>
                              <a:cs typeface="Calibri" panose="020F0502020204030204" pitchFamily="34" charset="0"/>
                            </a:rPr>
                            <m:t>2</m:t>
                          </m:r>
                        </m:sup>
                      </m:sSubSup>
                      <m:r>
                        <a:rPr lang="en-US" sz="1800" i="1" kern="100">
                          <a:effectLst/>
                          <a:latin typeface="Cambria Math" panose="02040503050406030204" pitchFamily="18" charset="0"/>
                          <a:ea typeface="Calibri" panose="020F0502020204030204" pitchFamily="34" charset="0"/>
                          <a:cs typeface="Calibri" panose="020F0502020204030204" pitchFamily="34" charset="0"/>
                        </a:rPr>
                        <m:t>=0.000004+(0.000005+0.372785 </m:t>
                      </m:r>
                      <m:sSub>
                        <m:sSubPr>
                          <m:ctrlPr>
                            <a:rPr lang="en-US" sz="1800" i="1" kern="100">
                              <a:effectLst/>
                              <a:latin typeface="Cambria Math" panose="02040503050406030204" pitchFamily="18" charset="0"/>
                              <a:ea typeface="Calibri" panose="020F0502020204030204" pitchFamily="34" charset="0"/>
                              <a:cs typeface="Calibri" panose="020F0502020204030204" pitchFamily="34" charset="0"/>
                            </a:rPr>
                          </m:ctrlPr>
                        </m:sSubPr>
                        <m:e>
                          <m:r>
                            <a:rPr lang="en-US" sz="1800" i="1" kern="100">
                              <a:effectLst/>
                              <a:latin typeface="Cambria Math" panose="02040503050406030204" pitchFamily="18" charset="0"/>
                              <a:ea typeface="Calibri" panose="020F0502020204030204" pitchFamily="34" charset="0"/>
                              <a:cs typeface="Calibri" panose="020F0502020204030204" pitchFamily="34" charset="0"/>
                            </a:rPr>
                            <m:t>𝐼</m:t>
                          </m:r>
                        </m:e>
                        <m:sub>
                          <m:r>
                            <a:rPr lang="en-US" sz="1800" i="1" kern="100">
                              <a:effectLst/>
                              <a:latin typeface="Cambria Math" panose="02040503050406030204" pitchFamily="18" charset="0"/>
                              <a:ea typeface="Calibri" panose="020F0502020204030204" pitchFamily="34" charset="0"/>
                              <a:cs typeface="Calibri" panose="020F0502020204030204" pitchFamily="34" charset="0"/>
                            </a:rPr>
                            <m:t>𝑡</m:t>
                          </m:r>
                        </m:sub>
                      </m:sSub>
                      <m:r>
                        <a:rPr lang="en-US" sz="1800" i="1" kern="100">
                          <a:effectLst/>
                          <a:latin typeface="Cambria Math" panose="02040503050406030204" pitchFamily="18" charset="0"/>
                          <a:ea typeface="Calibri" panose="020F0502020204030204" pitchFamily="34" charset="0"/>
                          <a:cs typeface="Calibri" panose="020F0502020204030204" pitchFamily="34" charset="0"/>
                        </a:rPr>
                        <m:t>)∗</m:t>
                      </m:r>
                      <m:sSubSup>
                        <m:sSubSupPr>
                          <m:ctrlPr>
                            <a:rPr lang="en-US" sz="1800" i="1" kern="100">
                              <a:effectLst/>
                              <a:latin typeface="Cambria Math" panose="02040503050406030204" pitchFamily="18" charset="0"/>
                              <a:ea typeface="Calibri" panose="020F0502020204030204" pitchFamily="34" charset="0"/>
                              <a:cs typeface="Calibri" panose="020F0502020204030204" pitchFamily="34" charset="0"/>
                            </a:rPr>
                          </m:ctrlPr>
                        </m:sSubSupPr>
                        <m:e>
                          <m:r>
                            <a:rPr lang="en-US" sz="1800" i="1" kern="100">
                              <a:effectLst/>
                              <a:latin typeface="Cambria Math" panose="02040503050406030204" pitchFamily="18" charset="0"/>
                              <a:ea typeface="Calibri" panose="020F0502020204030204" pitchFamily="34" charset="0"/>
                              <a:cs typeface="Calibri" panose="020F0502020204030204" pitchFamily="34" charset="0"/>
                            </a:rPr>
                            <m:t>𝜖</m:t>
                          </m:r>
                        </m:e>
                        <m:sub>
                          <m:r>
                            <a:rPr lang="en-US" sz="1800" i="1" kern="100">
                              <a:effectLst/>
                              <a:latin typeface="Cambria Math" panose="02040503050406030204" pitchFamily="18" charset="0"/>
                              <a:ea typeface="Calibri" panose="020F0502020204030204" pitchFamily="34" charset="0"/>
                              <a:cs typeface="Calibri" panose="020F0502020204030204" pitchFamily="34" charset="0"/>
                            </a:rPr>
                            <m:t>𝑡</m:t>
                          </m:r>
                        </m:sub>
                        <m:sup>
                          <m:r>
                            <a:rPr lang="en-US" sz="1800" i="1" kern="100">
                              <a:effectLst/>
                              <a:latin typeface="Cambria Math" panose="02040503050406030204" pitchFamily="18" charset="0"/>
                              <a:ea typeface="Calibri" panose="020F0502020204030204" pitchFamily="34" charset="0"/>
                              <a:cs typeface="Calibri" panose="020F0502020204030204" pitchFamily="34" charset="0"/>
                            </a:rPr>
                            <m:t>2</m:t>
                          </m:r>
                        </m:sup>
                      </m:sSubSup>
                      <m:r>
                        <a:rPr lang="en-US" sz="1800" i="1" kern="100">
                          <a:effectLst/>
                          <a:latin typeface="Cambria Math" panose="02040503050406030204" pitchFamily="18" charset="0"/>
                          <a:ea typeface="Calibri" panose="020F0502020204030204" pitchFamily="34" charset="0"/>
                          <a:cs typeface="Calibri" panose="020F0502020204030204" pitchFamily="34" charset="0"/>
                        </a:rPr>
                        <m:t>+0.788373∗</m:t>
                      </m:r>
                      <m:sSubSup>
                        <m:sSubSupPr>
                          <m:ctrlPr>
                            <a:rPr lang="en-US" sz="1800" i="1" kern="100">
                              <a:effectLst/>
                              <a:latin typeface="Cambria Math" panose="02040503050406030204" pitchFamily="18" charset="0"/>
                              <a:ea typeface="Calibri" panose="020F0502020204030204" pitchFamily="34" charset="0"/>
                              <a:cs typeface="Calibri" panose="020F0502020204030204" pitchFamily="34" charset="0"/>
                            </a:rPr>
                          </m:ctrlPr>
                        </m:sSubSupPr>
                        <m:e>
                          <m:r>
                            <a:rPr lang="en-US" sz="1800" i="1" kern="100">
                              <a:effectLst/>
                              <a:latin typeface="Cambria Math" panose="02040503050406030204" pitchFamily="18" charset="0"/>
                              <a:ea typeface="Calibri" panose="020F0502020204030204" pitchFamily="34" charset="0"/>
                              <a:cs typeface="Calibri" panose="020F0502020204030204" pitchFamily="34" charset="0"/>
                            </a:rPr>
                            <m:t>𝜎</m:t>
                          </m:r>
                        </m:e>
                        <m:sub>
                          <m:r>
                            <a:rPr lang="en-US" sz="1800" i="1" kern="100">
                              <a:effectLst/>
                              <a:latin typeface="Cambria Math" panose="02040503050406030204" pitchFamily="18" charset="0"/>
                              <a:ea typeface="Calibri" panose="020F0502020204030204" pitchFamily="34" charset="0"/>
                              <a:cs typeface="Calibri" panose="020F0502020204030204" pitchFamily="34" charset="0"/>
                            </a:rPr>
                            <m:t>𝑡</m:t>
                          </m:r>
                        </m:sub>
                        <m:sup>
                          <m:r>
                            <a:rPr lang="en-US" sz="1800" i="1" kern="100">
                              <a:effectLst/>
                              <a:latin typeface="Cambria Math" panose="02040503050406030204" pitchFamily="18" charset="0"/>
                              <a:ea typeface="Calibri" panose="020F0502020204030204" pitchFamily="34" charset="0"/>
                              <a:cs typeface="Calibri" panose="020F0502020204030204" pitchFamily="34" charset="0"/>
                            </a:rPr>
                            <m:t>2</m:t>
                          </m:r>
                        </m:sup>
                      </m:sSubSup>
                    </m:oMath>
                  </m:oMathPara>
                </a14:m>
                <a:endParaRPr lang="en-US" sz="1800" kern="1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mc:Choice>
        <mc:Fallback>
          <p:sp>
            <p:nvSpPr>
              <p:cNvPr id="3" name="Content Placeholder 2">
                <a:extLst>
                  <a:ext uri="{FF2B5EF4-FFF2-40B4-BE49-F238E27FC236}">
                    <a16:creationId xmlns:a16="http://schemas.microsoft.com/office/drawing/2014/main" id="{A0871ADF-69DA-BF3A-1EF4-02E76613D630}"/>
                  </a:ext>
                </a:extLst>
              </p:cNvPr>
              <p:cNvSpPr>
                <a:spLocks noGrp="1" noRot="1" noChangeAspect="1" noMove="1" noResize="1" noEditPoints="1" noAdjustHandles="1" noChangeArrowheads="1" noChangeShapeType="1" noTextEdit="1"/>
              </p:cNvSpPr>
              <p:nvPr>
                <p:ph idx="1"/>
              </p:nvPr>
            </p:nvSpPr>
            <p:spPr>
              <a:xfrm>
                <a:off x="445376" y="2252870"/>
                <a:ext cx="6700345" cy="3560251"/>
              </a:xfrm>
              <a:blipFill>
                <a:blip r:embed="rId2"/>
                <a:stretch>
                  <a:fillRect l="-546" t="-856" r="-1638"/>
                </a:stretch>
              </a:blipFill>
            </p:spPr>
            <p:txBody>
              <a:bodyPr/>
              <a:lstStyle/>
              <a:p>
                <a:r>
                  <a:rPr lang="en-US">
                    <a:noFill/>
                  </a:rPr>
                  <a:t> </a:t>
                </a:r>
              </a:p>
            </p:txBody>
          </p:sp>
        </mc:Fallback>
      </mc:AlternateContent>
      <p:pic>
        <p:nvPicPr>
          <p:cNvPr id="4" name="Picture 3" descr="A graph with red and blue lines&#10;&#10;Description automatically generated">
            <a:extLst>
              <a:ext uri="{FF2B5EF4-FFF2-40B4-BE49-F238E27FC236}">
                <a16:creationId xmlns:a16="http://schemas.microsoft.com/office/drawing/2014/main" id="{39932E84-7FE5-A289-2C05-C456EADD9E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7248144" y="2093976"/>
            <a:ext cx="4749162" cy="4035567"/>
          </a:xfrm>
          <a:prstGeom prst="rect">
            <a:avLst/>
          </a:prstGeom>
          <a:noFill/>
        </p:spPr>
      </p:pic>
    </p:spTree>
    <p:extLst>
      <p:ext uri="{BB962C8B-B14F-4D97-AF65-F5344CB8AC3E}">
        <p14:creationId xmlns:p14="http://schemas.microsoft.com/office/powerpoint/2010/main" val="1523199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ectangle 1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8DA45C-63E5-5CBB-58C6-B8A97566FA14}"/>
              </a:ext>
            </a:extLst>
          </p:cNvPr>
          <p:cNvSpPr>
            <a:spLocks noGrp="1"/>
          </p:cNvSpPr>
          <p:nvPr>
            <p:ph type="title"/>
          </p:nvPr>
        </p:nvSpPr>
        <p:spPr>
          <a:xfrm>
            <a:off x="841246" y="978619"/>
            <a:ext cx="5991244" cy="1106424"/>
          </a:xfrm>
        </p:spPr>
        <p:txBody>
          <a:bodyPr>
            <a:normAutofit/>
          </a:bodyPr>
          <a:lstStyle/>
          <a:p>
            <a:r>
              <a:rPr lang="en-US" sz="3200" dirty="0"/>
              <a:t>Volatility Forecasting</a:t>
            </a:r>
          </a:p>
        </p:txBody>
      </p:sp>
      <p:sp>
        <p:nvSpPr>
          <p:cNvPr id="13" name="Rectangle 1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B41DAF9-CDF3-8B45-EE2C-DA9E4AA0A40D}"/>
              </a:ext>
            </a:extLst>
          </p:cNvPr>
          <p:cNvSpPr>
            <a:spLocks noGrp="1"/>
          </p:cNvSpPr>
          <p:nvPr>
            <p:ph idx="1"/>
          </p:nvPr>
        </p:nvSpPr>
        <p:spPr>
          <a:xfrm>
            <a:off x="841248" y="2252870"/>
            <a:ext cx="5993892" cy="3560251"/>
          </a:xfrm>
        </p:spPr>
        <p:txBody>
          <a:bodyPr>
            <a:normAutofit/>
          </a:bodyPr>
          <a:lstStyle/>
          <a:p>
            <a:r>
              <a:rPr lang="en-US" sz="1800" dirty="0">
                <a:effectLst/>
                <a:latin typeface="Arial" panose="020B0604020202020204" pitchFamily="34" charset="0"/>
                <a:ea typeface="Calibri" panose="020F0502020204030204" pitchFamily="34" charset="0"/>
                <a:cs typeface="Arial" panose="020B0604020202020204" pitchFamily="34" charset="0"/>
              </a:rPr>
              <a:t>Fixed rolling window forecast: new data points are added while old ones are dropped from the sample. Here, historical data from 2012-2017 is used for the first estimation. </a:t>
            </a:r>
          </a:p>
          <a:p>
            <a:r>
              <a:rPr lang="en-US" sz="1800" dirty="0">
                <a:latin typeface="Arial" panose="020B0604020202020204" pitchFamily="34" charset="0"/>
                <a:ea typeface="Calibri" panose="020F0502020204030204" pitchFamily="34" charset="0"/>
                <a:cs typeface="Arial" panose="020B0604020202020204" pitchFamily="34" charset="0"/>
              </a:rPr>
              <a:t>T</a:t>
            </a:r>
            <a:r>
              <a:rPr lang="en-US" sz="1800" dirty="0">
                <a:effectLst/>
                <a:latin typeface="Arial" panose="020B0604020202020204" pitchFamily="34" charset="0"/>
                <a:ea typeface="Calibri" panose="020F0502020204030204" pitchFamily="34" charset="0"/>
                <a:cs typeface="Arial" panose="020B0604020202020204" pitchFamily="34" charset="0"/>
              </a:rPr>
              <a:t>he GJR-GARCH model is fitted on a window of 5 years of data and volatility is forecasted for the next 3 days. The process is illustrated in the figure</a:t>
            </a:r>
            <a:r>
              <a:rPr lang="en-US" sz="1800" dirty="0">
                <a:latin typeface="Arial" panose="020B0604020202020204" pitchFamily="34" charset="0"/>
                <a:ea typeface="Calibri" panose="020F0502020204030204" pitchFamily="34" charset="0"/>
                <a:cs typeface="Arial" panose="020B0604020202020204" pitchFamily="34" charset="0"/>
              </a:rPr>
              <a:t>. </a:t>
            </a:r>
          </a:p>
          <a:p>
            <a:r>
              <a:rPr lang="en-US" sz="1800" dirty="0">
                <a:latin typeface="Arial" panose="020B0604020202020204" pitchFamily="34" charset="0"/>
                <a:ea typeface="Calibri" panose="020F0502020204030204" pitchFamily="34" charset="0"/>
                <a:cs typeface="Arial" panose="020B0604020202020204" pitchFamily="34" charset="0"/>
              </a:rPr>
              <a:t>In the next iteration, actual data for 3 days is included, and the oldest 3 days data is discarded.</a:t>
            </a:r>
          </a:p>
          <a:p>
            <a:pPr marL="0" indent="0">
              <a:buNone/>
            </a:pPr>
            <a:endParaRPr lang="en-US" sz="1800" dirty="0"/>
          </a:p>
        </p:txBody>
      </p:sp>
      <p:pic>
        <p:nvPicPr>
          <p:cNvPr id="4" name="Picture 3" descr="A graph of progress bar&#10;&#10;Description automatically generated">
            <a:extLst>
              <a:ext uri="{FF2B5EF4-FFF2-40B4-BE49-F238E27FC236}">
                <a16:creationId xmlns:a16="http://schemas.microsoft.com/office/drawing/2014/main" id="{BE049919-AC62-9D82-D977-CE6013EE6A69}"/>
              </a:ext>
            </a:extLst>
          </p:cNvPr>
          <p:cNvPicPr>
            <a:picLocks noChangeAspect="1"/>
          </p:cNvPicPr>
          <p:nvPr/>
        </p:nvPicPr>
        <p:blipFill>
          <a:blip r:embed="rId2"/>
          <a:stretch>
            <a:fillRect/>
          </a:stretch>
        </p:blipFill>
        <p:spPr>
          <a:xfrm>
            <a:off x="7264162" y="2085043"/>
            <a:ext cx="4513310" cy="4044501"/>
          </a:xfrm>
          <a:prstGeom prst="rect">
            <a:avLst/>
          </a:prstGeom>
        </p:spPr>
      </p:pic>
    </p:spTree>
    <p:extLst>
      <p:ext uri="{BB962C8B-B14F-4D97-AF65-F5344CB8AC3E}">
        <p14:creationId xmlns:p14="http://schemas.microsoft.com/office/powerpoint/2010/main" val="2667190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0" name="Rectangle 19">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B70D005-06C8-DB10-AA23-3495BFEB0C5F}"/>
              </a:ext>
            </a:extLst>
          </p:cNvPr>
          <p:cNvSpPr>
            <a:spLocks noGrp="1"/>
          </p:cNvSpPr>
          <p:nvPr>
            <p:ph type="title"/>
          </p:nvPr>
        </p:nvSpPr>
        <p:spPr>
          <a:xfrm>
            <a:off x="841246" y="978619"/>
            <a:ext cx="5991244" cy="1106424"/>
          </a:xfrm>
        </p:spPr>
        <p:txBody>
          <a:bodyPr>
            <a:normAutofit/>
          </a:bodyPr>
          <a:lstStyle/>
          <a:p>
            <a:r>
              <a:rPr lang="en-US" sz="3200" dirty="0"/>
              <a:t>Value at Risk(VaR) </a:t>
            </a:r>
          </a:p>
        </p:txBody>
      </p:sp>
      <p:sp>
        <p:nvSpPr>
          <p:cNvPr id="22" name="Rectangle 21">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076A0EF-7039-FBFB-3823-1453FE814C02}"/>
              </a:ext>
            </a:extLst>
          </p:cNvPr>
          <p:cNvSpPr>
            <a:spLocks noGrp="1"/>
          </p:cNvSpPr>
          <p:nvPr>
            <p:ph idx="1"/>
          </p:nvPr>
        </p:nvSpPr>
        <p:spPr>
          <a:xfrm>
            <a:off x="841248" y="2252870"/>
            <a:ext cx="5993892" cy="3560251"/>
          </a:xfrm>
        </p:spPr>
        <p:txBody>
          <a:bodyPr>
            <a:normAutofit fontScale="92500" lnSpcReduction="10000"/>
          </a:bodyPr>
          <a:lstStyle/>
          <a:p>
            <a:r>
              <a:rPr lang="en-US" sz="1800" dirty="0">
                <a:effectLst/>
                <a:latin typeface="Arial" panose="020B0604020202020204" pitchFamily="34" charset="0"/>
                <a:ea typeface="Calibri" panose="020F0502020204030204" pitchFamily="34" charset="0"/>
                <a:cs typeface="Arial" panose="020B0604020202020204" pitchFamily="34" charset="0"/>
              </a:rPr>
              <a:t>VaR is a statistical measure used to quantify the level of financial risk. </a:t>
            </a:r>
          </a:p>
          <a:p>
            <a:pPr>
              <a:spcBef>
                <a:spcPts val="0"/>
              </a:spcBef>
              <a:spcAft>
                <a:spcPts val="800"/>
              </a:spcAft>
            </a:pPr>
            <a:r>
              <a:rPr lang="en-US" sz="1800" kern="100" dirty="0">
                <a:effectLst/>
                <a:latin typeface="Arial" panose="020B0604020202020204" pitchFamily="34" charset="0"/>
                <a:ea typeface="Calibri" panose="020F0502020204030204" pitchFamily="34" charset="0"/>
                <a:cs typeface="Arial" panose="020B0604020202020204" pitchFamily="34" charset="0"/>
              </a:rPr>
              <a:t>For example,</a:t>
            </a:r>
            <a:r>
              <a:rPr lang="en-US" sz="1800" b="1" kern="100" dirty="0">
                <a:effectLst/>
                <a:latin typeface="Arial" panose="020B0604020202020204" pitchFamily="34" charset="0"/>
                <a:ea typeface="Calibri" panose="020F0502020204030204" pitchFamily="34" charset="0"/>
                <a:cs typeface="Arial" panose="020B0604020202020204" pitchFamily="34" charset="0"/>
              </a:rPr>
              <a:t> </a:t>
            </a:r>
            <a:r>
              <a:rPr lang="en-US" sz="1800" kern="100" dirty="0">
                <a:effectLst/>
                <a:latin typeface="Arial" panose="020B0604020202020204" pitchFamily="34" charset="0"/>
                <a:ea typeface="Calibri" panose="020F0502020204030204" pitchFamily="34" charset="0"/>
                <a:cs typeface="Arial" panose="020B0604020202020204" pitchFamily="34" charset="0"/>
              </a:rPr>
              <a:t>a</a:t>
            </a:r>
            <a:r>
              <a:rPr lang="en-US" sz="1800" b="1" kern="100" dirty="0">
                <a:effectLst/>
                <a:latin typeface="Arial" panose="020B0604020202020204" pitchFamily="34" charset="0"/>
                <a:ea typeface="Calibri" panose="020F0502020204030204" pitchFamily="34" charset="0"/>
                <a:cs typeface="Arial" panose="020B0604020202020204" pitchFamily="34" charset="0"/>
              </a:rPr>
              <a:t> </a:t>
            </a:r>
            <a:r>
              <a:rPr lang="en-US" sz="1800" kern="100" dirty="0">
                <a:effectLst/>
                <a:latin typeface="Arial" panose="020B0604020202020204" pitchFamily="34" charset="0"/>
                <a:ea typeface="Calibri" panose="020F0502020204030204" pitchFamily="34" charset="0"/>
                <a:cs typeface="Arial" panose="020B0604020202020204" pitchFamily="34" charset="0"/>
              </a:rPr>
              <a:t>1-day 1% VaR of $1 million means that there is 1% probability the portfolio will fall in value by 1 million dollars or more over a 1-day period. Stated the other way, there is 99% probability that the portfolio will not lose the calculated value or more in one day period. </a:t>
            </a:r>
          </a:p>
          <a:p>
            <a:pPr>
              <a:spcBef>
                <a:spcPts val="0"/>
              </a:spcBef>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For 5 years of data, the total expected exceedance points are 13 but the forecasted VaR exceeds 19 times. There are exceedance points 1.5% exceedance points at the 1% level. Thus, the model is underestimating the risk a little bit. </a:t>
            </a:r>
            <a:endParaRPr lang="en-US" sz="1800" kern="1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4" name="Picture 3" descr="A graph of a graph with red and blue lines&#10;&#10;Description automatically generated">
            <a:extLst>
              <a:ext uri="{FF2B5EF4-FFF2-40B4-BE49-F238E27FC236}">
                <a16:creationId xmlns:a16="http://schemas.microsoft.com/office/drawing/2014/main" id="{10DF1835-850B-1966-D295-767A2577A6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200153" y="673976"/>
            <a:ext cx="4884115" cy="5455567"/>
          </a:xfrm>
          <a:prstGeom prst="rect">
            <a:avLst/>
          </a:prstGeom>
          <a:noFill/>
        </p:spPr>
      </p:pic>
    </p:spTree>
    <p:extLst>
      <p:ext uri="{BB962C8B-B14F-4D97-AF65-F5344CB8AC3E}">
        <p14:creationId xmlns:p14="http://schemas.microsoft.com/office/powerpoint/2010/main" val="4238593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E4604-1D3E-309D-F27E-EF2FE66AE571}"/>
              </a:ext>
            </a:extLst>
          </p:cNvPr>
          <p:cNvSpPr>
            <a:spLocks noGrp="1"/>
          </p:cNvSpPr>
          <p:nvPr>
            <p:ph type="title"/>
          </p:nvPr>
        </p:nvSpPr>
        <p:spPr/>
        <p:txBody>
          <a:bodyPr/>
          <a:lstStyle/>
          <a:p>
            <a:r>
              <a:rPr lang="en-US" dirty="0"/>
              <a:t>Back-testing Performance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B9220CA-48A4-2D59-2893-6CADCBCA264A}"/>
                  </a:ext>
                </a:extLst>
              </p:cNvPr>
              <p:cNvSpPr>
                <a:spLocks noGrp="1"/>
              </p:cNvSpPr>
              <p:nvPr>
                <p:ph idx="1"/>
              </p:nvPr>
            </p:nvSpPr>
            <p:spPr>
              <a:xfrm>
                <a:off x="1115568" y="2162713"/>
                <a:ext cx="10168128" cy="3694176"/>
              </a:xfrm>
            </p:spPr>
            <p:txBody>
              <a:bodyPr>
                <a:normAutofit fontScale="85000" lnSpcReduction="10000"/>
              </a:bodyPr>
              <a:lstStyle/>
              <a:p>
                <a:pPr marL="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Arial" panose="020B0604020202020204" pitchFamily="34" charset="0"/>
                  </a:rPr>
                  <a:t>Quadratic Performance Score (QPS) is used to measure the performance of VaR that has been estimated. If 𝑟</a:t>
                </a:r>
                <a:r>
                  <a:rPr lang="en-US" sz="1800" kern="100" baseline="-25000" dirty="0">
                    <a:effectLst/>
                    <a:latin typeface="Arial" panose="020B0604020202020204" pitchFamily="34" charset="0"/>
                    <a:ea typeface="Calibri" panose="020F0502020204030204" pitchFamily="34" charset="0"/>
                    <a:cs typeface="Arial" panose="020B0604020202020204" pitchFamily="34" charset="0"/>
                  </a:rPr>
                  <a:t>𝑡</a:t>
                </a:r>
                <a:r>
                  <a:rPr lang="en-US" sz="1800" kern="100" dirty="0">
                    <a:effectLst/>
                    <a:latin typeface="Arial" panose="020B0604020202020204" pitchFamily="34" charset="0"/>
                    <a:ea typeface="Calibri" panose="020F0502020204030204" pitchFamily="34" charset="0"/>
                    <a:cs typeface="Arial" panose="020B0604020202020204" pitchFamily="34" charset="0"/>
                  </a:rPr>
                  <a:t> is the return at time 𝑡 and 𝑉a𝑅</a:t>
                </a:r>
                <a:r>
                  <a:rPr lang="en-US" sz="1800" kern="100" baseline="-25000" dirty="0">
                    <a:effectLst/>
                    <a:latin typeface="Arial" panose="020B0604020202020204" pitchFamily="34" charset="0"/>
                    <a:ea typeface="Calibri" panose="020F0502020204030204" pitchFamily="34" charset="0"/>
                    <a:cs typeface="Arial" panose="020B0604020202020204" pitchFamily="34" charset="0"/>
                  </a:rPr>
                  <a:t>𝑡</a:t>
                </a:r>
                <a:r>
                  <a:rPr lang="en-US" sz="1800" kern="100" dirty="0">
                    <a:effectLst/>
                    <a:latin typeface="Arial" panose="020B0604020202020204" pitchFamily="34" charset="0"/>
                    <a:ea typeface="Calibri" panose="020F0502020204030204" pitchFamily="34" charset="0"/>
                    <a:cs typeface="Arial" panose="020B0604020202020204" pitchFamily="34" charset="0"/>
                  </a:rPr>
                  <a:t> is a VaR prediction at time 𝑡. </a:t>
                </a:r>
                <a:endParaRPr lang="en-US" sz="1800" i="1" kern="100" dirty="0">
                  <a:solidFill>
                    <a:srgbClr val="333333"/>
                  </a:solidFill>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sSub>
                        <m:sSubPr>
                          <m:ctrlPr>
                            <a:rPr lang="en-US" sz="1800" i="1" kern="100" smtClean="0">
                              <a:solidFill>
                                <a:srgbClr val="333333"/>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𝐶</m:t>
                          </m:r>
                        </m:e>
                        <m:sub>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𝑡</m:t>
                          </m:r>
                        </m:sub>
                      </m:sSub>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m:t>
                      </m:r>
                      <m:d>
                        <m:dPr>
                          <m:begChr m:val="{"/>
                          <m:endChr m:val=""/>
                          <m:ctrlP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ctrlPr>
                        </m:dPr>
                        <m:e>
                          <m:eqArr>
                            <m:eqArrPr>
                              <m:ctrlP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ctrlPr>
                            </m:eqArrPr>
                            <m:e>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1+</m:t>
                              </m:r>
                              <m:sSup>
                                <m:sSupPr>
                                  <m:ctrlP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ctrlPr>
                                </m:sSupPr>
                                <m:e>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m:t>
                                  </m:r>
                                  <m:sSub>
                                    <m:sSubPr>
                                      <m:ctrlP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𝑟</m:t>
                                      </m:r>
                                    </m:e>
                                    <m:sub>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𝑡</m:t>
                                      </m:r>
                                    </m:sub>
                                  </m:sSub>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m:t>
                                  </m:r>
                                  <m:sSub>
                                    <m:sSubPr>
                                      <m:ctrlP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𝑉𝑎𝑅</m:t>
                                      </m:r>
                                    </m:e>
                                    <m:sub>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𝑡</m:t>
                                      </m:r>
                                    </m:sub>
                                  </m:sSub>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m:t>
                                  </m:r>
                                </m:e>
                                <m:sup>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2</m:t>
                                  </m:r>
                                </m:sup>
                              </m:sSup>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m:t>
                              </m:r>
                              <m:r>
                                <m:rPr>
                                  <m:sty m:val="p"/>
                                </m:rPr>
                                <a:rPr lang="en-US" sz="1800" kern="100">
                                  <a:solidFill>
                                    <a:srgbClr val="333333"/>
                                  </a:solidFill>
                                  <a:effectLst/>
                                  <a:latin typeface="Cambria Math" panose="02040503050406030204" pitchFamily="18" charset="0"/>
                                  <a:ea typeface="Times New Roman" panose="02020603050405020304" pitchFamily="18" charset="0"/>
                                  <a:cs typeface="Times New Roman" panose="02020603050405020304" pitchFamily="18" charset="0"/>
                                </a:rPr>
                                <m:t>if</m:t>
                              </m:r>
                              <m:r>
                                <a:rPr lang="en-US" sz="1800" kern="100">
                                  <a:solidFill>
                                    <a:srgbClr val="333333"/>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𝑟</m:t>
                                  </m:r>
                                </m:e>
                                <m:sub>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𝑡</m:t>
                                  </m:r>
                                </m:sub>
                              </m:sSub>
                              <m:r>
                                <a:rPr lang="en-US" sz="1800" kern="100">
                                  <a:effectLst/>
                                  <a:latin typeface="Cambria Math" panose="02040503050406030204" pitchFamily="18" charset="0"/>
                                  <a:ea typeface="Calibri" panose="020F0502020204030204" pitchFamily="34" charset="0"/>
                                  <a:cs typeface="Times New Roman" panose="02020603050405020304" pitchFamily="18" charset="0"/>
                                </a:rPr>
                                <m:t>&gt;</m:t>
                              </m:r>
                              <m:sSub>
                                <m:sSubPr>
                                  <m:ctrlP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𝑉𝑎𝑅</m:t>
                                  </m:r>
                                </m:e>
                                <m:sub>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𝑡</m:t>
                                  </m:r>
                                </m:sub>
                              </m:sSub>
                              <m:r>
                                <a:rPr lang="en-US" sz="1800" kern="100" baseline="-25000">
                                  <a:effectLst/>
                                  <a:latin typeface="Cambria Math" panose="02040503050406030204" pitchFamily="18" charset="0"/>
                                  <a:ea typeface="Calibri" panose="020F0502020204030204" pitchFamily="34" charset="0"/>
                                  <a:cs typeface="Cambria Math" panose="02040503050406030204" pitchFamily="18" charset="0"/>
                                </a:rPr>
                                <m:t> </m:t>
                              </m:r>
                            </m:e>
                            <m:e>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            0              </m:t>
                              </m:r>
                              <m:r>
                                <a:rPr lang="en-US" sz="1800" b="0" i="1" kern="100" smtClean="0">
                                  <a:solidFill>
                                    <a:srgbClr val="333333"/>
                                  </a:solidFill>
                                  <a:effectLst/>
                                  <a:latin typeface="Cambria Math" panose="02040503050406030204" pitchFamily="18" charset="0"/>
                                  <a:ea typeface="Calibri" panose="020F0502020204030204" pitchFamily="34" charset="0"/>
                                  <a:cs typeface="Calibri" panose="020F0502020204030204" pitchFamily="34" charset="0"/>
                                </a:rPr>
                                <m:t>   </m:t>
                              </m:r>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  , </m:t>
                              </m:r>
                              <m:r>
                                <m:rPr>
                                  <m:sty m:val="p"/>
                                </m:rPr>
                                <a:rPr lang="en-US" sz="1800" kern="100">
                                  <a:solidFill>
                                    <a:srgbClr val="333333"/>
                                  </a:solidFill>
                                  <a:effectLst/>
                                  <a:latin typeface="Cambria Math" panose="02040503050406030204" pitchFamily="18" charset="0"/>
                                  <a:ea typeface="Times New Roman" panose="02020603050405020304" pitchFamily="18" charset="0"/>
                                  <a:cs typeface="Times New Roman" panose="02020603050405020304" pitchFamily="18" charset="0"/>
                                </a:rPr>
                                <m:t>if</m:t>
                              </m:r>
                              <m:r>
                                <a:rPr lang="en-US" sz="1800" kern="100">
                                  <a:solidFill>
                                    <a:srgbClr val="333333"/>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𝑟</m:t>
                                  </m:r>
                                </m:e>
                                <m:sub>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𝑡</m:t>
                                  </m:r>
                                </m:sub>
                              </m:sSub>
                              <m:r>
                                <a:rPr lang="en-US" sz="1800" kern="10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𝑉𝑎𝑅</m:t>
                                  </m:r>
                                </m:e>
                                <m:sub>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𝑡</m:t>
                                  </m:r>
                                </m:sub>
                              </m:sSub>
                            </m:e>
                          </m:eqArr>
                        </m:e>
                      </m:d>
                    </m:oMath>
                  </m:oMathPara>
                </a14:m>
                <a:endParaRPr lang="en-US" sz="18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Arial" panose="020B0604020202020204" pitchFamily="34" charset="0"/>
                  </a:rPr>
                  <a:t>The QPS statistic measures the average deviation of the exceedance points and, is calculated using the following equation: </a:t>
                </a:r>
              </a:p>
              <a:p>
                <a:pPr marL="0" marR="0" indent="0">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𝑄𝑃𝑆</m:t>
                      </m:r>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m:t>
                      </m:r>
                      <m:f>
                        <m:fPr>
                          <m:ctrlP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ctrlPr>
                        </m:fPr>
                        <m:num>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2</m:t>
                          </m:r>
                        </m:num>
                        <m:den>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𝑛</m:t>
                          </m:r>
                        </m:den>
                      </m:f>
                      <m:nary>
                        <m:naryPr>
                          <m:chr m:val="∑"/>
                          <m:limLoc m:val="undOvr"/>
                          <m:ctrlP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ctrlPr>
                        </m:naryPr>
                        <m:sub>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𝑡</m:t>
                          </m:r>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=1</m:t>
                          </m:r>
                        </m:sub>
                        <m:sup>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𝑛</m:t>
                          </m:r>
                        </m:sup>
                        <m:e>
                          <m:sSup>
                            <m:sSupPr>
                              <m:ctrlP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ctrlPr>
                            </m:sSupPr>
                            <m:e>
                              <m:sSub>
                                <m:sSubPr>
                                  <m:ctrlP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m:t>
                                  </m:r>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𝐶</m:t>
                                  </m:r>
                                </m:e>
                                <m:sub>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𝑡</m:t>
                                  </m:r>
                                </m:sub>
                              </m:sSub>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m:t>
                              </m:r>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𝑝</m:t>
                              </m:r>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m:t>
                              </m:r>
                            </m:e>
                            <m:sup>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2</m:t>
                              </m:r>
                            </m:sup>
                          </m:sSup>
                        </m:e>
                      </m:nary>
                    </m:oMath>
                  </m:oMathPara>
                </a14:m>
                <a:endParaRPr lang="en-US" sz="1800" kern="100" dirty="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kern="100" dirty="0">
                    <a:effectLst/>
                    <a:latin typeface="Arial" panose="020B0604020202020204" pitchFamily="34" charset="0"/>
                    <a:ea typeface="Calibri" panose="020F0502020204030204" pitchFamily="34" charset="0"/>
                    <a:cs typeface="Arial" panose="020B0604020202020204" pitchFamily="34" charset="0"/>
                  </a:rPr>
                  <a:t>Where n is the number of datapoints, 𝑝 is a probability value of VaR(0.01). </a:t>
                </a:r>
              </a:p>
              <a:p>
                <a:pPr marL="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Arial" panose="020B0604020202020204" pitchFamily="34" charset="0"/>
                  </a:rPr>
                  <a:t>The QPS value is between the [0,2] range with 0 being the minimum value that occurs when  𝑟</a:t>
                </a:r>
                <a:r>
                  <a:rPr lang="en-US" sz="1800" kern="100" baseline="-25000" dirty="0">
                    <a:effectLst/>
                    <a:latin typeface="Arial" panose="020B0604020202020204" pitchFamily="34" charset="0"/>
                    <a:ea typeface="Calibri" panose="020F0502020204030204" pitchFamily="34" charset="0"/>
                    <a:cs typeface="Arial" panose="020B0604020202020204" pitchFamily="34" charset="0"/>
                  </a:rPr>
                  <a:t>𝑡</a:t>
                </a:r>
                <a:r>
                  <a:rPr lang="en-US" sz="1800" kern="100" dirty="0">
                    <a:effectLst/>
                    <a:latin typeface="Arial" panose="020B0604020202020204" pitchFamily="34" charset="0"/>
                    <a:ea typeface="Calibri" panose="020F0502020204030204" pitchFamily="34" charset="0"/>
                    <a:cs typeface="Arial" panose="020B0604020202020204" pitchFamily="34" charset="0"/>
                  </a:rPr>
                  <a:t> ≤ 𝑉a𝑅</a:t>
                </a:r>
                <a:r>
                  <a:rPr lang="en-US" sz="1800" kern="100" baseline="-25000" dirty="0">
                    <a:effectLst/>
                    <a:latin typeface="Arial" panose="020B0604020202020204" pitchFamily="34" charset="0"/>
                    <a:ea typeface="Calibri" panose="020F0502020204030204" pitchFamily="34" charset="0"/>
                    <a:cs typeface="Arial" panose="020B0604020202020204" pitchFamily="34" charset="0"/>
                  </a:rPr>
                  <a:t>𝑡</a:t>
                </a:r>
                <a:r>
                  <a:rPr lang="en-US" sz="1800" kern="100" dirty="0">
                    <a:effectLst/>
                    <a:latin typeface="Arial" panose="020B0604020202020204" pitchFamily="34" charset="0"/>
                    <a:ea typeface="Calibri" panose="020F0502020204030204" pitchFamily="34" charset="0"/>
                    <a:cs typeface="Arial" panose="020B0604020202020204" pitchFamily="34" charset="0"/>
                  </a:rPr>
                  <a:t> for all values of t, and 2 is the maximum value that occurs when 𝑟</a:t>
                </a:r>
                <a:r>
                  <a:rPr lang="en-US" sz="1800" kern="100" baseline="-25000" dirty="0">
                    <a:effectLst/>
                    <a:latin typeface="Arial" panose="020B0604020202020204" pitchFamily="34" charset="0"/>
                    <a:ea typeface="Calibri" panose="020F0502020204030204" pitchFamily="34" charset="0"/>
                    <a:cs typeface="Arial" panose="020B0604020202020204" pitchFamily="34" charset="0"/>
                  </a:rPr>
                  <a:t>𝑡</a:t>
                </a:r>
                <a:r>
                  <a:rPr lang="en-US" sz="1800" kern="100" dirty="0">
                    <a:effectLst/>
                    <a:latin typeface="Arial" panose="020B0604020202020204" pitchFamily="34" charset="0"/>
                    <a:ea typeface="Calibri" panose="020F0502020204030204" pitchFamily="34" charset="0"/>
                    <a:cs typeface="Arial" panose="020B0604020202020204" pitchFamily="34" charset="0"/>
                  </a:rPr>
                  <a:t> &gt; 𝑉a𝑅</a:t>
                </a:r>
                <a:r>
                  <a:rPr lang="en-US" sz="1800" kern="100" baseline="-25000" dirty="0">
                    <a:effectLst/>
                    <a:latin typeface="Arial" panose="020B0604020202020204" pitchFamily="34" charset="0"/>
                    <a:ea typeface="Calibri" panose="020F0502020204030204" pitchFamily="34" charset="0"/>
                    <a:cs typeface="Arial" panose="020B0604020202020204" pitchFamily="34" charset="0"/>
                  </a:rPr>
                  <a:t>𝑡 </a:t>
                </a:r>
                <a:r>
                  <a:rPr lang="en-US" sz="1800" kern="100" dirty="0">
                    <a:effectLst/>
                    <a:latin typeface="Arial" panose="020B0604020202020204" pitchFamily="34" charset="0"/>
                    <a:ea typeface="Calibri" panose="020F0502020204030204" pitchFamily="34" charset="0"/>
                    <a:cs typeface="Arial" panose="020B0604020202020204" pitchFamily="34" charset="0"/>
                  </a:rPr>
                  <a:t>for all values of t. VaR performance is said to be good when small QPS approach 0. The QPS obtained for this data was 0.06609967 which is close to 0. </a:t>
                </a:r>
              </a:p>
              <a:p>
                <a:pPr marL="0" indent="0">
                  <a:buNone/>
                </a:pPr>
                <a:endParaRPr lang="en-US" dirty="0"/>
              </a:p>
            </p:txBody>
          </p:sp>
        </mc:Choice>
        <mc:Fallback>
          <p:sp>
            <p:nvSpPr>
              <p:cNvPr id="3" name="Content Placeholder 2">
                <a:extLst>
                  <a:ext uri="{FF2B5EF4-FFF2-40B4-BE49-F238E27FC236}">
                    <a16:creationId xmlns:a16="http://schemas.microsoft.com/office/drawing/2014/main" id="{BB9220CA-48A4-2D59-2893-6CADCBCA264A}"/>
                  </a:ext>
                </a:extLst>
              </p:cNvPr>
              <p:cNvSpPr>
                <a:spLocks noGrp="1" noRot="1" noChangeAspect="1" noMove="1" noResize="1" noEditPoints="1" noAdjustHandles="1" noChangeArrowheads="1" noChangeShapeType="1" noTextEdit="1"/>
              </p:cNvSpPr>
              <p:nvPr>
                <p:ph idx="1"/>
              </p:nvPr>
            </p:nvSpPr>
            <p:spPr>
              <a:xfrm>
                <a:off x="1115568" y="2162713"/>
                <a:ext cx="10168128" cy="3694176"/>
              </a:xfrm>
              <a:blipFill>
                <a:blip r:embed="rId2"/>
                <a:stretch>
                  <a:fillRect l="-240" t="-495" r="-540"/>
                </a:stretch>
              </a:blipFill>
            </p:spPr>
            <p:txBody>
              <a:bodyPr/>
              <a:lstStyle/>
              <a:p>
                <a:r>
                  <a:rPr lang="en-US">
                    <a:noFill/>
                  </a:rPr>
                  <a:t> </a:t>
                </a:r>
              </a:p>
            </p:txBody>
          </p:sp>
        </mc:Fallback>
      </mc:AlternateContent>
    </p:spTree>
    <p:extLst>
      <p:ext uri="{BB962C8B-B14F-4D97-AF65-F5344CB8AC3E}">
        <p14:creationId xmlns:p14="http://schemas.microsoft.com/office/powerpoint/2010/main" val="1966926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8E8FB-EDC5-9531-288D-DD8914CFE8F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D339F12-B903-536F-DF11-0E7CA9B41042}"/>
              </a:ext>
            </a:extLst>
          </p:cNvPr>
          <p:cNvSpPr>
            <a:spLocks noGrp="1"/>
          </p:cNvSpPr>
          <p:nvPr>
            <p:ph idx="1"/>
          </p:nvPr>
        </p:nvSpPr>
        <p:spPr/>
        <p:txBody>
          <a:bodyPr/>
          <a:lstStyle/>
          <a:p>
            <a:r>
              <a:rPr lang="en-US" sz="1800" dirty="0">
                <a:latin typeface="Calibri" panose="020F0502020204030204" pitchFamily="34" charset="0"/>
                <a:ea typeface="Calibri" panose="020F0502020204030204" pitchFamily="34" charset="0"/>
                <a:cs typeface="Times New Roman" panose="02020603050405020304" pitchFamily="18" charset="0"/>
              </a:rPr>
              <a:t>H</a:t>
            </a:r>
            <a:r>
              <a:rPr lang="en-US" sz="1800" dirty="0">
                <a:effectLst/>
                <a:latin typeface="Calibri" panose="020F0502020204030204" pitchFamily="34" charset="0"/>
                <a:ea typeface="Calibri" panose="020F0502020204030204" pitchFamily="34" charset="0"/>
                <a:cs typeface="Times New Roman" panose="02020603050405020304" pitchFamily="18" charset="0"/>
              </a:rPr>
              <a:t>eteroskedasticity is addressed in the context of financial data by applying the GJR-GARCH model with a constant mean to estimate Value at Risk (VaR). </a:t>
            </a:r>
          </a:p>
          <a:p>
            <a:r>
              <a:rPr lang="en-US" sz="1800" dirty="0">
                <a:latin typeface="Calibri" panose="020F0502020204030204" pitchFamily="34" charset="0"/>
                <a:ea typeface="Calibri" panose="020F0502020204030204" pitchFamily="34" charset="0"/>
                <a:cs typeface="Times New Roman" panose="02020603050405020304" pitchFamily="18" charset="0"/>
              </a:rPr>
              <a:t>P</a:t>
            </a:r>
            <a:r>
              <a:rPr lang="en-US" sz="1800" dirty="0">
                <a:effectLst/>
                <a:latin typeface="Calibri" panose="020F0502020204030204" pitchFamily="34" charset="0"/>
                <a:ea typeface="Calibri" panose="020F0502020204030204" pitchFamily="34" charset="0"/>
                <a:cs typeface="Times New Roman" panose="02020603050405020304" pitchFamily="18" charset="0"/>
              </a:rPr>
              <a:t>rimary objective was to enhance risk measurement and forecasting performance through the consideration of the leverage effect – a phenomenon capturing the asymmetrical impact of positive and negative shocks on volatility.</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empirical findings reveal a robust performance in modeling volatility, as evidenced by the relatively similar exceedance points and small QPS score. </a:t>
            </a:r>
            <a:endParaRPr lang="en-US" dirty="0"/>
          </a:p>
        </p:txBody>
      </p:sp>
    </p:spTree>
    <p:extLst>
      <p:ext uri="{BB962C8B-B14F-4D97-AF65-F5344CB8AC3E}">
        <p14:creationId xmlns:p14="http://schemas.microsoft.com/office/powerpoint/2010/main" val="4002755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C0962-64A7-2E69-4221-9E2929161F5C}"/>
              </a:ext>
            </a:extLst>
          </p:cNvPr>
          <p:cNvSpPr>
            <a:spLocks noGrp="1"/>
          </p:cNvSpPr>
          <p:nvPr>
            <p:ph type="title"/>
          </p:nvPr>
        </p:nvSpPr>
        <p:spPr/>
        <p:txBody>
          <a:bodyPr/>
          <a:lstStyle/>
          <a:p>
            <a:r>
              <a:rPr lang="en-US" dirty="0"/>
              <a:t>Further work</a:t>
            </a:r>
          </a:p>
        </p:txBody>
      </p:sp>
      <p:sp>
        <p:nvSpPr>
          <p:cNvPr id="3" name="Content Placeholder 2">
            <a:extLst>
              <a:ext uri="{FF2B5EF4-FFF2-40B4-BE49-F238E27FC236}">
                <a16:creationId xmlns:a16="http://schemas.microsoft.com/office/drawing/2014/main" id="{0E049BD1-2AAF-BE16-6444-57121862B34F}"/>
              </a:ext>
            </a:extLst>
          </p:cNvPr>
          <p:cNvSpPr>
            <a:spLocks noGrp="1"/>
          </p:cNvSpPr>
          <p:nvPr>
            <p:ph idx="1"/>
          </p:nvPr>
        </p:nvSpPr>
        <p:spPr>
          <a:xfrm>
            <a:off x="1115568" y="2092872"/>
            <a:ext cx="10168128" cy="4079328"/>
          </a:xfrm>
        </p:spPr>
        <p:txBody>
          <a:bodyPr>
            <a:normAutofit/>
          </a:bodyPr>
          <a:lstStyle/>
          <a:p>
            <a:r>
              <a:rPr lang="en-US" b="0" i="0" dirty="0">
                <a:solidFill>
                  <a:srgbClr val="0F0F0F"/>
                </a:solidFill>
                <a:effectLst/>
                <a:latin typeface="Söhne"/>
              </a:rPr>
              <a:t>Mean-Variance Optimization developed by Markowitz, also known as Modern Portfolio Theory (MPT), can be used to construct an optimal portfolio that maintains a certain expected return for a given level of risk. </a:t>
            </a:r>
          </a:p>
          <a:p>
            <a:r>
              <a:rPr lang="en-US" dirty="0">
                <a:solidFill>
                  <a:srgbClr val="0F0F0F"/>
                </a:solidFill>
                <a:latin typeface="Söhne"/>
              </a:rPr>
              <a:t>Algorithmic trading can be implemented by exploiting dynamic forecasting of volatility from the GARCH model and placing the trading orders algorithmically to adjust the weights of assets in a portfolio. </a:t>
            </a:r>
          </a:p>
          <a:p>
            <a:pPr marL="0" indent="0">
              <a:buNone/>
            </a:pPr>
            <a:endParaRPr lang="en-US" dirty="0">
              <a:solidFill>
                <a:srgbClr val="0F0F0F"/>
              </a:solidFill>
              <a:latin typeface="Söhne"/>
            </a:endParaRPr>
          </a:p>
          <a:p>
            <a:endParaRPr lang="en-US" dirty="0"/>
          </a:p>
        </p:txBody>
      </p:sp>
    </p:spTree>
    <p:extLst>
      <p:ext uri="{BB962C8B-B14F-4D97-AF65-F5344CB8AC3E}">
        <p14:creationId xmlns:p14="http://schemas.microsoft.com/office/powerpoint/2010/main" val="1642055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88646-D266-75C2-B2A0-7796DFE0058E}"/>
              </a:ext>
            </a:extLst>
          </p:cNvPr>
          <p:cNvSpPr>
            <a:spLocks noGrp="1"/>
          </p:cNvSpPr>
          <p:nvPr>
            <p:ph type="title"/>
          </p:nvPr>
        </p:nvSpPr>
        <p:spPr/>
        <p:txBody>
          <a:bodyPr/>
          <a:lstStyle/>
          <a:p>
            <a:r>
              <a:rPr lang="en-US" dirty="0"/>
              <a:t>Questions? </a:t>
            </a:r>
          </a:p>
        </p:txBody>
      </p:sp>
    </p:spTree>
    <p:extLst>
      <p:ext uri="{BB962C8B-B14F-4D97-AF65-F5344CB8AC3E}">
        <p14:creationId xmlns:p14="http://schemas.microsoft.com/office/powerpoint/2010/main" val="2318639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98E4C-8626-855B-3F45-06C303813720}"/>
              </a:ext>
            </a:extLst>
          </p:cNvPr>
          <p:cNvSpPr>
            <a:spLocks noGrp="1"/>
          </p:cNvSpPr>
          <p:nvPr>
            <p:ph type="title"/>
          </p:nvPr>
        </p:nvSpPr>
        <p:spPr/>
        <p:txBody>
          <a:bodyPr/>
          <a:lstStyle/>
          <a:p>
            <a:r>
              <a:rPr lang="en-US" dirty="0"/>
              <a:t>Volatility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8032F7B-BAB1-C03A-5EA2-5377E8753810}"/>
                  </a:ext>
                </a:extLst>
              </p:cNvPr>
              <p:cNvSpPr>
                <a:spLocks noGrp="1"/>
              </p:cNvSpPr>
              <p:nvPr>
                <p:ph idx="1"/>
              </p:nvPr>
            </p:nvSpPr>
            <p:spPr>
              <a:xfrm>
                <a:off x="1115568" y="2060238"/>
                <a:ext cx="10168128" cy="3694176"/>
              </a:xfrm>
            </p:spPr>
            <p:txBody>
              <a:bodyPr>
                <a:normAutofit fontScale="85000" lnSpcReduction="10000"/>
              </a:bodyPr>
              <a:lstStyle/>
              <a:p>
                <a:r>
                  <a:rPr lang="en-US" altLang="en-US" dirty="0">
                    <a:latin typeface="Arial" panose="020B0604020202020204" pitchFamily="34" charset="0"/>
                    <a:cs typeface="Arial" panose="020B0604020202020204" pitchFamily="34" charset="0"/>
                  </a:rPr>
                  <a:t>Volatility is a term used in financial markets for the standard deviation of returns. It measures the dispersion or degree of variation in stock returns</a:t>
                </a:r>
                <a:r>
                  <a:rPr lang="en-US" altLang="en-US" dirty="0"/>
                  <a:t>.</a:t>
                </a:r>
              </a:p>
              <a:p>
                <a:pPr>
                  <a:lnSpc>
                    <a:spcPct val="120000"/>
                  </a:lnSpc>
                </a:pPr>
                <a:r>
                  <a:rPr lang="en-US" altLang="en-US" dirty="0">
                    <a:latin typeface="Arial" panose="020B0604020202020204" pitchFamily="34" charset="0"/>
                    <a:cs typeface="Arial" panose="020B0604020202020204" pitchFamily="34" charset="0"/>
                  </a:rPr>
                  <a:t>The returns can be modeled with linear regression(AR(n)) as follows:</a:t>
                </a:r>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m:ctrlPr>
                        </m:sSubPr>
                        <m:e>
                          <m:r>
                            <a:rPr lang="en-US"/>
                            <m:t>𝑟</m:t>
                          </m:r>
                        </m:e>
                        <m:sub>
                          <m:r>
                            <a:rPr lang="en-US"/>
                            <m:t>𝑡</m:t>
                          </m:r>
                        </m:sub>
                      </m:sSub>
                      <m:r>
                        <a:rPr lang="en-US"/>
                        <m:t>=</m:t>
                      </m:r>
                      <m:r>
                        <a:rPr lang="en-US"/>
                        <m:t>𝜇</m:t>
                      </m:r>
                      <m:r>
                        <a:rPr lang="en-US"/>
                        <m:t>+</m:t>
                      </m:r>
                      <m:sSub>
                        <m:sSubPr>
                          <m:ctrlPr>
                            <a:rPr lang="en-US"/>
                          </m:ctrlPr>
                        </m:sSubPr>
                        <m:e>
                          <m:r>
                            <a:rPr lang="en-US"/>
                            <m:t>𝛽</m:t>
                          </m:r>
                        </m:e>
                        <m:sub>
                          <m:r>
                            <a:rPr lang="en-US"/>
                            <m:t>1</m:t>
                          </m:r>
                        </m:sub>
                      </m:sSub>
                      <m:r>
                        <a:rPr lang="en-US"/>
                        <m:t>∗ </m:t>
                      </m:r>
                      <m:sSub>
                        <m:sSubPr>
                          <m:ctrlPr>
                            <a:rPr lang="en-US"/>
                          </m:ctrlPr>
                        </m:sSubPr>
                        <m:e>
                          <m:r>
                            <a:rPr lang="en-US"/>
                            <m:t>𝑟</m:t>
                          </m:r>
                        </m:e>
                        <m:sub>
                          <m:r>
                            <a:rPr lang="en-US"/>
                            <m:t>𝑡</m:t>
                          </m:r>
                          <m:r>
                            <a:rPr lang="en-US"/>
                            <m:t>−1</m:t>
                          </m:r>
                        </m:sub>
                      </m:sSub>
                      <m:r>
                        <a:rPr lang="en-US"/>
                        <m:t>+…+</m:t>
                      </m:r>
                      <m:sSub>
                        <m:sSubPr>
                          <m:ctrlPr>
                            <a:rPr lang="en-US"/>
                          </m:ctrlPr>
                        </m:sSubPr>
                        <m:e>
                          <m:r>
                            <a:rPr lang="en-US"/>
                            <m:t>𝛽</m:t>
                          </m:r>
                        </m:e>
                        <m:sub>
                          <m:r>
                            <a:rPr lang="en-US"/>
                            <m:t>𝑛</m:t>
                          </m:r>
                        </m:sub>
                      </m:sSub>
                      <m:r>
                        <a:rPr lang="en-US"/>
                        <m:t>∗ </m:t>
                      </m:r>
                      <m:sSub>
                        <m:sSubPr>
                          <m:ctrlPr>
                            <a:rPr lang="en-US"/>
                          </m:ctrlPr>
                        </m:sSubPr>
                        <m:e>
                          <m:r>
                            <a:rPr lang="en-US"/>
                            <m:t>𝑟</m:t>
                          </m:r>
                        </m:e>
                        <m:sub>
                          <m:r>
                            <a:rPr lang="en-US"/>
                            <m:t>𝑡</m:t>
                          </m:r>
                          <m:r>
                            <a:rPr lang="en-US"/>
                            <m:t>−</m:t>
                          </m:r>
                          <m:r>
                            <a:rPr lang="en-US"/>
                            <m:t>𝑛</m:t>
                          </m:r>
                        </m:sub>
                      </m:sSub>
                      <m:r>
                        <a:rPr lang="en-US"/>
                        <m:t>+</m:t>
                      </m:r>
                      <m:sSub>
                        <m:sSubPr>
                          <m:ctrlPr>
                            <a:rPr lang="en-US"/>
                          </m:ctrlPr>
                        </m:sSubPr>
                        <m:e>
                          <m:r>
                            <a:rPr lang="en-US"/>
                            <m:t>𝜀</m:t>
                          </m:r>
                        </m:e>
                        <m:sub>
                          <m:r>
                            <a:rPr lang="en-US"/>
                            <m:t>𝑡</m:t>
                          </m:r>
                        </m:sub>
                      </m:sSub>
                    </m:oMath>
                  </m:oMathPara>
                </a14:m>
                <a:endParaRPr lang="en-US" altLang="en-US" dirty="0">
                  <a:latin typeface="Arial" panose="020B0604020202020204" pitchFamily="34" charset="0"/>
                  <a:cs typeface="Arial" panose="020B0604020202020204" pitchFamily="34" charset="0"/>
                </a:endParaRPr>
              </a:p>
              <a:p>
                <a:pPr>
                  <a:lnSpc>
                    <a:spcPct val="120000"/>
                  </a:lnSpc>
                </a:pPr>
                <a:r>
                  <a:rPr lang="en-US" altLang="en-US" dirty="0">
                    <a:latin typeface="Arial" panose="020B0604020202020204" pitchFamily="34" charset="0"/>
                    <a:cs typeface="Arial" panose="020B0604020202020204" pitchFamily="34" charset="0"/>
                  </a:rPr>
                  <a:t>The error term is assumed to have zero mean and constant variance, which can be written as expectation of the squared error. </a:t>
                </a:r>
              </a:p>
              <a:p>
                <a:pPr marL="0" indent="0">
                  <a:lnSpc>
                    <a:spcPct val="120000"/>
                  </a:lnSpc>
                  <a:buNone/>
                </a:pPr>
                <a14:m>
                  <m:oMathPara xmlns:m="http://schemas.openxmlformats.org/officeDocument/2006/math">
                    <m:oMathParaPr>
                      <m:jc m:val="centerGroup"/>
                    </m:oMathParaPr>
                    <m:oMath xmlns:m="http://schemas.openxmlformats.org/officeDocument/2006/math">
                      <m:sSup>
                        <m:sSupPr>
                          <m:ctrlPr>
                            <a:rPr lang="en-US"/>
                          </m:ctrlPr>
                        </m:sSupPr>
                        <m:e>
                          <m:r>
                            <a:rPr lang="en-US" b="0" i="1"/>
                            <m:t>𝜎</m:t>
                          </m:r>
                        </m:e>
                        <m:sup>
                          <m:r>
                            <a:rPr lang="en-US" b="0" i="1"/>
                            <m:t>2</m:t>
                          </m:r>
                        </m:sup>
                      </m:sSup>
                      <m:r>
                        <a:rPr lang="en-US" b="0"/>
                        <m:t>=</m:t>
                      </m:r>
                      <m:r>
                        <a:rPr lang="en-US" b="0" i="1"/>
                        <m:t>𝐸</m:t>
                      </m:r>
                      <m:r>
                        <a:rPr lang="en-US" b="0"/>
                        <m:t>(</m:t>
                      </m:r>
                      <m:sSup>
                        <m:sSupPr>
                          <m:ctrlPr>
                            <a:rPr lang="en-US"/>
                          </m:ctrlPr>
                        </m:sSupPr>
                        <m:e>
                          <m:r>
                            <m:rPr>
                              <m:sty m:val="p"/>
                            </m:rPr>
                            <a:rPr lang="el-GR" i="1" smtClean="0">
                              <a:latin typeface="Cambria Math" panose="02040503050406030204" pitchFamily="18" charset="0"/>
                              <a:ea typeface="Cambria Math" panose="02040503050406030204" pitchFamily="18" charset="0"/>
                            </a:rPr>
                            <m:t>ε</m:t>
                          </m:r>
                        </m:e>
                        <m:sup>
                          <m:r>
                            <a:rPr lang="en-US" b="0" i="1"/>
                            <m:t>2</m:t>
                          </m:r>
                        </m:sup>
                      </m:sSup>
                      <m:r>
                        <a:rPr lang="en-US" b="0"/>
                        <m:t>)</m:t>
                      </m:r>
                    </m:oMath>
                  </m:oMathPara>
                </a14:m>
                <a:endParaRPr lang="en-US" dirty="0">
                  <a:latin typeface="Arial" panose="020B0604020202020204" pitchFamily="34" charset="0"/>
                  <a:cs typeface="Arial" panose="020B0604020202020204" pitchFamily="34" charset="0"/>
                </a:endParaRPr>
              </a:p>
              <a:p>
                <a:pPr marL="0" indent="0" eaLnBrk="1" hangingPunct="1">
                  <a:buNone/>
                </a:pPr>
                <a:endParaRPr lang="en-US" alt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F8032F7B-BAB1-C03A-5EA2-5377E8753810}"/>
                  </a:ext>
                </a:extLst>
              </p:cNvPr>
              <p:cNvSpPr>
                <a:spLocks noGrp="1" noRot="1" noChangeAspect="1" noMove="1" noResize="1" noEditPoints="1" noAdjustHandles="1" noChangeArrowheads="1" noChangeShapeType="1" noTextEdit="1"/>
              </p:cNvSpPr>
              <p:nvPr>
                <p:ph idx="1"/>
              </p:nvPr>
            </p:nvSpPr>
            <p:spPr>
              <a:xfrm>
                <a:off x="1115568" y="2060238"/>
                <a:ext cx="10168128" cy="3694176"/>
              </a:xfrm>
              <a:blipFill>
                <a:blip r:embed="rId3"/>
                <a:stretch>
                  <a:fillRect l="-779" t="-1155" r="-959"/>
                </a:stretch>
              </a:blipFill>
            </p:spPr>
            <p:txBody>
              <a:bodyPr/>
              <a:lstStyle/>
              <a:p>
                <a:r>
                  <a:rPr lang="en-US">
                    <a:noFill/>
                  </a:rPr>
                  <a:t> </a:t>
                </a:r>
              </a:p>
            </p:txBody>
          </p:sp>
        </mc:Fallback>
      </mc:AlternateContent>
    </p:spTree>
    <p:extLst>
      <p:ext uri="{BB962C8B-B14F-4D97-AF65-F5344CB8AC3E}">
        <p14:creationId xmlns:p14="http://schemas.microsoft.com/office/powerpoint/2010/main" val="1865312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2946E-2060-DD32-0915-73B204A34149}"/>
              </a:ext>
            </a:extLst>
          </p:cNvPr>
          <p:cNvSpPr>
            <a:spLocks noGrp="1"/>
          </p:cNvSpPr>
          <p:nvPr>
            <p:ph type="title"/>
          </p:nvPr>
        </p:nvSpPr>
        <p:spPr/>
        <p:txBody>
          <a:bodyPr/>
          <a:lstStyle/>
          <a:p>
            <a:r>
              <a:rPr lang="en-US" dirty="0"/>
              <a:t>I have a question</a:t>
            </a:r>
          </a:p>
        </p:txBody>
      </p:sp>
      <p:sp>
        <p:nvSpPr>
          <p:cNvPr id="3" name="Content Placeholder 2">
            <a:extLst>
              <a:ext uri="{FF2B5EF4-FFF2-40B4-BE49-F238E27FC236}">
                <a16:creationId xmlns:a16="http://schemas.microsoft.com/office/drawing/2014/main" id="{486C37BF-4F02-284A-9517-BF02C22D8CF2}"/>
              </a:ext>
            </a:extLst>
          </p:cNvPr>
          <p:cNvSpPr>
            <a:spLocks noGrp="1"/>
          </p:cNvSpPr>
          <p:nvPr>
            <p:ph idx="1"/>
          </p:nvPr>
        </p:nvSpPr>
        <p:spPr/>
        <p:txBody>
          <a:bodyPr>
            <a:normAutofit lnSpcReduction="10000"/>
          </a:bodyPr>
          <a:lstStyle/>
          <a:p>
            <a:r>
              <a:rPr lang="en-US" dirty="0"/>
              <a:t>If the bad news makes the market more volatile as compared to the good news, the skewness in the distribution must be on the negative side and the bell shape(peak) should be slightly on the positive side. </a:t>
            </a:r>
          </a:p>
          <a:p>
            <a:r>
              <a:rPr lang="en-US" dirty="0"/>
              <a:t>Meaning, more frequent, small, positive returns are expected, and less frequent large negative returns are expected, because the prices increase gradually and drop abruptly. </a:t>
            </a:r>
          </a:p>
        </p:txBody>
      </p:sp>
    </p:spTree>
    <p:extLst>
      <p:ext uri="{BB962C8B-B14F-4D97-AF65-F5344CB8AC3E}">
        <p14:creationId xmlns:p14="http://schemas.microsoft.com/office/powerpoint/2010/main" val="649570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2" name="Rectangle 2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061192-80FB-39EA-EFEB-BB57480CAE97}"/>
              </a:ext>
            </a:extLst>
          </p:cNvPr>
          <p:cNvSpPr>
            <a:spLocks noGrp="1"/>
          </p:cNvSpPr>
          <p:nvPr>
            <p:ph type="title"/>
          </p:nvPr>
        </p:nvSpPr>
        <p:spPr>
          <a:xfrm>
            <a:off x="841246" y="978619"/>
            <a:ext cx="5991244" cy="1106424"/>
          </a:xfrm>
        </p:spPr>
        <p:txBody>
          <a:bodyPr>
            <a:normAutofit/>
          </a:bodyPr>
          <a:lstStyle/>
          <a:p>
            <a:r>
              <a:rPr lang="en-US" sz="3200" dirty="0"/>
              <a:t>Volatility clustering</a:t>
            </a:r>
          </a:p>
        </p:txBody>
      </p:sp>
      <p:sp>
        <p:nvSpPr>
          <p:cNvPr id="24" name="Rectangle 2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F9C3281-652D-2048-27D0-9935138579BA}"/>
              </a:ext>
            </a:extLst>
          </p:cNvPr>
          <p:cNvSpPr>
            <a:spLocks noGrp="1"/>
          </p:cNvSpPr>
          <p:nvPr>
            <p:ph idx="1"/>
          </p:nvPr>
        </p:nvSpPr>
        <p:spPr>
          <a:xfrm>
            <a:off x="841248" y="2252870"/>
            <a:ext cx="5993892" cy="3560251"/>
          </a:xfrm>
        </p:spPr>
        <p:txBody>
          <a:bodyPr>
            <a:normAutofit fontScale="70000" lnSpcReduction="20000"/>
          </a:bodyPr>
          <a:lstStyle/>
          <a:p>
            <a:r>
              <a:rPr lang="en-US" altLang="en-US" dirty="0">
                <a:latin typeface="Arial" panose="020B0604020202020204" pitchFamily="34" charset="0"/>
                <a:cs typeface="Arial" panose="020B0604020202020204" pitchFamily="34" charset="0"/>
              </a:rPr>
              <a:t>When financial markets undergo a substantial drop. The market gets into panic mode, which leads to a further fall in prices. An increase in variance from the initial price drop leads to significant further downward volatility.</a:t>
            </a:r>
          </a:p>
          <a:p>
            <a:r>
              <a:rPr lang="en-US" dirty="0">
                <a:latin typeface="Arial" panose="020B0604020202020204" pitchFamily="34" charset="0"/>
                <a:cs typeface="Arial" panose="020B0604020202020204" pitchFamily="34" charset="0"/>
              </a:rPr>
              <a:t>“Large changes tend to be followed by large changes of either sign”</a:t>
            </a:r>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That is, an increase in variance is serially correlated to a further increase in variance in such a “sell-off” period. </a:t>
            </a:r>
            <a:endParaRPr lang="en-US" sz="1700" dirty="0"/>
          </a:p>
        </p:txBody>
      </p:sp>
      <p:pic>
        <p:nvPicPr>
          <p:cNvPr id="5" name="Picture 4" descr="A graph showing a blue line&#10;&#10;Description automatically generated">
            <a:extLst>
              <a:ext uri="{FF2B5EF4-FFF2-40B4-BE49-F238E27FC236}">
                <a16:creationId xmlns:a16="http://schemas.microsoft.com/office/drawing/2014/main" id="{4768CA43-C2C5-9C72-23F8-0E400489C4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312152" y="1967358"/>
            <a:ext cx="4839120" cy="3798879"/>
          </a:xfrm>
          <a:prstGeom prst="rect">
            <a:avLst/>
          </a:prstGeom>
          <a:noFill/>
        </p:spPr>
      </p:pic>
    </p:spTree>
    <p:extLst>
      <p:ext uri="{BB962C8B-B14F-4D97-AF65-F5344CB8AC3E}">
        <p14:creationId xmlns:p14="http://schemas.microsoft.com/office/powerpoint/2010/main" val="3365851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ectangle 1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D71294-2C8A-88F4-0F8F-CA0B951FFD79}"/>
              </a:ext>
            </a:extLst>
          </p:cNvPr>
          <p:cNvSpPr>
            <a:spLocks noGrp="1"/>
          </p:cNvSpPr>
          <p:nvPr>
            <p:ph type="title"/>
          </p:nvPr>
        </p:nvSpPr>
        <p:spPr>
          <a:xfrm>
            <a:off x="841246" y="978619"/>
            <a:ext cx="5991244" cy="1106424"/>
          </a:xfrm>
        </p:spPr>
        <p:txBody>
          <a:bodyPr>
            <a:normAutofit/>
          </a:bodyPr>
          <a:lstStyle/>
          <a:p>
            <a:r>
              <a:rPr lang="en-US" sz="3200" dirty="0"/>
              <a:t>Leverage Effect</a:t>
            </a:r>
          </a:p>
        </p:txBody>
      </p:sp>
      <p:sp>
        <p:nvSpPr>
          <p:cNvPr id="13" name="Rectangle 1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4C006FE-7152-5ADE-B55E-A4727BBB8D47}"/>
              </a:ext>
            </a:extLst>
          </p:cNvPr>
          <p:cNvSpPr>
            <a:spLocks noGrp="1"/>
          </p:cNvSpPr>
          <p:nvPr>
            <p:ph idx="1"/>
          </p:nvPr>
        </p:nvSpPr>
        <p:spPr>
          <a:xfrm>
            <a:off x="536029" y="2252870"/>
            <a:ext cx="6554092" cy="3560251"/>
          </a:xfrm>
        </p:spPr>
        <p:txBody>
          <a:bodyPr>
            <a:normAutofit/>
          </a:bodyPr>
          <a:lstStyle/>
          <a:p>
            <a:r>
              <a:rPr lang="en-US" sz="1800" dirty="0">
                <a:latin typeface="Arial" panose="020B0604020202020204" pitchFamily="34" charset="0"/>
                <a:ea typeface="Calibri" panose="020F0502020204030204" pitchFamily="34" charset="0"/>
                <a:cs typeface="Arial" panose="020B0604020202020204" pitchFamily="34" charset="0"/>
              </a:rPr>
              <a:t>C</a:t>
            </a:r>
            <a:r>
              <a:rPr lang="en-US" sz="1800" dirty="0">
                <a:effectLst/>
                <a:latin typeface="Arial" panose="020B0604020202020204" pitchFamily="34" charset="0"/>
                <a:ea typeface="Calibri" panose="020F0502020204030204" pitchFamily="34" charset="0"/>
                <a:cs typeface="Arial" panose="020B0604020202020204" pitchFamily="34" charset="0"/>
              </a:rPr>
              <a:t>hanges in returns display a tendency to be negatively correlated with changes in volatility. </a:t>
            </a:r>
          </a:p>
          <a:p>
            <a:r>
              <a:rPr lang="en-US" sz="1800" dirty="0">
                <a:latin typeface="Arial" panose="020B0604020202020204" pitchFamily="34" charset="0"/>
                <a:ea typeface="Calibri" panose="020F0502020204030204" pitchFamily="34" charset="0"/>
                <a:cs typeface="Arial" panose="020B0604020202020204" pitchFamily="34" charset="0"/>
              </a:rPr>
              <a:t>Over a time period, if c</a:t>
            </a:r>
            <a:r>
              <a:rPr lang="en-US" sz="1800" dirty="0">
                <a:effectLst/>
                <a:latin typeface="Arial" panose="020B0604020202020204" pitchFamily="34" charset="0"/>
                <a:ea typeface="Calibri" panose="020F0502020204030204" pitchFamily="34" charset="0"/>
                <a:cs typeface="Arial" panose="020B0604020202020204" pitchFamily="34" charset="0"/>
              </a:rPr>
              <a:t>hanges in returns</a:t>
            </a:r>
            <a:r>
              <a:rPr lang="en-US" sz="1800" dirty="0">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are positive, then changes in volatility are negative. This phenomenon is termed the “leverage effect”. </a:t>
            </a:r>
          </a:p>
          <a:p>
            <a:r>
              <a:rPr lang="en-US" sz="1800" dirty="0">
                <a:latin typeface="Arial" panose="020B0604020202020204" pitchFamily="34" charset="0"/>
                <a:ea typeface="Calibri" panose="020F0502020204030204" pitchFamily="34" charset="0"/>
                <a:cs typeface="Arial" panose="020B0604020202020204" pitchFamily="34" charset="0"/>
              </a:rPr>
              <a:t>V</a:t>
            </a:r>
            <a:r>
              <a:rPr lang="en-US" sz="1800" dirty="0">
                <a:effectLst/>
                <a:latin typeface="Arial" panose="020B0604020202020204" pitchFamily="34" charset="0"/>
                <a:ea typeface="Calibri" panose="020F0502020204030204" pitchFamily="34" charset="0"/>
                <a:cs typeface="Arial" panose="020B0604020202020204" pitchFamily="34" charset="0"/>
              </a:rPr>
              <a:t>olatility tends to rise in response to “bad news”(</a:t>
            </a:r>
            <a:r>
              <a:rPr lang="en-US" sz="1800" dirty="0">
                <a:latin typeface="Arial" panose="020B0604020202020204" pitchFamily="34" charset="0"/>
                <a:ea typeface="Calibri" panose="020F0502020204030204" pitchFamily="34" charset="0"/>
                <a:cs typeface="Arial" panose="020B0604020202020204" pitchFamily="34" charset="0"/>
              </a:rPr>
              <a:t>nega</a:t>
            </a:r>
            <a:r>
              <a:rPr lang="en-US" sz="1800" dirty="0">
                <a:effectLst/>
                <a:latin typeface="Arial" panose="020B0604020202020204" pitchFamily="34" charset="0"/>
                <a:ea typeface="Calibri" panose="020F0502020204030204" pitchFamily="34" charset="0"/>
                <a:cs typeface="Arial" panose="020B0604020202020204" pitchFamily="34" charset="0"/>
              </a:rPr>
              <a:t>tive returns) and to fall in response to “good news” (positive returns).</a:t>
            </a:r>
          </a:p>
        </p:txBody>
      </p:sp>
      <p:pic>
        <p:nvPicPr>
          <p:cNvPr id="4" name="Content Placeholder 3"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614339F7-5842-B79B-6A72-A1AAE4154342}"/>
              </a:ext>
            </a:extLst>
          </p:cNvPr>
          <p:cNvPicPr>
            <a:picLocks noChangeAspect="1"/>
          </p:cNvPicPr>
          <p:nvPr/>
        </p:nvPicPr>
        <p:blipFill rotWithShape="1">
          <a:blip r:embed="rId3">
            <a:extLst>
              <a:ext uri="{28A0092B-C50C-407E-A947-70E740481C1C}">
                <a14:useLocalDpi xmlns:a14="http://schemas.microsoft.com/office/drawing/2010/main" val="0"/>
              </a:ext>
            </a:extLst>
          </a:blip>
          <a:srcRect r="-2" b="29024"/>
          <a:stretch/>
        </p:blipFill>
        <p:spPr bwMode="auto">
          <a:xfrm>
            <a:off x="7374598" y="1875388"/>
            <a:ext cx="4657817" cy="4532173"/>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3985930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1" name="Rectangle 2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D19DD5-F626-1129-B25A-EEA139878293}"/>
              </a:ext>
            </a:extLst>
          </p:cNvPr>
          <p:cNvSpPr>
            <a:spLocks noGrp="1"/>
          </p:cNvSpPr>
          <p:nvPr>
            <p:ph type="title"/>
          </p:nvPr>
        </p:nvSpPr>
        <p:spPr>
          <a:xfrm>
            <a:off x="841246" y="978619"/>
            <a:ext cx="5991244" cy="1106424"/>
          </a:xfrm>
        </p:spPr>
        <p:txBody>
          <a:bodyPr>
            <a:normAutofit/>
          </a:bodyPr>
          <a:lstStyle/>
          <a:p>
            <a:r>
              <a:rPr lang="en-US" sz="3200" dirty="0"/>
              <a:t>Heteroskedasticity</a:t>
            </a:r>
          </a:p>
        </p:txBody>
      </p:sp>
      <p:sp>
        <p:nvSpPr>
          <p:cNvPr id="23" name="Rectangle 2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9880778-F971-C6BF-1CD9-603B673E10FD}"/>
              </a:ext>
            </a:extLst>
          </p:cNvPr>
          <p:cNvSpPr>
            <a:spLocks noGrp="1"/>
          </p:cNvSpPr>
          <p:nvPr>
            <p:ph idx="1"/>
          </p:nvPr>
        </p:nvSpPr>
        <p:spPr>
          <a:xfrm>
            <a:off x="841248" y="2252870"/>
            <a:ext cx="5993892" cy="3560251"/>
          </a:xfrm>
        </p:spPr>
        <p:txBody>
          <a:bodyPr>
            <a:normAutofit fontScale="92500" lnSpcReduction="20000"/>
          </a:bodyPr>
          <a:lstStyle/>
          <a:p>
            <a:pPr eaLnBrk="1" hangingPunct="1">
              <a:lnSpc>
                <a:spcPct val="100000"/>
              </a:lnSpc>
            </a:pPr>
            <a:endParaRPr lang="en-US" altLang="en-US" sz="1800" dirty="0"/>
          </a:p>
          <a:p>
            <a:pPr eaLnBrk="1" hangingPunct="1">
              <a:lnSpc>
                <a:spcPct val="100000"/>
              </a:lnSpc>
            </a:pPr>
            <a:r>
              <a:rPr lang="en-US" altLang="en-US" sz="1800" dirty="0">
                <a:latin typeface="Arial" panose="020B0604020202020204" pitchFamily="34" charset="0"/>
                <a:cs typeface="Arial" panose="020B0604020202020204" pitchFamily="34" charset="0"/>
              </a:rPr>
              <a:t>Heteroskedasticity occurs when the variance of error terms is dependent on the predictor variables. In the context of financial data, the variance is volatility and predictor variables are lagged returns, i.e., time. </a:t>
            </a:r>
          </a:p>
          <a:p>
            <a:pPr eaLnBrk="1" hangingPunct="1">
              <a:lnSpc>
                <a:spcPct val="100000"/>
              </a:lnSpc>
            </a:pPr>
            <a:r>
              <a:rPr lang="en-US" altLang="en-US" sz="1800" dirty="0">
                <a:latin typeface="Arial" panose="020B0604020202020204" pitchFamily="34" charset="0"/>
                <a:cs typeface="Arial" panose="020B0604020202020204" pitchFamily="34" charset="0"/>
              </a:rPr>
              <a:t>So, a financial time series is heteroskedastic if the expected value of squared error(variance) changes with time. </a:t>
            </a:r>
          </a:p>
          <a:p>
            <a:pPr eaLnBrk="1" hangingPunct="1">
              <a:lnSpc>
                <a:spcPct val="100000"/>
              </a:lnSpc>
            </a:pPr>
            <a:r>
              <a:rPr lang="en-US" altLang="en-US" sz="1800" dirty="0">
                <a:latin typeface="Arial" panose="020B0604020202020204" pitchFamily="34" charset="0"/>
                <a:cs typeface="Arial" panose="020B0604020202020204" pitchFamily="34" charset="0"/>
              </a:rPr>
              <a:t>When the volatility is not constant, we expect more outliers, it will follow heavy-tailed or outlier-prone probability distributions. </a:t>
            </a:r>
          </a:p>
          <a:p>
            <a:pPr>
              <a:lnSpc>
                <a:spcPct val="100000"/>
              </a:lnSpc>
            </a:pPr>
            <a:r>
              <a:rPr lang="en-US" altLang="en-US" sz="1800" dirty="0">
                <a:latin typeface="Arial" panose="020B0604020202020204" pitchFamily="34" charset="0"/>
                <a:cs typeface="Arial" panose="020B0604020202020204" pitchFamily="34" charset="0"/>
              </a:rPr>
              <a:t>A period of increased volatility is conditional on an initial sell-off. Thus, we say that such series are conditionally heteroskedastic.</a:t>
            </a:r>
            <a:endParaRPr lang="tr-TR" altLang="en-US" sz="1800" dirty="0">
              <a:latin typeface="Arial" panose="020B0604020202020204" pitchFamily="34" charset="0"/>
              <a:cs typeface="Arial" panose="020B0604020202020204" pitchFamily="34" charset="0"/>
            </a:endParaRPr>
          </a:p>
          <a:p>
            <a:pPr>
              <a:lnSpc>
                <a:spcPct val="100000"/>
              </a:lnSpc>
            </a:pPr>
            <a:endParaRPr lang="en-US" sz="1800" dirty="0"/>
          </a:p>
        </p:txBody>
      </p:sp>
      <p:pic>
        <p:nvPicPr>
          <p:cNvPr id="5" name="Picture 4" descr="A graph of a line and a line&#10;&#10;Description automatically generated with medium confidence">
            <a:extLst>
              <a:ext uri="{FF2B5EF4-FFF2-40B4-BE49-F238E27FC236}">
                <a16:creationId xmlns:a16="http://schemas.microsoft.com/office/drawing/2014/main" id="{0AA31B0A-B29F-CDA8-5441-C7C437062F33}"/>
              </a:ext>
            </a:extLst>
          </p:cNvPr>
          <p:cNvPicPr>
            <a:picLocks noChangeAspect="1"/>
          </p:cNvPicPr>
          <p:nvPr/>
        </p:nvPicPr>
        <p:blipFill>
          <a:blip r:embed="rId2"/>
          <a:stretch>
            <a:fillRect/>
          </a:stretch>
        </p:blipFill>
        <p:spPr>
          <a:xfrm>
            <a:off x="7684768" y="2093976"/>
            <a:ext cx="4097657" cy="4035568"/>
          </a:xfrm>
          <a:prstGeom prst="rect">
            <a:avLst/>
          </a:prstGeom>
        </p:spPr>
      </p:pic>
    </p:spTree>
    <p:extLst>
      <p:ext uri="{BB962C8B-B14F-4D97-AF65-F5344CB8AC3E}">
        <p14:creationId xmlns:p14="http://schemas.microsoft.com/office/powerpoint/2010/main" val="250098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B245A-E85A-C28C-5868-35B3C78503B7}"/>
              </a:ext>
            </a:extLst>
          </p:cNvPr>
          <p:cNvSpPr>
            <a:spLocks noGrp="1"/>
          </p:cNvSpPr>
          <p:nvPr>
            <p:ph type="title"/>
          </p:nvPr>
        </p:nvSpPr>
        <p:spPr/>
        <p:txBody>
          <a:bodyPr/>
          <a:lstStyle/>
          <a:p>
            <a:r>
              <a:rPr lang="en-US" dirty="0"/>
              <a:t>Need for modeling </a:t>
            </a:r>
          </a:p>
        </p:txBody>
      </p:sp>
      <p:sp>
        <p:nvSpPr>
          <p:cNvPr id="3" name="Content Placeholder 2">
            <a:extLst>
              <a:ext uri="{FF2B5EF4-FFF2-40B4-BE49-F238E27FC236}">
                <a16:creationId xmlns:a16="http://schemas.microsoft.com/office/drawing/2014/main" id="{DC54D6D8-9A52-7821-28AE-4B478933A365}"/>
              </a:ext>
            </a:extLst>
          </p:cNvPr>
          <p:cNvSpPr>
            <a:spLocks noGrp="1"/>
          </p:cNvSpPr>
          <p:nvPr>
            <p:ph idx="1"/>
          </p:nvPr>
        </p:nvSpPr>
        <p:spPr/>
        <p:txBody>
          <a:bodyPr/>
          <a:lstStyle/>
          <a:p>
            <a:r>
              <a:rPr lang="en-US" sz="1800" dirty="0">
                <a:solidFill>
                  <a:srgbClr val="333333"/>
                </a:solidFill>
                <a:effectLst/>
                <a:latin typeface="Arial" panose="020B0604020202020204" pitchFamily="34" charset="0"/>
                <a:ea typeface="Calibri" panose="020F0502020204030204" pitchFamily="34" charset="0"/>
                <a:cs typeface="Arial" panose="020B0604020202020204" pitchFamily="34" charset="0"/>
              </a:rPr>
              <a:t>Modeling and forecasting accuracy is generally enhanced with the addition of more data points.</a:t>
            </a:r>
          </a:p>
          <a:p>
            <a:r>
              <a:rPr lang="en-US" sz="1800" dirty="0">
                <a:solidFill>
                  <a:srgbClr val="333333"/>
                </a:solidFill>
                <a:effectLst/>
                <a:latin typeface="Arial" panose="020B0604020202020204" pitchFamily="34" charset="0"/>
                <a:ea typeface="Calibri" panose="020F0502020204030204" pitchFamily="34" charset="0"/>
                <a:cs typeface="Arial" panose="020B0604020202020204" pitchFamily="34" charset="0"/>
              </a:rPr>
              <a:t>Unfortunately, financial data cannot be created ahead of time. Hence, a prediction model, no matter how rudimentary or advanced, is necessary to digest the historical information and forecast the next day’s value. </a:t>
            </a:r>
          </a:p>
          <a:p>
            <a:r>
              <a:rPr lang="en-US" sz="1800" dirty="0">
                <a:solidFill>
                  <a:srgbClr val="333333"/>
                </a:solidFill>
                <a:effectLst/>
                <a:latin typeface="Arial" panose="020B0604020202020204" pitchFamily="34" charset="0"/>
                <a:ea typeface="Calibri" panose="020F0502020204030204" pitchFamily="34" charset="0"/>
                <a:cs typeface="Arial" panose="020B0604020202020204" pitchFamily="34" charset="0"/>
              </a:rPr>
              <a:t>Given T days of data, the model will digest a certain amount of information, leading to a prediction value for the T+1 day.</a:t>
            </a:r>
          </a:p>
          <a:p>
            <a:r>
              <a:rPr lang="en-US" sz="1800" dirty="0">
                <a:solidFill>
                  <a:srgbClr val="333333"/>
                </a:solidFill>
                <a:latin typeface="Arial" panose="020B0604020202020204" pitchFamily="34" charset="0"/>
                <a:ea typeface="Calibri" panose="020F0502020204030204" pitchFamily="34" charset="0"/>
                <a:cs typeface="Arial" panose="020B0604020202020204" pitchFamily="34" charset="0"/>
              </a:rPr>
              <a:t>ARCH/GARCH models address this issue by modeling the conditional heteroskedastic nature of volatility using the Autoregressive(AR) concept of time series.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1218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13044-5B37-44B3-74B6-DEC0EAB6D95B}"/>
              </a:ext>
            </a:extLst>
          </p:cNvPr>
          <p:cNvSpPr>
            <a:spLocks noGrp="1"/>
          </p:cNvSpPr>
          <p:nvPr>
            <p:ph type="title"/>
          </p:nvPr>
        </p:nvSpPr>
        <p:spPr/>
        <p:txBody>
          <a:bodyPr/>
          <a:lstStyle/>
          <a:p>
            <a:r>
              <a:rPr lang="en-US" dirty="0"/>
              <a:t>ARCH</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16C73A5-1C06-8B83-C435-76E5AC552976}"/>
                  </a:ext>
                </a:extLst>
              </p:cNvPr>
              <p:cNvSpPr>
                <a:spLocks noGrp="1"/>
              </p:cNvSpPr>
              <p:nvPr>
                <p:ph idx="1"/>
              </p:nvPr>
            </p:nvSpPr>
            <p:spPr>
              <a:xfrm>
                <a:off x="579383" y="2037693"/>
                <a:ext cx="11122572" cy="4134507"/>
              </a:xfrm>
            </p:spPr>
            <p:txBody>
              <a:bodyPr>
                <a:normAutofit fontScale="77500" lnSpcReduction="20000"/>
              </a:bodyPr>
              <a:lstStyle/>
              <a:p>
                <a:r>
                  <a:rPr lang="en-US" altLang="en-US" dirty="0">
                    <a:latin typeface="Arial" panose="020B0604020202020204" pitchFamily="34" charset="0"/>
                    <a:cs typeface="Arial" panose="020B0604020202020204" pitchFamily="34" charset="0"/>
                  </a:rPr>
                  <a:t>Engle(1982) introduced a model in which the variance at time </a:t>
                </a:r>
                <a:r>
                  <a:rPr lang="en-US" altLang="en-US" i="1" dirty="0">
                    <a:latin typeface="Arial" panose="020B0604020202020204" pitchFamily="34" charset="0"/>
                    <a:cs typeface="Arial" panose="020B0604020202020204" pitchFamily="34" charset="0"/>
                  </a:rPr>
                  <a:t>t</a:t>
                </a:r>
                <a:r>
                  <a:rPr lang="en-US" altLang="en-US" dirty="0">
                    <a:latin typeface="Arial" panose="020B0604020202020204" pitchFamily="34" charset="0"/>
                    <a:cs typeface="Arial" panose="020B0604020202020204" pitchFamily="34" charset="0"/>
                  </a:rPr>
                  <a:t> is modeled as a  weighted linear combination of past squared residuals and called it an ARCH (autoregressive conditional heteroscedastic) process.</a:t>
                </a:r>
              </a:p>
              <a:p>
                <a:pPr marL="0" marR="0" indent="0">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sSubSup>
                        <m:sSubSupPr>
                          <m:ctrlP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ctrlPr>
                        </m:sSubSupPr>
                        <m:e>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𝜎</m:t>
                          </m:r>
                        </m:e>
                        <m:sub>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𝑡</m:t>
                          </m:r>
                        </m:sub>
                        <m:sup>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2</m:t>
                          </m:r>
                        </m:sup>
                      </m:sSubSup>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m:t>
                      </m:r>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𝜔</m:t>
                      </m:r>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m:t>
                      </m:r>
                      <m:nary>
                        <m:naryPr>
                          <m:chr m:val="∑"/>
                          <m:limLoc m:val="undOvr"/>
                          <m:ctrlP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ctrlPr>
                        </m:naryPr>
                        <m:sub>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𝑖</m:t>
                          </m:r>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=1</m:t>
                          </m:r>
                        </m:sub>
                        <m:sup>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𝑝</m:t>
                          </m:r>
                        </m:sup>
                        <m:e>
                          <m:sSub>
                            <m:sSubPr>
                              <m:ctrlP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𝛼</m:t>
                              </m:r>
                            </m:e>
                            <m:sub>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𝑖</m:t>
                              </m:r>
                            </m:sub>
                          </m:sSub>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m:t>
                          </m:r>
                          <m:sSubSup>
                            <m:sSubSupPr>
                              <m:ctrlP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ctrlPr>
                            </m:sSubSupPr>
                            <m:e>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𝜀</m:t>
                              </m:r>
                            </m:e>
                            <m:sub>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𝑡</m:t>
                              </m:r>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m:t>
                              </m:r>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𝑖</m:t>
                              </m:r>
                            </m:sub>
                            <m:sup>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2</m:t>
                              </m:r>
                            </m:sup>
                          </m:sSubSup>
                        </m:e>
                      </m:nary>
                    </m:oMath>
                  </m:oMathPara>
                </a14:m>
                <a:endParaRPr lang="en-US" sz="1800" kern="100" dirty="0">
                  <a:solidFill>
                    <a:srgbClr val="333333"/>
                  </a:solidFill>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900" dirty="0">
                    <a:latin typeface="Arial" panose="020B0604020202020204" pitchFamily="34" charset="0"/>
                    <a:cs typeface="Arial" panose="020B0604020202020204" pitchFamily="34" charset="0"/>
                  </a:rPr>
                  <a:t>   Where</a:t>
                </a:r>
                <a:r>
                  <a:rPr lang="en-US" dirty="0">
                    <a:latin typeface="Arial" panose="020B0604020202020204" pitchFamily="34" charset="0"/>
                    <a:cs typeface="Arial" panose="020B0604020202020204" pitchFamily="34" charset="0"/>
                  </a:rPr>
                  <a:t>,</a:t>
                </a:r>
              </a:p>
              <a:p>
                <a:pPr marL="0" marR="0" indent="0">
                  <a:lnSpc>
                    <a:spcPct val="107000"/>
                  </a:lnSpc>
                  <a:spcBef>
                    <a:spcPts val="0"/>
                  </a:spcBef>
                  <a:spcAft>
                    <a:spcPts val="800"/>
                  </a:spcAft>
                  <a:buNone/>
                </a:pPr>
                <a:r>
                  <a:rPr lang="en-US"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Coefficient</a:t>
                </a:r>
                <a14:m>
                  <m:oMath xmlns:m="http://schemas.openxmlformats.org/officeDocument/2006/math">
                    <m:r>
                      <a:rPr lang="en-US" sz="2400" b="0" i="0" kern="100" smtClean="0">
                        <a:solidFill>
                          <a:srgbClr val="333333"/>
                        </a:solidFill>
                        <a:latin typeface="Cambria Math" panose="02040503050406030204" pitchFamily="18" charset="0"/>
                        <a:ea typeface="Calibri" panose="020F0502020204030204" pitchFamily="34" charset="0"/>
                        <a:cs typeface="Calibri" panose="020F0502020204030204" pitchFamily="34" charset="0"/>
                      </a:rPr>
                      <m:t> </m:t>
                    </m:r>
                    <m:sSub>
                      <m:sSubPr>
                        <m:ctrlPr>
                          <a:rPr lang="en-US" sz="2400" i="1" kern="100">
                            <a:solidFill>
                              <a:srgbClr val="333333"/>
                            </a:solidFill>
                            <a:latin typeface="Cambria Math" panose="02040503050406030204" pitchFamily="18" charset="0"/>
                            <a:ea typeface="Calibri" panose="020F0502020204030204" pitchFamily="34" charset="0"/>
                            <a:cs typeface="Calibri" panose="020F0502020204030204" pitchFamily="34" charset="0"/>
                          </a:rPr>
                        </m:ctrlPr>
                      </m:sSubPr>
                      <m:e>
                        <m:r>
                          <a:rPr lang="en-US" sz="2400" i="1" kern="100">
                            <a:solidFill>
                              <a:srgbClr val="333333"/>
                            </a:solidFill>
                            <a:latin typeface="Cambria Math" panose="02040503050406030204" pitchFamily="18" charset="0"/>
                            <a:ea typeface="Calibri" panose="020F0502020204030204" pitchFamily="34" charset="0"/>
                            <a:cs typeface="Calibri" panose="020F0502020204030204" pitchFamily="34" charset="0"/>
                          </a:rPr>
                          <m:t>𝛼</m:t>
                        </m:r>
                      </m:e>
                      <m:sub>
                        <m:r>
                          <a:rPr lang="en-US" sz="2400" i="1" kern="100">
                            <a:solidFill>
                              <a:srgbClr val="333333"/>
                            </a:solidFill>
                            <a:latin typeface="Cambria Math" panose="02040503050406030204" pitchFamily="18" charset="0"/>
                            <a:ea typeface="Calibri" panose="020F0502020204030204" pitchFamily="34" charset="0"/>
                            <a:cs typeface="Calibri" panose="020F0502020204030204" pitchFamily="34" charset="0"/>
                          </a:rPr>
                          <m:t>𝑖</m:t>
                        </m:r>
                      </m:sub>
                    </m:sSub>
                    <m:r>
                      <a:rPr lang="en-US" sz="2400" b="0" i="1" kern="100" smtClean="0">
                        <a:solidFill>
                          <a:srgbClr val="333333"/>
                        </a:solidFill>
                        <a:latin typeface="Cambria Math" panose="02040503050406030204" pitchFamily="18" charset="0"/>
                        <a:ea typeface="Calibri" panose="020F0502020204030204" pitchFamily="34" charset="0"/>
                        <a:cs typeface="Calibri" panose="020F0502020204030204" pitchFamily="34" charset="0"/>
                      </a:rPr>
                      <m:t> </m:t>
                    </m:r>
                  </m:oMath>
                </a14:m>
                <a:r>
                  <a:rPr lang="en-US" sz="2200" dirty="0">
                    <a:latin typeface="Arial" panose="020B0604020202020204" pitchFamily="34" charset="0"/>
                    <a:cs typeface="Arial" panose="020B0604020202020204" pitchFamily="34" charset="0"/>
                  </a:rPr>
                  <a:t>are the weights of part squared residuals</a:t>
                </a:r>
              </a:p>
              <a:p>
                <a:pPr marL="0" marR="0" indent="0">
                  <a:lnSpc>
                    <a:spcPct val="107000"/>
                  </a:lnSpc>
                  <a:spcBef>
                    <a:spcPts val="0"/>
                  </a:spcBef>
                  <a:spcAft>
                    <a:spcPts val="800"/>
                  </a:spcAft>
                  <a:buNone/>
                </a:pPr>
                <a:r>
                  <a:rPr lang="en-US" sz="2400" kern="100" dirty="0">
                    <a:solidFill>
                      <a:srgbClr val="333333"/>
                    </a:solidFill>
                    <a:ea typeface="Calibri" panose="020F0502020204030204" pitchFamily="34" charset="0"/>
                    <a:cs typeface="Calibri" panose="020F0502020204030204" pitchFamily="34" charset="0"/>
                  </a:rPr>
                  <a:t>   </a:t>
                </a:r>
                <a14:m>
                  <m:oMath xmlns:m="http://schemas.openxmlformats.org/officeDocument/2006/math">
                    <m:sSubSup>
                      <m:sSubSupPr>
                        <m:ctrlPr>
                          <a:rPr lang="en-US" sz="2400" i="1" kern="100">
                            <a:solidFill>
                              <a:srgbClr val="333333"/>
                            </a:solidFill>
                            <a:latin typeface="Cambria Math" panose="02040503050406030204" pitchFamily="18" charset="0"/>
                            <a:ea typeface="Calibri" panose="020F0502020204030204" pitchFamily="34" charset="0"/>
                            <a:cs typeface="Calibri" panose="020F0502020204030204" pitchFamily="34" charset="0"/>
                          </a:rPr>
                        </m:ctrlPr>
                      </m:sSubSupPr>
                      <m:e>
                        <m:r>
                          <a:rPr lang="en-US" sz="2400" i="1" kern="100">
                            <a:solidFill>
                              <a:srgbClr val="333333"/>
                            </a:solidFill>
                            <a:latin typeface="Cambria Math" panose="02040503050406030204" pitchFamily="18" charset="0"/>
                            <a:ea typeface="Calibri" panose="020F0502020204030204" pitchFamily="34" charset="0"/>
                            <a:cs typeface="Calibri" panose="020F0502020204030204" pitchFamily="34" charset="0"/>
                          </a:rPr>
                          <m:t>𝜎</m:t>
                        </m:r>
                      </m:e>
                      <m:sub>
                        <m:r>
                          <a:rPr lang="en-US" sz="2400" i="1" kern="100">
                            <a:solidFill>
                              <a:srgbClr val="333333"/>
                            </a:solidFill>
                            <a:latin typeface="Cambria Math" panose="02040503050406030204" pitchFamily="18" charset="0"/>
                            <a:ea typeface="Calibri" panose="020F0502020204030204" pitchFamily="34" charset="0"/>
                            <a:cs typeface="Calibri" panose="020F0502020204030204" pitchFamily="34" charset="0"/>
                          </a:rPr>
                          <m:t>𝑡</m:t>
                        </m:r>
                      </m:sub>
                      <m:sup>
                        <m:r>
                          <a:rPr lang="en-US" sz="2400" i="1" kern="100">
                            <a:solidFill>
                              <a:srgbClr val="333333"/>
                            </a:solidFill>
                            <a:latin typeface="Cambria Math" panose="02040503050406030204" pitchFamily="18" charset="0"/>
                            <a:ea typeface="Calibri" panose="020F0502020204030204" pitchFamily="34" charset="0"/>
                            <a:cs typeface="Calibri" panose="020F0502020204030204" pitchFamily="34" charset="0"/>
                          </a:rPr>
                          <m:t>2</m:t>
                        </m:r>
                      </m:sup>
                    </m:sSubSup>
                  </m:oMath>
                </a14:m>
                <a:r>
                  <a:rPr lang="en-US" sz="2200" dirty="0">
                    <a:latin typeface="Arial" panose="020B0604020202020204" pitchFamily="34" charset="0"/>
                    <a:cs typeface="Arial" panose="020B0604020202020204" pitchFamily="34" charset="0"/>
                  </a:rPr>
                  <a:t> is the variance at time t, </a:t>
                </a:r>
              </a:p>
              <a:p>
                <a:pPr marL="0" marR="0" indent="0">
                  <a:lnSpc>
                    <a:spcPct val="107000"/>
                  </a:lnSpc>
                  <a:spcBef>
                    <a:spcPts val="0"/>
                  </a:spcBef>
                  <a:spcAft>
                    <a:spcPts val="800"/>
                  </a:spcAft>
                  <a:buNone/>
                </a:pPr>
                <a:r>
                  <a:rPr lang="en-US" sz="2200" kern="100" dirty="0">
                    <a:solidFill>
                      <a:srgbClr val="333333"/>
                    </a:solidFill>
                    <a:effectLst/>
                    <a:ea typeface="Calibri" panose="020F0502020204030204" pitchFamily="34" charset="0"/>
                    <a:cs typeface="Calibri" panose="020F0502020204030204" pitchFamily="34" charset="0"/>
                  </a:rPr>
                  <a:t>   </a:t>
                </a:r>
                <a14:m>
                  <m:oMath xmlns:m="http://schemas.openxmlformats.org/officeDocument/2006/math">
                    <m:sSubSup>
                      <m:sSubSupPr>
                        <m:ctrlPr>
                          <a:rPr lang="en-US" sz="2200" i="1" kern="100" smtClean="0">
                            <a:solidFill>
                              <a:srgbClr val="333333"/>
                            </a:solidFill>
                            <a:effectLst/>
                            <a:latin typeface="Cambria Math" panose="02040503050406030204" pitchFamily="18" charset="0"/>
                            <a:ea typeface="Calibri" panose="020F0502020204030204" pitchFamily="34" charset="0"/>
                            <a:cs typeface="Calibri" panose="020F0502020204030204" pitchFamily="34" charset="0"/>
                          </a:rPr>
                        </m:ctrlPr>
                      </m:sSubSupPr>
                      <m:e>
                        <m:r>
                          <a:rPr lang="en-US" sz="22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𝜀</m:t>
                        </m:r>
                      </m:e>
                      <m:sub>
                        <m:r>
                          <a:rPr lang="en-US" sz="22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𝑡</m:t>
                        </m:r>
                        <m:r>
                          <a:rPr lang="en-US" sz="22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m:t>
                        </m:r>
                        <m:r>
                          <a:rPr lang="en-US" sz="22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𝑖</m:t>
                        </m:r>
                      </m:sub>
                      <m:sup>
                        <m:r>
                          <a:rPr lang="en-US" sz="22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2</m:t>
                        </m:r>
                      </m:sup>
                    </m:sSubSup>
                  </m:oMath>
                </a14:m>
                <a:r>
                  <a:rPr lang="en-US" sz="2200" dirty="0">
                    <a:latin typeface="Arial" panose="020B0604020202020204" pitchFamily="34" charset="0"/>
                    <a:cs typeface="Arial" panose="020B0604020202020204" pitchFamily="34" charset="0"/>
                  </a:rPr>
                  <a:t> are the past squared residuals. </a:t>
                </a:r>
              </a:p>
              <a:p>
                <a:pPr marL="0" marR="0" indent="0">
                  <a:lnSpc>
                    <a:spcPct val="107000"/>
                  </a:lnSpc>
                  <a:spcBef>
                    <a:spcPts val="0"/>
                  </a:spcBef>
                  <a:spcAft>
                    <a:spcPts val="800"/>
                  </a:spcAft>
                  <a:buNone/>
                </a:pPr>
                <a:endParaRPr lang="en-US" sz="2200" dirty="0">
                  <a:latin typeface="Arial" panose="020B0604020202020204" pitchFamily="34" charset="0"/>
                  <a:cs typeface="Arial" panose="020B0604020202020204" pitchFamily="34" charset="0"/>
                </a:endParaRPr>
              </a:p>
              <a:p>
                <a:pPr>
                  <a:lnSpc>
                    <a:spcPct val="107000"/>
                  </a:lnSpc>
                  <a:spcBef>
                    <a:spcPts val="0"/>
                  </a:spcBef>
                  <a:spcAft>
                    <a:spcPts val="800"/>
                  </a:spcAft>
                </a:pPr>
                <a:r>
                  <a:rPr lang="en-US" altLang="en-US" dirty="0">
                    <a:latin typeface="Arial" panose="020B0604020202020204" pitchFamily="34" charset="0"/>
                    <a:cs typeface="Arial" panose="020B0604020202020204" pitchFamily="34" charset="0"/>
                  </a:rPr>
                  <a:t>ARCH(p) is similar to AR(p) process but for the variance of error returns</a:t>
                </a:r>
                <a:r>
                  <a:rPr lang="en-US" altLang="en-US" dirty="0"/>
                  <a:t>. </a:t>
                </a:r>
              </a:p>
              <a:p>
                <a:pPr marL="0" indent="0">
                  <a:buNone/>
                </a:pPr>
                <a:endParaRPr lang="en-US" dirty="0"/>
              </a:p>
            </p:txBody>
          </p:sp>
        </mc:Choice>
        <mc:Fallback>
          <p:sp>
            <p:nvSpPr>
              <p:cNvPr id="3" name="Content Placeholder 2">
                <a:extLst>
                  <a:ext uri="{FF2B5EF4-FFF2-40B4-BE49-F238E27FC236}">
                    <a16:creationId xmlns:a16="http://schemas.microsoft.com/office/drawing/2014/main" id="{A16C73A5-1C06-8B83-C435-76E5AC552976}"/>
                  </a:ext>
                </a:extLst>
              </p:cNvPr>
              <p:cNvSpPr>
                <a:spLocks noGrp="1" noRot="1" noChangeAspect="1" noMove="1" noResize="1" noEditPoints="1" noAdjustHandles="1" noChangeArrowheads="1" noChangeShapeType="1" noTextEdit="1"/>
              </p:cNvSpPr>
              <p:nvPr>
                <p:ph idx="1"/>
              </p:nvPr>
            </p:nvSpPr>
            <p:spPr>
              <a:xfrm>
                <a:off x="579383" y="2037693"/>
                <a:ext cx="11122572" cy="4134507"/>
              </a:xfrm>
              <a:blipFill>
                <a:blip r:embed="rId2"/>
                <a:stretch>
                  <a:fillRect l="-603" t="-1620"/>
                </a:stretch>
              </a:blipFill>
            </p:spPr>
            <p:txBody>
              <a:bodyPr/>
              <a:lstStyle/>
              <a:p>
                <a:r>
                  <a:rPr lang="en-US">
                    <a:noFill/>
                  </a:rPr>
                  <a:t> </a:t>
                </a:r>
              </a:p>
            </p:txBody>
          </p:sp>
        </mc:Fallback>
      </mc:AlternateContent>
    </p:spTree>
    <p:extLst>
      <p:ext uri="{BB962C8B-B14F-4D97-AF65-F5344CB8AC3E}">
        <p14:creationId xmlns:p14="http://schemas.microsoft.com/office/powerpoint/2010/main" val="727535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F2ED9-6775-316A-6E7A-287BFF986588}"/>
              </a:ext>
            </a:extLst>
          </p:cNvPr>
          <p:cNvSpPr>
            <a:spLocks noGrp="1"/>
          </p:cNvSpPr>
          <p:nvPr>
            <p:ph type="title"/>
          </p:nvPr>
        </p:nvSpPr>
        <p:spPr/>
        <p:txBody>
          <a:bodyPr/>
          <a:lstStyle/>
          <a:p>
            <a:r>
              <a:rPr lang="en-US" dirty="0"/>
              <a:t>ARCH(p) and/or ARCH(q)</a:t>
            </a:r>
          </a:p>
        </p:txBody>
      </p:sp>
      <p:sp>
        <p:nvSpPr>
          <p:cNvPr id="3" name="Content Placeholder 2">
            <a:extLst>
              <a:ext uri="{FF2B5EF4-FFF2-40B4-BE49-F238E27FC236}">
                <a16:creationId xmlns:a16="http://schemas.microsoft.com/office/drawing/2014/main" id="{C6129444-06EC-273A-9A8A-978BE08B2E48}"/>
              </a:ext>
            </a:extLst>
          </p:cNvPr>
          <p:cNvSpPr>
            <a:spLocks noGrp="1"/>
          </p:cNvSpPr>
          <p:nvPr>
            <p:ph idx="1"/>
          </p:nvPr>
        </p:nvSpPr>
        <p:spPr/>
        <p:txBody>
          <a:bodyPr>
            <a:normAutofit fontScale="92500" lnSpcReduction="20000"/>
          </a:bodyPr>
          <a:lstStyle/>
          <a:p>
            <a:r>
              <a:rPr lang="en-US" altLang="en-US" dirty="0">
                <a:latin typeface="Arial" panose="020B0604020202020204" pitchFamily="34" charset="0"/>
                <a:cs typeface="Arial" panose="020B0604020202020204" pitchFamily="34" charset="0"/>
              </a:rPr>
              <a:t>An obvious question that comes at this stage is if we are going to apply this process to the squared residuals, why not to the past variance as well? Or a mixed model such as ARMA(p,q)?</a:t>
            </a:r>
          </a:p>
          <a:p>
            <a:r>
              <a:rPr lang="en-US" altLang="en-US" dirty="0">
                <a:latin typeface="Arial" panose="020B0604020202020204" pitchFamily="34" charset="0"/>
                <a:cs typeface="Arial" panose="020B0604020202020204" pitchFamily="34" charset="0"/>
              </a:rPr>
              <a:t>This is actually the motivation for the Generalized ARCH model, known as GARCH.</a:t>
            </a:r>
          </a:p>
          <a:p>
            <a:r>
              <a:rPr lang="en-US" altLang="en-US" dirty="0">
                <a:latin typeface="Arial" panose="020B0604020202020204" pitchFamily="34" charset="0"/>
                <a:cs typeface="Arial" panose="020B0604020202020204" pitchFamily="34" charset="0"/>
              </a:rPr>
              <a:t>If the PACF of the squared residuals suggests AR(p), then ARCH(m) may work.</a:t>
            </a:r>
          </a:p>
          <a:p>
            <a:r>
              <a:rPr lang="en-US" altLang="en-US" dirty="0">
                <a:latin typeface="Arial" panose="020B0604020202020204" pitchFamily="34" charset="0"/>
                <a:cs typeface="Arial" panose="020B0604020202020204" pitchFamily="34" charset="0"/>
              </a:rPr>
              <a:t>GARCH models are suggested by an ARMA(p,q) nature of the ACF and PACF of squared residuals.</a:t>
            </a:r>
          </a:p>
          <a:p>
            <a:endParaRPr lang="en-US" altLang="en-US" dirty="0"/>
          </a:p>
          <a:p>
            <a:endParaRPr lang="en-US" dirty="0"/>
          </a:p>
        </p:txBody>
      </p:sp>
    </p:spTree>
    <p:extLst>
      <p:ext uri="{BB962C8B-B14F-4D97-AF65-F5344CB8AC3E}">
        <p14:creationId xmlns:p14="http://schemas.microsoft.com/office/powerpoint/2010/main" val="3787739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64DDC-CD39-BA11-24FB-719599BB1D0E}"/>
              </a:ext>
            </a:extLst>
          </p:cNvPr>
          <p:cNvSpPr>
            <a:spLocks noGrp="1"/>
          </p:cNvSpPr>
          <p:nvPr>
            <p:ph type="title"/>
          </p:nvPr>
        </p:nvSpPr>
        <p:spPr/>
        <p:txBody>
          <a:bodyPr/>
          <a:lstStyle/>
          <a:p>
            <a:r>
              <a:rPr lang="en-US" dirty="0"/>
              <a:t>GARCH(p,q)</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A8AB7C4-898E-94CC-33B7-4621F28EF300}"/>
                  </a:ext>
                </a:extLst>
              </p:cNvPr>
              <p:cNvSpPr>
                <a:spLocks noGrp="1"/>
              </p:cNvSpPr>
              <p:nvPr>
                <p:ph idx="1"/>
              </p:nvPr>
            </p:nvSpPr>
            <p:spPr>
              <a:xfrm>
                <a:off x="1068271" y="2060237"/>
                <a:ext cx="10168128" cy="3694176"/>
              </a:xfrm>
            </p:spPr>
            <p:txBody>
              <a:bodyPr>
                <a:normAutofit fontScale="85000" lnSpcReduction="20000"/>
              </a:bodyPr>
              <a:lstStyle/>
              <a:p>
                <a:r>
                  <a:rPr lang="en-US" altLang="en-US" dirty="0">
                    <a:latin typeface="Arial" panose="020B0604020202020204" pitchFamily="34" charset="0"/>
                    <a:cs typeface="Arial" panose="020B0604020202020204" pitchFamily="34" charset="0"/>
                  </a:rPr>
                  <a:t>Bolerslev (1986) introduced a more general structure in which</a:t>
                </a:r>
              </a:p>
              <a:p>
                <a:pPr marL="0" indent="0">
                  <a:buNone/>
                </a:pPr>
                <a:r>
                  <a:rPr lang="en-US" altLang="en-US" dirty="0">
                    <a:latin typeface="Arial" panose="020B0604020202020204" pitchFamily="34" charset="0"/>
                    <a:cs typeface="Arial" panose="020B0604020202020204" pitchFamily="34" charset="0"/>
                  </a:rPr>
                  <a:t>   a weighted linear combination of past variances is also included. </a:t>
                </a:r>
              </a:p>
              <a:p>
                <a:r>
                  <a:rPr lang="en-US" altLang="en-US" dirty="0">
                    <a:latin typeface="Arial" panose="020B0604020202020204" pitchFamily="34" charset="0"/>
                    <a:cs typeface="Arial" panose="020B0604020202020204" pitchFamily="34" charset="0"/>
                  </a:rPr>
                  <a:t>The variance model looks more like an ARMA than an AR, not only the returns but the squared error terms also depend on its past values. </a:t>
                </a:r>
              </a:p>
              <a:p>
                <a:r>
                  <a:rPr lang="en-US" altLang="en-US" dirty="0">
                    <a:latin typeface="Arial" panose="020B0604020202020204" pitchFamily="34" charset="0"/>
                    <a:cs typeface="Arial" panose="020B0604020202020204" pitchFamily="34" charset="0"/>
                  </a:rPr>
                  <a:t>A GARCH (generalized ARCH) process, defined as follows: </a:t>
                </a:r>
                <a:endParaRPr lang="tr-TR" altLang="en-US" dirty="0">
                  <a:latin typeface="Arial" panose="020B0604020202020204" pitchFamily="34" charset="0"/>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sz="1800" i="1" kern="100" smtClean="0">
                              <a:solidFill>
                                <a:srgbClr val="333333"/>
                              </a:solidFill>
                              <a:effectLst/>
                              <a:latin typeface="Cambria Math" panose="02040503050406030204" pitchFamily="18" charset="0"/>
                              <a:ea typeface="Calibri" panose="020F0502020204030204" pitchFamily="34" charset="0"/>
                              <a:cs typeface="Calibri" panose="020F0502020204030204" pitchFamily="34" charset="0"/>
                            </a:rPr>
                          </m:ctrlPr>
                        </m:sSubSupPr>
                        <m:e>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𝜎</m:t>
                          </m:r>
                        </m:e>
                        <m:sub>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𝑡</m:t>
                          </m:r>
                        </m:sub>
                        <m:sup>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2</m:t>
                          </m:r>
                        </m:sup>
                      </m:sSubSup>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m:t>
                      </m:r>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𝜔</m:t>
                      </m:r>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m:t>
                      </m:r>
                      <m:nary>
                        <m:naryPr>
                          <m:chr m:val="∑"/>
                          <m:limLoc m:val="undOvr"/>
                          <m:ctrlP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ctrlPr>
                        </m:naryPr>
                        <m:sub>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𝑖</m:t>
                          </m:r>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=1</m:t>
                          </m:r>
                        </m:sub>
                        <m:sup>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𝑝</m:t>
                          </m:r>
                        </m:sup>
                        <m:e>
                          <m:sSub>
                            <m:sSubPr>
                              <m:ctrlP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𝛼</m:t>
                              </m:r>
                            </m:e>
                            <m:sub>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𝑖</m:t>
                              </m:r>
                            </m:sub>
                          </m:sSub>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m:t>
                          </m:r>
                          <m:sSubSup>
                            <m:sSubSupPr>
                              <m:ctrlP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ctrlPr>
                            </m:sSubSupPr>
                            <m:e>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𝜖</m:t>
                              </m:r>
                            </m:e>
                            <m:sub>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𝑡</m:t>
                              </m:r>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m:t>
                              </m:r>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𝑖</m:t>
                              </m:r>
                            </m:sub>
                            <m:sup>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2</m:t>
                              </m:r>
                            </m:sup>
                          </m:sSubSup>
                        </m:e>
                      </m:nary>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m:t>
                      </m:r>
                      <m:nary>
                        <m:naryPr>
                          <m:chr m:val="∑"/>
                          <m:limLoc m:val="undOvr"/>
                          <m:ctrlP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ctrlPr>
                        </m:naryPr>
                        <m:sub>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𝑖</m:t>
                          </m:r>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=1</m:t>
                          </m:r>
                        </m:sub>
                        <m:sup>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𝑞</m:t>
                          </m:r>
                        </m:sup>
                        <m:e>
                          <m:sSub>
                            <m:sSubPr>
                              <m:ctrlP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𝛽</m:t>
                              </m:r>
                            </m:e>
                            <m:sub>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𝑖</m:t>
                              </m:r>
                            </m:sub>
                          </m:sSub>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m:t>
                          </m:r>
                          <m:sSubSup>
                            <m:sSubSupPr>
                              <m:ctrlP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ctrlPr>
                            </m:sSubSupPr>
                            <m:e>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𝜎</m:t>
                              </m:r>
                            </m:e>
                            <m:sub>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𝑡</m:t>
                              </m:r>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m:t>
                              </m:r>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𝑖</m:t>
                              </m:r>
                            </m:sub>
                            <m:sup>
                              <m:r>
                                <a:rPr lang="en-US" sz="1800" i="1" kern="100">
                                  <a:solidFill>
                                    <a:srgbClr val="333333"/>
                                  </a:solidFill>
                                  <a:effectLst/>
                                  <a:latin typeface="Cambria Math" panose="02040503050406030204" pitchFamily="18" charset="0"/>
                                  <a:ea typeface="Calibri" panose="020F0502020204030204" pitchFamily="34" charset="0"/>
                                  <a:cs typeface="Calibri" panose="020F0502020204030204" pitchFamily="34" charset="0"/>
                                </a:rPr>
                                <m:t>2</m:t>
                              </m:r>
                            </m:sup>
                          </m:sSubSup>
                        </m:e>
                      </m:nary>
                    </m:oMath>
                  </m:oMathPara>
                </a14:m>
                <a:endParaRPr lang="en-US" sz="1800" kern="100" dirty="0">
                  <a:latin typeface="Arial" panose="020B0604020202020204" pitchFamily="34" charset="0"/>
                  <a:ea typeface="Calibri" panose="020F050202020403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 refers to the (ARCH terms) and the q refers to the number of (GARCH terms).  </a:t>
                </a: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mc:Choice>
        <mc:Fallback>
          <p:sp>
            <p:nvSpPr>
              <p:cNvPr id="3" name="Content Placeholder 2">
                <a:extLst>
                  <a:ext uri="{FF2B5EF4-FFF2-40B4-BE49-F238E27FC236}">
                    <a16:creationId xmlns:a16="http://schemas.microsoft.com/office/drawing/2014/main" id="{4A8AB7C4-898E-94CC-33B7-4621F28EF300}"/>
                  </a:ext>
                </a:extLst>
              </p:cNvPr>
              <p:cNvSpPr>
                <a:spLocks noGrp="1" noRot="1" noChangeAspect="1" noMove="1" noResize="1" noEditPoints="1" noAdjustHandles="1" noChangeArrowheads="1" noChangeShapeType="1" noTextEdit="1"/>
              </p:cNvSpPr>
              <p:nvPr>
                <p:ph idx="1"/>
              </p:nvPr>
            </p:nvSpPr>
            <p:spPr>
              <a:xfrm>
                <a:off x="1068271" y="2060237"/>
                <a:ext cx="10168128" cy="3694176"/>
              </a:xfrm>
              <a:blipFill>
                <a:blip r:embed="rId2"/>
                <a:stretch>
                  <a:fillRect l="-779" t="-2145" r="-1139" b="-1155"/>
                </a:stretch>
              </a:blipFill>
            </p:spPr>
            <p:txBody>
              <a:bodyPr/>
              <a:lstStyle/>
              <a:p>
                <a:r>
                  <a:rPr lang="en-US">
                    <a:noFill/>
                  </a:rPr>
                  <a:t> </a:t>
                </a:r>
              </a:p>
            </p:txBody>
          </p:sp>
        </mc:Fallback>
      </mc:AlternateContent>
    </p:spTree>
    <p:extLst>
      <p:ext uri="{BB962C8B-B14F-4D97-AF65-F5344CB8AC3E}">
        <p14:creationId xmlns:p14="http://schemas.microsoft.com/office/powerpoint/2010/main" val="3491772433"/>
      </p:ext>
    </p:extLst>
  </p:cSld>
  <p:clrMapOvr>
    <a:masterClrMapping/>
  </p:clrMapOvr>
</p:sld>
</file>

<file path=ppt/theme/theme1.xml><?xml version="1.0" encoding="utf-8"?>
<a:theme xmlns:a="http://schemas.openxmlformats.org/drawingml/2006/main" name="AccentBoxVTI">
  <a:themeElements>
    <a:clrScheme name="AnalogousFromLightSeedLeftStep">
      <a:dk1>
        <a:srgbClr val="000000"/>
      </a:dk1>
      <a:lt1>
        <a:srgbClr val="FFFFFF"/>
      </a:lt1>
      <a:dk2>
        <a:srgbClr val="243441"/>
      </a:dk2>
      <a:lt2>
        <a:srgbClr val="E4E8E2"/>
      </a:lt2>
      <a:accent1>
        <a:srgbClr val="B895C7"/>
      </a:accent1>
      <a:accent2>
        <a:srgbClr val="8E7DBB"/>
      </a:accent2>
      <a:accent3>
        <a:srgbClr val="959CC7"/>
      </a:accent3>
      <a:accent4>
        <a:srgbClr val="7DA0BB"/>
      </a:accent4>
      <a:accent5>
        <a:srgbClr val="81ACAD"/>
      </a:accent5>
      <a:accent6>
        <a:srgbClr val="75AE97"/>
      </a:accent6>
      <a:hlink>
        <a:srgbClr val="678E56"/>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5542</TotalTime>
  <Words>1798</Words>
  <Application>Microsoft Office PowerPoint</Application>
  <PresentationFormat>Widescreen</PresentationFormat>
  <Paragraphs>119</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Avenir Next LT Pro</vt:lpstr>
      <vt:lpstr>Calibri</vt:lpstr>
      <vt:lpstr>Cambria Math</vt:lpstr>
      <vt:lpstr>Söhne</vt:lpstr>
      <vt:lpstr>AccentBoxVTI</vt:lpstr>
      <vt:lpstr>Modeling Heteroskedasticity with ARCH/GARCH </vt:lpstr>
      <vt:lpstr>Volatility</vt:lpstr>
      <vt:lpstr>Volatility clustering</vt:lpstr>
      <vt:lpstr>Leverage Effect</vt:lpstr>
      <vt:lpstr>Heteroskedasticity</vt:lpstr>
      <vt:lpstr>Need for modeling </vt:lpstr>
      <vt:lpstr>ARCH</vt:lpstr>
      <vt:lpstr>ARCH(p) and/or ARCH(q)</vt:lpstr>
      <vt:lpstr>GARCH(p,q)</vt:lpstr>
      <vt:lpstr>Simulation using Definitions</vt:lpstr>
      <vt:lpstr>Distribution and Asymmetry  </vt:lpstr>
      <vt:lpstr>GJR- GARCH </vt:lpstr>
      <vt:lpstr>GJR- GARCH Results</vt:lpstr>
      <vt:lpstr>Volatility Forecasting</vt:lpstr>
      <vt:lpstr>Value at Risk(VaR) </vt:lpstr>
      <vt:lpstr>Back-testing Performance</vt:lpstr>
      <vt:lpstr>Conclusion</vt:lpstr>
      <vt:lpstr>Further work</vt:lpstr>
      <vt:lpstr>Questions? </vt:lpstr>
      <vt:lpstr>I have a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Heteroskedasticity with ARCH/GARCH </dc:title>
  <dc:creator>Nitin Yadav</dc:creator>
  <cp:lastModifiedBy>Nitin Yadav</cp:lastModifiedBy>
  <cp:revision>1</cp:revision>
  <dcterms:created xsi:type="dcterms:W3CDTF">2023-11-26T01:31:56Z</dcterms:created>
  <dcterms:modified xsi:type="dcterms:W3CDTF">2023-11-29T21:54:17Z</dcterms:modified>
</cp:coreProperties>
</file>