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  <p:sldId id="272" r:id="rId11"/>
    <p:sldId id="265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1FE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6" d="100"/>
          <a:sy n="76" d="100"/>
        </p:scale>
        <p:origin x="1896" y="948"/>
      </p:cViewPr>
      <p:guideLst>
        <p:guide orient="horz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8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5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44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06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82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68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09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95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3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4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1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3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1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26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7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0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1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3455-6733-42CE-A497-82646784D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7634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for Image Classification </a:t>
            </a: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Hybrid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5AF32-3C64-42B2-B8C5-46B57872C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Nitin Mundakkil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ID: 15124755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MSc Data Science &amp; Computational Intelligence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Anuja Talekar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Date:3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April 2025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3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4E7D02-1BEE-4382-8E8E-2ACDAF71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717417"/>
            <a:ext cx="10018713" cy="175259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Strategy - 2-Model Implementation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908AE7-02E4-420B-810E-FA03004C8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968607" y="2850827"/>
            <a:ext cx="2975222" cy="73750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Model </a:t>
            </a:r>
          </a:p>
          <a:p>
            <a:pPr marL="0" indent="0" algn="ctr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only MobileNetV2 and ResNet50 for computational efficiency</a:t>
            </a:r>
            <a:br>
              <a:rPr lang="en-US" dirty="0"/>
            </a:br>
            <a:endParaRPr lang="en-US" dirty="0"/>
          </a:p>
        </p:txBody>
      </p:sp>
      <p:pic>
        <p:nvPicPr>
          <p:cNvPr id="15" name="Graphic 14" descr="Unlock">
            <a:extLst>
              <a:ext uri="{FF2B5EF4-FFF2-40B4-BE49-F238E27FC236}">
                <a16:creationId xmlns:a16="http://schemas.microsoft.com/office/drawing/2014/main" id="{BC796A8D-CEE4-4819-93AB-FC868ABDF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2780" y="2517785"/>
            <a:ext cx="366463" cy="366463"/>
          </a:xfrm>
          <a:prstGeom prst="rect">
            <a:avLst/>
          </a:prstGeom>
        </p:spPr>
      </p:pic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851902C0-C035-439B-AA3C-E103D177AC56}"/>
              </a:ext>
            </a:extLst>
          </p:cNvPr>
          <p:cNvSpPr txBox="1">
            <a:spLocks/>
          </p:cNvSpPr>
          <p:nvPr/>
        </p:nvSpPr>
        <p:spPr>
          <a:xfrm>
            <a:off x="7038401" y="2911870"/>
            <a:ext cx="2975222" cy="4269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Unfreezing </a:t>
            </a:r>
          </a:p>
          <a:p>
            <a:pPr marL="0" indent="0" algn="ctr"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Unfreezes last 15–20 layers of each model based on architecture for targeted fine-tuning</a:t>
            </a:r>
            <a:br>
              <a:rPr lang="en-US" dirty="0"/>
            </a:br>
            <a:endParaRPr lang="en-US" dirty="0"/>
          </a:p>
        </p:txBody>
      </p:sp>
      <p:pic>
        <p:nvPicPr>
          <p:cNvPr id="18" name="Graphic 17" descr="Lightbulb">
            <a:extLst>
              <a:ext uri="{FF2B5EF4-FFF2-40B4-BE49-F238E27FC236}">
                <a16:creationId xmlns:a16="http://schemas.microsoft.com/office/drawing/2014/main" id="{61319533-2C9A-4783-884D-EE7991D1E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0423" y="4031672"/>
            <a:ext cx="478873" cy="478873"/>
          </a:xfrm>
          <a:prstGeom prst="rect">
            <a:avLst/>
          </a:prstGeom>
        </p:spPr>
      </p:pic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E99D8DF0-9BAE-456C-9E25-CA4FC1E45E02}"/>
              </a:ext>
            </a:extLst>
          </p:cNvPr>
          <p:cNvSpPr txBox="1">
            <a:spLocks/>
          </p:cNvSpPr>
          <p:nvPr/>
        </p:nvSpPr>
        <p:spPr>
          <a:xfrm>
            <a:off x="1806366" y="4560772"/>
            <a:ext cx="2975222" cy="737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Attention</a:t>
            </a:r>
          </a:p>
          <a:p>
            <a:pPr marL="0" indent="0" algn="ctr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2-head Multi-Head Attention to reduce computation  during feature integration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Graphic 21" descr="Branching diagram">
            <a:extLst>
              <a:ext uri="{FF2B5EF4-FFF2-40B4-BE49-F238E27FC236}">
                <a16:creationId xmlns:a16="http://schemas.microsoft.com/office/drawing/2014/main" id="{0A681A9D-258B-4E1D-9AC8-3924617B3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2458" y="3983438"/>
            <a:ext cx="527108" cy="527108"/>
          </a:xfrm>
          <a:prstGeom prst="rect">
            <a:avLst/>
          </a:prstGeom>
        </p:spPr>
      </p:pic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90B41B3E-A4CF-4592-9B1C-7FD57795C425}"/>
              </a:ext>
            </a:extLst>
          </p:cNvPr>
          <p:cNvSpPr txBox="1">
            <a:spLocks/>
          </p:cNvSpPr>
          <p:nvPr/>
        </p:nvSpPr>
        <p:spPr>
          <a:xfrm>
            <a:off x="7038401" y="4546726"/>
            <a:ext cx="2975222" cy="737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Efficiency</a:t>
            </a:r>
          </a:p>
          <a:p>
            <a:pPr marL="0" indent="0" algn="ctr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Branch-level modular coding ensures clean 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and reproducibility 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Graphic 24" descr="Minimize">
            <a:extLst>
              <a:ext uri="{FF2B5EF4-FFF2-40B4-BE49-F238E27FC236}">
                <a16:creationId xmlns:a16="http://schemas.microsoft.com/office/drawing/2014/main" id="{A5BA7C7F-9A08-4140-855E-C4EF348F65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719307">
            <a:off x="3141723" y="2511652"/>
            <a:ext cx="304510" cy="304510"/>
          </a:xfrm>
          <a:prstGeom prst="rect">
            <a:avLst/>
          </a:prstGeom>
        </p:spPr>
      </p:pic>
      <p:pic>
        <p:nvPicPr>
          <p:cNvPr id="27" name="Graphic 26" descr="Minimize">
            <a:extLst>
              <a:ext uri="{FF2B5EF4-FFF2-40B4-BE49-F238E27FC236}">
                <a16:creationId xmlns:a16="http://schemas.microsoft.com/office/drawing/2014/main" id="{4D4AB967-81AA-4560-A9C8-BA9B3CA58B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001888">
            <a:off x="3170025" y="2543348"/>
            <a:ext cx="247904" cy="24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8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C33B-AC20-4719-9DD7-FFA11632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  <a:br>
              <a:rPr lang="en-US" b="1" dirty="0"/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Processing, Regularization &amp; Training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46FAA4-1B1E-4BD0-A5C8-A2DF1FB8A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361" y="2581012"/>
            <a:ext cx="73015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2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88B6-034A-4358-8D40-69A26CF5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43482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Expected Outcomes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6DF83-DBB1-44AC-9E7C-C75DF373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314" y="2591498"/>
            <a:ext cx="5008769" cy="3124201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b="1" dirty="0"/>
              <a:t>Findings</a:t>
            </a:r>
            <a:r>
              <a:rPr lang="en-US" dirty="0"/>
              <a:t>: </a:t>
            </a:r>
            <a:endParaRPr lang="en-US" sz="1800" dirty="0"/>
          </a:p>
          <a:p>
            <a:pPr lvl="1"/>
            <a:r>
              <a:rPr lang="en-US" dirty="0"/>
              <a:t>2-model hybrid approach shows promising efficiency-performance balance</a:t>
            </a:r>
            <a:endParaRPr lang="en-US" sz="1600" dirty="0"/>
          </a:p>
          <a:p>
            <a:pPr lvl="1"/>
            <a:r>
              <a:rPr lang="en-US" dirty="0"/>
              <a:t>Attention mechanism effectively integrates complementary features</a:t>
            </a:r>
            <a:endParaRPr lang="en-US" sz="1600" dirty="0"/>
          </a:p>
          <a:p>
            <a:pPr lvl="1"/>
            <a:r>
              <a:rPr lang="en-US" dirty="0"/>
              <a:t>Model-specific unfreezing improves fine-tuning effectiveness</a:t>
            </a:r>
            <a:endParaRPr lang="en-US" sz="1600" dirty="0"/>
          </a:p>
          <a:p>
            <a:pPr lvl="0"/>
            <a:r>
              <a:rPr lang="en-US" b="1" dirty="0"/>
              <a:t>Expected Contributions</a:t>
            </a:r>
            <a:r>
              <a:rPr lang="en-US" dirty="0"/>
              <a:t>: </a:t>
            </a:r>
            <a:endParaRPr lang="en-US" sz="1800" dirty="0"/>
          </a:p>
          <a:p>
            <a:pPr lvl="1"/>
            <a:r>
              <a:rPr lang="en-US" dirty="0"/>
              <a:t>Novel hybrid architecture optimizing feature integration</a:t>
            </a:r>
            <a:endParaRPr lang="en-US" sz="1600" dirty="0"/>
          </a:p>
          <a:p>
            <a:pPr lvl="1"/>
            <a:r>
              <a:rPr lang="en-US" dirty="0"/>
              <a:t>Systematic framework for evaluating model combinations</a:t>
            </a:r>
            <a:endParaRPr lang="en-US" sz="1600" dirty="0"/>
          </a:p>
          <a:p>
            <a:pPr lvl="1"/>
            <a:r>
              <a:rPr lang="en-US" dirty="0"/>
              <a:t>Fine-tuning strategies specialized for hybrid models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C7980-A694-4A2F-9F03-95F9390A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586" y="4172674"/>
            <a:ext cx="3410426" cy="1735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0856A7-9C46-4B90-99A5-CC9412191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19" y="1730413"/>
            <a:ext cx="2493959" cy="233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2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358B-51E0-4D6E-BA34-D365CB5F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478" y="786468"/>
            <a:ext cx="10018713" cy="106749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- Proposed Enhancements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01A8-B6BA-4AF3-9F5E-062DD6DB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041" y="3011647"/>
            <a:ext cx="8314031" cy="1944847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Optimization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Layer-specific learning rates for different components</a:t>
            </a:r>
          </a:p>
          <a:p>
            <a:pPr lvl="1"/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decay with warm restarts for better convergence</a:t>
            </a:r>
          </a:p>
          <a:p>
            <a:pPr marL="0" lvl="0" indent="0">
              <a:buNone/>
            </a:pPr>
            <a:endParaRPr lang="en-US" sz="6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More Sophisticated Feature Fusion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attention + spatial attention mechanisms</a:t>
            </a:r>
          </a:p>
          <a:p>
            <a:pPr lvl="1"/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feature pooling across network hierarchies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7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C292-83A2-45B0-8C6C-4D50D467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4EE1-62C2-4413-8AE2-11AD3A15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Approach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exploration with 3-model hybrid architecture (MobileNetV2, ResNet50, VGG16)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Refined 2-model implementation (MobileNetV2, ResNet50) for efficiency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Attention-based feature fusion for optimal integration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Model-specific progressive unfreezing for effective fine-tuning</a:t>
            </a:r>
          </a:p>
          <a:p>
            <a:pPr lvl="0"/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Contributions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identified research gaps in feature complementarity and integration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practical framework for hybrid model development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performance and computational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63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93A7-2888-4321-919E-8537CB6B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9D12A-4879-4500-A29F-EB0232CC6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38" y="3288484"/>
            <a:ext cx="8482986" cy="2435604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Pan, S. J., &amp; Yang, Q. (2010). A survey on transfer learning. IEEE Transactions on Knowledge and Data Engineering, 22(10), 1345-1359.</a:t>
            </a: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Weiss, K., Khoshgoftaar, T. M., &amp; Wang, D. (2016). A survey of transfer learning. Journal of Big Data, 3(1), 1-40.</a:t>
            </a: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He, K., Zhang, X., Ren, S., &amp; Sun, J. (2016). Deep residual learning for image recognition. CVPR 2016.</a:t>
            </a: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Howard, A. G., et al. (2017). MobileNets: Efficient convolutional neural networks for mobile vision applications.</a:t>
            </a: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Feichtenhofer, C., Pinz, A., &amp; Zisserman, A. (2016). Convolutional two-stream network fusion. CVPR 2016.</a:t>
            </a: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Woo, S., Park, J., Lee, J. Y., &amp; Kweon, I. S. (2018). CBAM: Convolutional block attention module. ECCV 2018.</a:t>
            </a: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Kornblith, S., Shlens, J., &amp; Le, Q. V. (2019). Do better ImageNet models transfer better? CVPR 2019.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21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35F6-E3D9-42C9-B714-87CDAE76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8919530" cy="175259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FDFA-C506-41B8-AB65-24DED050D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590" y="3229061"/>
            <a:ext cx="8919530" cy="1752599"/>
          </a:xfrm>
        </p:spPr>
        <p:txBody>
          <a:bodyPr>
            <a:normAutofit lnSpcReduction="10000"/>
          </a:bodyPr>
          <a:lstStyle/>
          <a:p>
            <a:pPr marL="0" lv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lv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/ Feedback / Suggestions?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61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F9BC-0BA7-46CC-8A5F-E3B4619E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28E2-4C5A-4859-A0C4-C5F9E4D9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Subject 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 learning and convolutional neural networks for image classification</a:t>
            </a:r>
          </a:p>
          <a:p>
            <a:pPr lvl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Narrow Topic Area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Transfer learning with hybrid model development</a:t>
            </a:r>
          </a:p>
          <a:p>
            <a:pPr lvl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Focus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Developing and optimizing hybrid CNN model that combines multiple pre-trained models</a:t>
            </a:r>
          </a:p>
          <a:p>
            <a:pPr lvl="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Innovation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Systematic integration of complementary features using attention mechanisms 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A “TRANS – EMBLE” (Transformer + Ensemble)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59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1800-E7E9-4FE3-9E06-1E90B1FA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5BF0-65BF-4CB7-A9AA-462F022C5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pre-trained models deliver suboptimal results for specialized tasks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models from scratch requires enormous labeled data and computational resources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transfer learning approaches often underutilize complementary strengths of different architectures</a:t>
            </a:r>
          </a:p>
          <a:p>
            <a:pPr lvl="0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Question: 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"How can a hybrid CNN model leveraging transfer learning from pre-trained networks be developed and optimized to improve accuracy and computation speed compared to individual models?"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1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earch Objective Royalty-Free Images, Stock Photos &amp; Pictures |  Shutterstock">
            <a:extLst>
              <a:ext uri="{FF2B5EF4-FFF2-40B4-BE49-F238E27FC236}">
                <a16:creationId xmlns:a16="http://schemas.microsoft.com/office/drawing/2014/main" id="{D61F56EE-9344-4C94-A7C2-34A8EAC8E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465" y="2583809"/>
            <a:ext cx="4176075" cy="306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BDF6B3-0B1E-4D94-8361-3EDB762E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9F907-4DBA-4BDD-B059-9B70097AE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179428"/>
            <a:ext cx="4681598" cy="2611772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Aim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an optimized hybrid CNN model combining multiple pre-trained architectures</a:t>
            </a:r>
          </a:p>
          <a:p>
            <a:pPr lvl="0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review of transfer learning methodologies and its usages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a hybrid architecture that effectively combines features from multiple pre-trained models</a:t>
            </a:r>
          </a:p>
          <a:p>
            <a:pPr lvl="1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systematic evaluation metrics comparing hybrid vs. individual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4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A09E-07D4-456D-81F2-A361CBBD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142" y="666226"/>
            <a:ext cx="10018713" cy="100318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- Theoretical Foundations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Contributions to Transfer Learning and Hybrid CNNs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F05A4-3E29-413A-9FB7-63A6AE57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69" y="2666999"/>
            <a:ext cx="5276675" cy="3124201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Theory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 &amp; Yang (2010): Established a fundamental transfer learning taxonomy</a:t>
            </a:r>
          </a:p>
          <a:p>
            <a:pPr lv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Weiss et al. (2016): Categorized approaches as instance, feature, parameter, and relational transfer</a:t>
            </a:r>
          </a:p>
          <a:p>
            <a:pPr lvl="0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Analysis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et al. (2016): Residual learning in ResNet enables deeper architectures</a:t>
            </a:r>
          </a:p>
          <a:p>
            <a:pPr lv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Howard et al. (2017): MobileNets achieve efficiency through depth-wise separable convolutions</a:t>
            </a:r>
          </a:p>
          <a:p>
            <a:pPr lvl="0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Approaches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Feichtenhofer et al. (2016): Early work on two-stream network fusion</a:t>
            </a:r>
          </a:p>
          <a:p>
            <a:pPr lv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Woo et al. (2018): Attention mechanisms improve feature integration</a:t>
            </a:r>
          </a:p>
          <a:p>
            <a:r>
              <a:rPr lang="en-US" sz="4800" b="1" dirty="0"/>
              <a:t>Domain Applications</a:t>
            </a:r>
            <a:r>
              <a:rPr lang="en-US" sz="4800" dirty="0"/>
              <a:t>: </a:t>
            </a:r>
          </a:p>
          <a:p>
            <a:pPr lv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</a:t>
            </a:r>
          </a:p>
          <a:p>
            <a:pPr lv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Visual Classification</a:t>
            </a:r>
          </a:p>
          <a:p>
            <a:pPr lv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Sensing Image Analysis</a:t>
            </a:r>
          </a:p>
          <a:p>
            <a:pPr marL="457200" lvl="1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8" name="Picture 4" descr="https://atlasti.com/media/pages/research-hub/on-conducting-a-literature-review-with-atlas-ti/faef36c3ef-1739281476/on-conducting-a-literature-review-with-atlas.ti.jpg">
            <a:extLst>
              <a:ext uri="{FF2B5EF4-FFF2-40B4-BE49-F238E27FC236}">
                <a16:creationId xmlns:a16="http://schemas.microsoft.com/office/drawing/2014/main" id="{727FA93A-4C8D-4EE2-A28D-5ECF6CFE1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470" y="2474051"/>
            <a:ext cx="4686302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4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9967-123B-45BA-B0FA-3A6B78BE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52E0-62F1-4199-AEDB-128F91DE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49174"/>
            <a:ext cx="5797334" cy="2829886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1: Architecture-Specific Feature Complementarity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understanding of how different architectures contribute complementary features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Kornblith et al. (2019) shows better ImageNet models transfer better, but doesn't address feature complementarity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2: Inefficient Feature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approaches use simplistic feature fusion (concatenation/summation)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differences between features from different networks are ignored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3: Accuracy vs. Efficiency Trade-off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research on optimizing both performance and computational efficiency in hybrid models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Research Gap Royalty-Free Images, Stock Photos &amp; Pictures | Shutterstock">
            <a:extLst>
              <a:ext uri="{FF2B5EF4-FFF2-40B4-BE49-F238E27FC236}">
                <a16:creationId xmlns:a16="http://schemas.microsoft.com/office/drawing/2014/main" id="{33172DFB-CE2F-4186-A4C7-8402C0166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553" y="2649174"/>
            <a:ext cx="3714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26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9EB1-1331-41E1-A59F-914ECC20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86281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- Dataset &amp;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21AA7-86A5-4953-A942-D98C619F1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938" y="2573324"/>
            <a:ext cx="4546833" cy="2913776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Stanford Dogs Dataset </a:t>
            </a:r>
          </a:p>
          <a:p>
            <a:pPr lv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20,580 images across 120 dog breeds</a:t>
            </a:r>
          </a:p>
          <a:p>
            <a:pPr lv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Challenging fine-grained classification task</a:t>
            </a:r>
          </a:p>
          <a:p>
            <a:pPr lv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variations in pose, lighting, and background</a:t>
            </a:r>
          </a:p>
          <a:p>
            <a:pPr lvl="0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Framework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from pre-trained models (MobileNetV2, ResNet50, VGG16)</a:t>
            </a:r>
          </a:p>
          <a:p>
            <a:pPr lv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modifications to retrieve significant feature maps</a:t>
            </a:r>
          </a:p>
          <a:p>
            <a:pPr lv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combination methods (concatenation, weighted averaging)</a:t>
            </a:r>
          </a:p>
          <a:p>
            <a:pPr lv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TensorFlow/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model development</a:t>
            </a:r>
          </a:p>
          <a:p>
            <a:pPr lv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implementation with TensorFlow/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Protocol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individual pre-trained models</a:t>
            </a:r>
          </a:p>
          <a:p>
            <a:pPr lv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as primary metric</a:t>
            </a:r>
          </a:p>
          <a:p>
            <a:pPr lvl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time considerations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30833-02BD-4D43-B013-3FDF38B82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177" y="2671317"/>
            <a:ext cx="2945007" cy="2366596"/>
          </a:xfrm>
          <a:prstGeom prst="rect">
            <a:avLst/>
          </a:prstGeom>
        </p:spPr>
      </p:pic>
      <p:pic>
        <p:nvPicPr>
          <p:cNvPr id="6" name="Graphic 5" descr="Dog">
            <a:extLst>
              <a:ext uri="{FF2B5EF4-FFF2-40B4-BE49-F238E27FC236}">
                <a16:creationId xmlns:a16="http://schemas.microsoft.com/office/drawing/2014/main" id="{66FFD8FA-7557-4BE1-BA7D-DE457E662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8209" y="2642532"/>
            <a:ext cx="309473" cy="230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638C6C-2AAA-4501-83DA-91567A0E3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8038" y="2573324"/>
            <a:ext cx="3279287" cy="2464589"/>
          </a:xfrm>
          <a:prstGeom prst="rect">
            <a:avLst/>
          </a:prstGeom>
          <a:effectLst>
            <a:outerShdw blurRad="1270000" dist="50800" dir="5400000" algn="ctr" rotWithShape="0">
              <a:srgbClr val="000000">
                <a:alpha val="0"/>
              </a:srgbClr>
            </a:outerShdw>
            <a:reflection blurRad="12700" stA="0" endPos="65000" dist="635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040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C337-EFB7-4676-B3BC-947A5255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0305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Implementation - 3-Model Hybrid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2A99-1273-44E5-B1EB-7A3C545F6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3876255" cy="3124201"/>
          </a:xfrm>
        </p:spPr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Multi-Architecture Feature Extraction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pre-trained networks: </a:t>
            </a:r>
          </a:p>
          <a:p>
            <a:pPr lvl="1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VGG16: Rich texture and pattern recognition</a:t>
            </a:r>
          </a:p>
          <a:p>
            <a:pPr lvl="1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ResNet50: Hierarchical feature representations with deep gradient flow</a:t>
            </a:r>
          </a:p>
          <a:p>
            <a:pPr lvl="1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MobileNetV2: Efficient feature extraction with depth wise separable convolutions</a:t>
            </a:r>
          </a:p>
          <a:p>
            <a:pPr marL="0" lv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Integration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 mechanism for intelligent feature weighting</a:t>
            </a:r>
          </a:p>
          <a:p>
            <a:pPr lvl="1"/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 to reduce spatial dimensions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B4E10-0CEA-4966-832B-8C2A444DC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777" y="2697070"/>
            <a:ext cx="4806304" cy="259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2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6F9E-07A8-4116-B48A-3864F840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Attention-Based Feature Fusion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FE01-1322-43E0-9134-A74F5485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906390" cy="3124201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 Attention Mechanism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which features from each model are most important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Adaptively weights features based on their relevance to the task</a:t>
            </a:r>
          </a:p>
          <a:p>
            <a:pPr lvl="0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Goes beyond simple concatenation or summation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adjusts feature importance</a:t>
            </a:r>
          </a:p>
          <a:p>
            <a:pPr lvl="1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the model to focus on the most discriminative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65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752</TotalTime>
  <Words>1048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Times New Roman</vt:lpstr>
      <vt:lpstr>Parallax</vt:lpstr>
      <vt:lpstr>Transfer Learning for Image Classification  Development of a Hybrid Model </vt:lpstr>
      <vt:lpstr>Research Overview</vt:lpstr>
      <vt:lpstr>Problem Statement &amp; Research Question</vt:lpstr>
      <vt:lpstr>Research Objectives</vt:lpstr>
      <vt:lpstr>Literature Review - Theoretical Foundations Key Contributions to Transfer Learning and Hybrid CNNs</vt:lpstr>
      <vt:lpstr>Research Gaps</vt:lpstr>
      <vt:lpstr>Methodology - Dataset &amp; Evaluation</vt:lpstr>
      <vt:lpstr>Initial Implementation - 3-Model Hybrid Architecture</vt:lpstr>
      <vt:lpstr>Attention-Based Feature Fusion</vt:lpstr>
      <vt:lpstr>Fine-Tuning Strategy - 2-Model Implementation</vt:lpstr>
      <vt:lpstr>Implementation Details Processing, Regularization &amp; Training</vt:lpstr>
      <vt:lpstr>Results and Expected Outcomes</vt:lpstr>
      <vt:lpstr>Future Work - Proposed Enhancements</vt:lpstr>
      <vt:lpstr>Conclusion </vt:lpstr>
      <vt:lpstr>References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for Image Classification Development of a Hybrid Model</dc:title>
  <dc:creator>Nitin Mundakkil</dc:creator>
  <cp:lastModifiedBy>Nitin Mundakkil</cp:lastModifiedBy>
  <cp:revision>27</cp:revision>
  <dcterms:created xsi:type="dcterms:W3CDTF">2025-04-02T17:55:12Z</dcterms:created>
  <dcterms:modified xsi:type="dcterms:W3CDTF">2025-04-08T17:30:31Z</dcterms:modified>
</cp:coreProperties>
</file>