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8" r:id="rId3"/>
    <p:sldId id="274" r:id="rId4"/>
    <p:sldId id="275" r:id="rId5"/>
    <p:sldId id="276" r:id="rId6"/>
    <p:sldId id="259" r:id="rId7"/>
    <p:sldId id="260" r:id="rId8"/>
    <p:sldId id="277" r:id="rId9"/>
    <p:sldId id="278" r:id="rId10"/>
    <p:sldId id="261" r:id="rId11"/>
    <p:sldId id="262" r:id="rId12"/>
    <p:sldId id="263" r:id="rId13"/>
    <p:sldId id="266" r:id="rId14"/>
    <p:sldId id="265" r:id="rId15"/>
    <p:sldId id="267"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6D41E-78B2-47AE-B0D9-2C8DC08F3220}" type="datetimeFigureOut">
              <a:rPr lang="en-US" smtClean="0"/>
              <a:pPr/>
              <a:t>11/25/2020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AA0FF2-7BF7-4BC3-B7FB-C8F8A785C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42F4873-1763-4990-80A5-D6A914FEF57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F4873-1763-4990-80A5-D6A914FEF57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F4873-1763-4990-80A5-D6A914FEF57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238076-FDF8-428E-B880-DAC7DC943381}"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F4873-1763-4990-80A5-D6A914FEF5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F238076-FDF8-428E-B880-DAC7DC943381}" type="datetimeFigureOut">
              <a:rPr lang="en-US" smtClean="0"/>
              <a:pPr/>
              <a:t>11/25/2020</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942F4873-1763-4990-80A5-D6A914FEF5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F238076-FDF8-428E-B880-DAC7DC943381}" type="datetimeFigureOut">
              <a:rPr lang="en-US" smtClean="0"/>
              <a:pPr/>
              <a:t>11/25/2020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42F4873-1763-4990-80A5-D6A914FEF57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8015318" cy="5653240"/>
          </a:xfrm>
          <a:solidFill>
            <a:schemeClr val="bg1"/>
          </a:solidFill>
          <a:ln>
            <a:solidFill>
              <a:schemeClr val="bg2"/>
            </a:solidFill>
          </a:ln>
        </p:spPr>
        <p:txBody>
          <a:bodyPr/>
          <a:lstStyle/>
          <a:p>
            <a:pPr algn="ctr"/>
            <a:r>
              <a:rPr lang="en-US" dirty="0">
                <a:latin typeface="Algerian" pitchFamily="82" charset="0"/>
                <a:cs typeface="Calibri" pitchFamily="34" charset="0"/>
              </a:rPr>
              <a:t/>
            </a:r>
            <a:br>
              <a:rPr lang="en-US" dirty="0">
                <a:latin typeface="Algerian" pitchFamily="82" charset="0"/>
                <a:cs typeface="Calibri" pitchFamily="34" charset="0"/>
              </a:rPr>
            </a:br>
            <a:r>
              <a:rPr lang="en-US" dirty="0">
                <a:latin typeface="Algerian" pitchFamily="82" charset="0"/>
                <a:cs typeface="Calibri" pitchFamily="34" charset="0"/>
              </a:rPr>
              <a:t>AUTOMATIC CERTIFICATE GENERATOR</a:t>
            </a:r>
            <a:br>
              <a:rPr lang="en-US" dirty="0">
                <a:latin typeface="Algerian" pitchFamily="82" charset="0"/>
                <a:cs typeface="Calibri" pitchFamily="34" charset="0"/>
              </a:rPr>
            </a:br>
            <a:r>
              <a:rPr lang="en-US" dirty="0">
                <a:latin typeface="Algerian" pitchFamily="82" charset="0"/>
                <a:cs typeface="Calibri" pitchFamily="34" charset="0"/>
              </a:rPr>
              <a:t/>
            </a:r>
            <a:br>
              <a:rPr lang="en-US" dirty="0">
                <a:latin typeface="Algerian" pitchFamily="82" charset="0"/>
                <a:cs typeface="Calibri" pitchFamily="34" charset="0"/>
              </a:rPr>
            </a:br>
            <a:r>
              <a:rPr lang="en-US" dirty="0">
                <a:latin typeface="Algerian" pitchFamily="82" charset="0"/>
                <a:cs typeface="Calibri" pitchFamily="34" charset="0"/>
              </a:rPr>
              <a:t>(</a:t>
            </a:r>
            <a:r>
              <a:rPr lang="en-US" sz="3200" dirty="0">
                <a:latin typeface="Algerian" pitchFamily="82" charset="0"/>
                <a:cs typeface="Calibri" pitchFamily="34" charset="0"/>
              </a:rPr>
              <a:t>USING OPENCV AND PYTHON)</a:t>
            </a:r>
            <a:endParaRPr lang="en-US" dirty="0">
              <a:latin typeface="Algerian" pitchFamily="82"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IMPLEMENATION</a:t>
            </a:r>
          </a:p>
        </p:txBody>
      </p:sp>
      <p:sp>
        <p:nvSpPr>
          <p:cNvPr id="3" name="Content Placeholder 2"/>
          <p:cNvSpPr>
            <a:spLocks noGrp="1"/>
          </p:cNvSpPr>
          <p:nvPr>
            <p:ph idx="1"/>
          </p:nvPr>
        </p:nvSpPr>
        <p:spPr/>
        <p:txBody>
          <a:bodyPr>
            <a:normAutofit fontScale="85000" lnSpcReduction="20000"/>
          </a:bodyPr>
          <a:lstStyle/>
          <a:p>
            <a:r>
              <a:rPr lang="en-US" dirty="0"/>
              <a:t>We make this project by making two sets which is set coordinates and generate certificate so in set coordinate we set the coordinates of name and date and in case of generate certificate we select text file of names and also change default date and generate multiple certificates. </a:t>
            </a:r>
          </a:p>
          <a:p>
            <a:r>
              <a:rPr lang="en-US" dirty="0"/>
              <a:t>And also we required to implement various libraries such as </a:t>
            </a:r>
            <a:r>
              <a:rPr lang="en-US" dirty="0" err="1"/>
              <a:t>PIL,openCV,csv,os,numpy.this</a:t>
            </a:r>
            <a:r>
              <a:rPr lang="en-US" dirty="0"/>
              <a:t> libraries played an important role for automation of certificates . </a:t>
            </a:r>
          </a:p>
          <a:p>
            <a:r>
              <a:rPr lang="en-US" dirty="0"/>
              <a:t>First we check whether these libraries are present on system or </a:t>
            </a:r>
            <a:r>
              <a:rPr lang="en-US" dirty="0" err="1"/>
              <a:t>not.we</a:t>
            </a:r>
            <a:r>
              <a:rPr lang="en-US" dirty="0"/>
              <a:t> </a:t>
            </a:r>
            <a:r>
              <a:rPr lang="en-US" dirty="0" err="1"/>
              <a:t>iinstall</a:t>
            </a:r>
            <a:r>
              <a:rPr lang="en-US" dirty="0"/>
              <a:t> these by using pip and then import these libraries by import method.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p:txBody>
          <a:bodyPr>
            <a:normAutofit fontScale="62500" lnSpcReduction="20000"/>
          </a:bodyPr>
          <a:lstStyle/>
          <a:p>
            <a:r>
              <a:rPr lang="en-US" dirty="0"/>
              <a:t>PIL(Python Image Library) is used  </a:t>
            </a:r>
            <a:r>
              <a:rPr lang="en-US" dirty="0" err="1"/>
              <a:t>Imagefont</a:t>
            </a:r>
            <a:r>
              <a:rPr lang="en-US" dirty="0"/>
              <a:t>, </a:t>
            </a:r>
            <a:r>
              <a:rPr lang="en-US" dirty="0" err="1"/>
              <a:t>Imagedraw</a:t>
            </a:r>
            <a:r>
              <a:rPr lang="en-US" dirty="0"/>
              <a:t> and </a:t>
            </a:r>
            <a:r>
              <a:rPr lang="en-US" dirty="0" err="1"/>
              <a:t>Image.it</a:t>
            </a:r>
            <a:r>
              <a:rPr lang="en-US" dirty="0"/>
              <a:t> is used for </a:t>
            </a:r>
            <a:r>
              <a:rPr lang="en-US" dirty="0" err="1"/>
              <a:t>opening,manipulating</a:t>
            </a:r>
            <a:r>
              <a:rPr lang="en-US" dirty="0"/>
              <a:t> and saving many different image file formats.</a:t>
            </a:r>
          </a:p>
          <a:p>
            <a:r>
              <a:rPr lang="en-US" dirty="0"/>
              <a:t>  </a:t>
            </a:r>
            <a:r>
              <a:rPr lang="en-US" dirty="0" err="1"/>
              <a:t>OpenCV</a:t>
            </a:r>
            <a:r>
              <a:rPr lang="en-US" dirty="0"/>
              <a:t> is the huge open-source library for computer vision, machine learning, and image processing and now it plays a major role in real-time operation which is very important in today’s systems. By using it, one can process images and videos to identify objects, faces, or even the handwriting of a human.</a:t>
            </a:r>
          </a:p>
          <a:p>
            <a:r>
              <a:rPr lang="en-US" dirty="0"/>
              <a:t> The CSV module implements classes to read data in CSV format. It allows programmers to say, “write this data in the format.. the CSV formats understood by other applications or define their own special-purpose CSV formats.</a:t>
            </a:r>
          </a:p>
          <a:p>
            <a:r>
              <a:rPr lang="en-US" dirty="0"/>
              <a:t> The OS module allows interaction with the Operating System, either generically or specific to a particular OS. NUMPY is a Python package. It stands for 'Numerical Python'. It is a library consisting of multidimensional array objects and a collection of routines for processing of array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p:txBody>
          <a:bodyPr/>
          <a:lstStyle/>
          <a:p>
            <a:r>
              <a:rPr lang="en-US" dirty="0"/>
              <a:t>from PIL import </a:t>
            </a:r>
            <a:r>
              <a:rPr lang="en-US" dirty="0" err="1"/>
              <a:t>imageFont,ImageDraw,Image</a:t>
            </a:r>
            <a:endParaRPr lang="en-US" dirty="0"/>
          </a:p>
          <a:p>
            <a:r>
              <a:rPr lang="en-US" dirty="0"/>
              <a:t>import cv2</a:t>
            </a:r>
          </a:p>
          <a:p>
            <a:r>
              <a:rPr lang="en-US" dirty="0"/>
              <a:t>import </a:t>
            </a:r>
            <a:r>
              <a:rPr lang="en-US" dirty="0" err="1"/>
              <a:t>numpy</a:t>
            </a:r>
            <a:r>
              <a:rPr lang="en-US" dirty="0"/>
              <a:t> as </a:t>
            </a:r>
            <a:r>
              <a:rPr lang="en-US" dirty="0" err="1"/>
              <a:t>np</a:t>
            </a:r>
            <a:endParaRPr lang="en-US" dirty="0"/>
          </a:p>
          <a:p>
            <a:r>
              <a:rPr lang="en-US" dirty="0"/>
              <a:t>import </a:t>
            </a:r>
            <a:r>
              <a:rPr lang="en-US" dirty="0" err="1"/>
              <a:t>os</a:t>
            </a:r>
            <a:endParaRPr lang="en-US" dirty="0"/>
          </a:p>
          <a:p>
            <a:r>
              <a:rPr lang="en-US" dirty="0"/>
              <a:t>import </a:t>
            </a:r>
            <a:r>
              <a:rPr lang="en-US" dirty="0" err="1"/>
              <a:t>csv</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dirty="0"/>
              <a:t>CODING</a:t>
            </a:r>
          </a:p>
        </p:txBody>
      </p:sp>
      <p:sp>
        <p:nvSpPr>
          <p:cNvPr id="3" name="Content Placeholder 2"/>
          <p:cNvSpPr>
            <a:spLocks noGrp="1"/>
          </p:cNvSpPr>
          <p:nvPr>
            <p:ph sz="half" idx="1"/>
          </p:nvPr>
        </p:nvSpPr>
        <p:spPr>
          <a:xfrm>
            <a:off x="0" y="642919"/>
            <a:ext cx="4429124" cy="5500725"/>
          </a:xfrm>
        </p:spPr>
        <p:txBody>
          <a:bodyPr>
            <a:noAutofit/>
          </a:bodyPr>
          <a:lstStyle/>
          <a:p>
            <a:r>
              <a:rPr lang="en-US" sz="1000" dirty="0">
                <a:latin typeface="Cambria Math" pitchFamily="18" charset="0"/>
                <a:ea typeface="Cambria Math" pitchFamily="18" charset="0"/>
              </a:rPr>
              <a:t>from PIL import </a:t>
            </a:r>
            <a:r>
              <a:rPr lang="en-US" sz="1000" dirty="0" err="1">
                <a:latin typeface="Cambria Math" pitchFamily="18" charset="0"/>
                <a:ea typeface="Cambria Math" pitchFamily="18" charset="0"/>
              </a:rPr>
              <a:t>ImageFont</a:t>
            </a:r>
            <a:r>
              <a:rPr lang="en-US" sz="1000" dirty="0">
                <a:latin typeface="Cambria Math" pitchFamily="18" charset="0"/>
                <a:ea typeface="Cambria Math" pitchFamily="18" charset="0"/>
              </a:rPr>
              <a:t>, </a:t>
            </a:r>
            <a:r>
              <a:rPr lang="en-US" sz="1000" dirty="0" err="1">
                <a:latin typeface="Cambria Math" pitchFamily="18" charset="0"/>
                <a:ea typeface="Cambria Math" pitchFamily="18" charset="0"/>
              </a:rPr>
              <a:t>ImageDraw</a:t>
            </a:r>
            <a:r>
              <a:rPr lang="en-US" sz="1000" dirty="0">
                <a:latin typeface="Cambria Math" pitchFamily="18" charset="0"/>
                <a:ea typeface="Cambria Math" pitchFamily="18" charset="0"/>
              </a:rPr>
              <a:t>, Image  </a:t>
            </a:r>
          </a:p>
          <a:p>
            <a:r>
              <a:rPr lang="en-US" sz="1000" dirty="0">
                <a:latin typeface="Cambria Math" pitchFamily="18" charset="0"/>
                <a:ea typeface="Cambria Math" pitchFamily="18" charset="0"/>
              </a:rPr>
              <a:t>import cv2  </a:t>
            </a:r>
          </a:p>
          <a:p>
            <a:r>
              <a:rPr lang="en-US" sz="1000" dirty="0">
                <a:latin typeface="Cambria Math" pitchFamily="18" charset="0"/>
                <a:ea typeface="Cambria Math" pitchFamily="18" charset="0"/>
              </a:rPr>
              <a:t>import </a:t>
            </a:r>
            <a:r>
              <a:rPr lang="en-US" sz="1000" dirty="0" err="1">
                <a:latin typeface="Cambria Math" pitchFamily="18" charset="0"/>
                <a:ea typeface="Cambria Math" pitchFamily="18" charset="0"/>
              </a:rPr>
              <a:t>numpy</a:t>
            </a:r>
            <a:r>
              <a:rPr lang="en-US" sz="1000" dirty="0">
                <a:latin typeface="Cambria Math" pitchFamily="18" charset="0"/>
                <a:ea typeface="Cambria Math" pitchFamily="18" charset="0"/>
              </a:rPr>
              <a:t> as </a:t>
            </a:r>
            <a:r>
              <a:rPr lang="en-US" sz="1000" dirty="0" err="1">
                <a:latin typeface="Cambria Math" pitchFamily="18" charset="0"/>
                <a:ea typeface="Cambria Math" pitchFamily="18" charset="0"/>
              </a:rPr>
              <a:t>np</a:t>
            </a:r>
            <a:r>
              <a:rPr lang="en-US" sz="1000" dirty="0">
                <a:latin typeface="Cambria Math" pitchFamily="18" charset="0"/>
                <a:ea typeface="Cambria Math" pitchFamily="18" charset="0"/>
              </a:rPr>
              <a:t>  </a:t>
            </a:r>
          </a:p>
          <a:p>
            <a:r>
              <a:rPr lang="en-US" sz="1000" dirty="0">
                <a:latin typeface="Cambria Math" pitchFamily="18" charset="0"/>
                <a:ea typeface="Cambria Math" pitchFamily="18" charset="0"/>
              </a:rPr>
              <a:t>import </a:t>
            </a:r>
            <a:r>
              <a:rPr lang="en-US" sz="1000" dirty="0" err="1">
                <a:latin typeface="Cambria Math" pitchFamily="18" charset="0"/>
                <a:ea typeface="Cambria Math" pitchFamily="18" charset="0"/>
              </a:rPr>
              <a:t>os</a:t>
            </a:r>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import </a:t>
            </a:r>
            <a:r>
              <a:rPr lang="en-US" sz="1000" dirty="0" err="1">
                <a:latin typeface="Cambria Math" pitchFamily="18" charset="0"/>
                <a:ea typeface="Cambria Math" pitchFamily="18" charset="0"/>
              </a:rPr>
              <a:t>csv</a:t>
            </a:r>
            <a:endParaRPr lang="en-US" sz="1000" dirty="0">
              <a:latin typeface="Cambria Math" pitchFamily="18" charset="0"/>
              <a:ea typeface="Cambria Math" pitchFamily="18" charset="0"/>
            </a:endParaRPr>
          </a:p>
          <a:p>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f = open("</a:t>
            </a:r>
            <a:r>
              <a:rPr lang="en-US" sz="1000" dirty="0" err="1">
                <a:latin typeface="Cambria Math" pitchFamily="18" charset="0"/>
                <a:ea typeface="Cambria Math" pitchFamily="18" charset="0"/>
              </a:rPr>
              <a:t>names.txt","r</a:t>
            </a:r>
            <a:r>
              <a:rPr lang="en-US" sz="1000" dirty="0">
                <a:latin typeface="Cambria Math" pitchFamily="18" charset="0"/>
                <a:ea typeface="Cambria Math" pitchFamily="18" charset="0"/>
              </a:rPr>
              <a:t>")</a:t>
            </a:r>
          </a:p>
          <a:p>
            <a:r>
              <a:rPr lang="en-US" sz="1000" dirty="0" err="1">
                <a:latin typeface="Cambria Math" pitchFamily="18" charset="0"/>
                <a:ea typeface="Cambria Math" pitchFamily="18" charset="0"/>
              </a:rPr>
              <a:t>names_list</a:t>
            </a:r>
            <a:r>
              <a:rPr lang="en-US" sz="1000" dirty="0">
                <a:latin typeface="Cambria Math" pitchFamily="18" charset="0"/>
                <a:ea typeface="Cambria Math" pitchFamily="18" charset="0"/>
              </a:rPr>
              <a:t> = </a:t>
            </a:r>
            <a:r>
              <a:rPr lang="en-US" sz="1000" dirty="0" err="1">
                <a:latin typeface="Cambria Math" pitchFamily="18" charset="0"/>
                <a:ea typeface="Cambria Math" pitchFamily="18" charset="0"/>
              </a:rPr>
              <a:t>f.read</a:t>
            </a:r>
            <a:r>
              <a:rPr lang="en-US" sz="1000" dirty="0">
                <a:latin typeface="Cambria Math" pitchFamily="18" charset="0"/>
                <a:ea typeface="Cambria Math" pitchFamily="18" charset="0"/>
              </a:rPr>
              <a:t>().split("\n")</a:t>
            </a:r>
          </a:p>
          <a:p>
            <a:r>
              <a:rPr lang="en-US" sz="1000" dirty="0">
                <a:latin typeface="Cambria Math" pitchFamily="18" charset="0"/>
                <a:ea typeface="Cambria Math" pitchFamily="18" charset="0"/>
              </a:rPr>
              <a:t>#print(</a:t>
            </a:r>
            <a:r>
              <a:rPr lang="en-US" sz="1000" dirty="0" err="1">
                <a:latin typeface="Cambria Math" pitchFamily="18" charset="0"/>
                <a:ea typeface="Cambria Math" pitchFamily="18" charset="0"/>
              </a:rPr>
              <a:t>names_list</a:t>
            </a:r>
            <a:r>
              <a:rPr lang="en-US" sz="1000" dirty="0">
                <a:latin typeface="Cambria Math" pitchFamily="18" charset="0"/>
                <a:ea typeface="Cambria Math" pitchFamily="18" charset="0"/>
              </a:rPr>
              <a:t>)</a:t>
            </a:r>
          </a:p>
          <a:p>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f1 = open("</a:t>
            </a:r>
            <a:r>
              <a:rPr lang="en-US" sz="1000" dirty="0" err="1">
                <a:latin typeface="Cambria Math" pitchFamily="18" charset="0"/>
                <a:ea typeface="Cambria Math" pitchFamily="18" charset="0"/>
              </a:rPr>
              <a:t>coords.txt","r</a:t>
            </a:r>
            <a:r>
              <a:rPr lang="en-US" sz="1000" dirty="0">
                <a:latin typeface="Cambria Math" pitchFamily="18" charset="0"/>
                <a:ea typeface="Cambria Math" pitchFamily="18" charset="0"/>
              </a:rPr>
              <a:t>")</a:t>
            </a:r>
          </a:p>
          <a:p>
            <a:r>
              <a:rPr lang="en-US" sz="1000" dirty="0">
                <a:latin typeface="Cambria Math" pitchFamily="18" charset="0"/>
                <a:ea typeface="Cambria Math" pitchFamily="18" charset="0"/>
              </a:rPr>
              <a:t>coordinates = f1.read().split("\n")</a:t>
            </a:r>
          </a:p>
          <a:p>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flag=True</a:t>
            </a:r>
          </a:p>
          <a:p>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for </a:t>
            </a:r>
            <a:r>
              <a:rPr lang="en-US" sz="1000" dirty="0" err="1">
                <a:latin typeface="Cambria Math" pitchFamily="18" charset="0"/>
                <a:ea typeface="Cambria Math" pitchFamily="18" charset="0"/>
              </a:rPr>
              <a:t>i</a:t>
            </a:r>
            <a:r>
              <a:rPr lang="en-US" sz="1000" dirty="0">
                <a:latin typeface="Cambria Math" pitchFamily="18" charset="0"/>
                <a:ea typeface="Cambria Math" pitchFamily="18" charset="0"/>
              </a:rPr>
              <a:t> in range(</a:t>
            </a:r>
            <a:r>
              <a:rPr lang="en-US" sz="1000" dirty="0" err="1">
                <a:latin typeface="Cambria Math" pitchFamily="18" charset="0"/>
                <a:ea typeface="Cambria Math" pitchFamily="18" charset="0"/>
              </a:rPr>
              <a:t>len</a:t>
            </a:r>
            <a:r>
              <a:rPr lang="en-US" sz="1000" dirty="0">
                <a:latin typeface="Cambria Math" pitchFamily="18" charset="0"/>
                <a:ea typeface="Cambria Math" pitchFamily="18" charset="0"/>
              </a:rPr>
              <a:t>(</a:t>
            </a:r>
            <a:r>
              <a:rPr lang="en-US" sz="1000" dirty="0" err="1">
                <a:latin typeface="Cambria Math" pitchFamily="18" charset="0"/>
                <a:ea typeface="Cambria Math" pitchFamily="18" charset="0"/>
              </a:rPr>
              <a:t>names_list</a:t>
            </a:r>
            <a:r>
              <a:rPr lang="en-US" sz="1000" dirty="0">
                <a:latin typeface="Cambria Math" pitchFamily="18" charset="0"/>
                <a:ea typeface="Cambria Math" pitchFamily="18" charset="0"/>
              </a:rPr>
              <a:t>)):</a:t>
            </a:r>
          </a:p>
          <a:p>
            <a:r>
              <a:rPr lang="en-US" sz="1000" dirty="0">
                <a:latin typeface="Cambria Math" pitchFamily="18" charset="0"/>
                <a:ea typeface="Cambria Math" pitchFamily="18" charset="0"/>
              </a:rPr>
              <a:t>    </a:t>
            </a:r>
            <a:r>
              <a:rPr lang="en-US" sz="1000" dirty="0" err="1">
                <a:latin typeface="Cambria Math" pitchFamily="18" charset="0"/>
                <a:ea typeface="Cambria Math" pitchFamily="18" charset="0"/>
              </a:rPr>
              <a:t>name_to_print</a:t>
            </a:r>
            <a:r>
              <a:rPr lang="en-US" sz="1000" dirty="0">
                <a:latin typeface="Cambria Math" pitchFamily="18" charset="0"/>
                <a:ea typeface="Cambria Math" pitchFamily="18" charset="0"/>
              </a:rPr>
              <a:t> = </a:t>
            </a:r>
            <a:r>
              <a:rPr lang="en-US" sz="1000" dirty="0" err="1">
                <a:latin typeface="Cambria Math" pitchFamily="18" charset="0"/>
                <a:ea typeface="Cambria Math" pitchFamily="18" charset="0"/>
              </a:rPr>
              <a:t>names_list</a:t>
            </a:r>
            <a:r>
              <a:rPr lang="en-US" sz="1000" dirty="0">
                <a:latin typeface="Cambria Math" pitchFamily="18" charset="0"/>
                <a:ea typeface="Cambria Math" pitchFamily="18" charset="0"/>
              </a:rPr>
              <a:t>[</a:t>
            </a:r>
            <a:r>
              <a:rPr lang="en-US" sz="1000" dirty="0" err="1">
                <a:latin typeface="Cambria Math" pitchFamily="18" charset="0"/>
                <a:ea typeface="Cambria Math" pitchFamily="18" charset="0"/>
              </a:rPr>
              <a:t>i</a:t>
            </a:r>
            <a:r>
              <a:rPr lang="en-US" sz="1000" dirty="0">
                <a:latin typeface="Cambria Math" pitchFamily="18" charset="0"/>
                <a:ea typeface="Cambria Math" pitchFamily="18" charset="0"/>
              </a:rPr>
              <a:t>]</a:t>
            </a:r>
          </a:p>
          <a:p>
            <a:r>
              <a:rPr lang="en-US" sz="1000" dirty="0">
                <a:latin typeface="Cambria Math" pitchFamily="18" charset="0"/>
                <a:ea typeface="Cambria Math" pitchFamily="18" charset="0"/>
              </a:rPr>
              <a:t>    </a:t>
            </a:r>
            <a:r>
              <a:rPr lang="en-US" sz="1000" dirty="0" err="1">
                <a:latin typeface="Cambria Math" pitchFamily="18" charset="0"/>
                <a:ea typeface="Cambria Math" pitchFamily="18" charset="0"/>
              </a:rPr>
              <a:t>date_to_print</a:t>
            </a:r>
            <a:r>
              <a:rPr lang="en-US" sz="1000" dirty="0">
                <a:latin typeface="Cambria Math" pitchFamily="18" charset="0"/>
                <a:ea typeface="Cambria Math" pitchFamily="18" charset="0"/>
              </a:rPr>
              <a:t> = "20/11/2020"#Change this date as per requirement</a:t>
            </a:r>
          </a:p>
          <a:p>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    # Load image in </a:t>
            </a:r>
            <a:r>
              <a:rPr lang="en-US" sz="1000" dirty="0" err="1">
                <a:latin typeface="Cambria Math" pitchFamily="18" charset="0"/>
                <a:ea typeface="Cambria Math" pitchFamily="18" charset="0"/>
              </a:rPr>
              <a:t>OpenCV</a:t>
            </a:r>
            <a:r>
              <a:rPr lang="en-US" sz="1000" dirty="0">
                <a:latin typeface="Cambria Math" pitchFamily="18" charset="0"/>
                <a:ea typeface="Cambria Math" pitchFamily="18" charset="0"/>
              </a:rPr>
              <a:t>  </a:t>
            </a:r>
          </a:p>
          <a:p>
            <a:r>
              <a:rPr lang="en-US" sz="1000" dirty="0">
                <a:latin typeface="Cambria Math" pitchFamily="18" charset="0"/>
                <a:ea typeface="Cambria Math" pitchFamily="18" charset="0"/>
              </a:rPr>
              <a:t>    image = cv2.imread("ce3.jpg")  </a:t>
            </a:r>
          </a:p>
          <a:p>
            <a:r>
              <a:rPr lang="en-US" sz="1000" dirty="0">
                <a:latin typeface="Cambria Math" pitchFamily="18" charset="0"/>
                <a:ea typeface="Cambria Math" pitchFamily="18" charset="0"/>
              </a:rPr>
              <a:t> # Convert the image to RGB (</a:t>
            </a:r>
            <a:r>
              <a:rPr lang="en-US" sz="1000" dirty="0" err="1">
                <a:latin typeface="Cambria Math" pitchFamily="18" charset="0"/>
                <a:ea typeface="Cambria Math" pitchFamily="18" charset="0"/>
              </a:rPr>
              <a:t>OpenCV</a:t>
            </a:r>
            <a:r>
              <a:rPr lang="en-US" sz="1000" dirty="0">
                <a:latin typeface="Cambria Math" pitchFamily="18" charset="0"/>
                <a:ea typeface="Cambria Math" pitchFamily="18" charset="0"/>
              </a:rPr>
              <a:t> uses BGR)  </a:t>
            </a:r>
          </a:p>
          <a:p>
            <a:r>
              <a:rPr lang="en-US" sz="1000" dirty="0">
                <a:latin typeface="Cambria Math" pitchFamily="18" charset="0"/>
                <a:ea typeface="Cambria Math" pitchFamily="18" charset="0"/>
              </a:rPr>
              <a:t>    cv2_im_rgb = cv2.cvtColor(image,cv2.COLOR_BGR2RGB)  </a:t>
            </a:r>
          </a:p>
          <a:p>
            <a:endParaRPr lang="en-US" sz="1000" dirty="0">
              <a:latin typeface="Cambria Math" pitchFamily="18" charset="0"/>
              <a:ea typeface="Cambria Math" pitchFamily="18" charset="0"/>
            </a:endParaRPr>
          </a:p>
          <a:p>
            <a:r>
              <a:rPr lang="en-US" sz="1000" dirty="0">
                <a:latin typeface="Cambria Math" pitchFamily="18" charset="0"/>
                <a:ea typeface="Cambria Math" pitchFamily="18" charset="0"/>
              </a:rPr>
              <a:t>    # Pass the image to PIL  </a:t>
            </a:r>
          </a:p>
          <a:p>
            <a:r>
              <a:rPr lang="en-US" sz="1000" dirty="0">
                <a:latin typeface="Cambria Math" pitchFamily="18" charset="0"/>
                <a:ea typeface="Cambria Math" pitchFamily="18" charset="0"/>
              </a:rPr>
              <a:t>    </a:t>
            </a:r>
            <a:r>
              <a:rPr lang="en-US" sz="1000" dirty="0" err="1">
                <a:latin typeface="Cambria Math" pitchFamily="18" charset="0"/>
                <a:ea typeface="Cambria Math" pitchFamily="18" charset="0"/>
              </a:rPr>
              <a:t>pil_im</a:t>
            </a:r>
            <a:r>
              <a:rPr lang="en-US" sz="1000" dirty="0">
                <a:latin typeface="Cambria Math" pitchFamily="18" charset="0"/>
                <a:ea typeface="Cambria Math" pitchFamily="18" charset="0"/>
              </a:rPr>
              <a:t> = </a:t>
            </a:r>
            <a:r>
              <a:rPr lang="en-US" sz="1000" dirty="0" err="1">
                <a:latin typeface="Cambria Math" pitchFamily="18" charset="0"/>
                <a:ea typeface="Cambria Math" pitchFamily="18" charset="0"/>
              </a:rPr>
              <a:t>Image.fromarray</a:t>
            </a:r>
            <a:r>
              <a:rPr lang="en-US" sz="1000" dirty="0">
                <a:latin typeface="Cambria Math" pitchFamily="18" charset="0"/>
                <a:ea typeface="Cambria Math" pitchFamily="18" charset="0"/>
              </a:rPr>
              <a:t>(cv2_im_rgb)  </a:t>
            </a:r>
          </a:p>
          <a:p>
            <a:endParaRPr lang="en-US" sz="900" dirty="0"/>
          </a:p>
        </p:txBody>
      </p:sp>
      <p:sp>
        <p:nvSpPr>
          <p:cNvPr id="4" name="Content Placeholder 3"/>
          <p:cNvSpPr>
            <a:spLocks noGrp="1"/>
          </p:cNvSpPr>
          <p:nvPr>
            <p:ph sz="half" idx="2"/>
          </p:nvPr>
        </p:nvSpPr>
        <p:spPr>
          <a:xfrm>
            <a:off x="4572000" y="571480"/>
            <a:ext cx="4286280" cy="6286520"/>
          </a:xfrm>
        </p:spPr>
        <p:txBody>
          <a:bodyPr>
            <a:normAutofit fontScale="77500" lnSpcReduction="20000"/>
          </a:bodyPr>
          <a:lstStyle/>
          <a:p>
            <a:endParaRPr lang="en-US" sz="800" dirty="0"/>
          </a:p>
          <a:p>
            <a:endParaRPr lang="en-US" sz="800" dirty="0"/>
          </a:p>
          <a:p>
            <a:endParaRPr lang="en-US" sz="800" dirty="0"/>
          </a:p>
          <a:p>
            <a:endParaRPr lang="en-US" sz="1300" dirty="0">
              <a:latin typeface="Cambria Math" pitchFamily="18" charset="0"/>
              <a:ea typeface="Cambria Math" pitchFamily="18" charset="0"/>
            </a:endParaRPr>
          </a:p>
          <a:p>
            <a:r>
              <a:rPr lang="en-US" sz="1300" dirty="0">
                <a:latin typeface="Cambria Math" pitchFamily="18" charset="0"/>
                <a:ea typeface="Cambria Math" pitchFamily="18" charset="0"/>
              </a:rPr>
              <a:t>    draw = </a:t>
            </a:r>
            <a:r>
              <a:rPr lang="en-US" sz="1300" dirty="0" err="1">
                <a:latin typeface="Cambria Math" pitchFamily="18" charset="0"/>
                <a:ea typeface="Cambria Math" pitchFamily="18" charset="0"/>
              </a:rPr>
              <a:t>ImageDraw.Draw</a:t>
            </a:r>
            <a:r>
              <a:rPr lang="en-US" sz="1300" dirty="0">
                <a:latin typeface="Cambria Math" pitchFamily="18" charset="0"/>
                <a:ea typeface="Cambria Math" pitchFamily="18" charset="0"/>
              </a:rPr>
              <a:t>(</a:t>
            </a:r>
            <a:r>
              <a:rPr lang="en-US" sz="1300" dirty="0" err="1">
                <a:latin typeface="Cambria Math" pitchFamily="18" charset="0"/>
                <a:ea typeface="Cambria Math" pitchFamily="18" charset="0"/>
              </a:rPr>
              <a:t>pil_im</a:t>
            </a:r>
            <a:r>
              <a:rPr lang="en-US" sz="1300" dirty="0">
                <a:latin typeface="Cambria Math" pitchFamily="18" charset="0"/>
                <a:ea typeface="Cambria Math" pitchFamily="18" charset="0"/>
              </a:rPr>
              <a:t>)  </a:t>
            </a:r>
          </a:p>
          <a:p>
            <a:r>
              <a:rPr lang="en-US" sz="1300" dirty="0">
                <a:latin typeface="Cambria Math" pitchFamily="18" charset="0"/>
                <a:ea typeface="Cambria Math" pitchFamily="18" charset="0"/>
              </a:rPr>
              <a:t>    # use a </a:t>
            </a:r>
            <a:r>
              <a:rPr lang="en-US" sz="1300" dirty="0" err="1">
                <a:latin typeface="Cambria Math" pitchFamily="18" charset="0"/>
                <a:ea typeface="Cambria Math" pitchFamily="18" charset="0"/>
              </a:rPr>
              <a:t>truetype</a:t>
            </a:r>
            <a:r>
              <a:rPr lang="en-US" sz="1300" dirty="0">
                <a:latin typeface="Cambria Math" pitchFamily="18" charset="0"/>
                <a:ea typeface="Cambria Math" pitchFamily="18" charset="0"/>
              </a:rPr>
              <a:t> font  </a:t>
            </a:r>
          </a:p>
          <a:p>
            <a:r>
              <a:rPr lang="en-US" sz="1300" dirty="0">
                <a:latin typeface="Cambria Math" pitchFamily="18" charset="0"/>
                <a:ea typeface="Cambria Math" pitchFamily="18" charset="0"/>
              </a:rPr>
              <a:t>    font = </a:t>
            </a:r>
            <a:r>
              <a:rPr lang="en-US" sz="1300" dirty="0" err="1">
                <a:latin typeface="Cambria Math" pitchFamily="18" charset="0"/>
                <a:ea typeface="Cambria Math" pitchFamily="18" charset="0"/>
              </a:rPr>
              <a:t>ImageFont.truetype</a:t>
            </a:r>
            <a:r>
              <a:rPr lang="en-US" sz="1300" dirty="0">
                <a:latin typeface="Cambria Math" pitchFamily="18" charset="0"/>
                <a:ea typeface="Cambria Math" pitchFamily="18" charset="0"/>
              </a:rPr>
              <a:t>("./fonts/MLSJN.TTF", 29)      #You can change fonts from list given bottom</a:t>
            </a:r>
          </a:p>
          <a:p>
            <a:r>
              <a:rPr lang="en-US" sz="1300" dirty="0">
                <a:latin typeface="Cambria Math" pitchFamily="18" charset="0"/>
                <a:ea typeface="Cambria Math" pitchFamily="18" charset="0"/>
              </a:rPr>
              <a:t>    font1 = </a:t>
            </a:r>
            <a:r>
              <a:rPr lang="en-US" sz="1300" dirty="0" err="1">
                <a:latin typeface="Cambria Math" pitchFamily="18" charset="0"/>
                <a:ea typeface="Cambria Math" pitchFamily="18" charset="0"/>
              </a:rPr>
              <a:t>ImageFont.truetype</a:t>
            </a:r>
            <a:r>
              <a:rPr lang="en-US" sz="1300" dirty="0">
                <a:latin typeface="Cambria Math" pitchFamily="18" charset="0"/>
                <a:ea typeface="Cambria Math" pitchFamily="18" charset="0"/>
              </a:rPr>
              <a:t>("./fonts/OLDENGL.TTF", 22) </a:t>
            </a:r>
          </a:p>
          <a:p>
            <a:endParaRPr lang="en-US" sz="1300" dirty="0">
              <a:latin typeface="Cambria Math" pitchFamily="18" charset="0"/>
              <a:ea typeface="Cambria Math" pitchFamily="18" charset="0"/>
            </a:endParaRPr>
          </a:p>
          <a:p>
            <a:r>
              <a:rPr lang="en-US" sz="1300" dirty="0">
                <a:latin typeface="Cambria Math" pitchFamily="18" charset="0"/>
                <a:ea typeface="Cambria Math" pitchFamily="18" charset="0"/>
              </a:rPr>
              <a:t>    # Draw the text </a:t>
            </a:r>
          </a:p>
          <a:p>
            <a:r>
              <a:rPr lang="en-US" sz="1300" dirty="0">
                <a:latin typeface="Cambria Math" pitchFamily="18" charset="0"/>
                <a:ea typeface="Cambria Math" pitchFamily="18" charset="0"/>
              </a:rPr>
              <a:t>    </a:t>
            </a:r>
            <a:r>
              <a:rPr lang="en-US" sz="1300" dirty="0" err="1">
                <a:latin typeface="Cambria Math" pitchFamily="18" charset="0"/>
                <a:ea typeface="Cambria Math" pitchFamily="18" charset="0"/>
              </a:rPr>
              <a:t>draw.text</a:t>
            </a:r>
            <a:r>
              <a:rPr lang="en-US" sz="1300" dirty="0">
                <a:latin typeface="Cambria Math" pitchFamily="18" charset="0"/>
                <a:ea typeface="Cambria Math" pitchFamily="18" charset="0"/>
              </a:rPr>
              <a:t>((</a:t>
            </a:r>
            <a:r>
              <a:rPr lang="en-US" sz="1300" dirty="0" err="1">
                <a:latin typeface="Cambria Math" pitchFamily="18" charset="0"/>
                <a:ea typeface="Cambria Math" pitchFamily="18" charset="0"/>
              </a:rPr>
              <a:t>int</a:t>
            </a:r>
            <a:r>
              <a:rPr lang="en-US" sz="1300" dirty="0">
                <a:latin typeface="Cambria Math" pitchFamily="18" charset="0"/>
                <a:ea typeface="Cambria Math" pitchFamily="18" charset="0"/>
              </a:rPr>
              <a:t>(coordinates[0]), </a:t>
            </a:r>
            <a:r>
              <a:rPr lang="en-US" sz="1300" dirty="0" err="1">
                <a:latin typeface="Cambria Math" pitchFamily="18" charset="0"/>
                <a:ea typeface="Cambria Math" pitchFamily="18" charset="0"/>
              </a:rPr>
              <a:t>int</a:t>
            </a:r>
            <a:r>
              <a:rPr lang="en-US" sz="1300" dirty="0">
                <a:latin typeface="Cambria Math" pitchFamily="18" charset="0"/>
                <a:ea typeface="Cambria Math" pitchFamily="18" charset="0"/>
              </a:rPr>
              <a:t>(coordinates[1])), </a:t>
            </a:r>
            <a:r>
              <a:rPr lang="en-US" sz="1300" dirty="0" err="1">
                <a:latin typeface="Cambria Math" pitchFamily="18" charset="0"/>
                <a:ea typeface="Cambria Math" pitchFamily="18" charset="0"/>
              </a:rPr>
              <a:t>name_to_print</a:t>
            </a:r>
            <a:r>
              <a:rPr lang="en-US" sz="1300" dirty="0">
                <a:latin typeface="Cambria Math" pitchFamily="18" charset="0"/>
                <a:ea typeface="Cambria Math" pitchFamily="18" charset="0"/>
              </a:rPr>
              <a:t>, font=font , fill='black')</a:t>
            </a:r>
          </a:p>
          <a:p>
            <a:r>
              <a:rPr lang="en-US" sz="1300" dirty="0">
                <a:latin typeface="Cambria Math" pitchFamily="18" charset="0"/>
                <a:ea typeface="Cambria Math" pitchFamily="18" charset="0"/>
              </a:rPr>
              <a:t>    </a:t>
            </a:r>
            <a:r>
              <a:rPr lang="en-US" sz="1300" dirty="0" err="1">
                <a:latin typeface="Cambria Math" pitchFamily="18" charset="0"/>
                <a:ea typeface="Cambria Math" pitchFamily="18" charset="0"/>
              </a:rPr>
              <a:t>draw.text</a:t>
            </a:r>
            <a:r>
              <a:rPr lang="en-US" sz="1300" dirty="0">
                <a:latin typeface="Cambria Math" pitchFamily="18" charset="0"/>
                <a:ea typeface="Cambria Math" pitchFamily="18" charset="0"/>
              </a:rPr>
              <a:t>((</a:t>
            </a:r>
            <a:r>
              <a:rPr lang="en-US" sz="1300" dirty="0" err="1">
                <a:latin typeface="Cambria Math" pitchFamily="18" charset="0"/>
                <a:ea typeface="Cambria Math" pitchFamily="18" charset="0"/>
              </a:rPr>
              <a:t>int</a:t>
            </a:r>
            <a:r>
              <a:rPr lang="en-US" sz="1300" dirty="0">
                <a:latin typeface="Cambria Math" pitchFamily="18" charset="0"/>
                <a:ea typeface="Cambria Math" pitchFamily="18" charset="0"/>
              </a:rPr>
              <a:t>(coordinates[2]), </a:t>
            </a:r>
            <a:r>
              <a:rPr lang="en-US" sz="1300" dirty="0" err="1">
                <a:latin typeface="Cambria Math" pitchFamily="18" charset="0"/>
                <a:ea typeface="Cambria Math" pitchFamily="18" charset="0"/>
              </a:rPr>
              <a:t>int</a:t>
            </a:r>
            <a:r>
              <a:rPr lang="en-US" sz="1300" dirty="0">
                <a:latin typeface="Cambria Math" pitchFamily="18" charset="0"/>
                <a:ea typeface="Cambria Math" pitchFamily="18" charset="0"/>
              </a:rPr>
              <a:t>(coordinates[3])), </a:t>
            </a:r>
            <a:r>
              <a:rPr lang="en-US" sz="1300" dirty="0" err="1">
                <a:latin typeface="Cambria Math" pitchFamily="18" charset="0"/>
                <a:ea typeface="Cambria Math" pitchFamily="18" charset="0"/>
              </a:rPr>
              <a:t>date_to_print</a:t>
            </a:r>
            <a:r>
              <a:rPr lang="en-US" sz="1300" dirty="0">
                <a:latin typeface="Cambria Math" pitchFamily="18" charset="0"/>
                <a:ea typeface="Cambria Math" pitchFamily="18" charset="0"/>
              </a:rPr>
              <a:t> , font=font1, fill='blue')</a:t>
            </a:r>
          </a:p>
          <a:p>
            <a:endParaRPr lang="en-US" sz="1300" dirty="0">
              <a:latin typeface="Cambria Math" pitchFamily="18" charset="0"/>
              <a:ea typeface="Cambria Math" pitchFamily="18" charset="0"/>
            </a:endParaRPr>
          </a:p>
          <a:p>
            <a:r>
              <a:rPr lang="en-US" sz="1300" dirty="0">
                <a:latin typeface="Cambria Math" pitchFamily="18" charset="0"/>
                <a:ea typeface="Cambria Math" pitchFamily="18" charset="0"/>
              </a:rPr>
              <a:t> # Get back the image to </a:t>
            </a:r>
            <a:r>
              <a:rPr lang="en-US" sz="1300" dirty="0" err="1">
                <a:latin typeface="Cambria Math" pitchFamily="18" charset="0"/>
                <a:ea typeface="Cambria Math" pitchFamily="18" charset="0"/>
              </a:rPr>
              <a:t>OpenCV</a:t>
            </a:r>
            <a:r>
              <a:rPr lang="en-US" sz="1300" dirty="0">
                <a:latin typeface="Cambria Math" pitchFamily="18" charset="0"/>
                <a:ea typeface="Cambria Math" pitchFamily="18" charset="0"/>
              </a:rPr>
              <a:t>  </a:t>
            </a:r>
          </a:p>
          <a:p>
            <a:r>
              <a:rPr lang="en-US" sz="1300" dirty="0">
                <a:latin typeface="Cambria Math" pitchFamily="18" charset="0"/>
                <a:ea typeface="Cambria Math" pitchFamily="18" charset="0"/>
              </a:rPr>
              <a:t>    cv2_im_processed = cv2.cvtColor(</a:t>
            </a:r>
            <a:r>
              <a:rPr lang="en-US" sz="1300" dirty="0" err="1">
                <a:latin typeface="Cambria Math" pitchFamily="18" charset="0"/>
                <a:ea typeface="Cambria Math" pitchFamily="18" charset="0"/>
              </a:rPr>
              <a:t>np.array</a:t>
            </a:r>
            <a:r>
              <a:rPr lang="en-US" sz="1300" dirty="0">
                <a:latin typeface="Cambria Math" pitchFamily="18" charset="0"/>
                <a:ea typeface="Cambria Math" pitchFamily="18" charset="0"/>
              </a:rPr>
              <a:t>(</a:t>
            </a:r>
            <a:r>
              <a:rPr lang="en-US" sz="1300" dirty="0" err="1">
                <a:latin typeface="Cambria Math" pitchFamily="18" charset="0"/>
                <a:ea typeface="Cambria Math" pitchFamily="18" charset="0"/>
              </a:rPr>
              <a:t>pil_im</a:t>
            </a:r>
            <a:r>
              <a:rPr lang="en-US" sz="1300" dirty="0">
                <a:latin typeface="Cambria Math" pitchFamily="18" charset="0"/>
                <a:ea typeface="Cambria Math" pitchFamily="18" charset="0"/>
              </a:rPr>
              <a:t>), cv2.COLOR_RGB2BGR)  </a:t>
            </a:r>
          </a:p>
          <a:p>
            <a:r>
              <a:rPr lang="en-US" sz="1300" dirty="0">
                <a:latin typeface="Cambria Math" pitchFamily="18" charset="0"/>
                <a:ea typeface="Cambria Math" pitchFamily="18" charset="0"/>
              </a:rPr>
              <a:t>    </a:t>
            </a:r>
          </a:p>
          <a:p>
            <a:r>
              <a:rPr lang="en-US" sz="1300" dirty="0">
                <a:latin typeface="Cambria Math" pitchFamily="18" charset="0"/>
                <a:ea typeface="Cambria Math" pitchFamily="18" charset="0"/>
              </a:rPr>
              <a:t>    if flag:</a:t>
            </a:r>
          </a:p>
          <a:p>
            <a:r>
              <a:rPr lang="en-US" sz="1300" dirty="0">
                <a:latin typeface="Cambria Math" pitchFamily="18" charset="0"/>
                <a:ea typeface="Cambria Math" pitchFamily="18" charset="0"/>
              </a:rPr>
              <a:t>        cv2.imshow('Certificate', cv2_im_processed) #Shows sample image</a:t>
            </a:r>
          </a:p>
          <a:p>
            <a:r>
              <a:rPr lang="en-US" sz="1300" dirty="0">
                <a:latin typeface="Cambria Math" pitchFamily="18" charset="0"/>
                <a:ea typeface="Cambria Math" pitchFamily="18" charset="0"/>
              </a:rPr>
              <a:t>        flag=False</a:t>
            </a:r>
          </a:p>
          <a:p>
            <a:r>
              <a:rPr lang="en-US" sz="1300" dirty="0">
                <a:latin typeface="Cambria Math" pitchFamily="18" charset="0"/>
                <a:ea typeface="Cambria Math" pitchFamily="18" charset="0"/>
              </a:rPr>
              <a:t>    path = ''</a:t>
            </a:r>
          </a:p>
          <a:p>
            <a:r>
              <a:rPr lang="en-US" sz="1300" dirty="0">
                <a:latin typeface="Cambria Math" pitchFamily="18" charset="0"/>
                <a:ea typeface="Cambria Math" pitchFamily="18" charset="0"/>
              </a:rPr>
              <a:t>    cv2.imwrite('./output/'+name_to_print+'.png',cv2_im_processed)</a:t>
            </a:r>
          </a:p>
          <a:p>
            <a:r>
              <a:rPr lang="en-US" sz="1300" dirty="0">
                <a:latin typeface="Cambria Math" pitchFamily="18" charset="0"/>
                <a:ea typeface="Cambria Math" pitchFamily="18" charset="0"/>
              </a:rPr>
              <a:t>    #</a:t>
            </a:r>
            <a:r>
              <a:rPr lang="en-US" sz="1300" dirty="0" err="1">
                <a:latin typeface="Cambria Math" pitchFamily="18" charset="0"/>
                <a:ea typeface="Cambria Math" pitchFamily="18" charset="0"/>
              </a:rPr>
              <a:t>os.startfile</a:t>
            </a:r>
            <a:r>
              <a:rPr lang="en-US" sz="1300" dirty="0">
                <a:latin typeface="Cambria Math" pitchFamily="18" charset="0"/>
                <a:ea typeface="Cambria Math" pitchFamily="18" charset="0"/>
              </a:rPr>
              <a:t>('output.png')</a:t>
            </a:r>
          </a:p>
          <a:p>
            <a:r>
              <a:rPr lang="en-US" sz="1300" dirty="0">
                <a:latin typeface="Cambria Math" pitchFamily="18" charset="0"/>
                <a:ea typeface="Cambria Math" pitchFamily="18" charset="0"/>
              </a:rPr>
              <a:t>    cv2.waitKey(0)  </a:t>
            </a:r>
          </a:p>
          <a:p>
            <a:endParaRPr lang="en-US" sz="1300" dirty="0">
              <a:latin typeface="Cambria Math" pitchFamily="18" charset="0"/>
              <a:ea typeface="Cambria Math" pitchFamily="18" charset="0"/>
            </a:endParaRPr>
          </a:p>
          <a:p>
            <a:r>
              <a:rPr lang="en-US" sz="1300" dirty="0">
                <a:latin typeface="Cambria Math" pitchFamily="18" charset="0"/>
                <a:ea typeface="Cambria Math" pitchFamily="18" charset="0"/>
              </a:rPr>
              <a:t>    cv2.destroyAllWindows()</a:t>
            </a:r>
          </a:p>
          <a:p>
            <a:r>
              <a:rPr lang="en-US" sz="1000" dirty="0"/>
              <a:t>    </a:t>
            </a:r>
          </a:p>
          <a:p>
            <a:endParaRPr lang="en-US" sz="1000" dirty="0"/>
          </a:p>
          <a:p>
            <a:endParaRPr lang="en-US" sz="1000" dirty="0"/>
          </a:p>
          <a:p>
            <a:endParaRPr lang="en-US" sz="1000" dirty="0"/>
          </a:p>
          <a:p>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OUTPUT</a:t>
            </a:r>
          </a:p>
        </p:txBody>
      </p:sp>
      <p:sp>
        <p:nvSpPr>
          <p:cNvPr id="3" name="Text Placeholder 2"/>
          <p:cNvSpPr>
            <a:spLocks noGrp="1"/>
          </p:cNvSpPr>
          <p:nvPr>
            <p:ph type="body" idx="2"/>
          </p:nvPr>
        </p:nvSpPr>
        <p:spPr/>
        <p:txBody>
          <a:bodyPr/>
          <a:lstStyle/>
          <a:p>
            <a:r>
              <a:rPr lang="en-US" dirty="0"/>
              <a:t>RUN CERTIFCATE FILE</a:t>
            </a:r>
          </a:p>
        </p:txBody>
      </p:sp>
      <p:pic>
        <p:nvPicPr>
          <p:cNvPr id="5" name="Content Placeholder 4" descr="Screenshot (970).png"/>
          <p:cNvPicPr>
            <a:picLocks noGrp="1" noChangeAspect="1"/>
          </p:cNvPicPr>
          <p:nvPr>
            <p:ph sz="half" idx="1"/>
          </p:nvPr>
        </p:nvPicPr>
        <p:blipFill>
          <a:blip r:embed="rId2" cstate="print"/>
          <a:stretch>
            <a:fillRect/>
          </a:stretch>
        </p:blipFill>
        <p:spPr>
          <a:xfrm>
            <a:off x="642910" y="2012626"/>
            <a:ext cx="8358246" cy="46844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OF PROJECT</a:t>
            </a:r>
          </a:p>
        </p:txBody>
      </p:sp>
      <p:sp>
        <p:nvSpPr>
          <p:cNvPr id="3" name="Content Placeholder 2"/>
          <p:cNvSpPr>
            <a:spLocks noGrp="1"/>
          </p:cNvSpPr>
          <p:nvPr>
            <p:ph idx="1"/>
          </p:nvPr>
        </p:nvSpPr>
        <p:spPr/>
        <p:txBody>
          <a:bodyPr>
            <a:normAutofit fontScale="77500" lnSpcReduction="20000"/>
          </a:bodyPr>
          <a:lstStyle/>
          <a:p>
            <a:r>
              <a:rPr lang="en-US" dirty="0"/>
              <a:t>I am a core-committee member of the University Coding Club, and hence we organize many competitions, workshops or events where we need to provide a certificate of participation to the users. To make this process automated, I decided to write a small helper script to provide me with ready to send, automatically generated certificates.</a:t>
            </a:r>
          </a:p>
          <a:p>
            <a:r>
              <a:rPr lang="en-US" dirty="0"/>
              <a:t>Any event usually involves a lot of participants and generating handwritten certificates for each one of them and sending them digitally is a really tedious task. Automating this job can easily save tons of time and manual work and thus also reducing the error rate. This Python script generates certificates with the persons name, reading from an excel file after loading a template certificate in the script.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NITIN KUMAR SINGH</a:t>
            </a:r>
            <a:br>
              <a:rPr lang="en-US" dirty="0" smtClean="0"/>
            </a:br>
            <a:r>
              <a:rPr lang="en-US" dirty="0" smtClean="0"/>
              <a:t>NIKHIL SINGHAL</a:t>
            </a:r>
            <a:br>
              <a:rPr lang="en-US" dirty="0" smtClean="0"/>
            </a:br>
            <a:r>
              <a:rPr lang="en-US" dirty="0" smtClean="0"/>
              <a:t>AMIT VARSHNEY</a:t>
            </a:r>
            <a:endParaRPr lang="en-US" dirty="0"/>
          </a:p>
        </p:txBody>
      </p:sp>
      <p:sp>
        <p:nvSpPr>
          <p:cNvPr id="3" name="Subtitle 2"/>
          <p:cNvSpPr>
            <a:spLocks noGrp="1"/>
          </p:cNvSpPr>
          <p:nvPr>
            <p:ph type="subTitle" idx="1"/>
          </p:nvPr>
        </p:nvSpPr>
        <p:spPr/>
        <p:txBody>
          <a:bodyPr>
            <a:normAutofit/>
          </a:bodyPr>
          <a:lstStyle/>
          <a:p>
            <a:r>
              <a:rPr lang="en-US" sz="3200" dirty="0" smtClean="0">
                <a:latin typeface="Arial Black" pitchFamily="34" charset="0"/>
              </a:rPr>
              <a:t>THANK YOU</a:t>
            </a:r>
            <a:endParaRPr lang="en-US" sz="3200" dirty="0">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p:txBody>
          <a:bodyPr/>
          <a:lstStyle/>
          <a:p>
            <a:r>
              <a:rPr lang="en-US" dirty="0"/>
              <a:t>NITIN KUMAR SINGH(181500434)</a:t>
            </a:r>
          </a:p>
          <a:p>
            <a:r>
              <a:rPr lang="en-US" dirty="0"/>
              <a:t>NIKHIL SINGHAL(181500429)</a:t>
            </a:r>
          </a:p>
          <a:p>
            <a:r>
              <a:rPr lang="en-US" dirty="0"/>
              <a:t>AMIT VARSHNEY(181500087)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MENTOR</a:t>
            </a:r>
          </a:p>
        </p:txBody>
      </p:sp>
      <p:sp>
        <p:nvSpPr>
          <p:cNvPr id="3" name="Content Placeholder 2"/>
          <p:cNvSpPr>
            <a:spLocks noGrp="1"/>
          </p:cNvSpPr>
          <p:nvPr>
            <p:ph idx="1"/>
          </p:nvPr>
        </p:nvSpPr>
        <p:spPr/>
        <p:txBody>
          <a:bodyPr/>
          <a:lstStyle/>
          <a:p>
            <a:r>
              <a:rPr lang="en-US" dirty="0"/>
              <a:t>PRIYA AGARWAL(TECHNICAL TRAINER)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project automatic certificate generator using python and OPENCV  implements a classic version of Certificate generator.</a:t>
            </a:r>
          </a:p>
          <a:p>
            <a:r>
              <a:rPr lang="en-US" dirty="0" smtClean="0"/>
              <a:t> In this the python script automates the process of generating multiple certificates for a given list of people from a template image file. </a:t>
            </a:r>
          </a:p>
          <a:p>
            <a:r>
              <a:rPr lang="en-US" dirty="0" smtClean="0"/>
              <a:t>This certificate generator includes two.txt files one for name of the candidate with date and another for coordinates files. after all this we run the python code and it will fetch all the details from these .text files and will generates the certificate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357166"/>
            <a:ext cx="7772400" cy="914400"/>
          </a:xfrm>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this using python script automates the process of generating multiple certificates for a given list of people from a template image file. </a:t>
            </a:r>
            <a:endParaRPr lang="en-US" dirty="0" smtClean="0"/>
          </a:p>
          <a:p>
            <a:r>
              <a:rPr lang="en-US" dirty="0" smtClean="0"/>
              <a:t>this </a:t>
            </a:r>
            <a:r>
              <a:rPr lang="en-US" dirty="0" smtClean="0"/>
              <a:t>script will take care of the generation of certificate for different people using txt file as an input of names and coordinates of template</a:t>
            </a:r>
            <a:r>
              <a:rPr lang="en-US" dirty="0" smtClean="0"/>
              <a:t>.</a:t>
            </a:r>
          </a:p>
          <a:p>
            <a:r>
              <a:rPr lang="en-US" dirty="0" smtClean="0"/>
              <a:t>To </a:t>
            </a:r>
            <a:r>
              <a:rPr lang="en-US" dirty="0" smtClean="0"/>
              <a:t>explain it in a better way, say you need to provide digital certificates for any purpose, so  create a template for a certificate. It </a:t>
            </a:r>
            <a:r>
              <a:rPr lang="en-US" dirty="0" err="1" smtClean="0"/>
              <a:t>autogenerates</a:t>
            </a:r>
            <a:r>
              <a:rPr lang="en-US" dirty="0" smtClean="0"/>
              <a:t> the certificates of any event of the individual candidates</a:t>
            </a:r>
            <a:r>
              <a:rPr lang="en-US" dirty="0" smtClean="0"/>
              <a:t>.</a:t>
            </a:r>
          </a:p>
          <a:p>
            <a:r>
              <a:rPr lang="en-US" dirty="0" smtClean="0"/>
              <a:t> </a:t>
            </a:r>
            <a:r>
              <a:rPr lang="en-US" dirty="0" smtClean="0"/>
              <a:t>Generating certificate of participation of each </a:t>
            </a:r>
            <a:r>
              <a:rPr lang="en-US" dirty="0" err="1" smtClean="0"/>
              <a:t>attende</a:t>
            </a:r>
            <a:r>
              <a:rPr lang="en-US" dirty="0" smtClean="0"/>
              <a:t> can be cumbersome and hard work. Automating this job can easily save tons of time and manual work</a:t>
            </a:r>
            <a:r>
              <a:rPr lang="en-US" dirty="0" smtClean="0"/>
              <a:t>.</a:t>
            </a:r>
          </a:p>
          <a:p>
            <a:r>
              <a:rPr lang="en-US" dirty="0" smtClean="0"/>
              <a:t> </a:t>
            </a:r>
            <a:r>
              <a:rPr lang="en-US" dirty="0" smtClean="0"/>
              <a:t>We have made this automation possible and quicker than ever. This script can makes thousand of certificates with as simple input as just a name. </a:t>
            </a:r>
            <a:endParaRPr lang="en-US" dirty="0" smtClean="0"/>
          </a:p>
          <a:p>
            <a:r>
              <a:rPr lang="en-US" dirty="0" smtClean="0"/>
              <a:t>Our </a:t>
            </a:r>
            <a:r>
              <a:rPr lang="en-US" dirty="0" smtClean="0"/>
              <a:t>algorithm's quickest runtime is just seconds to generate a single certificate and with minimum possible memory consumption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3" name="Content Placeholder 2"/>
          <p:cNvSpPr>
            <a:spLocks noGrp="1"/>
          </p:cNvSpPr>
          <p:nvPr>
            <p:ph idx="1"/>
          </p:nvPr>
        </p:nvSpPr>
        <p:spPr/>
        <p:txBody>
          <a:bodyPr/>
          <a:lstStyle/>
          <a:p>
            <a:r>
              <a:rPr lang="en-US" dirty="0"/>
              <a:t>TECHNOLOGY:OPEN CV</a:t>
            </a:r>
          </a:p>
          <a:p>
            <a:r>
              <a:rPr lang="en-US" dirty="0"/>
              <a:t>LANGUAGE USED:PYTHON3</a:t>
            </a:r>
          </a:p>
          <a:p>
            <a:r>
              <a:rPr lang="en-US" dirty="0"/>
              <a:t>PYTHON IDLE AND OTHER SOFTWARES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3" name="Content Placeholder 2"/>
          <p:cNvSpPr>
            <a:spLocks noGrp="1"/>
          </p:cNvSpPr>
          <p:nvPr>
            <p:ph idx="1"/>
          </p:nvPr>
        </p:nvSpPr>
        <p:spPr/>
        <p:txBody>
          <a:bodyPr/>
          <a:lstStyle/>
          <a:p>
            <a:r>
              <a:rPr lang="en-US" dirty="0"/>
              <a:t>PROCESSOR USED: Intel Pentium or above</a:t>
            </a:r>
          </a:p>
          <a:p>
            <a:r>
              <a:rPr lang="en-US" dirty="0"/>
              <a:t>OPERATING SYSTEM: Win 7  OR above</a:t>
            </a:r>
          </a:p>
          <a:p>
            <a:r>
              <a:rPr lang="en-US" dirty="0"/>
              <a:t>RAM: 4GB OR above</a:t>
            </a:r>
          </a:p>
          <a:p>
            <a:r>
              <a:rPr lang="en-US" dirty="0"/>
              <a:t>HARDWARE DEVICES : Computer or Laptop System</a:t>
            </a:r>
          </a:p>
          <a:p>
            <a:r>
              <a:rPr lang="en-US" dirty="0"/>
              <a:t>HARD DISK:256GB OR above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I am a core-committee member of the University Coding Club, and hence we organize many competitions, workshops or events where we need to provide a certificate of participation to the users. So we require to generate large amount of certificates for this competitions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Automatic Certificate Generator aims to generate the large amount of digital  certificates for many competitions, workshops and  events. </a:t>
            </a:r>
          </a:p>
          <a:p>
            <a:r>
              <a:rPr lang="en-US" dirty="0" smtClean="0"/>
              <a:t>It also aims to ease the manual work as a university or other institute members to distribute certificates to the participants using python script(Open CV) that automates the process of generating  certificates from given template. Simply edit the  input and output file for the CSV  input and template image and the generated   certificates files and run it.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TotalTime>
  <Words>1128</Words>
  <Application>Microsoft Office PowerPoint</Application>
  <PresentationFormat>On-screen Show (4:3)</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Metro</vt:lpstr>
      <vt:lpstr> AUTOMATIC CERTIFICATE GENERATOR  (USING OPENCV AND PYTHON)</vt:lpstr>
      <vt:lpstr>TEAM MEMBERS:</vt:lpstr>
      <vt:lpstr>PROJECT MENTOR</vt:lpstr>
      <vt:lpstr>  INTRODUCTION</vt:lpstr>
      <vt:lpstr>ABSTRACT</vt:lpstr>
      <vt:lpstr>SOFTWARE REQUIREMENTS:</vt:lpstr>
      <vt:lpstr>HARDWARE REQUIREMENTS:</vt:lpstr>
      <vt:lpstr>PROBLEM STATEMENT</vt:lpstr>
      <vt:lpstr>OBJECTIVE</vt:lpstr>
      <vt:lpstr>IMPLEMENATION</vt:lpstr>
      <vt:lpstr>LIBRARIES</vt:lpstr>
      <vt:lpstr>libraries</vt:lpstr>
      <vt:lpstr>CODING</vt:lpstr>
      <vt:lpstr>FINAL OUTPUT</vt:lpstr>
      <vt:lpstr>FUTURE OF PROJECT</vt:lpstr>
      <vt:lpstr>NITIN KUMAR SINGH NIKHIL SINGHAL AMIT VARSHNEY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CERTIFICATE    GENERATOR  USING OPENCV AND     PYTHON</dc:title>
  <dc:creator>Asus</dc:creator>
  <cp:lastModifiedBy>Asus</cp:lastModifiedBy>
  <cp:revision>31</cp:revision>
  <dcterms:created xsi:type="dcterms:W3CDTF">2020-11-15T04:09:52Z</dcterms:created>
  <dcterms:modified xsi:type="dcterms:W3CDTF">2020-11-25T11:50:20Z</dcterms:modified>
</cp:coreProperties>
</file>