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62" r:id="rId3"/>
    <p:sldId id="259" r:id="rId4"/>
    <p:sldId id="261" r:id="rId5"/>
    <p:sldId id="263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32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B0C5E44-D344-47E1-ABC1-C91A1376211E}" type="datetimeFigureOut">
              <a:rPr lang="en-US" smtClean="0"/>
              <a:t>25-Dec-18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9C0F-87B3-4BD6-A423-F649DADFF77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19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E44-D344-47E1-ABC1-C91A1376211E}" type="datetimeFigureOut">
              <a:rPr lang="en-US" smtClean="0"/>
              <a:t>25-Dec-18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9C0F-87B3-4BD6-A423-F649DADFF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1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E44-D344-47E1-ABC1-C91A1376211E}" type="datetimeFigureOut">
              <a:rPr lang="en-US" smtClean="0"/>
              <a:t>25-Dec-18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9C0F-87B3-4BD6-A423-F649DADFF77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29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E44-D344-47E1-ABC1-C91A1376211E}" type="datetimeFigureOut">
              <a:rPr lang="en-US" smtClean="0"/>
              <a:t>25-Dec-18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9C0F-87B3-4BD6-A423-F649DADFF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9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E44-D344-47E1-ABC1-C91A1376211E}" type="datetimeFigureOut">
              <a:rPr lang="en-US" smtClean="0"/>
              <a:t>25-Dec-18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9C0F-87B3-4BD6-A423-F649DADFF77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07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E44-D344-47E1-ABC1-C91A1376211E}" type="datetimeFigureOut">
              <a:rPr lang="en-US" smtClean="0"/>
              <a:t>25-Dec-18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9C0F-87B3-4BD6-A423-F649DADFF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0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E44-D344-47E1-ABC1-C91A1376211E}" type="datetimeFigureOut">
              <a:rPr lang="en-US" smtClean="0"/>
              <a:t>25-Dec-18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9C0F-87B3-4BD6-A423-F649DADFF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2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E44-D344-47E1-ABC1-C91A1376211E}" type="datetimeFigureOut">
              <a:rPr lang="en-US" smtClean="0"/>
              <a:t>25-Dec-18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9C0F-87B3-4BD6-A423-F649DADFF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E44-D344-47E1-ABC1-C91A1376211E}" type="datetimeFigureOut">
              <a:rPr lang="en-US" smtClean="0"/>
              <a:t>25-Dec-18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9C0F-87B3-4BD6-A423-F649DADFF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4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E44-D344-47E1-ABC1-C91A1376211E}" type="datetimeFigureOut">
              <a:rPr lang="en-US" smtClean="0"/>
              <a:t>25-Dec-18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9C0F-87B3-4BD6-A423-F649DADFF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6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E44-D344-47E1-ABC1-C91A1376211E}" type="datetimeFigureOut">
              <a:rPr lang="en-US" smtClean="0"/>
              <a:t>25-Dec-18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9C0F-87B3-4BD6-A423-F649DADFF77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38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B0C5E44-D344-47E1-ABC1-C91A1376211E}" type="datetimeFigureOut">
              <a:rPr lang="en-US" smtClean="0"/>
              <a:t>25-Dec-18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5F99C0F-87B3-4BD6-A423-F649DADFF77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89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034" y="4960137"/>
            <a:ext cx="7476565" cy="14630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Vision and plan for analytics &amp; data science </a:t>
            </a:r>
            <a:r>
              <a:rPr lang="en-US" dirty="0" smtClean="0"/>
              <a:t>practice at </a:t>
            </a:r>
            <a:r>
              <a:rPr lang="en-US" dirty="0" err="1" smtClean="0"/>
              <a:t>zensar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Nitin Kapoor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3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82" y="585216"/>
            <a:ext cx="11804366" cy="149961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Analytics and data science PRACTICE </a:t>
            </a:r>
            <a:r>
              <a:rPr lang="en-US" sz="4800" dirty="0"/>
              <a:t>-</a:t>
            </a:r>
            <a:r>
              <a:rPr lang="en-US" sz="4800" dirty="0" smtClean="0"/>
              <a:t> MISSION &amp; GOALS</a:t>
            </a:r>
            <a:endParaRPr lang="en-US" sz="4800" dirty="0"/>
          </a:p>
        </p:txBody>
      </p:sp>
      <p:sp>
        <p:nvSpPr>
          <p:cNvPr id="4" name="Rounded Rectangle 3"/>
          <p:cNvSpPr/>
          <p:nvPr/>
        </p:nvSpPr>
        <p:spPr>
          <a:xfrm>
            <a:off x="755421" y="2340325"/>
            <a:ext cx="3642002" cy="4181498"/>
          </a:xfrm>
          <a:prstGeom prst="roundRect">
            <a:avLst>
              <a:gd name="adj" fmla="val 12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800" dirty="0" smtClean="0"/>
              <a:t>Business </a:t>
            </a:r>
            <a:r>
              <a:rPr lang="en-US" sz="2800" dirty="0" smtClean="0"/>
              <a:t>Growth</a:t>
            </a:r>
          </a:p>
          <a:p>
            <a:endParaRPr lang="en-US" dirty="0" smtClean="0"/>
          </a:p>
          <a:p>
            <a:r>
              <a:rPr lang="en-US" sz="3200" dirty="0" smtClean="0"/>
              <a:t>10%</a:t>
            </a:r>
            <a:r>
              <a:rPr lang="en-US" dirty="0" smtClean="0"/>
              <a:t> of </a:t>
            </a:r>
            <a:r>
              <a:rPr lang="en-US" dirty="0" err="1" smtClean="0"/>
              <a:t>Zensar's</a:t>
            </a:r>
            <a:r>
              <a:rPr lang="en-US" dirty="0" smtClean="0"/>
              <a:t> </a:t>
            </a:r>
            <a:r>
              <a:rPr lang="en-US" dirty="0" smtClean="0"/>
              <a:t>OB from Analytics &amp; Data Science, in-line with industry </a:t>
            </a:r>
            <a:r>
              <a:rPr lang="en-US" dirty="0" smtClean="0"/>
              <a:t>norm. </a:t>
            </a:r>
            <a:r>
              <a:rPr lang="en-US" dirty="0" smtClean="0"/>
              <a:t>(up from the current </a:t>
            </a:r>
            <a:r>
              <a:rPr lang="en-US" dirty="0" smtClean="0"/>
              <a:t>~4.5%)*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151" b="13333"/>
          <a:stretch/>
        </p:blipFill>
        <p:spPr>
          <a:xfrm>
            <a:off x="2039615" y="2527042"/>
            <a:ext cx="914400" cy="84933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755421" y="4242816"/>
            <a:ext cx="36420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55421" y="5807152"/>
            <a:ext cx="36420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545134" y="2340325"/>
            <a:ext cx="3642002" cy="4181498"/>
          </a:xfrm>
          <a:prstGeom prst="roundRect">
            <a:avLst>
              <a:gd name="adj" fmla="val 1243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800" dirty="0" smtClean="0"/>
              <a:t>Portfolio </a:t>
            </a:r>
            <a:r>
              <a:rPr lang="en-US" sz="2800" dirty="0" smtClean="0"/>
              <a:t>Modernization</a:t>
            </a:r>
          </a:p>
          <a:p>
            <a:endParaRPr lang="en-US" sz="2800" dirty="0" smtClean="0"/>
          </a:p>
          <a:p>
            <a:r>
              <a:rPr lang="en-US" sz="3200" dirty="0" smtClean="0"/>
              <a:t>10%</a:t>
            </a:r>
            <a:r>
              <a:rPr lang="en-US" dirty="0" smtClean="0"/>
              <a:t> of Analytics &amp; Data Science practice OB in 2019-20 from cloud data platforms and AI propositions (up from current ~0%)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45134" y="4242816"/>
            <a:ext cx="36420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45134" y="5805174"/>
            <a:ext cx="36420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t="17716" b="17168"/>
          <a:stretch/>
        </p:blipFill>
        <p:spPr>
          <a:xfrm>
            <a:off x="5908935" y="2527042"/>
            <a:ext cx="914400" cy="84430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334847" y="2340325"/>
            <a:ext cx="3642002" cy="4181498"/>
          </a:xfrm>
          <a:prstGeom prst="roundRect">
            <a:avLst>
              <a:gd name="adj" fmla="val 1243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dirty="0" smtClean="0"/>
              <a:t>Innovative Industry </a:t>
            </a:r>
            <a:r>
              <a:rPr lang="en-US" sz="2800" dirty="0" smtClean="0"/>
              <a:t>Solutions</a:t>
            </a:r>
          </a:p>
          <a:p>
            <a:endParaRPr lang="en-US" sz="2800" dirty="0" smtClean="0"/>
          </a:p>
          <a:p>
            <a:r>
              <a:rPr lang="en-US" sz="3200" dirty="0" smtClean="0"/>
              <a:t>10%</a:t>
            </a:r>
            <a:r>
              <a:rPr lang="en-US" sz="2800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Analytics &amp; Data Science practice OB in </a:t>
            </a:r>
            <a:r>
              <a:rPr lang="en-US" dirty="0" smtClean="0"/>
              <a:t>2020-21 </a:t>
            </a:r>
            <a:r>
              <a:rPr lang="en-US" dirty="0" smtClean="0"/>
              <a:t>from each </a:t>
            </a:r>
            <a:r>
              <a:rPr lang="en-US" dirty="0" smtClean="0"/>
              <a:t>identified BIG </a:t>
            </a:r>
            <a:r>
              <a:rPr lang="en-US" dirty="0" smtClean="0"/>
              <a:t>BET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8334847" y="4242816"/>
            <a:ext cx="36420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334847" y="5805174"/>
            <a:ext cx="36420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8329" y="6548903"/>
            <a:ext cx="68164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*The plan for achieving this requires better understanding of and alignment to </a:t>
            </a:r>
            <a:r>
              <a:rPr lang="en-US" sz="1050" dirty="0" err="1" smtClean="0"/>
              <a:t>Zensar's</a:t>
            </a:r>
            <a:r>
              <a:rPr lang="en-US" sz="1050" dirty="0" smtClean="0"/>
              <a:t> </a:t>
            </a:r>
            <a:r>
              <a:rPr lang="en-US" sz="1050" dirty="0" smtClean="0"/>
              <a:t>overall </a:t>
            </a:r>
            <a:r>
              <a:rPr lang="en-US" sz="1050" dirty="0" smtClean="0"/>
              <a:t>growth strategy</a:t>
            </a:r>
            <a:endParaRPr lang="en-US" sz="105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/>
          <a:srcRect b="7404"/>
          <a:stretch/>
        </p:blipFill>
        <p:spPr>
          <a:xfrm>
            <a:off x="9698647" y="2474963"/>
            <a:ext cx="914400" cy="84933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36103" y="5875839"/>
            <a:ext cx="348278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rgbClr val="0085C3"/>
              </a:buClr>
            </a:pPr>
            <a:r>
              <a:rPr lang="en-US" b="1" dirty="0" smtClean="0">
                <a:solidFill>
                  <a:schemeClr val="lt1"/>
                </a:solidFill>
              </a:rPr>
              <a:t>Stronger Alignment with Sales,</a:t>
            </a:r>
            <a:r>
              <a:rPr lang="en-US" b="1" dirty="0">
                <a:solidFill>
                  <a:schemeClr val="lt1"/>
                </a:solidFill>
              </a:rPr>
              <a:t> </a:t>
            </a:r>
            <a:r>
              <a:rPr lang="en-US" b="1" dirty="0" smtClean="0">
                <a:solidFill>
                  <a:schemeClr val="lt1"/>
                </a:solidFill>
              </a:rPr>
              <a:t>Explore Inorganic Growth</a:t>
            </a:r>
            <a:endParaRPr lang="en-US" b="1" dirty="0" smtClean="0">
              <a:solidFill>
                <a:schemeClr val="lt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45135" y="5835497"/>
            <a:ext cx="3642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Make Disproportionate </a:t>
            </a:r>
            <a:r>
              <a:rPr lang="en-US" b="1" dirty="0">
                <a:solidFill>
                  <a:schemeClr val="bg1"/>
                </a:solidFill>
              </a:rPr>
              <a:t>Investments in Modern Technologies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34846" y="5872409"/>
            <a:ext cx="3642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Domain Led Solutions and Big Bets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6102" y="1869769"/>
            <a:ext cx="113558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Practice Mission</a:t>
            </a:r>
            <a:r>
              <a:rPr lang="en-US" dirty="0" smtClean="0"/>
              <a:t>: We </a:t>
            </a:r>
            <a:r>
              <a:rPr lang="en-US" dirty="0"/>
              <a:t>will be the best in delivering innovative industry-focused solutions with measurable business outcomes.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748463"/>
            <a:ext cx="7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Goals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9259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Suggestive BIG </a:t>
            </a:r>
            <a:r>
              <a:rPr lang="en-US" dirty="0" smtClean="0"/>
              <a:t>BETS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71074" y="3320713"/>
            <a:ext cx="3128211" cy="3256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Industry 4.0 Analytics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Leverage </a:t>
            </a:r>
            <a:r>
              <a:rPr lang="en-US" dirty="0" err="1" smtClean="0"/>
              <a:t>Zensar's</a:t>
            </a:r>
            <a:r>
              <a:rPr lang="en-US" dirty="0" smtClean="0"/>
              <a:t> partnership with PTC </a:t>
            </a:r>
            <a:r>
              <a:rPr lang="en-US" dirty="0" err="1" smtClean="0"/>
              <a:t>ThingWorx</a:t>
            </a:r>
            <a:r>
              <a:rPr lang="en-US" dirty="0" smtClean="0"/>
              <a:t> to improve factory operations and productivity by using Artificial Intelligence techniques on </a:t>
            </a:r>
            <a:r>
              <a:rPr lang="en-US" dirty="0" err="1" smtClean="0"/>
              <a:t>IoT</a:t>
            </a:r>
            <a:r>
              <a:rPr lang="en-US" dirty="0" smtClean="0"/>
              <a:t> (and MES) data sets.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81074" y="3320713"/>
            <a:ext cx="3128211" cy="32565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/>
              <a:t>Personalized   Shopper Engagement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Use deep learning techniques to discover personalization opportunities in targeting prospects and customers. Implement a closed loop digital marketing campaign.</a:t>
            </a:r>
          </a:p>
          <a:p>
            <a:pPr algn="ctr"/>
            <a:r>
              <a:rPr lang="en-US" dirty="0" smtClean="0"/>
              <a:t>Potential Partner: Adobe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4128" y="1703514"/>
            <a:ext cx="10766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practice proposes to develop deep skills and technology solutions in key identified areas (‘Big Bets’) inline with </a:t>
            </a:r>
            <a:r>
              <a:rPr lang="en-US" dirty="0" err="1" smtClean="0"/>
              <a:t>Zensar’s</a:t>
            </a:r>
            <a:r>
              <a:rPr lang="en-US" dirty="0" smtClean="0"/>
              <a:t> strategy. Each big bet is expected to deliver </a:t>
            </a:r>
            <a:r>
              <a:rPr lang="en-US" dirty="0" err="1" smtClean="0"/>
              <a:t>atleast</a:t>
            </a:r>
            <a:r>
              <a:rPr lang="en-US" dirty="0" smtClean="0"/>
              <a:t> 10% of practice OB in 2020-21. </a:t>
            </a:r>
          </a:p>
          <a:p>
            <a:r>
              <a:rPr lang="en-US" dirty="0" smtClean="0"/>
              <a:t>The below mentioned big bets are suggestions proposed for discussion and evaluation. The final solution ideas will be arrived upon from a better understanding of </a:t>
            </a:r>
            <a:r>
              <a:rPr lang="en-US" dirty="0" err="1" smtClean="0"/>
              <a:t>Zensar’s</a:t>
            </a:r>
            <a:r>
              <a:rPr lang="en-US" dirty="0" smtClean="0"/>
              <a:t> priority areas and in consultation with other stakeholders.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791074" y="3320713"/>
            <a:ext cx="3128211" cy="32565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Conversational      AI for P&amp;C Insurers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Improve operational productivity and customer experience by enabling AI powered voice bots. Customers can intelligently converse with the organization using voice.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53979" y="2887577"/>
            <a:ext cx="978568" cy="10427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69434" y="2887576"/>
            <a:ext cx="978568" cy="10427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8379434" y="2887576"/>
            <a:ext cx="978568" cy="10427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85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9608096" y="2602634"/>
            <a:ext cx="2194560" cy="3668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1916" y="2602634"/>
            <a:ext cx="2191321" cy="36680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647307" y="1682402"/>
            <a:ext cx="2716306" cy="631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Practice Leader – Analytics &amp; Data Science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3714" y="3675337"/>
            <a:ext cx="1945341" cy="3566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Technical Sales Specialist – NA(2)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5267" y="4136079"/>
            <a:ext cx="1945341" cy="3566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Technical Sales Specialist – UK(1)</a:t>
            </a:r>
            <a:endParaRPr lang="en-US" sz="1050" dirty="0"/>
          </a:p>
        </p:txBody>
      </p:sp>
      <p:sp>
        <p:nvSpPr>
          <p:cNvPr id="7" name="Rounded Rectangle 6"/>
          <p:cNvSpPr/>
          <p:nvPr/>
        </p:nvSpPr>
        <p:spPr>
          <a:xfrm>
            <a:off x="409187" y="4594997"/>
            <a:ext cx="1945341" cy="3566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Technical Sales Specialist – SA(1)</a:t>
            </a:r>
            <a:endParaRPr lang="en-US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225534" y="2565361"/>
            <a:ext cx="2311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Onsite Customer Engagement &amp; Advisory</a:t>
            </a:r>
          </a:p>
          <a:p>
            <a:pPr algn="ctr"/>
            <a:r>
              <a:rPr lang="en-US" sz="1400" dirty="0" smtClean="0"/>
              <a:t>(Pre-Sales)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2586319" y="2602634"/>
            <a:ext cx="2194560" cy="3668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712909" y="3669053"/>
            <a:ext cx="1945341" cy="354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Mfg</a:t>
            </a:r>
            <a:r>
              <a:rPr lang="en-US" sz="1200" dirty="0" smtClean="0"/>
              <a:t>: Solution Architect (1) +Consultant (1)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712909" y="4130932"/>
            <a:ext cx="1945341" cy="356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Retail: </a:t>
            </a:r>
            <a:r>
              <a:rPr lang="en-US" sz="1200" dirty="0"/>
              <a:t>Solution Architect </a:t>
            </a:r>
            <a:r>
              <a:rPr lang="en-US" sz="1200" dirty="0" smtClean="0"/>
              <a:t>(1) </a:t>
            </a:r>
            <a:r>
              <a:rPr lang="en-US" sz="1200" dirty="0"/>
              <a:t>+Consultant </a:t>
            </a:r>
            <a:r>
              <a:rPr lang="en-US" sz="1200" dirty="0" smtClean="0"/>
              <a:t>(1)</a:t>
            </a:r>
            <a:endParaRPr lang="en-US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2701965" y="4594871"/>
            <a:ext cx="1945341" cy="356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Insurance: </a:t>
            </a:r>
            <a:r>
              <a:rPr lang="en-US" sz="1200" dirty="0"/>
              <a:t>Solution Architect </a:t>
            </a:r>
            <a:r>
              <a:rPr lang="en-US" sz="1200" dirty="0" smtClean="0"/>
              <a:t>(1) </a:t>
            </a:r>
            <a:r>
              <a:rPr lang="en-US" sz="1200" dirty="0"/>
              <a:t>+Consultant </a:t>
            </a:r>
            <a:r>
              <a:rPr lang="en-US" sz="1200" dirty="0" smtClean="0"/>
              <a:t>(1)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533004" y="2565361"/>
            <a:ext cx="2294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Solution Architecture </a:t>
            </a:r>
            <a:r>
              <a:rPr lang="en-US" sz="1400" b="1" dirty="0" smtClean="0"/>
              <a:t>(</a:t>
            </a:r>
            <a:r>
              <a:rPr lang="en-US" sz="1400" dirty="0" smtClean="0"/>
              <a:t>Consulting,</a:t>
            </a:r>
            <a:r>
              <a:rPr lang="en-US" sz="1400" b="1" dirty="0" smtClean="0"/>
              <a:t> </a:t>
            </a:r>
            <a:r>
              <a:rPr lang="en-US" sz="1400" dirty="0" smtClean="0"/>
              <a:t>Industry Solutions, Big Bets, Delivery Assurance</a:t>
            </a:r>
            <a:r>
              <a:rPr lang="en-US" sz="1400" b="1" dirty="0" smtClean="0"/>
              <a:t>)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2692387" y="5064076"/>
            <a:ext cx="1945341" cy="356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Others: </a:t>
            </a:r>
            <a:r>
              <a:rPr lang="en-US" sz="1200" dirty="0"/>
              <a:t>Solution Architect </a:t>
            </a:r>
            <a:r>
              <a:rPr lang="en-US" sz="1200" dirty="0" smtClean="0"/>
              <a:t>(1) </a:t>
            </a:r>
            <a:r>
              <a:rPr lang="en-US" sz="1200" dirty="0"/>
              <a:t>+Consultant </a:t>
            </a:r>
            <a:r>
              <a:rPr lang="en-US" sz="1200" dirty="0" smtClean="0"/>
              <a:t>(1)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4908180" y="2602634"/>
            <a:ext cx="2194560" cy="3668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5022403" y="3672007"/>
            <a:ext cx="1945341" cy="351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Principal Information Architect (1)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407884" y="4135946"/>
            <a:ext cx="1559860" cy="351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DW &amp; IM – Sr. Technical Architect (2) 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908180" y="2565361"/>
            <a:ext cx="22213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Technology Group</a:t>
            </a:r>
          </a:p>
          <a:p>
            <a:pPr algn="ctr"/>
            <a:r>
              <a:rPr lang="en-US" sz="1400" dirty="0" smtClean="0"/>
              <a:t>(Consulting, Technical Competency)</a:t>
            </a:r>
            <a:endParaRPr lang="en-US" sz="1600" dirty="0"/>
          </a:p>
        </p:txBody>
      </p:sp>
      <p:sp>
        <p:nvSpPr>
          <p:cNvPr id="33" name="Rounded Rectangle 32"/>
          <p:cNvSpPr/>
          <p:nvPr/>
        </p:nvSpPr>
        <p:spPr>
          <a:xfrm>
            <a:off x="5407884" y="4575739"/>
            <a:ext cx="1559860" cy="351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Big Data – Sr. Technical Architect (2) </a:t>
            </a:r>
            <a:endParaRPr lang="en-US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5407884" y="5015532"/>
            <a:ext cx="1559860" cy="351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Cloud Data Platform– Sr. Technical Architect (3) </a:t>
            </a:r>
            <a:endParaRPr lang="en-US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5407884" y="5455325"/>
            <a:ext cx="1559860" cy="351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BI/EPM – Sr. Consultant (1)</a:t>
            </a:r>
            <a:endParaRPr lang="en-US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5395933" y="5895117"/>
            <a:ext cx="1559860" cy="351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Adv. Visualization –  Consultant (1)</a:t>
            </a:r>
            <a:endParaRPr lang="en-US" sz="1200" dirty="0"/>
          </a:p>
        </p:txBody>
      </p:sp>
      <p:cxnSp>
        <p:nvCxnSpPr>
          <p:cNvPr id="38" name="Elbow Connector 37"/>
          <p:cNvCxnSpPr/>
          <p:nvPr/>
        </p:nvCxnSpPr>
        <p:spPr>
          <a:xfrm rot="16200000" flipV="1">
            <a:off x="5167552" y="4083366"/>
            <a:ext cx="288138" cy="168623"/>
          </a:xfrm>
          <a:prstGeom prst="bentConnector3">
            <a:avLst>
              <a:gd name="adj1" fmla="val 46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3" idx="1"/>
          </p:cNvCxnSpPr>
          <p:nvPr/>
        </p:nvCxnSpPr>
        <p:spPr>
          <a:xfrm rot="10800000">
            <a:off x="5227316" y="4129928"/>
            <a:ext cx="180569" cy="6216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4" idx="1"/>
          </p:cNvCxnSpPr>
          <p:nvPr/>
        </p:nvCxnSpPr>
        <p:spPr>
          <a:xfrm rot="10800000">
            <a:off x="5227316" y="4129925"/>
            <a:ext cx="180569" cy="10614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5" idx="1"/>
          </p:cNvCxnSpPr>
          <p:nvPr/>
        </p:nvCxnSpPr>
        <p:spPr>
          <a:xfrm rot="10800000">
            <a:off x="5227316" y="4913444"/>
            <a:ext cx="180569" cy="7176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6" idx="1"/>
          </p:cNvCxnSpPr>
          <p:nvPr/>
        </p:nvCxnSpPr>
        <p:spPr>
          <a:xfrm rot="10800000">
            <a:off x="5227309" y="5280418"/>
            <a:ext cx="168624" cy="790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10151117" y="4965185"/>
            <a:ext cx="1559860" cy="351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Big Data/ Cloud- Administrator (1)</a:t>
            </a:r>
            <a:endParaRPr lang="en-US" sz="1200" dirty="0"/>
          </a:p>
        </p:txBody>
      </p:sp>
      <p:cxnSp>
        <p:nvCxnSpPr>
          <p:cNvPr id="52" name="Elbow Connector 51"/>
          <p:cNvCxnSpPr>
            <a:stCxn id="48" idx="1"/>
          </p:cNvCxnSpPr>
          <p:nvPr/>
        </p:nvCxnSpPr>
        <p:spPr>
          <a:xfrm rot="10800000">
            <a:off x="9970543" y="4729144"/>
            <a:ext cx="180575" cy="411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264956" y="2602634"/>
            <a:ext cx="2194560" cy="3668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21869" y="3672006"/>
            <a:ext cx="1945341" cy="351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Principal Data Scientists (1)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807350" y="4135945"/>
            <a:ext cx="1559860" cy="351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Sr. Data Scientists (3) 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7264957" y="2565361"/>
            <a:ext cx="21945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Data Science</a:t>
            </a:r>
          </a:p>
          <a:p>
            <a:pPr algn="ctr"/>
            <a:r>
              <a:rPr lang="en-US" sz="1400" dirty="0" smtClean="0"/>
              <a:t>(AI, ML Competency)</a:t>
            </a:r>
            <a:endParaRPr lang="en-US" sz="1400" dirty="0"/>
          </a:p>
        </p:txBody>
      </p:sp>
      <p:sp>
        <p:nvSpPr>
          <p:cNvPr id="57" name="Rounded Rectangle 56"/>
          <p:cNvSpPr/>
          <p:nvPr/>
        </p:nvSpPr>
        <p:spPr>
          <a:xfrm>
            <a:off x="7807350" y="4546516"/>
            <a:ext cx="1559860" cy="351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Data Scientists (2) </a:t>
            </a:r>
            <a:endParaRPr lang="en-US" sz="1200" dirty="0"/>
          </a:p>
        </p:txBody>
      </p:sp>
      <p:cxnSp>
        <p:nvCxnSpPr>
          <p:cNvPr id="61" name="Elbow Connector 60"/>
          <p:cNvCxnSpPr/>
          <p:nvPr/>
        </p:nvCxnSpPr>
        <p:spPr>
          <a:xfrm rot="16200000" flipV="1">
            <a:off x="7567018" y="4083365"/>
            <a:ext cx="288138" cy="168623"/>
          </a:xfrm>
          <a:prstGeom prst="bentConnector3">
            <a:avLst>
              <a:gd name="adj1" fmla="val 46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7" idx="1"/>
          </p:cNvCxnSpPr>
          <p:nvPr/>
        </p:nvCxnSpPr>
        <p:spPr>
          <a:xfrm rot="10800000">
            <a:off x="7626776" y="4129923"/>
            <a:ext cx="180575" cy="5923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" idx="2"/>
            <a:endCxn id="18" idx="0"/>
          </p:cNvCxnSpPr>
          <p:nvPr/>
        </p:nvCxnSpPr>
        <p:spPr>
          <a:xfrm rot="5400000">
            <a:off x="3547140" y="144314"/>
            <a:ext cx="288758" cy="46278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4" idx="2"/>
            <a:endCxn id="21" idx="0"/>
          </p:cNvCxnSpPr>
          <p:nvPr/>
        </p:nvCxnSpPr>
        <p:spPr>
          <a:xfrm rot="5400000">
            <a:off x="4700151" y="1297325"/>
            <a:ext cx="288758" cy="23218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4" idx="2"/>
            <a:endCxn id="27" idx="0"/>
          </p:cNvCxnSpPr>
          <p:nvPr/>
        </p:nvCxnSpPr>
        <p:spPr>
          <a:xfrm rot="5400000">
            <a:off x="5861081" y="2458255"/>
            <a:ext cx="288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4" idx="2"/>
            <a:endCxn id="53" idx="0"/>
          </p:cNvCxnSpPr>
          <p:nvPr/>
        </p:nvCxnSpPr>
        <p:spPr>
          <a:xfrm rot="16200000" flipH="1">
            <a:off x="7039469" y="1279867"/>
            <a:ext cx="288758" cy="23567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41381" y="6311714"/>
            <a:ext cx="8221740" cy="239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Alliances, Partnerships, Marketing (1)</a:t>
            </a:r>
            <a:endParaRPr lang="en-US" sz="1200" dirty="0"/>
          </a:p>
        </p:txBody>
      </p:sp>
      <p:sp>
        <p:nvSpPr>
          <p:cNvPr id="77" name="Rectangle 76"/>
          <p:cNvSpPr/>
          <p:nvPr/>
        </p:nvSpPr>
        <p:spPr>
          <a:xfrm>
            <a:off x="1941381" y="6589608"/>
            <a:ext cx="8221740" cy="239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PMO (1)</a:t>
            </a:r>
            <a:endParaRPr lang="en-US" sz="1200" dirty="0"/>
          </a:p>
        </p:txBody>
      </p:sp>
      <p:sp>
        <p:nvSpPr>
          <p:cNvPr id="85" name="Rounded Rectangle 84"/>
          <p:cNvSpPr/>
          <p:nvPr/>
        </p:nvSpPr>
        <p:spPr>
          <a:xfrm>
            <a:off x="9765636" y="3672005"/>
            <a:ext cx="1945341" cy="351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Project Manager/Solution Architect (1)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10151117" y="4135944"/>
            <a:ext cx="1559860" cy="351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Sr. Developers (5) 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9608097" y="2565361"/>
            <a:ext cx="21945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ZenAnalytica</a:t>
            </a:r>
            <a:endParaRPr lang="en-US" sz="1600" b="1" dirty="0" smtClean="0"/>
          </a:p>
          <a:p>
            <a:pPr algn="ctr"/>
            <a:r>
              <a:rPr lang="en-US" sz="1400" dirty="0" smtClean="0"/>
              <a:t>(Implement Solutions, POC’s, Big Bets, Platform)</a:t>
            </a:r>
            <a:endParaRPr lang="en-US" sz="1400" dirty="0"/>
          </a:p>
        </p:txBody>
      </p:sp>
      <p:sp>
        <p:nvSpPr>
          <p:cNvPr id="88" name="Rounded Rectangle 87"/>
          <p:cNvSpPr/>
          <p:nvPr/>
        </p:nvSpPr>
        <p:spPr>
          <a:xfrm>
            <a:off x="10151117" y="4546515"/>
            <a:ext cx="1559860" cy="351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Developers (8) </a:t>
            </a:r>
            <a:endParaRPr lang="en-US" sz="1200" dirty="0"/>
          </a:p>
        </p:txBody>
      </p:sp>
      <p:cxnSp>
        <p:nvCxnSpPr>
          <p:cNvPr id="89" name="Elbow Connector 88"/>
          <p:cNvCxnSpPr/>
          <p:nvPr/>
        </p:nvCxnSpPr>
        <p:spPr>
          <a:xfrm rot="16200000" flipV="1">
            <a:off x="9910785" y="4083364"/>
            <a:ext cx="288138" cy="168623"/>
          </a:xfrm>
          <a:prstGeom prst="bentConnector3">
            <a:avLst>
              <a:gd name="adj1" fmla="val 46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88" idx="1"/>
          </p:cNvCxnSpPr>
          <p:nvPr/>
        </p:nvCxnSpPr>
        <p:spPr>
          <a:xfrm rot="10800000">
            <a:off x="9970543" y="4129922"/>
            <a:ext cx="180575" cy="5923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4" idx="2"/>
            <a:endCxn id="87" idx="0"/>
          </p:cNvCxnSpPr>
          <p:nvPr/>
        </p:nvCxnSpPr>
        <p:spPr>
          <a:xfrm rot="16200000" flipH="1">
            <a:off x="8229676" y="89659"/>
            <a:ext cx="251485" cy="4699917"/>
          </a:xfrm>
          <a:prstGeom prst="bentConnector3">
            <a:avLst>
              <a:gd name="adj1" fmla="val 563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775032" y="184338"/>
            <a:ext cx="322446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050" dirty="0" smtClean="0"/>
              <a:t>The below team is expected to be partially billable</a:t>
            </a:r>
          </a:p>
          <a:p>
            <a:pPr marL="228600" indent="-228600">
              <a:buAutoNum type="arabicPeriod"/>
            </a:pPr>
            <a:r>
              <a:rPr lang="en-US" sz="1050" dirty="0" smtClean="0"/>
              <a:t>Industry solutions/ Big Bets may require additional investments based on business case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236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290" t="28528" r="26052" b="33793"/>
          <a:stretch/>
        </p:blipFill>
        <p:spPr>
          <a:xfrm>
            <a:off x="112295" y="818147"/>
            <a:ext cx="6785811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16253" y="1828800"/>
            <a:ext cx="41228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THANK YOU!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62424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526897" cy="1499616"/>
          </a:xfrm>
        </p:spPr>
        <p:txBody>
          <a:bodyPr/>
          <a:lstStyle/>
          <a:p>
            <a:r>
              <a:rPr lang="en-US" dirty="0"/>
              <a:t>Analytics and data science PRACTICE </a:t>
            </a:r>
            <a:r>
              <a:rPr lang="en-US" dirty="0" smtClean="0"/>
              <a:t>Priorities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24127" y="3261373"/>
            <a:ext cx="10306757" cy="997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 algn="ctr"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2000" dirty="0">
              <a:solidFill>
                <a:srgbClr val="FFFFFF"/>
              </a:solidFill>
              <a:latin typeface="Museo Sans For Del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29114" y="5456707"/>
            <a:ext cx="10306757" cy="9978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 algn="ctr"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2000" dirty="0">
              <a:solidFill>
                <a:srgbClr val="FFFFFF"/>
              </a:solidFill>
              <a:latin typeface="Museo Sans For Del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24127" y="4349966"/>
            <a:ext cx="10306757" cy="997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 algn="ctr"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2000" dirty="0">
              <a:solidFill>
                <a:srgbClr val="FFFFFF"/>
              </a:solidFill>
              <a:latin typeface="Museo Sans For Del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24127" y="2186378"/>
            <a:ext cx="10306757" cy="997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 algn="ctr"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2000" dirty="0">
              <a:solidFill>
                <a:srgbClr val="FFFFFF"/>
              </a:solidFill>
              <a:latin typeface="Museo Sans For Del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03812" y="3282286"/>
            <a:ext cx="794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lt1"/>
                </a:solidFill>
              </a:rPr>
              <a:t>Get the team right</a:t>
            </a:r>
            <a:endParaRPr lang="en-US" dirty="0">
              <a:solidFill>
                <a:schemeClr val="lt1"/>
              </a:solidFill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lt1"/>
                </a:solidFill>
              </a:rPr>
              <a:t>Investments </a:t>
            </a:r>
            <a:r>
              <a:rPr lang="en-US" dirty="0">
                <a:solidFill>
                  <a:schemeClr val="lt1"/>
                </a:solidFill>
              </a:rPr>
              <a:t>in trainings, software and infrastructure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lt1"/>
                </a:solidFill>
              </a:rPr>
              <a:t>Forge industry partnerships to win </a:t>
            </a:r>
            <a:r>
              <a:rPr lang="en-US" dirty="0" smtClean="0">
                <a:solidFill>
                  <a:schemeClr val="lt1"/>
                </a:solidFill>
              </a:rPr>
              <a:t>(</a:t>
            </a:r>
            <a:r>
              <a:rPr lang="en-US" dirty="0">
                <a:solidFill>
                  <a:schemeClr val="lt1"/>
                </a:solidFill>
              </a:rPr>
              <a:t>&amp;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dirty="0">
                <a:solidFill>
                  <a:schemeClr val="lt1"/>
                </a:solidFill>
              </a:rPr>
              <a:t>execute</a:t>
            </a:r>
            <a:r>
              <a:rPr lang="en-US" dirty="0" smtClean="0">
                <a:solidFill>
                  <a:schemeClr val="lt1"/>
                </a:solidFill>
              </a:rPr>
              <a:t>). Explore inorganic growth options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03811" y="4525740"/>
            <a:ext cx="627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lt1"/>
                </a:solidFill>
              </a:rPr>
              <a:t>Conceptualize BIG BETS in Retail, Manufacturing and Insurance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lt1"/>
                </a:solidFill>
              </a:rPr>
              <a:t>Identify ‘pilot’ customer, co-development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03813" y="5578388"/>
            <a:ext cx="7209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>
                <a:solidFill>
                  <a:schemeClr val="lt1"/>
                </a:solidFill>
              </a:defRPr>
            </a:lvl1pPr>
          </a:lstStyle>
          <a:p>
            <a:r>
              <a:rPr lang="en-US" dirty="0"/>
              <a:t>Identify opportunities to cross-sell and up-sell </a:t>
            </a:r>
          </a:p>
          <a:p>
            <a:r>
              <a:rPr lang="en-US" dirty="0" smtClean="0"/>
              <a:t>Identify and address project delivery risks early/effectively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03811" y="2229182"/>
            <a:ext cx="7848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lt1"/>
                </a:solidFill>
              </a:rPr>
              <a:t>Onsite </a:t>
            </a:r>
            <a:r>
              <a:rPr lang="en-US" dirty="0" smtClean="0">
                <a:solidFill>
                  <a:schemeClr val="lt1"/>
                </a:solidFill>
              </a:rPr>
              <a:t>technical sales </a:t>
            </a:r>
            <a:r>
              <a:rPr lang="en-US" dirty="0">
                <a:solidFill>
                  <a:schemeClr val="lt1"/>
                </a:solidFill>
              </a:rPr>
              <a:t>to engage customers </a:t>
            </a:r>
            <a:r>
              <a:rPr lang="en-US" dirty="0" smtClean="0">
                <a:solidFill>
                  <a:schemeClr val="lt1"/>
                </a:solidFill>
              </a:rPr>
              <a:t>along with </a:t>
            </a:r>
            <a:r>
              <a:rPr lang="en-US" dirty="0">
                <a:solidFill>
                  <a:schemeClr val="lt1"/>
                </a:solidFill>
              </a:rPr>
              <a:t>account managers  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lt1"/>
                </a:solidFill>
              </a:rPr>
              <a:t>Regular interlocks between sales and practice leadership teams 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lt1"/>
                </a:solidFill>
              </a:rPr>
              <a:t>Industry </a:t>
            </a:r>
            <a:r>
              <a:rPr lang="en-US" dirty="0">
                <a:solidFill>
                  <a:schemeClr val="lt1"/>
                </a:solidFill>
              </a:rPr>
              <a:t>focused </a:t>
            </a:r>
            <a:r>
              <a:rPr lang="en-US" dirty="0" smtClean="0">
                <a:solidFill>
                  <a:schemeClr val="lt1"/>
                </a:solidFill>
              </a:rPr>
              <a:t>propositions, Marketing </a:t>
            </a:r>
            <a:r>
              <a:rPr lang="en-US" dirty="0">
                <a:solidFill>
                  <a:schemeClr val="lt1"/>
                </a:solidFill>
              </a:rPr>
              <a:t>and pre-sales armory 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43891" y="2278650"/>
            <a:ext cx="216995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rgbClr val="0085C3"/>
              </a:buClr>
            </a:pPr>
            <a:r>
              <a:rPr lang="en-US" b="1" dirty="0" smtClean="0">
                <a:solidFill>
                  <a:schemeClr val="lt1"/>
                </a:solidFill>
              </a:rPr>
              <a:t>Be the Preferred Service Line for Sales </a:t>
            </a:r>
            <a:r>
              <a:rPr lang="en-US" b="1" dirty="0">
                <a:solidFill>
                  <a:schemeClr val="lt1"/>
                </a:solidFill>
              </a:rPr>
              <a:t>Teams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43892" y="4448036"/>
            <a:ext cx="2304426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rgbClr val="0085C3"/>
              </a:buClr>
            </a:pPr>
            <a:r>
              <a:rPr lang="en-US" b="1" dirty="0">
                <a:solidFill>
                  <a:schemeClr val="lt1"/>
                </a:solidFill>
              </a:rPr>
              <a:t>Build Deep </a:t>
            </a:r>
            <a:r>
              <a:rPr lang="en-US" b="1" dirty="0" smtClean="0">
                <a:solidFill>
                  <a:schemeClr val="lt1"/>
                </a:solidFill>
              </a:rPr>
              <a:t>Domain &amp; Technical Capabilities in Identified BIG BETS</a:t>
            </a:r>
            <a:endParaRPr lang="en-US" b="1" dirty="0">
              <a:solidFill>
                <a:schemeClr val="l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3892" y="5562540"/>
            <a:ext cx="2237191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rgbClr val="0085C3"/>
              </a:buClr>
            </a:pPr>
            <a:r>
              <a:rPr lang="en-US" b="1" dirty="0" smtClean="0">
                <a:solidFill>
                  <a:schemeClr val="lt1"/>
                </a:solidFill>
              </a:rPr>
              <a:t>Work With Delivery Teams to Ensure Customer Delight</a:t>
            </a:r>
            <a:endParaRPr lang="en-US" b="1" dirty="0">
              <a:solidFill>
                <a:schemeClr val="l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6892" y="3358026"/>
            <a:ext cx="244521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rgbClr val="0085C3"/>
              </a:buClr>
            </a:pPr>
            <a:r>
              <a:rPr lang="en-US" b="1" dirty="0" smtClean="0">
                <a:solidFill>
                  <a:schemeClr val="lt1"/>
                </a:solidFill>
              </a:rPr>
              <a:t>Make Disproportionate </a:t>
            </a:r>
            <a:r>
              <a:rPr lang="en-US" b="1" dirty="0">
                <a:solidFill>
                  <a:schemeClr val="lt1"/>
                </a:solidFill>
              </a:rPr>
              <a:t>Investments in Modern Technologies 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3334871" y="2186378"/>
            <a:ext cx="13447" cy="42682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28193" y="2363007"/>
            <a:ext cx="687951" cy="671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0" name="Oval 39"/>
          <p:cNvSpPr/>
          <p:nvPr/>
        </p:nvSpPr>
        <p:spPr>
          <a:xfrm>
            <a:off x="208426" y="3408193"/>
            <a:ext cx="687951" cy="6715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rtlCol="0" anchor="ctr" anchorCtr="0">
            <a:normAutofit/>
          </a:bodyPr>
          <a:lstStyle/>
          <a:p>
            <a:pPr algn="ctr"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b="1" dirty="0" smtClean="0">
                <a:solidFill>
                  <a:srgbClr val="FFFFFF"/>
                </a:solidFill>
                <a:latin typeface="Museo Sans For Dell"/>
              </a:rPr>
              <a:t>2</a:t>
            </a:r>
            <a:endParaRPr lang="en-US" b="1" dirty="0">
              <a:solidFill>
                <a:srgbClr val="FFFFFF"/>
              </a:solidFill>
              <a:latin typeface="Museo Sans For Dell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08426" y="4533202"/>
            <a:ext cx="687951" cy="6715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rtlCol="0" anchor="ctr" anchorCtr="0">
            <a:normAutofit/>
          </a:bodyPr>
          <a:lstStyle/>
          <a:p>
            <a:pPr algn="ctr"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b="1" dirty="0" smtClean="0">
                <a:solidFill>
                  <a:srgbClr val="FFFFFF"/>
                </a:solidFill>
                <a:latin typeface="Museo Sans For Dell"/>
              </a:rPr>
              <a:t>3</a:t>
            </a:r>
            <a:endParaRPr lang="en-US" b="1" dirty="0">
              <a:solidFill>
                <a:srgbClr val="FFFFFF"/>
              </a:solidFill>
              <a:latin typeface="Museo Sans For Del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06342" y="5646898"/>
            <a:ext cx="687951" cy="67151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rtlCol="0" anchor="ctr" anchorCtr="0">
            <a:normAutofit/>
          </a:bodyPr>
          <a:lstStyle/>
          <a:p>
            <a:pPr algn="ctr" fontAlgn="base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b="1" dirty="0" smtClean="0">
                <a:solidFill>
                  <a:srgbClr val="FFFFFF"/>
                </a:solidFill>
                <a:latin typeface="Museo Sans For Dell"/>
              </a:rPr>
              <a:t>4</a:t>
            </a:r>
            <a:endParaRPr lang="en-US" b="1" dirty="0">
              <a:solidFill>
                <a:srgbClr val="FFFFFF"/>
              </a:solidFill>
              <a:latin typeface="Museo Sans For Dell"/>
            </a:endParaRPr>
          </a:p>
        </p:txBody>
      </p:sp>
    </p:spTree>
    <p:extLst>
      <p:ext uri="{BB962C8B-B14F-4D97-AF65-F5344CB8AC3E}">
        <p14:creationId xmlns:p14="http://schemas.microsoft.com/office/powerpoint/2010/main" val="141067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1225</TotalTime>
  <Words>697</Words>
  <Application>Microsoft Office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Museo Sans For Dell</vt:lpstr>
      <vt:lpstr>Tw Cen MT</vt:lpstr>
      <vt:lpstr>Tw Cen MT Condensed</vt:lpstr>
      <vt:lpstr>Wingdings</vt:lpstr>
      <vt:lpstr>Wingdings 3</vt:lpstr>
      <vt:lpstr>Integral</vt:lpstr>
      <vt:lpstr>Vision and plan for analytics &amp; data science practice at zensar</vt:lpstr>
      <vt:lpstr>Analytics and data science PRACTICE - MISSION &amp; GOALS</vt:lpstr>
      <vt:lpstr>Suggestive BIG BETS</vt:lpstr>
      <vt:lpstr>Organization</vt:lpstr>
      <vt:lpstr>PowerPoint Presentation</vt:lpstr>
      <vt:lpstr>Analytics and data science PRACTICE Priorities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Kapoor</dc:creator>
  <cp:lastModifiedBy>Nitin Kapoor</cp:lastModifiedBy>
  <cp:revision>54</cp:revision>
  <dcterms:created xsi:type="dcterms:W3CDTF">2018-12-24T11:01:36Z</dcterms:created>
  <dcterms:modified xsi:type="dcterms:W3CDTF">2018-12-25T19:13:18Z</dcterms:modified>
</cp:coreProperties>
</file>