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7" r:id="rId5"/>
    <p:sldId id="260" r:id="rId6"/>
    <p:sldId id="258" r:id="rId7"/>
    <p:sldId id="262" r:id="rId8"/>
    <p:sldId id="265" r:id="rId9"/>
    <p:sldId id="290" r:id="rId10"/>
    <p:sldId id="267" r:id="rId11"/>
    <p:sldId id="271" r:id="rId12"/>
    <p:sldId id="275" r:id="rId13"/>
    <p:sldId id="281" r:id="rId14"/>
    <p:sldId id="282" r:id="rId15"/>
    <p:sldId id="283" r:id="rId16"/>
    <p:sldId id="280" r:id="rId17"/>
    <p:sldId id="284" r:id="rId18"/>
    <p:sldId id="286" r:id="rId19"/>
    <p:sldId id="288" r:id="rId20"/>
    <p:sldId id="287" r:id="rId21"/>
    <p:sldId id="289"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17102-6050-499D-876B-4E38B66DF236}" v="76" dt="2025-02-19T08:27: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3447" autoAdjust="0"/>
  </p:normalViewPr>
  <p:slideViewPr>
    <p:cSldViewPr snapToGrid="0">
      <p:cViewPr varScale="1">
        <p:scale>
          <a:sx n="56" d="100"/>
          <a:sy n="56" d="100"/>
        </p:scale>
        <p:origin x="7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Kapoor2" userId="24ed92e0-b6ef-4a6b-a7c5-65b0513a0445" providerId="ADAL" clId="{E1317102-6050-499D-876B-4E38B66DF236}"/>
    <pc:docChg chg="undo redo custSel addSld delSld modSld">
      <pc:chgData name="Nitin Kapoor2" userId="24ed92e0-b6ef-4a6b-a7c5-65b0513a0445" providerId="ADAL" clId="{E1317102-6050-499D-876B-4E38B66DF236}" dt="2025-02-19T08:27:41.213" v="1972" actId="1076"/>
      <pc:docMkLst>
        <pc:docMk/>
      </pc:docMkLst>
      <pc:sldChg chg="modSp mod">
        <pc:chgData name="Nitin Kapoor2" userId="24ed92e0-b6ef-4a6b-a7c5-65b0513a0445" providerId="ADAL" clId="{E1317102-6050-499D-876B-4E38B66DF236}" dt="2025-02-16T18:43:36.057" v="0" actId="13926"/>
        <pc:sldMkLst>
          <pc:docMk/>
          <pc:sldMk cId="3138324376" sldId="257"/>
        </pc:sldMkLst>
        <pc:spChg chg="mod">
          <ac:chgData name="Nitin Kapoor2" userId="24ed92e0-b6ef-4a6b-a7c5-65b0513a0445" providerId="ADAL" clId="{E1317102-6050-499D-876B-4E38B66DF236}" dt="2025-02-16T18:43:36.057" v="0" actId="13926"/>
          <ac:spMkLst>
            <pc:docMk/>
            <pc:sldMk cId="3138324376" sldId="257"/>
            <ac:spMk id="5" creationId="{AC1113D6-8C87-8256-A58A-7C384FE19FC1}"/>
          </ac:spMkLst>
        </pc:spChg>
      </pc:sldChg>
      <pc:sldChg chg="modSp mod">
        <pc:chgData name="Nitin Kapoor2" userId="24ed92e0-b6ef-4a6b-a7c5-65b0513a0445" providerId="ADAL" clId="{E1317102-6050-499D-876B-4E38B66DF236}" dt="2025-02-16T18:43:46.811" v="2" actId="13926"/>
        <pc:sldMkLst>
          <pc:docMk/>
          <pc:sldMk cId="984073648" sldId="258"/>
        </pc:sldMkLst>
        <pc:spChg chg="mod">
          <ac:chgData name="Nitin Kapoor2" userId="24ed92e0-b6ef-4a6b-a7c5-65b0513a0445" providerId="ADAL" clId="{E1317102-6050-499D-876B-4E38B66DF236}" dt="2025-02-16T18:43:46.811" v="2" actId="13926"/>
          <ac:spMkLst>
            <pc:docMk/>
            <pc:sldMk cId="984073648" sldId="258"/>
            <ac:spMk id="3" creationId="{808E7796-85C3-4808-9DE8-CC9870982D7F}"/>
          </ac:spMkLst>
        </pc:spChg>
      </pc:sldChg>
      <pc:sldChg chg="del">
        <pc:chgData name="Nitin Kapoor2" userId="24ed92e0-b6ef-4a6b-a7c5-65b0513a0445" providerId="ADAL" clId="{E1317102-6050-499D-876B-4E38B66DF236}" dt="2025-02-16T18:45:47.388" v="39" actId="47"/>
        <pc:sldMkLst>
          <pc:docMk/>
          <pc:sldMk cId="2622529514" sldId="259"/>
        </pc:sldMkLst>
      </pc:sldChg>
      <pc:sldChg chg="modSp mod">
        <pc:chgData name="Nitin Kapoor2" userId="24ed92e0-b6ef-4a6b-a7c5-65b0513a0445" providerId="ADAL" clId="{E1317102-6050-499D-876B-4E38B66DF236}" dt="2025-02-16T18:43:40.913" v="1" actId="13926"/>
        <pc:sldMkLst>
          <pc:docMk/>
          <pc:sldMk cId="2656536745" sldId="260"/>
        </pc:sldMkLst>
        <pc:spChg chg="mod">
          <ac:chgData name="Nitin Kapoor2" userId="24ed92e0-b6ef-4a6b-a7c5-65b0513a0445" providerId="ADAL" clId="{E1317102-6050-499D-876B-4E38B66DF236}" dt="2025-02-16T18:43:40.913" v="1" actId="13926"/>
          <ac:spMkLst>
            <pc:docMk/>
            <pc:sldMk cId="2656536745" sldId="260"/>
            <ac:spMk id="3" creationId="{010F6CE6-E293-4F3A-9AEB-0AE6C30181E9}"/>
          </ac:spMkLst>
        </pc:spChg>
      </pc:sldChg>
      <pc:sldChg chg="addSp delSp modSp mod">
        <pc:chgData name="Nitin Kapoor2" userId="24ed92e0-b6ef-4a6b-a7c5-65b0513a0445" providerId="ADAL" clId="{E1317102-6050-499D-876B-4E38B66DF236}" dt="2025-02-16T18:44:34.769" v="15" actId="1036"/>
        <pc:sldMkLst>
          <pc:docMk/>
          <pc:sldMk cId="3481589181" sldId="265"/>
        </pc:sldMkLst>
        <pc:spChg chg="mod">
          <ac:chgData name="Nitin Kapoor2" userId="24ed92e0-b6ef-4a6b-a7c5-65b0513a0445" providerId="ADAL" clId="{E1317102-6050-499D-876B-4E38B66DF236}" dt="2025-02-16T18:44:08.248" v="11" actId="20577"/>
          <ac:spMkLst>
            <pc:docMk/>
            <pc:sldMk cId="3481589181" sldId="265"/>
            <ac:spMk id="2" creationId="{8144D935-4147-1A22-BDBB-7AF1C6C638BC}"/>
          </ac:spMkLst>
        </pc:spChg>
        <pc:spChg chg="del">
          <ac:chgData name="Nitin Kapoor2" userId="24ed92e0-b6ef-4a6b-a7c5-65b0513a0445" providerId="ADAL" clId="{E1317102-6050-499D-876B-4E38B66DF236}" dt="2025-02-16T18:44:11.690" v="12" actId="478"/>
          <ac:spMkLst>
            <pc:docMk/>
            <pc:sldMk cId="3481589181" sldId="265"/>
            <ac:spMk id="4" creationId="{9333122B-CA60-51D1-0B6D-7BCBC01C2D26}"/>
          </ac:spMkLst>
        </pc:spChg>
        <pc:spChg chg="del">
          <ac:chgData name="Nitin Kapoor2" userId="24ed92e0-b6ef-4a6b-a7c5-65b0513a0445" providerId="ADAL" clId="{E1317102-6050-499D-876B-4E38B66DF236}" dt="2025-02-16T18:44:11.690" v="12" actId="478"/>
          <ac:spMkLst>
            <pc:docMk/>
            <pc:sldMk cId="3481589181" sldId="265"/>
            <ac:spMk id="5" creationId="{BE1C9C96-36F6-9B7D-D7E1-2FBEF90D7C9D}"/>
          </ac:spMkLst>
        </pc:spChg>
        <pc:spChg chg="del">
          <ac:chgData name="Nitin Kapoor2" userId="24ed92e0-b6ef-4a6b-a7c5-65b0513a0445" providerId="ADAL" clId="{E1317102-6050-499D-876B-4E38B66DF236}" dt="2025-02-16T18:44:11.690" v="12" actId="478"/>
          <ac:spMkLst>
            <pc:docMk/>
            <pc:sldMk cId="3481589181" sldId="265"/>
            <ac:spMk id="6" creationId="{9473D05F-B6CE-0002-74DA-2FA9B932D4F0}"/>
          </ac:spMkLst>
        </pc:spChg>
        <pc:spChg chg="del">
          <ac:chgData name="Nitin Kapoor2" userId="24ed92e0-b6ef-4a6b-a7c5-65b0513a0445" providerId="ADAL" clId="{E1317102-6050-499D-876B-4E38B66DF236}" dt="2025-02-16T18:44:11.690" v="12" actId="478"/>
          <ac:spMkLst>
            <pc:docMk/>
            <pc:sldMk cId="3481589181" sldId="265"/>
            <ac:spMk id="7" creationId="{FFFF3099-72E0-DC0D-AB4B-0B72E3461425}"/>
          </ac:spMkLst>
        </pc:spChg>
        <pc:spChg chg="add mod">
          <ac:chgData name="Nitin Kapoor2" userId="24ed92e0-b6ef-4a6b-a7c5-65b0513a0445" providerId="ADAL" clId="{E1317102-6050-499D-876B-4E38B66DF236}" dt="2025-02-16T18:44:34.769" v="15" actId="1036"/>
          <ac:spMkLst>
            <pc:docMk/>
            <pc:sldMk cId="3481589181" sldId="265"/>
            <ac:spMk id="9" creationId="{FA3BF696-2EE5-3E8B-9803-0A32B718A31D}"/>
          </ac:spMkLst>
        </pc:spChg>
      </pc:sldChg>
      <pc:sldChg chg="del">
        <pc:chgData name="Nitin Kapoor2" userId="24ed92e0-b6ef-4a6b-a7c5-65b0513a0445" providerId="ADAL" clId="{E1317102-6050-499D-876B-4E38B66DF236}" dt="2025-02-16T18:45:47.388" v="39" actId="47"/>
        <pc:sldMkLst>
          <pc:docMk/>
          <pc:sldMk cId="3719451000" sldId="266"/>
        </pc:sldMkLst>
      </pc:sldChg>
      <pc:sldChg chg="del">
        <pc:chgData name="Nitin Kapoor2" userId="24ed92e0-b6ef-4a6b-a7c5-65b0513a0445" providerId="ADAL" clId="{E1317102-6050-499D-876B-4E38B66DF236}" dt="2025-02-16T18:45:47.388" v="39" actId="47"/>
        <pc:sldMkLst>
          <pc:docMk/>
          <pc:sldMk cId="3444673496" sldId="268"/>
        </pc:sldMkLst>
      </pc:sldChg>
      <pc:sldChg chg="del">
        <pc:chgData name="Nitin Kapoor2" userId="24ed92e0-b6ef-4a6b-a7c5-65b0513a0445" providerId="ADAL" clId="{E1317102-6050-499D-876B-4E38B66DF236}" dt="2025-02-16T18:45:47.388" v="39" actId="47"/>
        <pc:sldMkLst>
          <pc:docMk/>
          <pc:sldMk cId="3882124336" sldId="269"/>
        </pc:sldMkLst>
      </pc:sldChg>
      <pc:sldChg chg="modSp mod">
        <pc:chgData name="Nitin Kapoor2" userId="24ed92e0-b6ef-4a6b-a7c5-65b0513a0445" providerId="ADAL" clId="{E1317102-6050-499D-876B-4E38B66DF236}" dt="2025-02-16T18:44:50.928" v="16" actId="13926"/>
        <pc:sldMkLst>
          <pc:docMk/>
          <pc:sldMk cId="1182475800" sldId="271"/>
        </pc:sldMkLst>
        <pc:spChg chg="mod">
          <ac:chgData name="Nitin Kapoor2" userId="24ed92e0-b6ef-4a6b-a7c5-65b0513a0445" providerId="ADAL" clId="{E1317102-6050-499D-876B-4E38B66DF236}" dt="2025-02-16T18:44:50.928" v="16" actId="13926"/>
          <ac:spMkLst>
            <pc:docMk/>
            <pc:sldMk cId="1182475800" sldId="271"/>
            <ac:spMk id="2" creationId="{8144D935-4147-1A22-BDBB-7AF1C6C638BC}"/>
          </ac:spMkLst>
        </pc:spChg>
      </pc:sldChg>
      <pc:sldChg chg="del">
        <pc:chgData name="Nitin Kapoor2" userId="24ed92e0-b6ef-4a6b-a7c5-65b0513a0445" providerId="ADAL" clId="{E1317102-6050-499D-876B-4E38B66DF236}" dt="2025-02-16T18:44:59.621" v="17" actId="47"/>
        <pc:sldMkLst>
          <pc:docMk/>
          <pc:sldMk cId="1251521204" sldId="272"/>
        </pc:sldMkLst>
      </pc:sldChg>
      <pc:sldChg chg="del">
        <pc:chgData name="Nitin Kapoor2" userId="24ed92e0-b6ef-4a6b-a7c5-65b0513a0445" providerId="ADAL" clId="{E1317102-6050-499D-876B-4E38B66DF236}" dt="2025-02-16T18:45:47.388" v="39" actId="47"/>
        <pc:sldMkLst>
          <pc:docMk/>
          <pc:sldMk cId="982424082" sldId="273"/>
        </pc:sldMkLst>
      </pc:sldChg>
      <pc:sldChg chg="delSp mod">
        <pc:chgData name="Nitin Kapoor2" userId="24ed92e0-b6ef-4a6b-a7c5-65b0513a0445" providerId="ADAL" clId="{E1317102-6050-499D-876B-4E38B66DF236}" dt="2025-02-16T18:45:04.558" v="18" actId="478"/>
        <pc:sldMkLst>
          <pc:docMk/>
          <pc:sldMk cId="594301822" sldId="275"/>
        </pc:sldMkLst>
        <pc:spChg chg="del">
          <ac:chgData name="Nitin Kapoor2" userId="24ed92e0-b6ef-4a6b-a7c5-65b0513a0445" providerId="ADAL" clId="{E1317102-6050-499D-876B-4E38B66DF236}" dt="2025-02-16T18:45:04.558" v="18" actId="478"/>
          <ac:spMkLst>
            <pc:docMk/>
            <pc:sldMk cId="594301822" sldId="275"/>
            <ac:spMk id="66" creationId="{00A2DE0E-47B5-F720-32E2-AA9F99095D52}"/>
          </ac:spMkLst>
        </pc:spChg>
      </pc:sldChg>
      <pc:sldChg chg="del">
        <pc:chgData name="Nitin Kapoor2" userId="24ed92e0-b6ef-4a6b-a7c5-65b0513a0445" providerId="ADAL" clId="{E1317102-6050-499D-876B-4E38B66DF236}" dt="2025-02-16T18:45:47.388" v="39" actId="47"/>
        <pc:sldMkLst>
          <pc:docMk/>
          <pc:sldMk cId="3792617450" sldId="276"/>
        </pc:sldMkLst>
      </pc:sldChg>
      <pc:sldChg chg="del">
        <pc:chgData name="Nitin Kapoor2" userId="24ed92e0-b6ef-4a6b-a7c5-65b0513a0445" providerId="ADAL" clId="{E1317102-6050-499D-876B-4E38B66DF236}" dt="2025-02-16T18:45:07.138" v="19" actId="47"/>
        <pc:sldMkLst>
          <pc:docMk/>
          <pc:sldMk cId="1693696057" sldId="277"/>
        </pc:sldMkLst>
      </pc:sldChg>
      <pc:sldChg chg="del">
        <pc:chgData name="Nitin Kapoor2" userId="24ed92e0-b6ef-4a6b-a7c5-65b0513a0445" providerId="ADAL" clId="{E1317102-6050-499D-876B-4E38B66DF236}" dt="2025-02-16T18:45:47.388" v="39" actId="47"/>
        <pc:sldMkLst>
          <pc:docMk/>
          <pc:sldMk cId="3445809100" sldId="278"/>
        </pc:sldMkLst>
      </pc:sldChg>
      <pc:sldChg chg="addSp delSp modSp mod">
        <pc:chgData name="Nitin Kapoor2" userId="24ed92e0-b6ef-4a6b-a7c5-65b0513a0445" providerId="ADAL" clId="{E1317102-6050-499D-876B-4E38B66DF236}" dt="2025-02-19T02:11:30.862" v="532" actId="1036"/>
        <pc:sldMkLst>
          <pc:docMk/>
          <pc:sldMk cId="515256263" sldId="281"/>
        </pc:sldMkLst>
        <pc:spChg chg="mod">
          <ac:chgData name="Nitin Kapoor2" userId="24ed92e0-b6ef-4a6b-a7c5-65b0513a0445" providerId="ADAL" clId="{E1317102-6050-499D-876B-4E38B66DF236}" dt="2025-02-19T02:11:04.341" v="520" actId="14100"/>
          <ac:spMkLst>
            <pc:docMk/>
            <pc:sldMk cId="515256263" sldId="281"/>
            <ac:spMk id="13" creationId="{FE1B44FE-F1AD-A6E1-49B4-8DC5F67CC228}"/>
          </ac:spMkLst>
        </pc:spChg>
        <pc:spChg chg="mod">
          <ac:chgData name="Nitin Kapoor2" userId="24ed92e0-b6ef-4a6b-a7c5-65b0513a0445" providerId="ADAL" clId="{E1317102-6050-499D-876B-4E38B66DF236}" dt="2025-02-19T02:11:04.341" v="520" actId="14100"/>
          <ac:spMkLst>
            <pc:docMk/>
            <pc:sldMk cId="515256263" sldId="281"/>
            <ac:spMk id="17" creationId="{C123F1EE-C3FA-94D0-3985-00DB2AFBE66F}"/>
          </ac:spMkLst>
        </pc:spChg>
        <pc:spChg chg="mod">
          <ac:chgData name="Nitin Kapoor2" userId="24ed92e0-b6ef-4a6b-a7c5-65b0513a0445" providerId="ADAL" clId="{E1317102-6050-499D-876B-4E38B66DF236}" dt="2025-02-19T02:11:04.341" v="520" actId="14100"/>
          <ac:spMkLst>
            <pc:docMk/>
            <pc:sldMk cId="515256263" sldId="281"/>
            <ac:spMk id="34" creationId="{64AA7C2B-92D0-C843-960C-6F61FE57D750}"/>
          </ac:spMkLst>
        </pc:spChg>
        <pc:spChg chg="mod">
          <ac:chgData name="Nitin Kapoor2" userId="24ed92e0-b6ef-4a6b-a7c5-65b0513a0445" providerId="ADAL" clId="{E1317102-6050-499D-876B-4E38B66DF236}" dt="2025-02-19T02:09:20.169" v="462" actId="20577"/>
          <ac:spMkLst>
            <pc:docMk/>
            <pc:sldMk cId="515256263" sldId="281"/>
            <ac:spMk id="35" creationId="{CDDFF74C-040D-B42A-D876-3CD983A2C509}"/>
          </ac:spMkLst>
        </pc:spChg>
        <pc:spChg chg="mod">
          <ac:chgData name="Nitin Kapoor2" userId="24ed92e0-b6ef-4a6b-a7c5-65b0513a0445" providerId="ADAL" clId="{E1317102-6050-499D-876B-4E38B66DF236}" dt="2025-02-19T02:09:48.478" v="477" actId="20577"/>
          <ac:spMkLst>
            <pc:docMk/>
            <pc:sldMk cId="515256263" sldId="281"/>
            <ac:spMk id="36" creationId="{E8E8BDD0-A29A-8458-915B-D28185F9DFC5}"/>
          </ac:spMkLst>
        </pc:spChg>
        <pc:spChg chg="mod">
          <ac:chgData name="Nitin Kapoor2" userId="24ed92e0-b6ef-4a6b-a7c5-65b0513a0445" providerId="ADAL" clId="{E1317102-6050-499D-876B-4E38B66DF236}" dt="2025-02-19T02:11:04.341" v="520" actId="14100"/>
          <ac:spMkLst>
            <pc:docMk/>
            <pc:sldMk cId="515256263" sldId="281"/>
            <ac:spMk id="59" creationId="{7B36F861-E743-DB61-F477-EAC7DC192A68}"/>
          </ac:spMkLst>
        </pc:spChg>
        <pc:spChg chg="mod">
          <ac:chgData name="Nitin Kapoor2" userId="24ed92e0-b6ef-4a6b-a7c5-65b0513a0445" providerId="ADAL" clId="{E1317102-6050-499D-876B-4E38B66DF236}" dt="2025-02-19T02:10:28.515" v="513" actId="1035"/>
          <ac:spMkLst>
            <pc:docMk/>
            <pc:sldMk cId="515256263" sldId="281"/>
            <ac:spMk id="9227" creationId="{9913D317-0B11-5482-E6D1-B42C06862661}"/>
          </ac:spMkLst>
        </pc:spChg>
        <pc:spChg chg="mod">
          <ac:chgData name="Nitin Kapoor2" userId="24ed92e0-b6ef-4a6b-a7c5-65b0513a0445" providerId="ADAL" clId="{E1317102-6050-499D-876B-4E38B66DF236}" dt="2025-02-19T02:10:38.545" v="519" actId="1036"/>
          <ac:spMkLst>
            <pc:docMk/>
            <pc:sldMk cId="515256263" sldId="281"/>
            <ac:spMk id="9255" creationId="{40B222C7-0A4F-CF61-58E6-5D03504006E4}"/>
          </ac:spMkLst>
        </pc:spChg>
        <pc:spChg chg="mod">
          <ac:chgData name="Nitin Kapoor2" userId="24ed92e0-b6ef-4a6b-a7c5-65b0513a0445" providerId="ADAL" clId="{E1317102-6050-499D-876B-4E38B66DF236}" dt="2025-02-19T02:10:38.545" v="519" actId="1036"/>
          <ac:spMkLst>
            <pc:docMk/>
            <pc:sldMk cId="515256263" sldId="281"/>
            <ac:spMk id="9259" creationId="{82F358DE-CF92-484F-E6C1-038327797FBA}"/>
          </ac:spMkLst>
        </pc:spChg>
        <pc:spChg chg="mod">
          <ac:chgData name="Nitin Kapoor2" userId="24ed92e0-b6ef-4a6b-a7c5-65b0513a0445" providerId="ADAL" clId="{E1317102-6050-499D-876B-4E38B66DF236}" dt="2025-02-19T02:11:30.862" v="532" actId="1036"/>
          <ac:spMkLst>
            <pc:docMk/>
            <pc:sldMk cId="515256263" sldId="281"/>
            <ac:spMk id="9274" creationId="{7E8D5090-D63C-A71E-FD2A-F4159EFEF2CD}"/>
          </ac:spMkLst>
        </pc:spChg>
        <pc:spChg chg="mod">
          <ac:chgData name="Nitin Kapoor2" userId="24ed92e0-b6ef-4a6b-a7c5-65b0513a0445" providerId="ADAL" clId="{E1317102-6050-499D-876B-4E38B66DF236}" dt="2025-02-19T02:10:38.545" v="519" actId="1036"/>
          <ac:spMkLst>
            <pc:docMk/>
            <pc:sldMk cId="515256263" sldId="281"/>
            <ac:spMk id="9281" creationId="{365FDE82-4EF7-75C3-CB9D-5EA775C15DCA}"/>
          </ac:spMkLst>
        </pc:spChg>
        <pc:picChg chg="add del mod">
          <ac:chgData name="Nitin Kapoor2" userId="24ed92e0-b6ef-4a6b-a7c5-65b0513a0445" providerId="ADAL" clId="{E1317102-6050-499D-876B-4E38B66DF236}" dt="2025-02-19T01:53:59.861" v="182" actId="478"/>
          <ac:picMkLst>
            <pc:docMk/>
            <pc:sldMk cId="515256263" sldId="281"/>
            <ac:picMk id="2" creationId="{519F2A2B-32AF-6D94-EDDC-A1D92859EE21}"/>
          </ac:picMkLst>
        </pc:picChg>
        <pc:picChg chg="add mod">
          <ac:chgData name="Nitin Kapoor2" userId="24ed92e0-b6ef-4a6b-a7c5-65b0513a0445" providerId="ADAL" clId="{E1317102-6050-499D-876B-4E38B66DF236}" dt="2025-02-19T02:10:38.545" v="519" actId="1036"/>
          <ac:picMkLst>
            <pc:docMk/>
            <pc:sldMk cId="515256263" sldId="281"/>
            <ac:picMk id="3" creationId="{C0163E70-8F6C-8D31-A349-2859B2451A84}"/>
          </ac:picMkLst>
        </pc:picChg>
        <pc:picChg chg="add mod">
          <ac:chgData name="Nitin Kapoor2" userId="24ed92e0-b6ef-4a6b-a7c5-65b0513a0445" providerId="ADAL" clId="{E1317102-6050-499D-876B-4E38B66DF236}" dt="2025-02-19T02:10:38.545" v="519" actId="1036"/>
          <ac:picMkLst>
            <pc:docMk/>
            <pc:sldMk cId="515256263" sldId="281"/>
            <ac:picMk id="1026" creationId="{DE257518-DD25-D861-D6D8-CF489D383D0A}"/>
          </ac:picMkLst>
        </pc:picChg>
        <pc:picChg chg="mod">
          <ac:chgData name="Nitin Kapoor2" userId="24ed92e0-b6ef-4a6b-a7c5-65b0513a0445" providerId="ADAL" clId="{E1317102-6050-499D-876B-4E38B66DF236}" dt="2025-02-19T02:10:38.545" v="519" actId="1036"/>
          <ac:picMkLst>
            <pc:docMk/>
            <pc:sldMk cId="515256263" sldId="281"/>
            <ac:picMk id="9256" creationId="{8A698DAA-37BD-9555-194C-4FA8CB013DDD}"/>
          </ac:picMkLst>
        </pc:picChg>
        <pc:picChg chg="mod">
          <ac:chgData name="Nitin Kapoor2" userId="24ed92e0-b6ef-4a6b-a7c5-65b0513a0445" providerId="ADAL" clId="{E1317102-6050-499D-876B-4E38B66DF236}" dt="2025-02-19T02:10:38.545" v="519" actId="1036"/>
          <ac:picMkLst>
            <pc:docMk/>
            <pc:sldMk cId="515256263" sldId="281"/>
            <ac:picMk id="9257" creationId="{4F3A3014-9A03-6902-206A-B1A4F4AE5D73}"/>
          </ac:picMkLst>
        </pc:picChg>
        <pc:picChg chg="mod">
          <ac:chgData name="Nitin Kapoor2" userId="24ed92e0-b6ef-4a6b-a7c5-65b0513a0445" providerId="ADAL" clId="{E1317102-6050-499D-876B-4E38B66DF236}" dt="2025-02-19T02:10:38.545" v="519" actId="1036"/>
          <ac:picMkLst>
            <pc:docMk/>
            <pc:sldMk cId="515256263" sldId="281"/>
            <ac:picMk id="9258" creationId="{FC84199C-B682-1F44-2029-0BCE29DB8522}"/>
          </ac:picMkLst>
        </pc:picChg>
        <pc:picChg chg="mod">
          <ac:chgData name="Nitin Kapoor2" userId="24ed92e0-b6ef-4a6b-a7c5-65b0513a0445" providerId="ADAL" clId="{E1317102-6050-499D-876B-4E38B66DF236}" dt="2025-02-19T02:10:38.545" v="519" actId="1036"/>
          <ac:picMkLst>
            <pc:docMk/>
            <pc:sldMk cId="515256263" sldId="281"/>
            <ac:picMk id="9260" creationId="{B46C18F2-CFD1-3E18-1937-F450F47996EA}"/>
          </ac:picMkLst>
        </pc:picChg>
      </pc:sldChg>
      <pc:sldChg chg="modSp mod">
        <pc:chgData name="Nitin Kapoor2" userId="24ed92e0-b6ef-4a6b-a7c5-65b0513a0445" providerId="ADAL" clId="{E1317102-6050-499D-876B-4E38B66DF236}" dt="2025-02-16T18:45:18.069" v="37" actId="1037"/>
        <pc:sldMkLst>
          <pc:docMk/>
          <pc:sldMk cId="2129662518" sldId="282"/>
        </pc:sldMkLst>
        <pc:spChg chg="mod">
          <ac:chgData name="Nitin Kapoor2" userId="24ed92e0-b6ef-4a6b-a7c5-65b0513a0445" providerId="ADAL" clId="{E1317102-6050-499D-876B-4E38B66DF236}" dt="2025-02-16T18:45:18.069" v="37" actId="1037"/>
          <ac:spMkLst>
            <pc:docMk/>
            <pc:sldMk cId="2129662518" sldId="282"/>
            <ac:spMk id="2" creationId="{A7326785-8189-5A71-B6E8-A335617E2D52}"/>
          </ac:spMkLst>
        </pc:spChg>
      </pc:sldChg>
      <pc:sldChg chg="modSp mod">
        <pc:chgData name="Nitin Kapoor2" userId="24ed92e0-b6ef-4a6b-a7c5-65b0513a0445" providerId="ADAL" clId="{E1317102-6050-499D-876B-4E38B66DF236}" dt="2025-02-19T01:57:52.689" v="326" actId="113"/>
        <pc:sldMkLst>
          <pc:docMk/>
          <pc:sldMk cId="2245675032" sldId="283"/>
        </pc:sldMkLst>
        <pc:spChg chg="mod">
          <ac:chgData name="Nitin Kapoor2" userId="24ed92e0-b6ef-4a6b-a7c5-65b0513a0445" providerId="ADAL" clId="{E1317102-6050-499D-876B-4E38B66DF236}" dt="2025-02-16T18:45:24.047" v="38" actId="1076"/>
          <ac:spMkLst>
            <pc:docMk/>
            <pc:sldMk cId="2245675032" sldId="283"/>
            <ac:spMk id="2" creationId="{A7326785-8189-5A71-B6E8-A335617E2D52}"/>
          </ac:spMkLst>
        </pc:spChg>
        <pc:graphicFrameChg chg="mod modGraphic">
          <ac:chgData name="Nitin Kapoor2" userId="24ed92e0-b6ef-4a6b-a7c5-65b0513a0445" providerId="ADAL" clId="{E1317102-6050-499D-876B-4E38B66DF236}" dt="2025-02-19T01:57:52.689" v="326" actId="113"/>
          <ac:graphicFrameMkLst>
            <pc:docMk/>
            <pc:sldMk cId="2245675032" sldId="283"/>
            <ac:graphicFrameMk id="4" creationId="{EE4B9B5B-06BA-3FBC-6CFE-E5AE28D42F09}"/>
          </ac:graphicFrameMkLst>
        </pc:graphicFrameChg>
      </pc:sldChg>
      <pc:sldChg chg="addSp delSp modSp mod modNotesTx">
        <pc:chgData name="Nitin Kapoor2" userId="24ed92e0-b6ef-4a6b-a7c5-65b0513a0445" providerId="ADAL" clId="{E1317102-6050-499D-876B-4E38B66DF236}" dt="2025-02-19T08:27:41.213" v="1972" actId="1076"/>
        <pc:sldMkLst>
          <pc:docMk/>
          <pc:sldMk cId="2021241815" sldId="284"/>
        </pc:sldMkLst>
        <pc:spChg chg="mod">
          <ac:chgData name="Nitin Kapoor2" userId="24ed92e0-b6ef-4a6b-a7c5-65b0513a0445" providerId="ADAL" clId="{E1317102-6050-499D-876B-4E38B66DF236}" dt="2025-02-19T07:25:23.656" v="1679" actId="14100"/>
          <ac:spMkLst>
            <pc:docMk/>
            <pc:sldMk cId="2021241815" sldId="284"/>
            <ac:spMk id="2" creationId="{8144D935-4147-1A22-BDBB-7AF1C6C638BC}"/>
          </ac:spMkLst>
        </pc:spChg>
        <pc:spChg chg="mod">
          <ac:chgData name="Nitin Kapoor2" userId="24ed92e0-b6ef-4a6b-a7c5-65b0513a0445" providerId="ADAL" clId="{E1317102-6050-499D-876B-4E38B66DF236}" dt="2025-02-19T08:27:41.213" v="1972" actId="1076"/>
          <ac:spMkLst>
            <pc:docMk/>
            <pc:sldMk cId="2021241815" sldId="284"/>
            <ac:spMk id="3" creationId="{FDB7411C-EDCF-A571-A833-6E19446BE9F1}"/>
          </ac:spMkLst>
        </pc:spChg>
        <pc:spChg chg="add mod">
          <ac:chgData name="Nitin Kapoor2" userId="24ed92e0-b6ef-4a6b-a7c5-65b0513a0445" providerId="ADAL" clId="{E1317102-6050-499D-876B-4E38B66DF236}" dt="2025-02-19T07:25:27.795" v="1680" actId="1076"/>
          <ac:spMkLst>
            <pc:docMk/>
            <pc:sldMk cId="2021241815" sldId="284"/>
            <ac:spMk id="4" creationId="{4FE71001-A5BC-AEE0-B74B-955B228AC96B}"/>
          </ac:spMkLst>
        </pc:spChg>
        <pc:graphicFrameChg chg="mod modGraphic">
          <ac:chgData name="Nitin Kapoor2" userId="24ed92e0-b6ef-4a6b-a7c5-65b0513a0445" providerId="ADAL" clId="{E1317102-6050-499D-876B-4E38B66DF236}" dt="2025-02-19T07:57:11.482" v="1932" actId="113"/>
          <ac:graphicFrameMkLst>
            <pc:docMk/>
            <pc:sldMk cId="2021241815" sldId="284"/>
            <ac:graphicFrameMk id="5" creationId="{7F445557-2179-C4D6-4A93-D4C9CD87FDC3}"/>
          </ac:graphicFrameMkLst>
        </pc:graphicFrameChg>
        <pc:graphicFrameChg chg="add del mod">
          <ac:chgData name="Nitin Kapoor2" userId="24ed92e0-b6ef-4a6b-a7c5-65b0513a0445" providerId="ADAL" clId="{E1317102-6050-499D-876B-4E38B66DF236}" dt="2025-02-19T04:17:57.543" v="655" actId="478"/>
          <ac:graphicFrameMkLst>
            <pc:docMk/>
            <pc:sldMk cId="2021241815" sldId="284"/>
            <ac:graphicFrameMk id="6" creationId="{4CCDDC44-9733-8036-F034-7E6799C3D271}"/>
          </ac:graphicFrameMkLst>
        </pc:graphicFrameChg>
        <pc:graphicFrameChg chg="add mod">
          <ac:chgData name="Nitin Kapoor2" userId="24ed92e0-b6ef-4a6b-a7c5-65b0513a0445" providerId="ADAL" clId="{E1317102-6050-499D-876B-4E38B66DF236}" dt="2025-02-19T08:27:36.558" v="1971" actId="1076"/>
          <ac:graphicFrameMkLst>
            <pc:docMk/>
            <pc:sldMk cId="2021241815" sldId="284"/>
            <ac:graphicFrameMk id="7" creationId="{963DBA44-2E24-7974-C690-E42E6D1ED668}"/>
          </ac:graphicFrameMkLst>
        </pc:graphicFrameChg>
      </pc:sldChg>
      <pc:sldChg chg="addSp delSp modSp mod modNotesTx">
        <pc:chgData name="Nitin Kapoor2" userId="24ed92e0-b6ef-4a6b-a7c5-65b0513a0445" providerId="ADAL" clId="{E1317102-6050-499D-876B-4E38B66DF236}" dt="2025-02-19T04:26:46.388" v="1178" actId="14734"/>
        <pc:sldMkLst>
          <pc:docMk/>
          <pc:sldMk cId="3935411045" sldId="286"/>
        </pc:sldMkLst>
        <pc:spChg chg="del mod">
          <ac:chgData name="Nitin Kapoor2" userId="24ed92e0-b6ef-4a6b-a7c5-65b0513a0445" providerId="ADAL" clId="{E1317102-6050-499D-876B-4E38B66DF236}" dt="2025-02-19T04:17:31.753" v="652" actId="478"/>
          <ac:spMkLst>
            <pc:docMk/>
            <pc:sldMk cId="3935411045" sldId="286"/>
            <ac:spMk id="10" creationId="{A9002C63-A2E1-2B60-B290-F5B9CEA3B24F}"/>
          </ac:spMkLst>
        </pc:spChg>
        <pc:spChg chg="mod">
          <ac:chgData name="Nitin Kapoor2" userId="24ed92e0-b6ef-4a6b-a7c5-65b0513a0445" providerId="ADAL" clId="{E1317102-6050-499D-876B-4E38B66DF236}" dt="2025-02-19T04:17:35.704" v="653" actId="12"/>
          <ac:spMkLst>
            <pc:docMk/>
            <pc:sldMk cId="3935411045" sldId="286"/>
            <ac:spMk id="11" creationId="{BD05F1D8-8415-FC81-C9FC-359F5500C843}"/>
          </ac:spMkLst>
        </pc:spChg>
        <pc:graphicFrameChg chg="add mod">
          <ac:chgData name="Nitin Kapoor2" userId="24ed92e0-b6ef-4a6b-a7c5-65b0513a0445" providerId="ADAL" clId="{E1317102-6050-499D-876B-4E38B66DF236}" dt="2025-02-19T04:15:52.284" v="534"/>
          <ac:graphicFrameMkLst>
            <pc:docMk/>
            <pc:sldMk cId="3935411045" sldId="286"/>
            <ac:graphicFrameMk id="3" creationId="{E122BEDD-0944-4886-1E5F-17CF3D1B8A35}"/>
          </ac:graphicFrameMkLst>
        </pc:graphicFrameChg>
        <pc:graphicFrameChg chg="add mod modGraphic">
          <ac:chgData name="Nitin Kapoor2" userId="24ed92e0-b6ef-4a6b-a7c5-65b0513a0445" providerId="ADAL" clId="{E1317102-6050-499D-876B-4E38B66DF236}" dt="2025-02-19T04:26:46.388" v="1178" actId="14734"/>
          <ac:graphicFrameMkLst>
            <pc:docMk/>
            <pc:sldMk cId="3935411045" sldId="286"/>
            <ac:graphicFrameMk id="4" creationId="{E90F1014-A9BF-4DA8-8C7A-8BB17C0CEC64}"/>
          </ac:graphicFrameMkLst>
        </pc:graphicFrameChg>
        <pc:picChg chg="del">
          <ac:chgData name="Nitin Kapoor2" userId="24ed92e0-b6ef-4a6b-a7c5-65b0513a0445" providerId="ADAL" clId="{E1317102-6050-499D-876B-4E38B66DF236}" dt="2025-02-19T04:15:51.169" v="533" actId="478"/>
          <ac:picMkLst>
            <pc:docMk/>
            <pc:sldMk cId="3935411045" sldId="286"/>
            <ac:picMk id="9" creationId="{1CC9955F-832F-0E2C-6297-DA6B9E2BBAF2}"/>
          </ac:picMkLst>
        </pc:picChg>
      </pc:sldChg>
      <pc:sldChg chg="addSp modSp mod modNotesTx">
        <pc:chgData name="Nitin Kapoor2" userId="24ed92e0-b6ef-4a6b-a7c5-65b0513a0445" providerId="ADAL" clId="{E1317102-6050-499D-876B-4E38B66DF236}" dt="2025-02-19T08:02:38.243" v="1965" actId="20577"/>
        <pc:sldMkLst>
          <pc:docMk/>
          <pc:sldMk cId="3453336686" sldId="287"/>
        </pc:sldMkLst>
        <pc:spChg chg="mod">
          <ac:chgData name="Nitin Kapoor2" userId="24ed92e0-b6ef-4a6b-a7c5-65b0513a0445" providerId="ADAL" clId="{E1317102-6050-499D-876B-4E38B66DF236}" dt="2025-02-19T06:36:09.425" v="1332" actId="1037"/>
          <ac:spMkLst>
            <pc:docMk/>
            <pc:sldMk cId="3453336686" sldId="287"/>
            <ac:spMk id="4" creationId="{B0B1212C-B646-3E3C-9B5A-C65FD010943B}"/>
          </ac:spMkLst>
        </pc:spChg>
        <pc:spChg chg="mod">
          <ac:chgData name="Nitin Kapoor2" userId="24ed92e0-b6ef-4a6b-a7c5-65b0513a0445" providerId="ADAL" clId="{E1317102-6050-499D-876B-4E38B66DF236}" dt="2025-02-19T06:36:49.261" v="1359" actId="408"/>
          <ac:spMkLst>
            <pc:docMk/>
            <pc:sldMk cId="3453336686" sldId="287"/>
            <ac:spMk id="5" creationId="{8CCA9EEE-B11A-E6E5-3EAE-9DF67E5CA7E4}"/>
          </ac:spMkLst>
        </pc:spChg>
        <pc:spChg chg="mod">
          <ac:chgData name="Nitin Kapoor2" userId="24ed92e0-b6ef-4a6b-a7c5-65b0513a0445" providerId="ADAL" clId="{E1317102-6050-499D-876B-4E38B66DF236}" dt="2025-02-19T06:37:04.791" v="1400" actId="1038"/>
          <ac:spMkLst>
            <pc:docMk/>
            <pc:sldMk cId="3453336686" sldId="287"/>
            <ac:spMk id="6" creationId="{9955C2F2-92DF-8E59-5F22-2A503640CC97}"/>
          </ac:spMkLst>
        </pc:spChg>
        <pc:spChg chg="mod">
          <ac:chgData name="Nitin Kapoor2" userId="24ed92e0-b6ef-4a6b-a7c5-65b0513a0445" providerId="ADAL" clId="{E1317102-6050-499D-876B-4E38B66DF236}" dt="2025-02-19T06:37:04.791" v="1400" actId="1038"/>
          <ac:spMkLst>
            <pc:docMk/>
            <pc:sldMk cId="3453336686" sldId="287"/>
            <ac:spMk id="7" creationId="{96A48ACC-60DD-CC55-D630-C4C3BE0BB1B3}"/>
          </ac:spMkLst>
        </pc:spChg>
        <pc:spChg chg="mod">
          <ac:chgData name="Nitin Kapoor2" userId="24ed92e0-b6ef-4a6b-a7c5-65b0513a0445" providerId="ADAL" clId="{E1317102-6050-499D-876B-4E38B66DF236}" dt="2025-02-19T06:36:49.261" v="1359" actId="408"/>
          <ac:spMkLst>
            <pc:docMk/>
            <pc:sldMk cId="3453336686" sldId="287"/>
            <ac:spMk id="8" creationId="{8366E570-ACD4-E5C3-67F0-F49316D92FDC}"/>
          </ac:spMkLst>
        </pc:spChg>
        <pc:spChg chg="add mod">
          <ac:chgData name="Nitin Kapoor2" userId="24ed92e0-b6ef-4a6b-a7c5-65b0513a0445" providerId="ADAL" clId="{E1317102-6050-499D-876B-4E38B66DF236}" dt="2025-02-19T08:02:16.093" v="1933" actId="20577"/>
          <ac:spMkLst>
            <pc:docMk/>
            <pc:sldMk cId="3453336686" sldId="287"/>
            <ac:spMk id="9" creationId="{118A2DF4-25DC-7C58-C1F7-0D5308B921FD}"/>
          </ac:spMkLst>
        </pc:spChg>
        <pc:spChg chg="mod">
          <ac:chgData name="Nitin Kapoor2" userId="24ed92e0-b6ef-4a6b-a7c5-65b0513a0445" providerId="ADAL" clId="{E1317102-6050-499D-876B-4E38B66DF236}" dt="2025-02-19T06:36:57.585" v="1380" actId="1038"/>
          <ac:spMkLst>
            <pc:docMk/>
            <pc:sldMk cId="3453336686" sldId="287"/>
            <ac:spMk id="11" creationId="{31EA7B09-44E1-BFC5-C851-F2659705ADBD}"/>
          </ac:spMkLst>
        </pc:spChg>
        <pc:spChg chg="mod">
          <ac:chgData name="Nitin Kapoor2" userId="24ed92e0-b6ef-4a6b-a7c5-65b0513a0445" providerId="ADAL" clId="{E1317102-6050-499D-876B-4E38B66DF236}" dt="2025-02-19T06:37:04.791" v="1400" actId="1038"/>
          <ac:spMkLst>
            <pc:docMk/>
            <pc:sldMk cId="3453336686" sldId="287"/>
            <ac:spMk id="12" creationId="{B0CEC3CA-F962-1ECF-A897-D1CFBD33707B}"/>
          </ac:spMkLst>
        </pc:spChg>
        <pc:spChg chg="mod">
          <ac:chgData name="Nitin Kapoor2" userId="24ed92e0-b6ef-4a6b-a7c5-65b0513a0445" providerId="ADAL" clId="{E1317102-6050-499D-876B-4E38B66DF236}" dt="2025-02-19T06:37:04.791" v="1400" actId="1038"/>
          <ac:spMkLst>
            <pc:docMk/>
            <pc:sldMk cId="3453336686" sldId="287"/>
            <ac:spMk id="13" creationId="{A8FE2C76-59D4-901E-3B06-92D36FE84B6A}"/>
          </ac:spMkLst>
        </pc:spChg>
        <pc:spChg chg="mod">
          <ac:chgData name="Nitin Kapoor2" userId="24ed92e0-b6ef-4a6b-a7c5-65b0513a0445" providerId="ADAL" clId="{E1317102-6050-499D-876B-4E38B66DF236}" dt="2025-02-19T06:37:34.227" v="1413" actId="20577"/>
          <ac:spMkLst>
            <pc:docMk/>
            <pc:sldMk cId="3453336686" sldId="287"/>
            <ac:spMk id="14" creationId="{67494751-5AFA-2EF3-B380-EFBE7F868B16}"/>
          </ac:spMkLst>
        </pc:spChg>
        <pc:spChg chg="add mod">
          <ac:chgData name="Nitin Kapoor2" userId="24ed92e0-b6ef-4a6b-a7c5-65b0513a0445" providerId="ADAL" clId="{E1317102-6050-499D-876B-4E38B66DF236}" dt="2025-02-19T08:02:19.881" v="1934" actId="20577"/>
          <ac:spMkLst>
            <pc:docMk/>
            <pc:sldMk cId="3453336686" sldId="287"/>
            <ac:spMk id="17" creationId="{2CC5D239-7769-6DC6-E1B4-2C226147AFCD}"/>
          </ac:spMkLst>
        </pc:spChg>
        <pc:spChg chg="mod">
          <ac:chgData name="Nitin Kapoor2" userId="24ed92e0-b6ef-4a6b-a7c5-65b0513a0445" providerId="ADAL" clId="{E1317102-6050-499D-876B-4E38B66DF236}" dt="2025-02-19T06:35:57.576" v="1257" actId="14100"/>
          <ac:spMkLst>
            <pc:docMk/>
            <pc:sldMk cId="3453336686" sldId="287"/>
            <ac:spMk id="35" creationId="{2ABB483D-D761-DCE6-1FD9-70928B840D0F}"/>
          </ac:spMkLst>
        </pc:spChg>
        <pc:spChg chg="mod">
          <ac:chgData name="Nitin Kapoor2" userId="24ed92e0-b6ef-4a6b-a7c5-65b0513a0445" providerId="ADAL" clId="{E1317102-6050-499D-876B-4E38B66DF236}" dt="2025-02-19T06:35:53.089" v="1256" actId="1037"/>
          <ac:spMkLst>
            <pc:docMk/>
            <pc:sldMk cId="3453336686" sldId="287"/>
            <ac:spMk id="36" creationId="{B4774C73-E548-7BB3-CF79-F6A357518BBB}"/>
          </ac:spMkLst>
        </pc:spChg>
        <pc:spChg chg="mod">
          <ac:chgData name="Nitin Kapoor2" userId="24ed92e0-b6ef-4a6b-a7c5-65b0513a0445" providerId="ADAL" clId="{E1317102-6050-499D-876B-4E38B66DF236}" dt="2025-02-19T06:35:53.089" v="1256" actId="1037"/>
          <ac:spMkLst>
            <pc:docMk/>
            <pc:sldMk cId="3453336686" sldId="287"/>
            <ac:spMk id="39" creationId="{8D71D0EE-84DC-6CFE-0161-91EC62C4221B}"/>
          </ac:spMkLst>
        </pc:spChg>
        <pc:spChg chg="mod">
          <ac:chgData name="Nitin Kapoor2" userId="24ed92e0-b6ef-4a6b-a7c5-65b0513a0445" providerId="ADAL" clId="{E1317102-6050-499D-876B-4E38B66DF236}" dt="2025-02-19T08:02:38.243" v="1965" actId="20577"/>
          <ac:spMkLst>
            <pc:docMk/>
            <pc:sldMk cId="3453336686" sldId="287"/>
            <ac:spMk id="40" creationId="{22063855-F8A6-F7BF-1A1C-10D5A43F80A0}"/>
          </ac:spMkLst>
        </pc:spChg>
        <pc:spChg chg="mod">
          <ac:chgData name="Nitin Kapoor2" userId="24ed92e0-b6ef-4a6b-a7c5-65b0513a0445" providerId="ADAL" clId="{E1317102-6050-499D-876B-4E38B66DF236}" dt="2025-02-19T06:35:53.089" v="1256" actId="1037"/>
          <ac:spMkLst>
            <pc:docMk/>
            <pc:sldMk cId="3453336686" sldId="287"/>
            <ac:spMk id="41" creationId="{379144F0-3E60-C22B-4A38-383D9211EFC1}"/>
          </ac:spMkLst>
        </pc:spChg>
        <pc:spChg chg="mod">
          <ac:chgData name="Nitin Kapoor2" userId="24ed92e0-b6ef-4a6b-a7c5-65b0513a0445" providerId="ADAL" clId="{E1317102-6050-499D-876B-4E38B66DF236}" dt="2025-02-19T06:35:53.089" v="1256" actId="1037"/>
          <ac:spMkLst>
            <pc:docMk/>
            <pc:sldMk cId="3453336686" sldId="287"/>
            <ac:spMk id="42" creationId="{1D94E407-04F3-CE65-F54C-BBFADB8498B1}"/>
          </ac:spMkLst>
        </pc:spChg>
        <pc:spChg chg="mod">
          <ac:chgData name="Nitin Kapoor2" userId="24ed92e0-b6ef-4a6b-a7c5-65b0513a0445" providerId="ADAL" clId="{E1317102-6050-499D-876B-4E38B66DF236}" dt="2025-02-19T06:35:53.089" v="1256" actId="1037"/>
          <ac:spMkLst>
            <pc:docMk/>
            <pc:sldMk cId="3453336686" sldId="287"/>
            <ac:spMk id="43" creationId="{7DECADF1-872D-2D2A-6BBE-9F38C5740A96}"/>
          </ac:spMkLst>
        </pc:spChg>
        <pc:spChg chg="mod">
          <ac:chgData name="Nitin Kapoor2" userId="24ed92e0-b6ef-4a6b-a7c5-65b0513a0445" providerId="ADAL" clId="{E1317102-6050-499D-876B-4E38B66DF236}" dt="2025-02-19T06:35:53.089" v="1256" actId="1037"/>
          <ac:spMkLst>
            <pc:docMk/>
            <pc:sldMk cId="3453336686" sldId="287"/>
            <ac:spMk id="44" creationId="{9B387EED-EDC4-8D46-B00C-CA33D04D35B5}"/>
          </ac:spMkLst>
        </pc:spChg>
        <pc:spChg chg="mod">
          <ac:chgData name="Nitin Kapoor2" userId="24ed92e0-b6ef-4a6b-a7c5-65b0513a0445" providerId="ADAL" clId="{E1317102-6050-499D-876B-4E38B66DF236}" dt="2025-02-19T06:35:53.089" v="1256" actId="1037"/>
          <ac:spMkLst>
            <pc:docMk/>
            <pc:sldMk cId="3453336686" sldId="287"/>
            <ac:spMk id="45" creationId="{E51E0A3B-D8E2-B635-8889-FA855FF103C4}"/>
          </ac:spMkLst>
        </pc:spChg>
        <pc:spChg chg="mod">
          <ac:chgData name="Nitin Kapoor2" userId="24ed92e0-b6ef-4a6b-a7c5-65b0513a0445" providerId="ADAL" clId="{E1317102-6050-499D-876B-4E38B66DF236}" dt="2025-02-19T06:35:53.089" v="1256" actId="1037"/>
          <ac:spMkLst>
            <pc:docMk/>
            <pc:sldMk cId="3453336686" sldId="287"/>
            <ac:spMk id="46" creationId="{43F79807-1FDA-9D29-CF6C-4AFA85356F52}"/>
          </ac:spMkLst>
        </pc:spChg>
        <pc:spChg chg="mod">
          <ac:chgData name="Nitin Kapoor2" userId="24ed92e0-b6ef-4a6b-a7c5-65b0513a0445" providerId="ADAL" clId="{E1317102-6050-499D-876B-4E38B66DF236}" dt="2025-02-19T06:35:53.089" v="1256" actId="1037"/>
          <ac:spMkLst>
            <pc:docMk/>
            <pc:sldMk cId="3453336686" sldId="287"/>
            <ac:spMk id="47" creationId="{0A545668-A59A-193C-7F35-D45A3FF6C727}"/>
          </ac:spMkLst>
        </pc:spChg>
        <pc:cxnChg chg="add">
          <ac:chgData name="Nitin Kapoor2" userId="24ed92e0-b6ef-4a6b-a7c5-65b0513a0445" providerId="ADAL" clId="{E1317102-6050-499D-876B-4E38B66DF236}" dt="2025-02-19T06:38:19.600" v="1415" actId="11529"/>
          <ac:cxnSpMkLst>
            <pc:docMk/>
            <pc:sldMk cId="3453336686" sldId="287"/>
            <ac:cxnSpMk id="15" creationId="{DD1E7BF4-A77A-8F6C-5365-F7F63639F400}"/>
          </ac:cxnSpMkLst>
        </pc:cxnChg>
        <pc:cxnChg chg="mod">
          <ac:chgData name="Nitin Kapoor2" userId="24ed92e0-b6ef-4a6b-a7c5-65b0513a0445" providerId="ADAL" clId="{E1317102-6050-499D-876B-4E38B66DF236}" dt="2025-02-19T06:36:09.425" v="1332" actId="1037"/>
          <ac:cxnSpMkLst>
            <pc:docMk/>
            <pc:sldMk cId="3453336686" sldId="287"/>
            <ac:cxnSpMk id="16" creationId="{9AEF7BFE-789D-E523-DE62-AADDD4B57674}"/>
          </ac:cxnSpMkLst>
        </pc:cxnChg>
        <pc:cxnChg chg="mod">
          <ac:chgData name="Nitin Kapoor2" userId="24ed92e0-b6ef-4a6b-a7c5-65b0513a0445" providerId="ADAL" clId="{E1317102-6050-499D-876B-4E38B66DF236}" dt="2025-02-19T06:36:49.261" v="1359" actId="408"/>
          <ac:cxnSpMkLst>
            <pc:docMk/>
            <pc:sldMk cId="3453336686" sldId="287"/>
            <ac:cxnSpMk id="18" creationId="{0E031E4E-B6BE-87BE-4E52-1B2F7109E937}"/>
          </ac:cxnSpMkLst>
        </pc:cxnChg>
        <pc:cxnChg chg="mod">
          <ac:chgData name="Nitin Kapoor2" userId="24ed92e0-b6ef-4a6b-a7c5-65b0513a0445" providerId="ADAL" clId="{E1317102-6050-499D-876B-4E38B66DF236}" dt="2025-02-19T06:36:49.261" v="1359" actId="408"/>
          <ac:cxnSpMkLst>
            <pc:docMk/>
            <pc:sldMk cId="3453336686" sldId="287"/>
            <ac:cxnSpMk id="20" creationId="{8CF3B964-D5BB-FFC4-EF5D-E25092CCBCA4}"/>
          </ac:cxnSpMkLst>
        </pc:cxnChg>
        <pc:cxnChg chg="add">
          <ac:chgData name="Nitin Kapoor2" userId="24ed92e0-b6ef-4a6b-a7c5-65b0513a0445" providerId="ADAL" clId="{E1317102-6050-499D-876B-4E38B66DF236}" dt="2025-02-19T06:38:45.695" v="1430" actId="11529"/>
          <ac:cxnSpMkLst>
            <pc:docMk/>
            <pc:sldMk cId="3453336686" sldId="287"/>
            <ac:cxnSpMk id="21" creationId="{5514D9EC-E160-4E78-4DF8-56AC63741D6A}"/>
          </ac:cxnSpMkLst>
        </pc:cxnChg>
        <pc:cxnChg chg="mod">
          <ac:chgData name="Nitin Kapoor2" userId="24ed92e0-b6ef-4a6b-a7c5-65b0513a0445" providerId="ADAL" clId="{E1317102-6050-499D-876B-4E38B66DF236}" dt="2025-02-19T06:37:28.262" v="1407" actId="1038"/>
          <ac:cxnSpMkLst>
            <pc:docMk/>
            <pc:sldMk cId="3453336686" sldId="287"/>
            <ac:cxnSpMk id="22" creationId="{995D918D-80EE-6D86-D638-8CDFCC716A70}"/>
          </ac:cxnSpMkLst>
        </pc:cxnChg>
        <pc:cxnChg chg="mod">
          <ac:chgData name="Nitin Kapoor2" userId="24ed92e0-b6ef-4a6b-a7c5-65b0513a0445" providerId="ADAL" clId="{E1317102-6050-499D-876B-4E38B66DF236}" dt="2025-02-19T06:37:04.791" v="1400" actId="1038"/>
          <ac:cxnSpMkLst>
            <pc:docMk/>
            <pc:sldMk cId="3453336686" sldId="287"/>
            <ac:cxnSpMk id="24" creationId="{CAD10364-8B17-CE0E-4151-D9D9BF67050E}"/>
          </ac:cxnSpMkLst>
        </pc:cxnChg>
        <pc:cxnChg chg="mod">
          <ac:chgData name="Nitin Kapoor2" userId="24ed92e0-b6ef-4a6b-a7c5-65b0513a0445" providerId="ADAL" clId="{E1317102-6050-499D-876B-4E38B66DF236}" dt="2025-02-19T06:37:04.791" v="1400" actId="1038"/>
          <ac:cxnSpMkLst>
            <pc:docMk/>
            <pc:sldMk cId="3453336686" sldId="287"/>
            <ac:cxnSpMk id="26" creationId="{8EFBD97F-9365-1290-036A-BD543F4E94EF}"/>
          </ac:cxnSpMkLst>
        </pc:cxnChg>
        <pc:cxnChg chg="mod">
          <ac:chgData name="Nitin Kapoor2" userId="24ed92e0-b6ef-4a6b-a7c5-65b0513a0445" providerId="ADAL" clId="{E1317102-6050-499D-876B-4E38B66DF236}" dt="2025-02-19T06:37:04.791" v="1400" actId="1038"/>
          <ac:cxnSpMkLst>
            <pc:docMk/>
            <pc:sldMk cId="3453336686" sldId="287"/>
            <ac:cxnSpMk id="30" creationId="{FD62FCA1-B642-F9A6-F01A-AB555AB2CE5D}"/>
          </ac:cxnSpMkLst>
        </pc:cxnChg>
        <pc:cxnChg chg="mod">
          <ac:chgData name="Nitin Kapoor2" userId="24ed92e0-b6ef-4a6b-a7c5-65b0513a0445" providerId="ADAL" clId="{E1317102-6050-499D-876B-4E38B66DF236}" dt="2025-02-19T06:37:04.791" v="1400" actId="1038"/>
          <ac:cxnSpMkLst>
            <pc:docMk/>
            <pc:sldMk cId="3453336686" sldId="287"/>
            <ac:cxnSpMk id="32" creationId="{69CF706F-E2DD-4628-6A28-D9DB52E25113}"/>
          </ac:cxnSpMkLst>
        </pc:cxnChg>
        <pc:cxnChg chg="mod">
          <ac:chgData name="Nitin Kapoor2" userId="24ed92e0-b6ef-4a6b-a7c5-65b0513a0445" providerId="ADAL" clId="{E1317102-6050-499D-876B-4E38B66DF236}" dt="2025-02-19T06:36:57.585" v="1380" actId="1038"/>
          <ac:cxnSpMkLst>
            <pc:docMk/>
            <pc:sldMk cId="3453336686" sldId="287"/>
            <ac:cxnSpMk id="34" creationId="{B769BFF3-6CF5-A9D3-8D44-6EF4F213DC58}"/>
          </ac:cxnSpMkLst>
        </pc:cxnChg>
      </pc:sldChg>
      <pc:sldChg chg="modSp mod modNotesTx">
        <pc:chgData name="Nitin Kapoor2" userId="24ed92e0-b6ef-4a6b-a7c5-65b0513a0445" providerId="ADAL" clId="{E1317102-6050-499D-876B-4E38B66DF236}" dt="2025-02-19T07:51:25.344" v="1830" actId="20577"/>
        <pc:sldMkLst>
          <pc:docMk/>
          <pc:sldMk cId="2292836339" sldId="288"/>
        </pc:sldMkLst>
        <pc:spChg chg="mod">
          <ac:chgData name="Nitin Kapoor2" userId="24ed92e0-b6ef-4a6b-a7c5-65b0513a0445" providerId="ADAL" clId="{E1317102-6050-499D-876B-4E38B66DF236}" dt="2025-02-19T07:51:25.344" v="1830" actId="20577"/>
          <ac:spMkLst>
            <pc:docMk/>
            <pc:sldMk cId="2292836339" sldId="288"/>
            <ac:spMk id="3" creationId="{7515987C-F3DA-E0D8-AB93-2FF5CB6688A1}"/>
          </ac:spMkLst>
        </pc:spChg>
      </pc:sldChg>
      <pc:sldChg chg="modSp add mod">
        <pc:chgData name="Nitin Kapoor2" userId="24ed92e0-b6ef-4a6b-a7c5-65b0513a0445" providerId="ADAL" clId="{E1317102-6050-499D-876B-4E38B66DF236}" dt="2025-02-19T04:26:14.862" v="1175" actId="14100"/>
        <pc:sldMkLst>
          <pc:docMk/>
          <pc:sldMk cId="184975898" sldId="290"/>
        </pc:sldMkLst>
        <pc:spChg chg="mod">
          <ac:chgData name="Nitin Kapoor2" userId="24ed92e0-b6ef-4a6b-a7c5-65b0513a0445" providerId="ADAL" clId="{E1317102-6050-499D-876B-4E38B66DF236}" dt="2025-02-19T02:00:16.699" v="394" actId="20577"/>
          <ac:spMkLst>
            <pc:docMk/>
            <pc:sldMk cId="184975898" sldId="290"/>
            <ac:spMk id="4" creationId="{9333122B-CA60-51D1-0B6D-7BCBC01C2D26}"/>
          </ac:spMkLst>
        </pc:spChg>
        <pc:spChg chg="mod">
          <ac:chgData name="Nitin Kapoor2" userId="24ed92e0-b6ef-4a6b-a7c5-65b0513a0445" providerId="ADAL" clId="{E1317102-6050-499D-876B-4E38B66DF236}" dt="2025-02-19T04:21:58.428" v="1031" actId="113"/>
          <ac:spMkLst>
            <pc:docMk/>
            <pc:sldMk cId="184975898" sldId="290"/>
            <ac:spMk id="6" creationId="{9473D05F-B6CE-0002-74DA-2FA9B932D4F0}"/>
          </ac:spMkLst>
        </pc:spChg>
        <pc:spChg chg="mod">
          <ac:chgData name="Nitin Kapoor2" userId="24ed92e0-b6ef-4a6b-a7c5-65b0513a0445" providerId="ADAL" clId="{E1317102-6050-499D-876B-4E38B66DF236}" dt="2025-02-19T04:26:14.862" v="1175" actId="14100"/>
          <ac:spMkLst>
            <pc:docMk/>
            <pc:sldMk cId="184975898" sldId="290"/>
            <ac:spMk id="7" creationId="{FFFF3099-72E0-DC0D-AB4B-0B72E3461425}"/>
          </ac:spMkLst>
        </pc:spChg>
      </pc:sldChg>
      <pc:sldChg chg="new del">
        <pc:chgData name="Nitin Kapoor2" userId="24ed92e0-b6ef-4a6b-a7c5-65b0513a0445" providerId="ADAL" clId="{E1317102-6050-499D-876B-4E38B66DF236}" dt="2025-02-16T18:43:59.915" v="4" actId="47"/>
        <pc:sldMkLst>
          <pc:docMk/>
          <pc:sldMk cId="4200431212" sldId="290"/>
        </pc:sldMkLst>
      </pc:sldChg>
      <pc:sldChg chg="delSp modSp new mod">
        <pc:chgData name="Nitin Kapoor2" userId="24ed92e0-b6ef-4a6b-a7c5-65b0513a0445" providerId="ADAL" clId="{E1317102-6050-499D-876B-4E38B66DF236}" dt="2025-02-16T18:46:00.650" v="51" actId="478"/>
        <pc:sldMkLst>
          <pc:docMk/>
          <pc:sldMk cId="792257527" sldId="291"/>
        </pc:sldMkLst>
        <pc:spChg chg="mod">
          <ac:chgData name="Nitin Kapoor2" userId="24ed92e0-b6ef-4a6b-a7c5-65b0513a0445" providerId="ADAL" clId="{E1317102-6050-499D-876B-4E38B66DF236}" dt="2025-02-16T18:45:57.473" v="50" actId="20577"/>
          <ac:spMkLst>
            <pc:docMk/>
            <pc:sldMk cId="792257527" sldId="291"/>
            <ac:spMk id="2" creationId="{64C9626D-BCF4-42BA-E0D6-697098E2E5E9}"/>
          </ac:spMkLst>
        </pc:spChg>
        <pc:spChg chg="del">
          <ac:chgData name="Nitin Kapoor2" userId="24ed92e0-b6ef-4a6b-a7c5-65b0513a0445" providerId="ADAL" clId="{E1317102-6050-499D-876B-4E38B66DF236}" dt="2025-02-16T18:46:00.650" v="51" actId="478"/>
          <ac:spMkLst>
            <pc:docMk/>
            <pc:sldMk cId="792257527" sldId="291"/>
            <ac:spMk id="3" creationId="{B96B395C-F537-A873-A0E4-F8FD018159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51765-1DEE-486C-9677-4D3BF85F4140}"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E50A8-EBCF-4FA6-A5BB-55E5B668FA0E}" type="slidenum">
              <a:rPr lang="en-IN" smtClean="0"/>
              <a:t>‹#›</a:t>
            </a:fld>
            <a:endParaRPr lang="en-IN"/>
          </a:p>
        </p:txBody>
      </p:sp>
    </p:spTree>
    <p:extLst>
      <p:ext uri="{BB962C8B-B14F-4D97-AF65-F5344CB8AC3E}">
        <p14:creationId xmlns:p14="http://schemas.microsoft.com/office/powerpoint/2010/main" val="18243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BE50A8-EBCF-4FA6-A5BB-55E5B668FA0E}" type="slidenum">
              <a:rPr lang="en-IN" smtClean="0"/>
              <a:t>9</a:t>
            </a:fld>
            <a:endParaRPr lang="en-IN"/>
          </a:p>
        </p:txBody>
      </p:sp>
    </p:spTree>
    <p:extLst>
      <p:ext uri="{BB962C8B-B14F-4D97-AF65-F5344CB8AC3E}">
        <p14:creationId xmlns:p14="http://schemas.microsoft.com/office/powerpoint/2010/main" val="55797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BE50A8-EBCF-4FA6-A5BB-55E5B668FA0E}" type="slidenum">
              <a:rPr lang="en-IN" smtClean="0"/>
              <a:t>11</a:t>
            </a:fld>
            <a:endParaRPr lang="en-IN"/>
          </a:p>
        </p:txBody>
      </p:sp>
    </p:spTree>
    <p:extLst>
      <p:ext uri="{BB962C8B-B14F-4D97-AF65-F5344CB8AC3E}">
        <p14:creationId xmlns:p14="http://schemas.microsoft.com/office/powerpoint/2010/main" val="39177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https://aws.amazon.com/blogs/devops/building-a-ci-cd-pipeline-for-cross-account-deployment-of-an-aws-lambda-api-with-the-serverless-framework/</a:t>
            </a:r>
          </a:p>
        </p:txBody>
      </p:sp>
      <p:sp>
        <p:nvSpPr>
          <p:cNvPr id="4" name="Slide Number Placeholder 3"/>
          <p:cNvSpPr>
            <a:spLocks noGrp="1"/>
          </p:cNvSpPr>
          <p:nvPr>
            <p:ph type="sldNum" sz="quarter" idx="5"/>
          </p:nvPr>
        </p:nvSpPr>
        <p:spPr/>
        <p:txBody>
          <a:bodyPr/>
          <a:lstStyle/>
          <a:p>
            <a:fld id="{EDBE50A8-EBCF-4FA6-A5BB-55E5B668FA0E}" type="slidenum">
              <a:rPr lang="en-IN" smtClean="0"/>
              <a:t>13</a:t>
            </a:fld>
            <a:endParaRPr lang="en-IN"/>
          </a:p>
        </p:txBody>
      </p:sp>
    </p:spTree>
    <p:extLst>
      <p:ext uri="{BB962C8B-B14F-4D97-AF65-F5344CB8AC3E}">
        <p14:creationId xmlns:p14="http://schemas.microsoft.com/office/powerpoint/2010/main" val="197380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BE50A8-EBCF-4FA6-A5BB-55E5B668FA0E}" type="slidenum">
              <a:rPr lang="en-IN" smtClean="0"/>
              <a:t>14</a:t>
            </a:fld>
            <a:endParaRPr lang="en-IN"/>
          </a:p>
        </p:txBody>
      </p:sp>
    </p:spTree>
    <p:extLst>
      <p:ext uri="{BB962C8B-B14F-4D97-AF65-F5344CB8AC3E}">
        <p14:creationId xmlns:p14="http://schemas.microsoft.com/office/powerpoint/2010/main" val="3015281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BE50A8-EBCF-4FA6-A5BB-55E5B668FA0E}" type="slidenum">
              <a:rPr lang="en-IN" smtClean="0"/>
              <a:t>15</a:t>
            </a:fld>
            <a:endParaRPr lang="en-IN"/>
          </a:p>
        </p:txBody>
      </p:sp>
    </p:spTree>
    <p:extLst>
      <p:ext uri="{BB962C8B-B14F-4D97-AF65-F5344CB8AC3E}">
        <p14:creationId xmlns:p14="http://schemas.microsoft.com/office/powerpoint/2010/main" val="161791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BE50A8-EBCF-4FA6-A5BB-55E5B668FA0E}" type="slidenum">
              <a:rPr lang="en-IN" smtClean="0"/>
              <a:t>16</a:t>
            </a:fld>
            <a:endParaRPr lang="en-IN"/>
          </a:p>
        </p:txBody>
      </p:sp>
    </p:spTree>
    <p:extLst>
      <p:ext uri="{BB962C8B-B14F-4D97-AF65-F5344CB8AC3E}">
        <p14:creationId xmlns:p14="http://schemas.microsoft.com/office/powerpoint/2010/main" val="390707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BE50A8-EBCF-4FA6-A5BB-55E5B668FA0E}" type="slidenum">
              <a:rPr lang="en-IN" smtClean="0"/>
              <a:t>17</a:t>
            </a:fld>
            <a:endParaRPr lang="en-IN"/>
          </a:p>
        </p:txBody>
      </p:sp>
    </p:spTree>
    <p:extLst>
      <p:ext uri="{BB962C8B-B14F-4D97-AF65-F5344CB8AC3E}">
        <p14:creationId xmlns:p14="http://schemas.microsoft.com/office/powerpoint/2010/main" val="83598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7599-3A85-4B3C-B05D-0D14E832D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4B94B9-D12B-43D6-AB5C-08ED0CB90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3D6A0B-769A-48B7-B4AA-A4565D2781E5}"/>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5" name="Footer Placeholder 4">
            <a:extLst>
              <a:ext uri="{FF2B5EF4-FFF2-40B4-BE49-F238E27FC236}">
                <a16:creationId xmlns:a16="http://schemas.microsoft.com/office/drawing/2014/main" id="{F5966F5D-9F3F-48F0-88D8-0DAD71301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7DA2A-9CAE-42C3-BD86-0ABB4069E7E9}"/>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92865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FD03-7069-4884-A0B6-A58FEEE45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C71A7-4E5A-4373-A8DA-B8BCCDC4DE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11263-CCE0-44D0-9BFF-E1C8119741DC}"/>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5" name="Footer Placeholder 4">
            <a:extLst>
              <a:ext uri="{FF2B5EF4-FFF2-40B4-BE49-F238E27FC236}">
                <a16:creationId xmlns:a16="http://schemas.microsoft.com/office/drawing/2014/main" id="{A7C9947F-E68A-4F38-A7E0-7668E6CE7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3A707-0206-4910-BF6D-37CE9B2CADAB}"/>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41333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2AA17-5540-4247-824E-1225FEDE55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FD2B2C-1665-4327-80B6-9B45545A2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3DC30-FFB3-4232-B172-EAA642772875}"/>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5" name="Footer Placeholder 4">
            <a:extLst>
              <a:ext uri="{FF2B5EF4-FFF2-40B4-BE49-F238E27FC236}">
                <a16:creationId xmlns:a16="http://schemas.microsoft.com/office/drawing/2014/main" id="{E9A0BE81-580B-47C7-A79D-728382586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0533D-A4F9-4EE4-ACC7-BD4B3B71405A}"/>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682773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360D-DF5D-4114-B0FC-94143B139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D4847-6903-48C2-8AA6-C18DF0C07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95843-EC5A-4D62-A0A6-2FD8027164A9}"/>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5" name="Footer Placeholder 4">
            <a:extLst>
              <a:ext uri="{FF2B5EF4-FFF2-40B4-BE49-F238E27FC236}">
                <a16:creationId xmlns:a16="http://schemas.microsoft.com/office/drawing/2014/main" id="{1AD06DDB-F408-4871-A76E-3D7FE1A96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AD29D-F393-45FA-BD4D-4CF2EAADE30E}"/>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87256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7E1C-5581-4FF1-9A4E-3F8373D9D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027354-E490-436C-8DAB-499A4152E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3AE20-D720-4268-B966-CEC1C23DD977}"/>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5" name="Footer Placeholder 4">
            <a:extLst>
              <a:ext uri="{FF2B5EF4-FFF2-40B4-BE49-F238E27FC236}">
                <a16:creationId xmlns:a16="http://schemas.microsoft.com/office/drawing/2014/main" id="{7ADA3A6D-A272-4823-BAC9-8EC7CE057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99F2B-8ACD-403A-988A-BA1A55597B3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22528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19C4-7F42-4366-A5E5-511250A78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8F83B-1113-4DC7-BADA-52A131C73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1FFED-838B-4F3D-8375-1C3DCFD0AC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0D01B-A900-4BC3-A4CF-F2FD32A0DBFD}"/>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6" name="Footer Placeholder 5">
            <a:extLst>
              <a:ext uri="{FF2B5EF4-FFF2-40B4-BE49-F238E27FC236}">
                <a16:creationId xmlns:a16="http://schemas.microsoft.com/office/drawing/2014/main" id="{F89FC653-F51A-4D7F-A640-4F470A55B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B8548-D120-4CEF-B98F-C63A4970CD5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84322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42F0-25B1-4E86-B2FD-26F1342629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DD5337-B206-4C9B-8E6F-D5D40D5F3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32E158-8A10-4FAE-8B60-BD993FA02E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963AC-E767-4DDE-949F-D5819F9FD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DA47B-962C-4CE7-A98B-F3FB8D6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B32B9-5005-4AE2-B65D-B4DFBC5EF35A}"/>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8" name="Footer Placeholder 7">
            <a:extLst>
              <a:ext uri="{FF2B5EF4-FFF2-40B4-BE49-F238E27FC236}">
                <a16:creationId xmlns:a16="http://schemas.microsoft.com/office/drawing/2014/main" id="{588A0E9B-1CA7-4E78-AD5E-09A0DB8218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42172D-5900-44E9-AE5F-E6D21972EF1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14140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4804-851C-4CCD-B07D-4535C28C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2293D-F75E-4A96-897A-C87B4322D1A6}"/>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4" name="Footer Placeholder 3">
            <a:extLst>
              <a:ext uri="{FF2B5EF4-FFF2-40B4-BE49-F238E27FC236}">
                <a16:creationId xmlns:a16="http://schemas.microsoft.com/office/drawing/2014/main" id="{7002467B-B8F7-490D-BE0B-C6AFCA984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BD70B-4FCE-4A51-99F7-4E5B43585B4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13071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2467F5-C042-4B25-84A0-5CA8B3F51398}"/>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3" name="Footer Placeholder 2">
            <a:extLst>
              <a:ext uri="{FF2B5EF4-FFF2-40B4-BE49-F238E27FC236}">
                <a16:creationId xmlns:a16="http://schemas.microsoft.com/office/drawing/2014/main" id="{46F45278-EE7E-4C67-93F8-76C16A2364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6B2938-2DE3-448E-B7A2-E19627517292}"/>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406273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BB1F-F104-4A56-A8AC-691FE6FCB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D280FC-846B-4705-AEB8-DF5678E44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3E397F-2416-41D2-93A6-C82532DF1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FCA41-D1E6-48F4-8D74-0A0772CECD89}"/>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6" name="Footer Placeholder 5">
            <a:extLst>
              <a:ext uri="{FF2B5EF4-FFF2-40B4-BE49-F238E27FC236}">
                <a16:creationId xmlns:a16="http://schemas.microsoft.com/office/drawing/2014/main" id="{F3476F64-B418-4237-BD4F-8A6286BDE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35F39-7E0A-4350-A2F7-8E4D7C23E4BE}"/>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2510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0863-87F1-4FF7-A43B-9B656C379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342D5A-2061-4082-8311-93B2498C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F9B387-4C8A-49CC-92AF-E099782B7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D7E19-DA2B-4BA4-9EB2-778999F7D950}"/>
              </a:ext>
            </a:extLst>
          </p:cNvPr>
          <p:cNvSpPr>
            <a:spLocks noGrp="1"/>
          </p:cNvSpPr>
          <p:nvPr>
            <p:ph type="dt" sz="half" idx="10"/>
          </p:nvPr>
        </p:nvSpPr>
        <p:spPr/>
        <p:txBody>
          <a:bodyPr/>
          <a:lstStyle/>
          <a:p>
            <a:fld id="{2C3341B1-7C20-4A7C-910B-7DF6C7B57516}" type="datetimeFigureOut">
              <a:rPr lang="en-US" smtClean="0"/>
              <a:t>2/17/2025</a:t>
            </a:fld>
            <a:endParaRPr lang="en-US"/>
          </a:p>
        </p:txBody>
      </p:sp>
      <p:sp>
        <p:nvSpPr>
          <p:cNvPr id="6" name="Footer Placeholder 5">
            <a:extLst>
              <a:ext uri="{FF2B5EF4-FFF2-40B4-BE49-F238E27FC236}">
                <a16:creationId xmlns:a16="http://schemas.microsoft.com/office/drawing/2014/main" id="{F2328364-7829-46EC-80CF-6471EC5FF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2B39E-1B87-4487-864A-3AC821C77A9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24119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4FE56-9F47-462B-B8A2-91651FA6C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60C2D0-7AD8-47B8-BE1D-281F80747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37F8E-849A-4357-99EF-C75084DF5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341B1-7C20-4A7C-910B-7DF6C7B57516}" type="datetimeFigureOut">
              <a:rPr lang="en-US" smtClean="0"/>
              <a:t>2/17/2025</a:t>
            </a:fld>
            <a:endParaRPr lang="en-US"/>
          </a:p>
        </p:txBody>
      </p:sp>
      <p:sp>
        <p:nvSpPr>
          <p:cNvPr id="5" name="Footer Placeholder 4">
            <a:extLst>
              <a:ext uri="{FF2B5EF4-FFF2-40B4-BE49-F238E27FC236}">
                <a16:creationId xmlns:a16="http://schemas.microsoft.com/office/drawing/2014/main" id="{E07BD011-DCEE-41BD-A2D8-6DE10C7DC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D2295E-8E29-4A0E-B1D3-EACB0FBB0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86436-E3A9-4606-B3DD-D4B51B024056}" type="slidenum">
              <a:rPr lang="en-US" smtClean="0"/>
              <a:t>‹#›</a:t>
            </a:fld>
            <a:endParaRPr lang="en-US"/>
          </a:p>
        </p:txBody>
      </p:sp>
    </p:spTree>
    <p:extLst>
      <p:ext uri="{BB962C8B-B14F-4D97-AF65-F5344CB8AC3E}">
        <p14:creationId xmlns:p14="http://schemas.microsoft.com/office/powerpoint/2010/main" val="336982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e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24" Type="http://schemas.openxmlformats.org/officeDocument/2006/relationships/image" Target="../media/image25.jpeg"/><Relationship Id="rId5" Type="http://schemas.openxmlformats.org/officeDocument/2006/relationships/image" Target="../media/image6.png"/><Relationship Id="rId15" Type="http://schemas.openxmlformats.org/officeDocument/2006/relationships/image" Target="../media/image16.jpe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jpe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eg"/><Relationship Id="rId22"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solutions/guidance/sap-data-integration-and-management-on-aws/#:~:text=Refer%20to%20SAP%20Datasphere%20documentation,connectivity%20to%20extract%20SAP%20data.&amp;text=Using%20premium%20outbound%20integration%20for,ingest%20data%20to%20Amazon%20S3.&amp;text=Install%20SAP%20Data%20Services%20on,EC2%20instance%20or%20on%2Dpremises.&amp;text=SAP%20Data%20Services%20offers%20various,to%20choose%20most%20appropriate%20connectivity.&amp;text=SAP%20Data%20Services%20offers%20Amazon,to%20ingest%20data%20to%20AWS.&amp;text=SAP%20Data%20Services%20offers%20options,S3%20storage%20class%2C%20and%20more.&amp;text=SAP%20Datasphere%20offers%20various%20connection,connectivity%20to%20extract%20SAP%20data.&amp;text=Using%20premium%20outbound%20integration%20for,ingest%20data%20to%20Amazon%20S3.&amp;text=Install%20SAP%20Data%20Services%20on,EC2%20instance%20or%20on%2Dpremis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F0D42-A870-48D9-95F2-3AC5AB566AB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Customer background</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1113D6-8C87-8256-A58A-7C384FE19FC1}"/>
              </a:ext>
            </a:extLst>
          </p:cNvPr>
          <p:cNvSpPr txBox="1"/>
          <p:nvPr/>
        </p:nvSpPr>
        <p:spPr>
          <a:xfrm>
            <a:off x="838200" y="1929384"/>
            <a:ext cx="10515600" cy="2930912"/>
          </a:xfrm>
          <a:prstGeom prst="rect">
            <a:avLst/>
          </a:prstGeom>
        </p:spPr>
        <p:txBody>
          <a:bodyPr vert="horz" lIns="91440" tIns="45720" rIns="91440" bIns="45720" rtlCol="0">
            <a:normAutofit/>
          </a:bodyPr>
          <a:lstStyle/>
          <a:p>
            <a:pPr marL="539750" indent="-363538">
              <a:lnSpc>
                <a:spcPct val="90000"/>
              </a:lnSpc>
              <a:spcAft>
                <a:spcPts val="600"/>
              </a:spcAft>
              <a:buFont typeface="Arial" panose="020B0604020202020204" pitchFamily="34" charset="0"/>
              <a:buChar char="•"/>
            </a:pPr>
            <a:r>
              <a:rPr lang="en-US" dirty="0">
                <a:cs typeface="Calibri" panose="020F0502020204030204" pitchFamily="34" charset="0"/>
              </a:rPr>
              <a:t>Customer is a global multinational consumer goods company with headquarters in United States of America. </a:t>
            </a:r>
          </a:p>
          <a:p>
            <a:pPr marL="539750" indent="-363538">
              <a:lnSpc>
                <a:spcPct val="90000"/>
              </a:lnSpc>
              <a:spcAft>
                <a:spcPts val="600"/>
              </a:spcAft>
              <a:buFont typeface="Arial" panose="020B0604020202020204" pitchFamily="34" charset="0"/>
              <a:buChar char="•"/>
            </a:pPr>
            <a:r>
              <a:rPr lang="en-US" dirty="0">
                <a:cs typeface="Calibri" panose="020F0502020204030204" pitchFamily="34" charset="0"/>
              </a:rPr>
              <a:t>Customer is present in around 250 countries and own more than 500 brands across food, condiments, ice cream, cleaning agents, beauty products, and personal care. </a:t>
            </a:r>
          </a:p>
          <a:p>
            <a:pPr marL="539750" indent="-363538">
              <a:lnSpc>
                <a:spcPct val="90000"/>
              </a:lnSpc>
              <a:spcAft>
                <a:spcPts val="600"/>
              </a:spcAft>
              <a:buFont typeface="Arial" panose="020B0604020202020204" pitchFamily="34" charset="0"/>
              <a:buChar char="•"/>
            </a:pPr>
            <a:r>
              <a:rPr lang="en-US" dirty="0">
                <a:cs typeface="Calibri" panose="020F0502020204030204" pitchFamily="34" charset="0"/>
              </a:rPr>
              <a:t>Customer is organized into three main divisions: Foods and Refreshments, Home Care, and Beauty &amp; Personal Care</a:t>
            </a:r>
          </a:p>
          <a:p>
            <a:pPr marL="539750" indent="-363538">
              <a:lnSpc>
                <a:spcPct val="90000"/>
              </a:lnSpc>
              <a:spcAft>
                <a:spcPts val="600"/>
              </a:spcAft>
              <a:buFont typeface="Arial" panose="020B0604020202020204" pitchFamily="34" charset="0"/>
              <a:buChar char="•"/>
            </a:pPr>
            <a:r>
              <a:rPr lang="en-US" dirty="0"/>
              <a:t>3 billion people use the customer’s products every day, being part of their daily life.</a:t>
            </a:r>
          </a:p>
          <a:p>
            <a:pPr marL="539750" indent="-363538">
              <a:lnSpc>
                <a:spcPct val="90000"/>
              </a:lnSpc>
              <a:spcAft>
                <a:spcPts val="600"/>
              </a:spcAft>
              <a:buFont typeface="Arial" panose="020B0604020202020204" pitchFamily="34" charset="0"/>
              <a:buChar char="•"/>
            </a:pPr>
            <a:r>
              <a:rPr lang="en-US" dirty="0"/>
              <a:t>All the division are growing but are challenged by local, niche and sector specific brands and retailer’s own private labels. </a:t>
            </a:r>
          </a:p>
        </p:txBody>
      </p:sp>
      <p:graphicFrame>
        <p:nvGraphicFramePr>
          <p:cNvPr id="8" name="Table 7">
            <a:extLst>
              <a:ext uri="{FF2B5EF4-FFF2-40B4-BE49-F238E27FC236}">
                <a16:creationId xmlns:a16="http://schemas.microsoft.com/office/drawing/2014/main" id="{7725A85D-D243-EE60-0F05-64858D415FAA}"/>
              </a:ext>
            </a:extLst>
          </p:cNvPr>
          <p:cNvGraphicFramePr>
            <a:graphicFrameLocks noGrp="1"/>
          </p:cNvGraphicFramePr>
          <p:nvPr>
            <p:extLst>
              <p:ext uri="{D42A27DB-BD31-4B8C-83A1-F6EECF244321}">
                <p14:modId xmlns:p14="http://schemas.microsoft.com/office/powerpoint/2010/main" val="2792936279"/>
              </p:ext>
            </p:extLst>
          </p:nvPr>
        </p:nvGraphicFramePr>
        <p:xfrm>
          <a:off x="1276541" y="5003170"/>
          <a:ext cx="9391215" cy="1398265"/>
        </p:xfrm>
        <a:graphic>
          <a:graphicData uri="http://schemas.openxmlformats.org/drawingml/2006/table">
            <a:tbl>
              <a:tblPr firstRow="1" firstCol="1">
                <a:tableStyleId>{B301B821-A1FF-4177-AEE7-76D212191A09}</a:tableStyleId>
              </a:tblPr>
              <a:tblGrid>
                <a:gridCol w="1764000">
                  <a:extLst>
                    <a:ext uri="{9D8B030D-6E8A-4147-A177-3AD203B41FA5}">
                      <a16:colId xmlns:a16="http://schemas.microsoft.com/office/drawing/2014/main" val="505616741"/>
                    </a:ext>
                  </a:extLst>
                </a:gridCol>
                <a:gridCol w="1525443">
                  <a:extLst>
                    <a:ext uri="{9D8B030D-6E8A-4147-A177-3AD203B41FA5}">
                      <a16:colId xmlns:a16="http://schemas.microsoft.com/office/drawing/2014/main" val="1123446333"/>
                    </a:ext>
                  </a:extLst>
                </a:gridCol>
                <a:gridCol w="1525443">
                  <a:extLst>
                    <a:ext uri="{9D8B030D-6E8A-4147-A177-3AD203B41FA5}">
                      <a16:colId xmlns:a16="http://schemas.microsoft.com/office/drawing/2014/main" val="4073085130"/>
                    </a:ext>
                  </a:extLst>
                </a:gridCol>
                <a:gridCol w="1525443">
                  <a:extLst>
                    <a:ext uri="{9D8B030D-6E8A-4147-A177-3AD203B41FA5}">
                      <a16:colId xmlns:a16="http://schemas.microsoft.com/office/drawing/2014/main" val="2246473025"/>
                    </a:ext>
                  </a:extLst>
                </a:gridCol>
                <a:gridCol w="1525443">
                  <a:extLst>
                    <a:ext uri="{9D8B030D-6E8A-4147-A177-3AD203B41FA5}">
                      <a16:colId xmlns:a16="http://schemas.microsoft.com/office/drawing/2014/main" val="3739234050"/>
                    </a:ext>
                  </a:extLst>
                </a:gridCol>
                <a:gridCol w="1525443">
                  <a:extLst>
                    <a:ext uri="{9D8B030D-6E8A-4147-A177-3AD203B41FA5}">
                      <a16:colId xmlns:a16="http://schemas.microsoft.com/office/drawing/2014/main" val="133480784"/>
                    </a:ext>
                  </a:extLst>
                </a:gridCol>
              </a:tblGrid>
              <a:tr h="221583">
                <a:tc>
                  <a:txBody>
                    <a:bodyPr/>
                    <a:lstStyle/>
                    <a:p>
                      <a:pPr algn="ctr" fontAlgn="ctr"/>
                      <a:r>
                        <a:rPr lang="en-US" sz="1200" b="1" i="0" u="none" strike="noStrike" dirty="0">
                          <a:solidFill>
                            <a:schemeClr val="bg1"/>
                          </a:solidFill>
                          <a:effectLst/>
                          <a:latin typeface="Calibri" panose="020F0502020204030204" pitchFamily="34" charset="0"/>
                        </a:rPr>
                        <a:t>Metrics</a:t>
                      </a:r>
                      <a:endParaRPr lang="en-IN" sz="12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en-IN" sz="1200" b="1" u="none" strike="noStrike" dirty="0">
                          <a:solidFill>
                            <a:schemeClr val="bg1"/>
                          </a:solidFill>
                          <a:effectLst/>
                        </a:rPr>
                        <a:t>31.12.17</a:t>
                      </a:r>
                      <a:r>
                        <a:rPr lang="en-IN" sz="1200" b="0" u="none" strike="noStrike" dirty="0">
                          <a:solidFill>
                            <a:schemeClr val="bg1"/>
                          </a:solidFill>
                          <a:effectLst/>
                        </a:rPr>
                        <a:t>(€m)</a:t>
                      </a:r>
                      <a:endParaRPr lang="en-IN" sz="1200" b="1" i="0" u="none" strike="noStrike" dirty="0">
                        <a:solidFill>
                          <a:schemeClr val="bg1"/>
                        </a:solidFill>
                        <a:effectLst/>
                        <a:latin typeface="Calibri" panose="020F0502020204030204" pitchFamily="34" charset="0"/>
                      </a:endParaRPr>
                    </a:p>
                  </a:txBody>
                  <a:tcPr marL="6350" marR="6350" marT="6350" marB="0"/>
                </a:tc>
                <a:tc>
                  <a:txBody>
                    <a:bodyPr/>
                    <a:lstStyle/>
                    <a:p>
                      <a:pPr algn="ctr" fontAlgn="t"/>
                      <a:r>
                        <a:rPr lang="en-IN" sz="1200" b="1" u="none" strike="noStrike">
                          <a:solidFill>
                            <a:schemeClr val="bg1"/>
                          </a:solidFill>
                          <a:effectLst/>
                        </a:rPr>
                        <a:t>31.12.18</a:t>
                      </a:r>
                      <a:r>
                        <a:rPr lang="en-IN" sz="1200" b="0" u="none" strike="noStrike">
                          <a:solidFill>
                            <a:schemeClr val="bg1"/>
                          </a:solidFill>
                          <a:effectLst/>
                        </a:rPr>
                        <a:t>(€m)</a:t>
                      </a:r>
                      <a:endParaRPr lang="en-IN" sz="1200" b="1" i="0" u="none" strike="noStrike">
                        <a:solidFill>
                          <a:schemeClr val="bg1"/>
                        </a:solidFill>
                        <a:effectLst/>
                        <a:latin typeface="Calibri" panose="020F0502020204030204" pitchFamily="34" charset="0"/>
                      </a:endParaRPr>
                    </a:p>
                  </a:txBody>
                  <a:tcPr marL="6350" marR="6350" marT="6350" marB="0"/>
                </a:tc>
                <a:tc>
                  <a:txBody>
                    <a:bodyPr/>
                    <a:lstStyle/>
                    <a:p>
                      <a:pPr algn="ctr" fontAlgn="t"/>
                      <a:r>
                        <a:rPr lang="en-IN" sz="1200" b="1" u="none" strike="noStrike">
                          <a:solidFill>
                            <a:schemeClr val="bg1"/>
                          </a:solidFill>
                          <a:effectLst/>
                        </a:rPr>
                        <a:t>31.12.19</a:t>
                      </a:r>
                      <a:r>
                        <a:rPr lang="en-IN" sz="1200" b="0" u="none" strike="noStrike">
                          <a:solidFill>
                            <a:schemeClr val="bg1"/>
                          </a:solidFill>
                          <a:effectLst/>
                        </a:rPr>
                        <a:t>(€m)</a:t>
                      </a:r>
                      <a:endParaRPr lang="en-IN" sz="1200" b="1" i="0" u="none" strike="noStrike">
                        <a:solidFill>
                          <a:schemeClr val="bg1"/>
                        </a:solidFill>
                        <a:effectLst/>
                        <a:latin typeface="Calibri" panose="020F0502020204030204" pitchFamily="34" charset="0"/>
                      </a:endParaRPr>
                    </a:p>
                  </a:txBody>
                  <a:tcPr marL="6350" marR="6350" marT="6350" marB="0"/>
                </a:tc>
                <a:tc>
                  <a:txBody>
                    <a:bodyPr/>
                    <a:lstStyle/>
                    <a:p>
                      <a:pPr algn="ctr" fontAlgn="t"/>
                      <a:r>
                        <a:rPr lang="en-IN" sz="1200" b="1" u="none" strike="noStrike">
                          <a:solidFill>
                            <a:schemeClr val="bg1"/>
                          </a:solidFill>
                          <a:effectLst/>
                        </a:rPr>
                        <a:t>31.12.20</a:t>
                      </a:r>
                      <a:r>
                        <a:rPr lang="en-IN" sz="1200" b="0" u="none" strike="noStrike">
                          <a:solidFill>
                            <a:schemeClr val="bg1"/>
                          </a:solidFill>
                          <a:effectLst/>
                        </a:rPr>
                        <a:t>(€m)</a:t>
                      </a:r>
                      <a:endParaRPr lang="en-IN" sz="1200" b="1" i="0" u="none" strike="noStrike">
                        <a:solidFill>
                          <a:schemeClr val="bg1"/>
                        </a:solidFill>
                        <a:effectLst/>
                        <a:latin typeface="Calibri" panose="020F0502020204030204" pitchFamily="34" charset="0"/>
                      </a:endParaRPr>
                    </a:p>
                  </a:txBody>
                  <a:tcPr marL="6350" marR="6350" marT="6350" marB="0"/>
                </a:tc>
                <a:tc>
                  <a:txBody>
                    <a:bodyPr/>
                    <a:lstStyle/>
                    <a:p>
                      <a:pPr algn="ctr" fontAlgn="t"/>
                      <a:r>
                        <a:rPr lang="en-IN" sz="1200" b="1" u="none" strike="noStrike" dirty="0">
                          <a:solidFill>
                            <a:schemeClr val="bg1"/>
                          </a:solidFill>
                          <a:effectLst/>
                        </a:rPr>
                        <a:t>31.12.21</a:t>
                      </a:r>
                      <a:r>
                        <a:rPr lang="en-IN" sz="1200" b="0" u="none" strike="noStrike" dirty="0">
                          <a:solidFill>
                            <a:schemeClr val="bg1"/>
                          </a:solidFill>
                          <a:effectLst/>
                        </a:rPr>
                        <a:t>(€m)</a:t>
                      </a:r>
                      <a:endParaRPr lang="en-IN" sz="1200" b="1" i="0" u="none" strike="noStrike" dirty="0">
                        <a:solidFill>
                          <a:schemeClr val="bg1"/>
                        </a:solidFill>
                        <a:effectLst/>
                        <a:latin typeface="Calibri" panose="020F0502020204030204" pitchFamily="34" charset="0"/>
                      </a:endParaRPr>
                    </a:p>
                  </a:txBody>
                  <a:tcPr marL="6350" marR="6350" marT="6350" marB="0"/>
                </a:tc>
                <a:extLst>
                  <a:ext uri="{0D108BD9-81ED-4DB2-BD59-A6C34878D82A}">
                    <a16:rowId xmlns:a16="http://schemas.microsoft.com/office/drawing/2014/main" val="1874210276"/>
                  </a:ext>
                </a:extLst>
              </a:tr>
              <a:tr h="221583">
                <a:tc>
                  <a:txBody>
                    <a:bodyPr/>
                    <a:lstStyle/>
                    <a:p>
                      <a:pPr algn="ctr" fontAlgn="ctr"/>
                      <a:r>
                        <a:rPr lang="en-IN" sz="1200" b="1" u="none" strike="noStrike" dirty="0">
                          <a:solidFill>
                            <a:srgbClr val="000000"/>
                          </a:solidFill>
                          <a:effectLst/>
                        </a:rPr>
                        <a:t>Total Revenue</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dirty="0">
                          <a:solidFill>
                            <a:srgbClr val="000000"/>
                          </a:solidFill>
                          <a:effectLst/>
                        </a:rPr>
                        <a:t>53,715.00</a:t>
                      </a:r>
                      <a:endParaRPr lang="en-IN"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50,982.00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51,980.00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50,724.00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52,444.00</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72684501"/>
                  </a:ext>
                </a:extLst>
              </a:tr>
              <a:tr h="221583">
                <a:tc>
                  <a:txBody>
                    <a:bodyPr/>
                    <a:lstStyle/>
                    <a:p>
                      <a:pPr algn="ctr" fontAlgn="ctr"/>
                      <a:r>
                        <a:rPr lang="en-IN" sz="1200" b="1" u="none" strike="noStrike" dirty="0">
                          <a:solidFill>
                            <a:srgbClr val="000000"/>
                          </a:solidFill>
                          <a:effectLst/>
                        </a:rPr>
                        <a:t>Operating profit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8,857.00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dirty="0">
                          <a:solidFill>
                            <a:srgbClr val="000000"/>
                          </a:solidFill>
                          <a:effectLst/>
                        </a:rPr>
                        <a:t>12,535.00</a:t>
                      </a:r>
                      <a:endParaRPr lang="en-IN"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8,638.00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8,295.00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8,666.00</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95475509"/>
                  </a:ext>
                </a:extLst>
              </a:tr>
              <a:tr h="221583">
                <a:tc>
                  <a:txBody>
                    <a:bodyPr/>
                    <a:lstStyle/>
                    <a:p>
                      <a:pPr algn="ctr" fontAlgn="ctr"/>
                      <a:r>
                        <a:rPr lang="en-IN" sz="1200" b="1" u="none" strike="noStrike" dirty="0">
                          <a:solidFill>
                            <a:srgbClr val="000000"/>
                          </a:solidFill>
                          <a:effectLst/>
                        </a:rPr>
                        <a:t>Net profit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6,486.00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9,808.00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6,026.00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6,073.00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6,621.00</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96321824"/>
                  </a:ext>
                </a:extLst>
              </a:tr>
              <a:tr h="221583">
                <a:tc>
                  <a:txBody>
                    <a:bodyPr/>
                    <a:lstStyle/>
                    <a:p>
                      <a:pPr algn="ctr" fontAlgn="ctr"/>
                      <a:r>
                        <a:rPr lang="en-IN" sz="1200" b="1" u="none" strike="noStrike" dirty="0">
                          <a:solidFill>
                            <a:srgbClr val="000000"/>
                          </a:solidFill>
                          <a:effectLst/>
                        </a:rPr>
                        <a:t>PE Ratio</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21.57</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13.15</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23.88</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22.89</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20.15</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54828446"/>
                  </a:ext>
                </a:extLst>
              </a:tr>
              <a:tr h="290350">
                <a:tc>
                  <a:txBody>
                    <a:bodyPr/>
                    <a:lstStyle/>
                    <a:p>
                      <a:pPr algn="ctr" fontAlgn="ctr"/>
                      <a:r>
                        <a:rPr lang="en-IN" sz="1200" b="1" u="none" strike="noStrike" dirty="0">
                          <a:solidFill>
                            <a:srgbClr val="000000"/>
                          </a:solidFill>
                          <a:effectLst/>
                        </a:rPr>
                        <a:t>Earnings per Share Growth</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18.36%</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62.04%</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-38.57%</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-1.20%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dirty="0">
                          <a:solidFill>
                            <a:srgbClr val="000000"/>
                          </a:solidFill>
                          <a:effectLst/>
                        </a:rPr>
                        <a:t>9.69%</a:t>
                      </a:r>
                      <a:endParaRPr lang="en-IN"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60257868"/>
                  </a:ext>
                </a:extLst>
              </a:tr>
            </a:tbl>
          </a:graphicData>
        </a:graphic>
      </p:graphicFrame>
      <p:sp>
        <p:nvSpPr>
          <p:cNvPr id="9" name="TextBox 8">
            <a:extLst>
              <a:ext uri="{FF2B5EF4-FFF2-40B4-BE49-F238E27FC236}">
                <a16:creationId xmlns:a16="http://schemas.microsoft.com/office/drawing/2014/main" id="{5A085E1A-2563-D650-9E61-57098ACEE97A}"/>
              </a:ext>
            </a:extLst>
          </p:cNvPr>
          <p:cNvSpPr txBox="1"/>
          <p:nvPr/>
        </p:nvSpPr>
        <p:spPr>
          <a:xfrm>
            <a:off x="4241598" y="4581193"/>
            <a:ext cx="2648102" cy="307777"/>
          </a:xfrm>
          <a:prstGeom prst="rect">
            <a:avLst/>
          </a:prstGeom>
          <a:noFill/>
        </p:spPr>
        <p:txBody>
          <a:bodyPr wrap="square" rtlCol="0">
            <a:spAutoFit/>
          </a:bodyPr>
          <a:lstStyle/>
          <a:p>
            <a:pPr algn="ctr"/>
            <a:r>
              <a:rPr lang="en-US" sz="1400" b="1" dirty="0"/>
              <a:t>Income statement for last 5 years</a:t>
            </a:r>
            <a:endParaRPr lang="en-IN" sz="1400" b="1" dirty="0"/>
          </a:p>
        </p:txBody>
      </p:sp>
    </p:spTree>
    <p:extLst>
      <p:ext uri="{BB962C8B-B14F-4D97-AF65-F5344CB8AC3E}">
        <p14:creationId xmlns:p14="http://schemas.microsoft.com/office/powerpoint/2010/main" val="313832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4AA7C2B-92D0-C843-960C-6F61FE57D750}"/>
              </a:ext>
            </a:extLst>
          </p:cNvPr>
          <p:cNvSpPr/>
          <p:nvPr/>
        </p:nvSpPr>
        <p:spPr>
          <a:xfrm>
            <a:off x="4124241" y="1514834"/>
            <a:ext cx="5206449" cy="419540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200" b="1" dirty="0">
                <a:solidFill>
                  <a:schemeClr val="tx1"/>
                </a:solidFill>
              </a:rPr>
              <a:t>DATA STORAGE &amp; PROCESSING</a:t>
            </a:r>
          </a:p>
        </p:txBody>
      </p:sp>
      <p:sp>
        <p:nvSpPr>
          <p:cNvPr id="13" name="Rectangle 12">
            <a:extLst>
              <a:ext uri="{FF2B5EF4-FFF2-40B4-BE49-F238E27FC236}">
                <a16:creationId xmlns:a16="http://schemas.microsoft.com/office/drawing/2014/main" id="{FE1B44FE-F1AD-A6E1-49B4-8DC5F67CC228}"/>
              </a:ext>
            </a:extLst>
          </p:cNvPr>
          <p:cNvSpPr/>
          <p:nvPr/>
        </p:nvSpPr>
        <p:spPr>
          <a:xfrm>
            <a:off x="672343" y="1512718"/>
            <a:ext cx="1619550" cy="41975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200" b="1" dirty="0">
                <a:solidFill>
                  <a:schemeClr val="tx1"/>
                </a:solidFill>
              </a:rPr>
              <a:t>SOURCES</a:t>
            </a:r>
          </a:p>
        </p:txBody>
      </p:sp>
      <p:grpSp>
        <p:nvGrpSpPr>
          <p:cNvPr id="12" name="Group 11">
            <a:extLst>
              <a:ext uri="{FF2B5EF4-FFF2-40B4-BE49-F238E27FC236}">
                <a16:creationId xmlns:a16="http://schemas.microsoft.com/office/drawing/2014/main" id="{5830B32E-14F8-3F8D-81A4-FD5D97B67031}"/>
              </a:ext>
            </a:extLst>
          </p:cNvPr>
          <p:cNvGrpSpPr/>
          <p:nvPr/>
        </p:nvGrpSpPr>
        <p:grpSpPr>
          <a:xfrm>
            <a:off x="677880" y="2618590"/>
            <a:ext cx="1358900" cy="924999"/>
            <a:chOff x="196550" y="2533500"/>
            <a:chExt cx="1358900" cy="924999"/>
          </a:xfrm>
        </p:grpSpPr>
        <p:pic>
          <p:nvPicPr>
            <p:cNvPr id="9218" name="Picture 2" descr="Data Center Data Warehouse Vector SVG ...">
              <a:extLst>
                <a:ext uri="{FF2B5EF4-FFF2-40B4-BE49-F238E27FC236}">
                  <a16:creationId xmlns:a16="http://schemas.microsoft.com/office/drawing/2014/main" id="{15A68C4D-68CE-C087-466D-66B037641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8" y="2533500"/>
              <a:ext cx="648000" cy="64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FE16CE-10F6-8831-CAA6-015F76B20B2E}"/>
                </a:ext>
              </a:extLst>
            </p:cNvPr>
            <p:cNvSpPr txBox="1"/>
            <p:nvPr/>
          </p:nvSpPr>
          <p:spPr>
            <a:xfrm>
              <a:off x="196550" y="3181500"/>
              <a:ext cx="1358900" cy="276999"/>
            </a:xfrm>
            <a:prstGeom prst="rect">
              <a:avLst/>
            </a:prstGeom>
            <a:noFill/>
          </p:spPr>
          <p:txBody>
            <a:bodyPr wrap="square" rtlCol="0">
              <a:spAutoFit/>
            </a:bodyPr>
            <a:lstStyle/>
            <a:p>
              <a:r>
                <a:rPr lang="en-IN" sz="1200" b="1" dirty="0"/>
                <a:t>On-prem MPP DW</a:t>
              </a:r>
            </a:p>
          </p:txBody>
        </p:sp>
      </p:grpSp>
      <p:grpSp>
        <p:nvGrpSpPr>
          <p:cNvPr id="11" name="Group 10">
            <a:extLst>
              <a:ext uri="{FF2B5EF4-FFF2-40B4-BE49-F238E27FC236}">
                <a16:creationId xmlns:a16="http://schemas.microsoft.com/office/drawing/2014/main" id="{6BAF5A86-3453-0DFB-696B-EA977A986494}"/>
              </a:ext>
            </a:extLst>
          </p:cNvPr>
          <p:cNvGrpSpPr/>
          <p:nvPr/>
        </p:nvGrpSpPr>
        <p:grpSpPr>
          <a:xfrm>
            <a:off x="821479" y="4695764"/>
            <a:ext cx="1358900" cy="918801"/>
            <a:chOff x="298150" y="3746499"/>
            <a:chExt cx="1358900" cy="918801"/>
          </a:xfrm>
        </p:grpSpPr>
        <p:pic>
          <p:nvPicPr>
            <p:cNvPr id="9220" name="Picture 4" descr="SAP S/4 HANA Data Protection &amp; Backup ...">
              <a:extLst>
                <a:ext uri="{FF2B5EF4-FFF2-40B4-BE49-F238E27FC236}">
                  <a16:creationId xmlns:a16="http://schemas.microsoft.com/office/drawing/2014/main" id="{12712AB3-B032-51B1-947A-7BED8E8F5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38" y="37464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B6DB57-146E-7636-4647-38E7114BFBDB}"/>
                </a:ext>
              </a:extLst>
            </p:cNvPr>
            <p:cNvSpPr txBox="1"/>
            <p:nvPr/>
          </p:nvSpPr>
          <p:spPr>
            <a:xfrm>
              <a:off x="298150" y="4388301"/>
              <a:ext cx="1358900" cy="276999"/>
            </a:xfrm>
            <a:prstGeom prst="rect">
              <a:avLst/>
            </a:prstGeom>
            <a:noFill/>
          </p:spPr>
          <p:txBody>
            <a:bodyPr wrap="square" rtlCol="0">
              <a:spAutoFit/>
            </a:bodyPr>
            <a:lstStyle/>
            <a:p>
              <a:pPr algn="ctr"/>
              <a:r>
                <a:rPr lang="en-IN" sz="1200" b="1" dirty="0"/>
                <a:t>SAP HANA</a:t>
              </a:r>
            </a:p>
          </p:txBody>
        </p:sp>
      </p:grpSp>
      <p:grpSp>
        <p:nvGrpSpPr>
          <p:cNvPr id="10" name="Group 9">
            <a:extLst>
              <a:ext uri="{FF2B5EF4-FFF2-40B4-BE49-F238E27FC236}">
                <a16:creationId xmlns:a16="http://schemas.microsoft.com/office/drawing/2014/main" id="{EA306107-CA76-D3D4-4A83-A0F8C2689051}"/>
              </a:ext>
            </a:extLst>
          </p:cNvPr>
          <p:cNvGrpSpPr/>
          <p:nvPr/>
        </p:nvGrpSpPr>
        <p:grpSpPr>
          <a:xfrm>
            <a:off x="803054" y="3679452"/>
            <a:ext cx="1358900" cy="924999"/>
            <a:chOff x="298150" y="4861700"/>
            <a:chExt cx="1358900" cy="924999"/>
          </a:xfrm>
        </p:grpSpPr>
        <p:pic>
          <p:nvPicPr>
            <p:cNvPr id="8" name="Picture 7">
              <a:extLst>
                <a:ext uri="{FF2B5EF4-FFF2-40B4-BE49-F238E27FC236}">
                  <a16:creationId xmlns:a16="http://schemas.microsoft.com/office/drawing/2014/main" id="{F9D13506-0FD9-CD2F-9D09-87F19013BF76}"/>
                </a:ext>
              </a:extLst>
            </p:cNvPr>
            <p:cNvPicPr>
              <a:picLocks noChangeAspect="1"/>
            </p:cNvPicPr>
            <p:nvPr/>
          </p:nvPicPr>
          <p:blipFill>
            <a:blip r:embed="rId4"/>
            <a:stretch>
              <a:fillRect/>
            </a:stretch>
          </p:blipFill>
          <p:spPr>
            <a:xfrm>
              <a:off x="619638" y="4861700"/>
              <a:ext cx="648000" cy="648000"/>
            </a:xfrm>
            <a:prstGeom prst="rect">
              <a:avLst/>
            </a:prstGeom>
          </p:spPr>
        </p:pic>
        <p:sp>
          <p:nvSpPr>
            <p:cNvPr id="9" name="TextBox 8">
              <a:extLst>
                <a:ext uri="{FF2B5EF4-FFF2-40B4-BE49-F238E27FC236}">
                  <a16:creationId xmlns:a16="http://schemas.microsoft.com/office/drawing/2014/main" id="{FF851A9C-F735-4895-1B93-7FC0B91B4923}"/>
                </a:ext>
              </a:extLst>
            </p:cNvPr>
            <p:cNvSpPr txBox="1"/>
            <p:nvPr/>
          </p:nvSpPr>
          <p:spPr>
            <a:xfrm>
              <a:off x="298150" y="5509700"/>
              <a:ext cx="1358900" cy="276999"/>
            </a:xfrm>
            <a:prstGeom prst="rect">
              <a:avLst/>
            </a:prstGeom>
            <a:noFill/>
          </p:spPr>
          <p:txBody>
            <a:bodyPr wrap="square" rtlCol="0">
              <a:spAutoFit/>
            </a:bodyPr>
            <a:lstStyle/>
            <a:p>
              <a:pPr algn="ctr"/>
              <a:r>
                <a:rPr lang="en-IN" sz="1200" b="1" dirty="0"/>
                <a:t>MDM</a:t>
              </a:r>
            </a:p>
          </p:txBody>
        </p:sp>
      </p:grpSp>
      <p:sp>
        <p:nvSpPr>
          <p:cNvPr id="17" name="Rectangle 16">
            <a:extLst>
              <a:ext uri="{FF2B5EF4-FFF2-40B4-BE49-F238E27FC236}">
                <a16:creationId xmlns:a16="http://schemas.microsoft.com/office/drawing/2014/main" id="{C123F1EE-C3FA-94D0-3985-00DB2AFBE66F}"/>
              </a:ext>
            </a:extLst>
          </p:cNvPr>
          <p:cNvSpPr/>
          <p:nvPr/>
        </p:nvSpPr>
        <p:spPr>
          <a:xfrm>
            <a:off x="2422218" y="1512718"/>
            <a:ext cx="1619550" cy="41975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200" b="1" dirty="0">
                <a:solidFill>
                  <a:schemeClr val="tx1"/>
                </a:solidFill>
              </a:rPr>
              <a:t>DATA INGESTION</a:t>
            </a:r>
          </a:p>
        </p:txBody>
      </p:sp>
      <p:pic>
        <p:nvPicPr>
          <p:cNvPr id="14" name="Picture 2" descr="Reference architecture diagram showing how you can use AWS services to visualize data and make predictions with machine learning.">
            <a:extLst>
              <a:ext uri="{FF2B5EF4-FFF2-40B4-BE49-F238E27FC236}">
                <a16:creationId xmlns:a16="http://schemas.microsoft.com/office/drawing/2014/main" id="{ACC07FAC-D48D-24C6-BC76-7CAB43D49C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152" t="43588" r="80620" b="47856"/>
          <a:stretch/>
        </p:blipFill>
        <p:spPr bwMode="auto">
          <a:xfrm>
            <a:off x="2553206" y="3402619"/>
            <a:ext cx="362648" cy="55430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Cloud Icons | AWS Database Migration ...">
            <a:extLst>
              <a:ext uri="{FF2B5EF4-FFF2-40B4-BE49-F238E27FC236}">
                <a16:creationId xmlns:a16="http://schemas.microsoft.com/office/drawing/2014/main" id="{F713B346-F276-C221-B91B-35E1798A84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7004" y="3402619"/>
            <a:ext cx="648000" cy="64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0A16BD2-BA40-EB76-35AA-9049AFC16272}"/>
              </a:ext>
            </a:extLst>
          </p:cNvPr>
          <p:cNvSpPr txBox="1"/>
          <p:nvPr/>
        </p:nvSpPr>
        <p:spPr>
          <a:xfrm>
            <a:off x="2504693" y="3975619"/>
            <a:ext cx="459674" cy="261610"/>
          </a:xfrm>
          <a:prstGeom prst="rect">
            <a:avLst/>
          </a:prstGeom>
          <a:noFill/>
        </p:spPr>
        <p:txBody>
          <a:bodyPr wrap="square" rtlCol="0">
            <a:spAutoFit/>
          </a:bodyPr>
          <a:lstStyle/>
          <a:p>
            <a:r>
              <a:rPr lang="en-IN" sz="1100" b="1" dirty="0"/>
              <a:t>SCT</a:t>
            </a:r>
          </a:p>
        </p:txBody>
      </p:sp>
      <p:sp>
        <p:nvSpPr>
          <p:cNvPr id="16" name="TextBox 15">
            <a:extLst>
              <a:ext uri="{FF2B5EF4-FFF2-40B4-BE49-F238E27FC236}">
                <a16:creationId xmlns:a16="http://schemas.microsoft.com/office/drawing/2014/main" id="{9A6EE263-7D9B-8133-04B1-8475621BECBC}"/>
              </a:ext>
            </a:extLst>
          </p:cNvPr>
          <p:cNvSpPr txBox="1"/>
          <p:nvPr/>
        </p:nvSpPr>
        <p:spPr>
          <a:xfrm>
            <a:off x="3411030" y="4014321"/>
            <a:ext cx="459674" cy="261610"/>
          </a:xfrm>
          <a:prstGeom prst="rect">
            <a:avLst/>
          </a:prstGeom>
          <a:noFill/>
        </p:spPr>
        <p:txBody>
          <a:bodyPr wrap="square" rtlCol="0">
            <a:spAutoFit/>
          </a:bodyPr>
          <a:lstStyle/>
          <a:p>
            <a:r>
              <a:rPr lang="en-IN" sz="1100" b="1" dirty="0"/>
              <a:t>DMS</a:t>
            </a:r>
          </a:p>
        </p:txBody>
      </p:sp>
      <p:cxnSp>
        <p:nvCxnSpPr>
          <p:cNvPr id="21" name="Straight Arrow Connector 20">
            <a:extLst>
              <a:ext uri="{FF2B5EF4-FFF2-40B4-BE49-F238E27FC236}">
                <a16:creationId xmlns:a16="http://schemas.microsoft.com/office/drawing/2014/main" id="{C8B3B73A-A2EC-6299-F14A-3B98CD31F735}"/>
              </a:ext>
            </a:extLst>
          </p:cNvPr>
          <p:cNvCxnSpPr>
            <a:cxnSpLocks/>
          </p:cNvCxnSpPr>
          <p:nvPr/>
        </p:nvCxnSpPr>
        <p:spPr>
          <a:xfrm>
            <a:off x="2898168" y="36797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4442784-2734-9773-0171-12EB42D85E59}"/>
              </a:ext>
            </a:extLst>
          </p:cNvPr>
          <p:cNvPicPr>
            <a:picLocks/>
          </p:cNvPicPr>
          <p:nvPr/>
        </p:nvPicPr>
        <p:blipFill>
          <a:blip r:embed="rId7"/>
          <a:stretch>
            <a:fillRect/>
          </a:stretch>
        </p:blipFill>
        <p:spPr>
          <a:xfrm>
            <a:off x="4283921" y="3380937"/>
            <a:ext cx="648000" cy="648000"/>
          </a:xfrm>
          <a:prstGeom prst="rect">
            <a:avLst/>
          </a:prstGeom>
        </p:spPr>
      </p:pic>
      <p:pic>
        <p:nvPicPr>
          <p:cNvPr id="23" name="Picture 2" descr="Aws Glue icon PNG and Free SVG Download ...">
            <a:extLst>
              <a:ext uri="{FF2B5EF4-FFF2-40B4-BE49-F238E27FC236}">
                <a16:creationId xmlns:a16="http://schemas.microsoft.com/office/drawing/2014/main" id="{6676F336-2D8C-18D5-02C7-CA379D39EEC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1276" y="3402619"/>
            <a:ext cx="648000" cy="648000"/>
          </a:xfrm>
          <a:prstGeom prst="rect">
            <a:avLst/>
          </a:prstGeom>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BBF5AFD8-0557-3EC2-89A6-D24DE1C86945}"/>
              </a:ext>
            </a:extLst>
          </p:cNvPr>
          <p:cNvPicPr>
            <a:picLocks/>
          </p:cNvPicPr>
          <p:nvPr/>
        </p:nvPicPr>
        <p:blipFill>
          <a:blip r:embed="rId7"/>
          <a:stretch>
            <a:fillRect/>
          </a:stretch>
        </p:blipFill>
        <p:spPr>
          <a:xfrm>
            <a:off x="6377151" y="3407731"/>
            <a:ext cx="648000" cy="648000"/>
          </a:xfrm>
          <a:prstGeom prst="rect">
            <a:avLst/>
          </a:prstGeom>
        </p:spPr>
      </p:pic>
      <p:pic>
        <p:nvPicPr>
          <p:cNvPr id="25" name="Picture 24">
            <a:extLst>
              <a:ext uri="{FF2B5EF4-FFF2-40B4-BE49-F238E27FC236}">
                <a16:creationId xmlns:a16="http://schemas.microsoft.com/office/drawing/2014/main" id="{2797D017-A362-7CC0-92DA-ACEA0C2C5614}"/>
              </a:ext>
            </a:extLst>
          </p:cNvPr>
          <p:cNvPicPr>
            <a:picLocks noChangeAspect="1"/>
          </p:cNvPicPr>
          <p:nvPr/>
        </p:nvPicPr>
        <p:blipFill>
          <a:blip r:embed="rId9"/>
          <a:srcRect r="61679"/>
          <a:stretch/>
        </p:blipFill>
        <p:spPr>
          <a:xfrm>
            <a:off x="4291517" y="2351258"/>
            <a:ext cx="648000" cy="610384"/>
          </a:xfrm>
          <a:prstGeom prst="rect">
            <a:avLst/>
          </a:prstGeom>
        </p:spPr>
      </p:pic>
      <p:pic>
        <p:nvPicPr>
          <p:cNvPr id="26" name="Picture 6" descr="Glue Bookmarking not working | AWS re:Post">
            <a:extLst>
              <a:ext uri="{FF2B5EF4-FFF2-40B4-BE49-F238E27FC236}">
                <a16:creationId xmlns:a16="http://schemas.microsoft.com/office/drawing/2014/main" id="{47402FBF-1DE7-1B3D-8F27-FB2924EC51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6676" y="235125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D4F7A1C-2C75-562F-A259-5DE86B7A052E}"/>
              </a:ext>
            </a:extLst>
          </p:cNvPr>
          <p:cNvPicPr>
            <a:picLocks noChangeAspect="1"/>
          </p:cNvPicPr>
          <p:nvPr/>
        </p:nvPicPr>
        <p:blipFill>
          <a:blip r:embed="rId9"/>
          <a:srcRect r="61679"/>
          <a:stretch/>
        </p:blipFill>
        <p:spPr>
          <a:xfrm>
            <a:off x="6351751" y="2363958"/>
            <a:ext cx="648000" cy="610384"/>
          </a:xfrm>
          <a:prstGeom prst="rect">
            <a:avLst/>
          </a:prstGeom>
        </p:spPr>
      </p:pic>
      <p:cxnSp>
        <p:nvCxnSpPr>
          <p:cNvPr id="28" name="Straight Arrow Connector 27">
            <a:extLst>
              <a:ext uri="{FF2B5EF4-FFF2-40B4-BE49-F238E27FC236}">
                <a16:creationId xmlns:a16="http://schemas.microsoft.com/office/drawing/2014/main" id="{919E2AD0-A35C-13F3-BCD1-07D92F6510F8}"/>
              </a:ext>
            </a:extLst>
          </p:cNvPr>
          <p:cNvCxnSpPr>
            <a:cxnSpLocks/>
          </p:cNvCxnSpPr>
          <p:nvPr/>
        </p:nvCxnSpPr>
        <p:spPr>
          <a:xfrm>
            <a:off x="4949459" y="26256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3A71D94-4E35-BB16-397E-B2B3E881693A}"/>
              </a:ext>
            </a:extLst>
          </p:cNvPr>
          <p:cNvCxnSpPr>
            <a:stCxn id="22" idx="0"/>
            <a:endCxn id="25" idx="2"/>
          </p:cNvCxnSpPr>
          <p:nvPr/>
        </p:nvCxnSpPr>
        <p:spPr>
          <a:xfrm flipV="1">
            <a:off x="4607921" y="2961642"/>
            <a:ext cx="7596" cy="4192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331A113-0CB9-5193-823A-E775D70F94F2}"/>
              </a:ext>
            </a:extLst>
          </p:cNvPr>
          <p:cNvCxnSpPr/>
          <p:nvPr/>
        </p:nvCxnSpPr>
        <p:spPr>
          <a:xfrm flipV="1">
            <a:off x="6687072" y="2919680"/>
            <a:ext cx="6217" cy="445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65EC144-7FF9-04C8-463B-06B20A537B12}"/>
              </a:ext>
            </a:extLst>
          </p:cNvPr>
          <p:cNvCxnSpPr>
            <a:cxnSpLocks/>
          </p:cNvCxnSpPr>
          <p:nvPr/>
        </p:nvCxnSpPr>
        <p:spPr>
          <a:xfrm flipH="1">
            <a:off x="5981976" y="2669150"/>
            <a:ext cx="357075" cy="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DFF74C-040D-B42A-D876-3CD983A2C509}"/>
              </a:ext>
            </a:extLst>
          </p:cNvPr>
          <p:cNvSpPr txBox="1"/>
          <p:nvPr/>
        </p:nvSpPr>
        <p:spPr>
          <a:xfrm>
            <a:off x="4247359" y="4012519"/>
            <a:ext cx="886454" cy="430887"/>
          </a:xfrm>
          <a:prstGeom prst="rect">
            <a:avLst/>
          </a:prstGeom>
          <a:noFill/>
        </p:spPr>
        <p:txBody>
          <a:bodyPr wrap="square" rtlCol="0">
            <a:spAutoFit/>
          </a:bodyPr>
          <a:lstStyle/>
          <a:p>
            <a:r>
              <a:rPr lang="en-IN" sz="1100" b="1" dirty="0"/>
              <a:t>S3 Landing+ Raw Data</a:t>
            </a:r>
          </a:p>
        </p:txBody>
      </p:sp>
      <p:sp>
        <p:nvSpPr>
          <p:cNvPr id="36" name="TextBox 35">
            <a:extLst>
              <a:ext uri="{FF2B5EF4-FFF2-40B4-BE49-F238E27FC236}">
                <a16:creationId xmlns:a16="http://schemas.microsoft.com/office/drawing/2014/main" id="{E8E8BDD0-A29A-8458-915B-D28185F9DFC5}"/>
              </a:ext>
            </a:extLst>
          </p:cNvPr>
          <p:cNvSpPr txBox="1"/>
          <p:nvPr/>
        </p:nvSpPr>
        <p:spPr>
          <a:xfrm>
            <a:off x="6315672" y="4063725"/>
            <a:ext cx="941107" cy="430887"/>
          </a:xfrm>
          <a:prstGeom prst="rect">
            <a:avLst/>
          </a:prstGeom>
          <a:noFill/>
        </p:spPr>
        <p:txBody>
          <a:bodyPr wrap="square" rtlCol="0">
            <a:spAutoFit/>
          </a:bodyPr>
          <a:lstStyle/>
          <a:p>
            <a:r>
              <a:rPr lang="en-IN" sz="1100" b="1" dirty="0"/>
              <a:t>S3 Trusted Data</a:t>
            </a:r>
          </a:p>
        </p:txBody>
      </p:sp>
      <p:sp>
        <p:nvSpPr>
          <p:cNvPr id="38" name="TextBox 37">
            <a:extLst>
              <a:ext uri="{FF2B5EF4-FFF2-40B4-BE49-F238E27FC236}">
                <a16:creationId xmlns:a16="http://schemas.microsoft.com/office/drawing/2014/main" id="{5EE1288C-0492-C33A-418B-7083984465C9}"/>
              </a:ext>
            </a:extLst>
          </p:cNvPr>
          <p:cNvSpPr txBox="1"/>
          <p:nvPr/>
        </p:nvSpPr>
        <p:spPr>
          <a:xfrm>
            <a:off x="5239177" y="4050619"/>
            <a:ext cx="742799" cy="430887"/>
          </a:xfrm>
          <a:prstGeom prst="rect">
            <a:avLst/>
          </a:prstGeom>
          <a:noFill/>
        </p:spPr>
        <p:txBody>
          <a:bodyPr wrap="square" rtlCol="0">
            <a:spAutoFit/>
          </a:bodyPr>
          <a:lstStyle/>
          <a:p>
            <a:pPr algn="ctr"/>
            <a:r>
              <a:rPr lang="en-IN" sz="1100" b="1" dirty="0"/>
              <a:t>GLUE (ETL)</a:t>
            </a:r>
          </a:p>
        </p:txBody>
      </p:sp>
      <p:cxnSp>
        <p:nvCxnSpPr>
          <p:cNvPr id="42" name="Straight Arrow Connector 41">
            <a:extLst>
              <a:ext uri="{FF2B5EF4-FFF2-40B4-BE49-F238E27FC236}">
                <a16:creationId xmlns:a16="http://schemas.microsoft.com/office/drawing/2014/main" id="{93450756-C3AF-D75B-6BA4-B4A2D17ED416}"/>
              </a:ext>
            </a:extLst>
          </p:cNvPr>
          <p:cNvCxnSpPr>
            <a:cxnSpLocks/>
          </p:cNvCxnSpPr>
          <p:nvPr/>
        </p:nvCxnSpPr>
        <p:spPr>
          <a:xfrm>
            <a:off x="4962159" y="37305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07C0BD2-7428-2FF8-2900-24128B4EA6CA}"/>
              </a:ext>
            </a:extLst>
          </p:cNvPr>
          <p:cNvCxnSpPr>
            <a:cxnSpLocks/>
          </p:cNvCxnSpPr>
          <p:nvPr/>
        </p:nvCxnSpPr>
        <p:spPr>
          <a:xfrm>
            <a:off x="5978159" y="37432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B81F3E3-7E39-C5CF-31AD-CB916F0C5C48}"/>
              </a:ext>
            </a:extLst>
          </p:cNvPr>
          <p:cNvCxnSpPr>
            <a:cxnSpLocks/>
          </p:cNvCxnSpPr>
          <p:nvPr/>
        </p:nvCxnSpPr>
        <p:spPr>
          <a:xfrm>
            <a:off x="3920759" y="37432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5E9D901-F346-2B14-DA93-87DA030F7EA3}"/>
              </a:ext>
            </a:extLst>
          </p:cNvPr>
          <p:cNvSpPr txBox="1"/>
          <p:nvPr/>
        </p:nvSpPr>
        <p:spPr>
          <a:xfrm>
            <a:off x="4210739" y="1924711"/>
            <a:ext cx="742799" cy="430887"/>
          </a:xfrm>
          <a:prstGeom prst="rect">
            <a:avLst/>
          </a:prstGeom>
          <a:noFill/>
        </p:spPr>
        <p:txBody>
          <a:bodyPr wrap="square" rtlCol="0">
            <a:spAutoFit/>
          </a:bodyPr>
          <a:lstStyle/>
          <a:p>
            <a:pPr algn="ctr"/>
            <a:r>
              <a:rPr lang="en-IN" sz="1100" b="1" dirty="0"/>
              <a:t>GLUE Crawler</a:t>
            </a:r>
          </a:p>
        </p:txBody>
      </p:sp>
      <p:sp>
        <p:nvSpPr>
          <p:cNvPr id="46" name="TextBox 45">
            <a:extLst>
              <a:ext uri="{FF2B5EF4-FFF2-40B4-BE49-F238E27FC236}">
                <a16:creationId xmlns:a16="http://schemas.microsoft.com/office/drawing/2014/main" id="{47734150-2795-D745-44D6-34E9603DB55F}"/>
              </a:ext>
            </a:extLst>
          </p:cNvPr>
          <p:cNvSpPr txBox="1"/>
          <p:nvPr/>
        </p:nvSpPr>
        <p:spPr>
          <a:xfrm>
            <a:off x="5175939" y="1908201"/>
            <a:ext cx="1012733" cy="430887"/>
          </a:xfrm>
          <a:prstGeom prst="rect">
            <a:avLst/>
          </a:prstGeom>
          <a:noFill/>
        </p:spPr>
        <p:txBody>
          <a:bodyPr wrap="square" rtlCol="0">
            <a:spAutoFit/>
          </a:bodyPr>
          <a:lstStyle/>
          <a:p>
            <a:pPr algn="ctr"/>
            <a:r>
              <a:rPr lang="en-IN" sz="1100" b="1" dirty="0"/>
              <a:t>GLUE </a:t>
            </a:r>
          </a:p>
          <a:p>
            <a:pPr algn="ctr"/>
            <a:r>
              <a:rPr lang="en-IN" sz="1100" b="1" dirty="0"/>
              <a:t>Data </a:t>
            </a:r>
            <a:r>
              <a:rPr lang="en-IN" sz="1100" b="1" dirty="0" err="1"/>
              <a:t>Catalog</a:t>
            </a:r>
            <a:endParaRPr lang="en-IN" sz="1100" b="1" dirty="0"/>
          </a:p>
        </p:txBody>
      </p:sp>
      <p:sp>
        <p:nvSpPr>
          <p:cNvPr id="47" name="TextBox 46">
            <a:extLst>
              <a:ext uri="{FF2B5EF4-FFF2-40B4-BE49-F238E27FC236}">
                <a16:creationId xmlns:a16="http://schemas.microsoft.com/office/drawing/2014/main" id="{7C746BDF-8E15-7836-00FC-A55C87AE4849}"/>
              </a:ext>
            </a:extLst>
          </p:cNvPr>
          <p:cNvSpPr txBox="1"/>
          <p:nvPr/>
        </p:nvSpPr>
        <p:spPr>
          <a:xfrm>
            <a:off x="6253781" y="1968099"/>
            <a:ext cx="742799" cy="430887"/>
          </a:xfrm>
          <a:prstGeom prst="rect">
            <a:avLst/>
          </a:prstGeom>
          <a:noFill/>
        </p:spPr>
        <p:txBody>
          <a:bodyPr wrap="square" rtlCol="0">
            <a:spAutoFit/>
          </a:bodyPr>
          <a:lstStyle/>
          <a:p>
            <a:pPr algn="ctr"/>
            <a:r>
              <a:rPr lang="en-IN" sz="1100" b="1" dirty="0"/>
              <a:t>GLUE Crawler</a:t>
            </a:r>
          </a:p>
        </p:txBody>
      </p:sp>
      <p:pic>
        <p:nvPicPr>
          <p:cNvPr id="48" name="Picture 4" descr="What is Amazon (AWS) Redshift?">
            <a:extLst>
              <a:ext uri="{FF2B5EF4-FFF2-40B4-BE49-F238E27FC236}">
                <a16:creationId xmlns:a16="http://schemas.microsoft.com/office/drawing/2014/main" id="{409A5332-CB96-1D22-E799-C6AF59B16707}"/>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6576" y="4724709"/>
            <a:ext cx="648000" cy="648000"/>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Connector: Elbow 51">
            <a:extLst>
              <a:ext uri="{FF2B5EF4-FFF2-40B4-BE49-F238E27FC236}">
                <a16:creationId xmlns:a16="http://schemas.microsoft.com/office/drawing/2014/main" id="{0AE943CA-B0A0-CF32-0C35-E4FA8AFC8E9A}"/>
              </a:ext>
            </a:extLst>
          </p:cNvPr>
          <p:cNvCxnSpPr>
            <a:stCxn id="22" idx="2"/>
            <a:endCxn id="48" idx="1"/>
          </p:cNvCxnSpPr>
          <p:nvPr/>
        </p:nvCxnSpPr>
        <p:spPr>
          <a:xfrm rot="16200000" flipH="1">
            <a:off x="4437362" y="4199495"/>
            <a:ext cx="1019772" cy="67865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76698942-BF0E-2BE6-D18E-F5FD64FACF0B}"/>
              </a:ext>
            </a:extLst>
          </p:cNvPr>
          <p:cNvCxnSpPr>
            <a:cxnSpLocks/>
            <a:stCxn id="24" idx="2"/>
            <a:endCxn id="48" idx="3"/>
          </p:cNvCxnSpPr>
          <p:nvPr/>
        </p:nvCxnSpPr>
        <p:spPr>
          <a:xfrm rot="5400000">
            <a:off x="5821375" y="4168933"/>
            <a:ext cx="992978" cy="76657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DC2785C-CCD5-77C2-C8A3-C3F8ED7677D4}"/>
              </a:ext>
            </a:extLst>
          </p:cNvPr>
          <p:cNvSpPr txBox="1"/>
          <p:nvPr/>
        </p:nvSpPr>
        <p:spPr>
          <a:xfrm>
            <a:off x="4519015" y="4996155"/>
            <a:ext cx="799619" cy="415498"/>
          </a:xfrm>
          <a:prstGeom prst="rect">
            <a:avLst/>
          </a:prstGeom>
          <a:noFill/>
        </p:spPr>
        <p:txBody>
          <a:bodyPr wrap="square" rtlCol="0">
            <a:spAutoFit/>
          </a:bodyPr>
          <a:lstStyle/>
          <a:p>
            <a:r>
              <a:rPr lang="en-IN" sz="1050" dirty="0"/>
              <a:t>Native Integration</a:t>
            </a:r>
          </a:p>
        </p:txBody>
      </p:sp>
      <p:sp>
        <p:nvSpPr>
          <p:cNvPr id="58" name="TextBox 57">
            <a:extLst>
              <a:ext uri="{FF2B5EF4-FFF2-40B4-BE49-F238E27FC236}">
                <a16:creationId xmlns:a16="http://schemas.microsoft.com/office/drawing/2014/main" id="{5F4E8B43-5D05-69F6-6BCA-2C202BACFF40}"/>
              </a:ext>
            </a:extLst>
          </p:cNvPr>
          <p:cNvSpPr txBox="1"/>
          <p:nvPr/>
        </p:nvSpPr>
        <p:spPr>
          <a:xfrm>
            <a:off x="5884752" y="5045975"/>
            <a:ext cx="799619" cy="415498"/>
          </a:xfrm>
          <a:prstGeom prst="rect">
            <a:avLst/>
          </a:prstGeom>
          <a:noFill/>
        </p:spPr>
        <p:txBody>
          <a:bodyPr wrap="square" rtlCol="0">
            <a:spAutoFit/>
          </a:bodyPr>
          <a:lstStyle/>
          <a:p>
            <a:r>
              <a:rPr lang="en-IN" sz="1050" dirty="0"/>
              <a:t>Native Integration</a:t>
            </a:r>
          </a:p>
        </p:txBody>
      </p:sp>
      <p:sp>
        <p:nvSpPr>
          <p:cNvPr id="59" name="Rectangle 58">
            <a:extLst>
              <a:ext uri="{FF2B5EF4-FFF2-40B4-BE49-F238E27FC236}">
                <a16:creationId xmlns:a16="http://schemas.microsoft.com/office/drawing/2014/main" id="{7B36F861-E743-DB61-F477-EAC7DC192A68}"/>
              </a:ext>
            </a:extLst>
          </p:cNvPr>
          <p:cNvSpPr/>
          <p:nvPr/>
        </p:nvSpPr>
        <p:spPr>
          <a:xfrm>
            <a:off x="9401370" y="1520190"/>
            <a:ext cx="1811460" cy="41975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200" b="1" dirty="0">
                <a:solidFill>
                  <a:schemeClr val="tx1"/>
                </a:solidFill>
              </a:rPr>
              <a:t>CONSUMPTION</a:t>
            </a:r>
          </a:p>
        </p:txBody>
      </p:sp>
      <p:pic>
        <p:nvPicPr>
          <p:cNvPr id="60" name="Picture 2" descr="aws quicksight&quot; Icon - Download for ...">
            <a:extLst>
              <a:ext uri="{FF2B5EF4-FFF2-40B4-BE49-F238E27FC236}">
                <a16:creationId xmlns:a16="http://schemas.microsoft.com/office/drawing/2014/main" id="{5C30A1D8-EFB1-02E5-05CB-E7359E34BB2D}"/>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72340" y="344836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Power BI icon SVG Vector &amp; PNG Free ...">
            <a:extLst>
              <a:ext uri="{FF2B5EF4-FFF2-40B4-BE49-F238E27FC236}">
                <a16:creationId xmlns:a16="http://schemas.microsoft.com/office/drawing/2014/main" id="{C91B6CB7-A624-A7D1-48F4-6D446A231EB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70140" y="344836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Integrating with Amazon SageMaker ...">
            <a:extLst>
              <a:ext uri="{FF2B5EF4-FFF2-40B4-BE49-F238E27FC236}">
                <a16:creationId xmlns:a16="http://schemas.microsoft.com/office/drawing/2014/main" id="{DEC7ADD6-C9F1-70B7-F42C-A021DF003EC0}"/>
              </a:ext>
            </a:extLst>
          </p:cNvPr>
          <p:cNvPicPr>
            <a:picLocks noChangeArrowheads="1"/>
          </p:cNvPicPr>
          <p:nvPr/>
        </p:nvPicPr>
        <p:blipFill rotWithShape="1">
          <a:blip r:embed="rId14">
            <a:extLst>
              <a:ext uri="{28A0092B-C50C-407E-A947-70E740481C1C}">
                <a14:useLocalDpi xmlns:a14="http://schemas.microsoft.com/office/drawing/2010/main" val="0"/>
              </a:ext>
            </a:extLst>
          </a:blip>
          <a:srcRect l="28808" r="28695"/>
          <a:stretch/>
        </p:blipFill>
        <p:spPr bwMode="auto">
          <a:xfrm>
            <a:off x="9472340" y="459874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8" descr="Amazon Q Developer Changelog">
            <a:extLst>
              <a:ext uri="{FF2B5EF4-FFF2-40B4-BE49-F238E27FC236}">
                <a16:creationId xmlns:a16="http://schemas.microsoft.com/office/drawing/2014/main" id="{5BB8DAFD-4C82-DA0F-F1E2-4FFE6B4B9A00}"/>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89190" y="459874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16" name="Picture 9215">
            <a:extLst>
              <a:ext uri="{FF2B5EF4-FFF2-40B4-BE49-F238E27FC236}">
                <a16:creationId xmlns:a16="http://schemas.microsoft.com/office/drawing/2014/main" id="{384B1626-64C4-6C85-D6AF-FF30DE823C4A}"/>
              </a:ext>
            </a:extLst>
          </p:cNvPr>
          <p:cNvPicPr>
            <a:picLocks/>
          </p:cNvPicPr>
          <p:nvPr/>
        </p:nvPicPr>
        <p:blipFill>
          <a:blip r:embed="rId16"/>
          <a:stretch>
            <a:fillRect/>
          </a:stretch>
        </p:blipFill>
        <p:spPr>
          <a:xfrm>
            <a:off x="9965990" y="2420538"/>
            <a:ext cx="648000" cy="648000"/>
          </a:xfrm>
          <a:prstGeom prst="rect">
            <a:avLst/>
          </a:prstGeom>
        </p:spPr>
      </p:pic>
      <p:pic>
        <p:nvPicPr>
          <p:cNvPr id="9219" name="Picture 10" descr="AWS OpenSearch Serverless VS ...">
            <a:extLst>
              <a:ext uri="{FF2B5EF4-FFF2-40B4-BE49-F238E27FC236}">
                <a16:creationId xmlns:a16="http://schemas.microsoft.com/office/drawing/2014/main" id="{26FFC196-379D-8CB4-3D96-DD188B31D3E9}"/>
              </a:ext>
            </a:extLst>
          </p:cNvPr>
          <p:cNvPicPr>
            <a:picLocks noChangeArrowheads="1"/>
          </p:cNvPicPr>
          <p:nvPr/>
        </p:nvPicPr>
        <p:blipFill rotWithShape="1">
          <a:blip r:embed="rId17">
            <a:extLst>
              <a:ext uri="{28A0092B-C50C-407E-A947-70E740481C1C}">
                <a14:useLocalDpi xmlns:a14="http://schemas.microsoft.com/office/drawing/2010/main" val="0"/>
              </a:ext>
            </a:extLst>
          </a:blip>
          <a:srcRect l="27310" t="10784" r="27709" b="10000"/>
          <a:stretch/>
        </p:blipFill>
        <p:spPr bwMode="auto">
          <a:xfrm>
            <a:off x="7447346" y="340949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18" descr="Amazon Titan Text Embeddings V2 now ...">
            <a:extLst>
              <a:ext uri="{FF2B5EF4-FFF2-40B4-BE49-F238E27FC236}">
                <a16:creationId xmlns:a16="http://schemas.microsoft.com/office/drawing/2014/main" id="{B1872C29-6042-AB4A-30D3-EABC50B4EC64}"/>
              </a:ext>
            </a:extLst>
          </p:cNvPr>
          <p:cNvPicPr>
            <a:picLocks noChangeArrowheads="1"/>
          </p:cNvPicPr>
          <p:nvPr/>
        </p:nvPicPr>
        <p:blipFill rotWithShape="1">
          <a:blip r:embed="rId18">
            <a:extLst>
              <a:ext uri="{28A0092B-C50C-407E-A947-70E740481C1C}">
                <a14:useLocalDpi xmlns:a14="http://schemas.microsoft.com/office/drawing/2010/main" val="0"/>
              </a:ext>
            </a:extLst>
          </a:blip>
          <a:srcRect l="24947" r="24951"/>
          <a:stretch/>
        </p:blipFill>
        <p:spPr bwMode="auto">
          <a:xfrm>
            <a:off x="7440700" y="4724709"/>
            <a:ext cx="648000" cy="648000"/>
          </a:xfrm>
          <a:prstGeom prst="rect">
            <a:avLst/>
          </a:prstGeom>
          <a:noFill/>
          <a:extLst>
            <a:ext uri="{909E8E84-426E-40DD-AFC4-6F175D3DCCD1}">
              <a14:hiddenFill xmlns:a14="http://schemas.microsoft.com/office/drawing/2010/main">
                <a:solidFill>
                  <a:srgbClr val="FFFFFF"/>
                </a:solidFill>
              </a14:hiddenFill>
            </a:ext>
          </a:extLst>
        </p:spPr>
      </p:pic>
      <p:cxnSp>
        <p:nvCxnSpPr>
          <p:cNvPr id="9225" name="Straight Arrow Connector 9224">
            <a:extLst>
              <a:ext uri="{FF2B5EF4-FFF2-40B4-BE49-F238E27FC236}">
                <a16:creationId xmlns:a16="http://schemas.microsoft.com/office/drawing/2014/main" id="{134D8479-EFCF-43E2-18B2-BA571E1BF43F}"/>
              </a:ext>
            </a:extLst>
          </p:cNvPr>
          <p:cNvCxnSpPr>
            <a:cxnSpLocks/>
            <a:stCxn id="9221" idx="0"/>
            <a:endCxn id="9219" idx="2"/>
          </p:cNvCxnSpPr>
          <p:nvPr/>
        </p:nvCxnSpPr>
        <p:spPr>
          <a:xfrm flipV="1">
            <a:off x="7764700" y="4057498"/>
            <a:ext cx="6646" cy="6672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227" name="TextBox 9226">
            <a:extLst>
              <a:ext uri="{FF2B5EF4-FFF2-40B4-BE49-F238E27FC236}">
                <a16:creationId xmlns:a16="http://schemas.microsoft.com/office/drawing/2014/main" id="{9913D317-0B11-5482-E6D1-B42C06862661}"/>
              </a:ext>
            </a:extLst>
          </p:cNvPr>
          <p:cNvSpPr txBox="1"/>
          <p:nvPr/>
        </p:nvSpPr>
        <p:spPr>
          <a:xfrm>
            <a:off x="5057650" y="5286861"/>
            <a:ext cx="1055435" cy="430887"/>
          </a:xfrm>
          <a:prstGeom prst="rect">
            <a:avLst/>
          </a:prstGeom>
          <a:noFill/>
        </p:spPr>
        <p:txBody>
          <a:bodyPr wrap="square" rtlCol="0">
            <a:spAutoFit/>
          </a:bodyPr>
          <a:lstStyle/>
          <a:p>
            <a:pPr algn="ctr"/>
            <a:r>
              <a:rPr lang="en-IN" sz="1100" b="1" dirty="0"/>
              <a:t>REDSHIFT (Curated Data)</a:t>
            </a:r>
          </a:p>
        </p:txBody>
      </p:sp>
      <p:sp>
        <p:nvSpPr>
          <p:cNvPr id="9231" name="TextBox 9230">
            <a:extLst>
              <a:ext uri="{FF2B5EF4-FFF2-40B4-BE49-F238E27FC236}">
                <a16:creationId xmlns:a16="http://schemas.microsoft.com/office/drawing/2014/main" id="{EAA2C78C-BEF9-A3DF-6758-0254A32A3083}"/>
              </a:ext>
            </a:extLst>
          </p:cNvPr>
          <p:cNvSpPr txBox="1"/>
          <p:nvPr/>
        </p:nvSpPr>
        <p:spPr>
          <a:xfrm>
            <a:off x="7398623" y="4048566"/>
            <a:ext cx="1050458" cy="261610"/>
          </a:xfrm>
          <a:prstGeom prst="rect">
            <a:avLst/>
          </a:prstGeom>
          <a:noFill/>
        </p:spPr>
        <p:txBody>
          <a:bodyPr wrap="square" rtlCol="0">
            <a:spAutoFit/>
          </a:bodyPr>
          <a:lstStyle/>
          <a:p>
            <a:r>
              <a:rPr lang="en-IN" sz="1100" b="1" dirty="0"/>
              <a:t>OPENSEARCH</a:t>
            </a:r>
          </a:p>
        </p:txBody>
      </p:sp>
      <p:pic>
        <p:nvPicPr>
          <p:cNvPr id="9233" name="Picture 20" descr="Amazon Bedrock Connector - Overview ...">
            <a:extLst>
              <a:ext uri="{FF2B5EF4-FFF2-40B4-BE49-F238E27FC236}">
                <a16:creationId xmlns:a16="http://schemas.microsoft.com/office/drawing/2014/main" id="{2349F61D-5A33-CFDA-4AE4-58887DF7D08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97133" y="3413826"/>
            <a:ext cx="648000" cy="648000"/>
          </a:xfrm>
          <a:prstGeom prst="rect">
            <a:avLst/>
          </a:prstGeom>
          <a:noFill/>
          <a:extLst>
            <a:ext uri="{909E8E84-426E-40DD-AFC4-6F175D3DCCD1}">
              <a14:hiddenFill xmlns:a14="http://schemas.microsoft.com/office/drawing/2010/main">
                <a:solidFill>
                  <a:srgbClr val="FFFFFF"/>
                </a:solidFill>
              </a14:hiddenFill>
            </a:ext>
          </a:extLst>
        </p:spPr>
      </p:pic>
      <p:cxnSp>
        <p:nvCxnSpPr>
          <p:cNvPr id="9234" name="Straight Arrow Connector 9233">
            <a:extLst>
              <a:ext uri="{FF2B5EF4-FFF2-40B4-BE49-F238E27FC236}">
                <a16:creationId xmlns:a16="http://schemas.microsoft.com/office/drawing/2014/main" id="{0F7FBAA6-3963-A82A-F0C6-12A3FBEF0513}"/>
              </a:ext>
            </a:extLst>
          </p:cNvPr>
          <p:cNvCxnSpPr>
            <a:cxnSpLocks/>
            <a:stCxn id="9219" idx="3"/>
            <a:endCxn id="9233" idx="1"/>
          </p:cNvCxnSpPr>
          <p:nvPr/>
        </p:nvCxnSpPr>
        <p:spPr>
          <a:xfrm>
            <a:off x="8095346" y="3733498"/>
            <a:ext cx="401787" cy="43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235" name="TextBox 9234">
            <a:extLst>
              <a:ext uri="{FF2B5EF4-FFF2-40B4-BE49-F238E27FC236}">
                <a16:creationId xmlns:a16="http://schemas.microsoft.com/office/drawing/2014/main" id="{6DFB5595-AF5B-F92F-05BA-D5B931B522EE}"/>
              </a:ext>
            </a:extLst>
          </p:cNvPr>
          <p:cNvSpPr txBox="1"/>
          <p:nvPr/>
        </p:nvSpPr>
        <p:spPr>
          <a:xfrm>
            <a:off x="7141511" y="5366243"/>
            <a:ext cx="1321245" cy="261610"/>
          </a:xfrm>
          <a:prstGeom prst="rect">
            <a:avLst/>
          </a:prstGeom>
          <a:noFill/>
        </p:spPr>
        <p:txBody>
          <a:bodyPr wrap="square" rtlCol="0">
            <a:spAutoFit/>
          </a:bodyPr>
          <a:lstStyle/>
          <a:p>
            <a:r>
              <a:rPr lang="en-IN" sz="1100" b="1" dirty="0"/>
              <a:t>TITAN  Embedding</a:t>
            </a:r>
          </a:p>
        </p:txBody>
      </p:sp>
      <p:sp>
        <p:nvSpPr>
          <p:cNvPr id="9236" name="TextBox 9235">
            <a:extLst>
              <a:ext uri="{FF2B5EF4-FFF2-40B4-BE49-F238E27FC236}">
                <a16:creationId xmlns:a16="http://schemas.microsoft.com/office/drawing/2014/main" id="{320900AC-79C6-7054-6C93-FB2B42CC7D0C}"/>
              </a:ext>
            </a:extLst>
          </p:cNvPr>
          <p:cNvSpPr txBox="1"/>
          <p:nvPr/>
        </p:nvSpPr>
        <p:spPr>
          <a:xfrm>
            <a:off x="8400351" y="4037368"/>
            <a:ext cx="1050458" cy="261610"/>
          </a:xfrm>
          <a:prstGeom prst="rect">
            <a:avLst/>
          </a:prstGeom>
          <a:noFill/>
        </p:spPr>
        <p:txBody>
          <a:bodyPr wrap="square" rtlCol="0">
            <a:spAutoFit/>
          </a:bodyPr>
          <a:lstStyle/>
          <a:p>
            <a:r>
              <a:rPr lang="en-IN" sz="1100" b="1" dirty="0"/>
              <a:t>BEDROCK AI</a:t>
            </a:r>
          </a:p>
        </p:txBody>
      </p:sp>
      <p:cxnSp>
        <p:nvCxnSpPr>
          <p:cNvPr id="9240" name="Connector: Elbow 9239">
            <a:extLst>
              <a:ext uri="{FF2B5EF4-FFF2-40B4-BE49-F238E27FC236}">
                <a16:creationId xmlns:a16="http://schemas.microsoft.com/office/drawing/2014/main" id="{C499A6E3-FB65-1422-65DD-08ECDC18B588}"/>
              </a:ext>
            </a:extLst>
          </p:cNvPr>
          <p:cNvCxnSpPr>
            <a:cxnSpLocks/>
            <a:endCxn id="9221" idx="1"/>
          </p:cNvCxnSpPr>
          <p:nvPr/>
        </p:nvCxnSpPr>
        <p:spPr>
          <a:xfrm rot="16200000" flipH="1">
            <a:off x="6582897" y="4190906"/>
            <a:ext cx="976056" cy="73955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246" name="TextBox 9245">
            <a:extLst>
              <a:ext uri="{FF2B5EF4-FFF2-40B4-BE49-F238E27FC236}">
                <a16:creationId xmlns:a16="http://schemas.microsoft.com/office/drawing/2014/main" id="{C20969AA-53BB-A0AC-E750-2650B98AE9FC}"/>
              </a:ext>
            </a:extLst>
          </p:cNvPr>
          <p:cNvSpPr txBox="1"/>
          <p:nvPr/>
        </p:nvSpPr>
        <p:spPr>
          <a:xfrm>
            <a:off x="9355900" y="5275845"/>
            <a:ext cx="976420" cy="261610"/>
          </a:xfrm>
          <a:prstGeom prst="rect">
            <a:avLst/>
          </a:prstGeom>
          <a:noFill/>
        </p:spPr>
        <p:txBody>
          <a:bodyPr wrap="square" rtlCol="0">
            <a:spAutoFit/>
          </a:bodyPr>
          <a:lstStyle/>
          <a:p>
            <a:r>
              <a:rPr lang="en-IN" sz="1100" b="1" dirty="0"/>
              <a:t>SAGEMAKER</a:t>
            </a:r>
          </a:p>
        </p:txBody>
      </p:sp>
      <p:sp>
        <p:nvSpPr>
          <p:cNvPr id="9247" name="TextBox 9246">
            <a:extLst>
              <a:ext uri="{FF2B5EF4-FFF2-40B4-BE49-F238E27FC236}">
                <a16:creationId xmlns:a16="http://schemas.microsoft.com/office/drawing/2014/main" id="{204313F0-2DC0-E2CD-A7F5-C2B0A731D74F}"/>
              </a:ext>
            </a:extLst>
          </p:cNvPr>
          <p:cNvSpPr txBox="1"/>
          <p:nvPr/>
        </p:nvSpPr>
        <p:spPr>
          <a:xfrm>
            <a:off x="10370017" y="5280848"/>
            <a:ext cx="667173" cy="261610"/>
          </a:xfrm>
          <a:prstGeom prst="rect">
            <a:avLst/>
          </a:prstGeom>
          <a:noFill/>
        </p:spPr>
        <p:txBody>
          <a:bodyPr wrap="square" rtlCol="0">
            <a:spAutoFit/>
          </a:bodyPr>
          <a:lstStyle/>
          <a:p>
            <a:pPr algn="ctr"/>
            <a:r>
              <a:rPr lang="en-IN" sz="1100" b="1" dirty="0"/>
              <a:t>Q</a:t>
            </a:r>
          </a:p>
        </p:txBody>
      </p:sp>
      <p:sp>
        <p:nvSpPr>
          <p:cNvPr id="9248" name="TextBox 9247">
            <a:extLst>
              <a:ext uri="{FF2B5EF4-FFF2-40B4-BE49-F238E27FC236}">
                <a16:creationId xmlns:a16="http://schemas.microsoft.com/office/drawing/2014/main" id="{94E11DFD-A8F7-07A7-7C00-3685E974AAE7}"/>
              </a:ext>
            </a:extLst>
          </p:cNvPr>
          <p:cNvSpPr txBox="1"/>
          <p:nvPr/>
        </p:nvSpPr>
        <p:spPr>
          <a:xfrm>
            <a:off x="9385305" y="4145126"/>
            <a:ext cx="976420" cy="261610"/>
          </a:xfrm>
          <a:prstGeom prst="rect">
            <a:avLst/>
          </a:prstGeom>
          <a:noFill/>
        </p:spPr>
        <p:txBody>
          <a:bodyPr wrap="square" rtlCol="0">
            <a:spAutoFit/>
          </a:bodyPr>
          <a:lstStyle/>
          <a:p>
            <a:r>
              <a:rPr lang="en-IN" sz="1100" b="1" dirty="0"/>
              <a:t>QUICKSIGHT</a:t>
            </a:r>
          </a:p>
        </p:txBody>
      </p:sp>
      <p:sp>
        <p:nvSpPr>
          <p:cNvPr id="9249" name="TextBox 9248">
            <a:extLst>
              <a:ext uri="{FF2B5EF4-FFF2-40B4-BE49-F238E27FC236}">
                <a16:creationId xmlns:a16="http://schemas.microsoft.com/office/drawing/2014/main" id="{22BE0667-4959-3B56-A8C3-19E7C729A1EF}"/>
              </a:ext>
            </a:extLst>
          </p:cNvPr>
          <p:cNvSpPr txBox="1"/>
          <p:nvPr/>
        </p:nvSpPr>
        <p:spPr>
          <a:xfrm>
            <a:off x="10271867" y="4058497"/>
            <a:ext cx="976420" cy="430887"/>
          </a:xfrm>
          <a:prstGeom prst="rect">
            <a:avLst/>
          </a:prstGeom>
          <a:noFill/>
        </p:spPr>
        <p:txBody>
          <a:bodyPr wrap="square" rtlCol="0">
            <a:spAutoFit/>
          </a:bodyPr>
          <a:lstStyle/>
          <a:p>
            <a:pPr algn="ctr"/>
            <a:r>
              <a:rPr lang="en-IN" sz="1100" b="1" dirty="0"/>
              <a:t>BYOT- </a:t>
            </a:r>
          </a:p>
          <a:p>
            <a:pPr algn="ctr"/>
            <a:r>
              <a:rPr lang="en-IN" sz="1100" b="1" dirty="0"/>
              <a:t>POWER BI</a:t>
            </a:r>
          </a:p>
        </p:txBody>
      </p:sp>
      <p:sp>
        <p:nvSpPr>
          <p:cNvPr id="9250" name="TextBox 9249">
            <a:extLst>
              <a:ext uri="{FF2B5EF4-FFF2-40B4-BE49-F238E27FC236}">
                <a16:creationId xmlns:a16="http://schemas.microsoft.com/office/drawing/2014/main" id="{8551CFA1-6873-091A-6C10-A8ADBF7890EF}"/>
              </a:ext>
            </a:extLst>
          </p:cNvPr>
          <p:cNvSpPr txBox="1"/>
          <p:nvPr/>
        </p:nvSpPr>
        <p:spPr>
          <a:xfrm>
            <a:off x="9881807" y="3040484"/>
            <a:ext cx="976420" cy="261610"/>
          </a:xfrm>
          <a:prstGeom prst="rect">
            <a:avLst/>
          </a:prstGeom>
          <a:noFill/>
        </p:spPr>
        <p:txBody>
          <a:bodyPr wrap="square" rtlCol="0">
            <a:spAutoFit/>
          </a:bodyPr>
          <a:lstStyle/>
          <a:p>
            <a:r>
              <a:rPr lang="en-IN" sz="1100" b="1" dirty="0"/>
              <a:t>ATHENA</a:t>
            </a:r>
          </a:p>
        </p:txBody>
      </p:sp>
      <p:sp>
        <p:nvSpPr>
          <p:cNvPr id="9255" name="Rectangle 9254">
            <a:extLst>
              <a:ext uri="{FF2B5EF4-FFF2-40B4-BE49-F238E27FC236}">
                <a16:creationId xmlns:a16="http://schemas.microsoft.com/office/drawing/2014/main" id="{40B222C7-0A4F-CF61-58E6-5D03504006E4}"/>
              </a:ext>
            </a:extLst>
          </p:cNvPr>
          <p:cNvSpPr/>
          <p:nvPr/>
        </p:nvSpPr>
        <p:spPr>
          <a:xfrm>
            <a:off x="2400970" y="5772150"/>
            <a:ext cx="8811860" cy="73859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sz="1200" b="1" dirty="0">
              <a:solidFill>
                <a:schemeClr val="tx1"/>
              </a:solidFill>
            </a:endParaRPr>
          </a:p>
        </p:txBody>
      </p:sp>
      <p:pic>
        <p:nvPicPr>
          <p:cNvPr id="9256" name="Picture 12" descr="AWS IAM Identity Center | AWS Security Blog">
            <a:extLst>
              <a:ext uri="{FF2B5EF4-FFF2-40B4-BE49-F238E27FC236}">
                <a16:creationId xmlns:a16="http://schemas.microsoft.com/office/drawing/2014/main" id="{8A698DAA-37BD-9555-194C-4FA8CB013DDD}"/>
              </a:ext>
            </a:extLst>
          </p:cNvPr>
          <p:cNvPicPr>
            <a:picLocks noChangeArrowheads="1"/>
          </p:cNvPicPr>
          <p:nvPr/>
        </p:nvPicPr>
        <p:blipFill rotWithShape="1">
          <a:blip r:embed="rId20">
            <a:extLst>
              <a:ext uri="{28A0092B-C50C-407E-A947-70E740481C1C}">
                <a14:useLocalDpi xmlns:a14="http://schemas.microsoft.com/office/drawing/2010/main" val="0"/>
              </a:ext>
            </a:extLst>
          </a:blip>
          <a:srcRect l="26817" t="7658" r="25111" b="13662"/>
          <a:stretch/>
        </p:blipFill>
        <p:spPr bwMode="auto">
          <a:xfrm>
            <a:off x="5957371" y="5824494"/>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57" name="Picture 14" descr="AWS CloudWatch Logs">
            <a:extLst>
              <a:ext uri="{FF2B5EF4-FFF2-40B4-BE49-F238E27FC236}">
                <a16:creationId xmlns:a16="http://schemas.microsoft.com/office/drawing/2014/main" id="{4F3A3014-9A03-6902-206A-B1A4F4AE5D73}"/>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98045" y="5824494"/>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58" name="Picture 16" descr="AWS CloudTrail best practices | AWS ...">
            <a:extLst>
              <a:ext uri="{FF2B5EF4-FFF2-40B4-BE49-F238E27FC236}">
                <a16:creationId xmlns:a16="http://schemas.microsoft.com/office/drawing/2014/main" id="{FC84199C-B682-1F44-2029-0BCE29DB8522}"/>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38719" y="5824494"/>
            <a:ext cx="648000" cy="648000"/>
          </a:xfrm>
          <a:prstGeom prst="rect">
            <a:avLst/>
          </a:prstGeom>
          <a:noFill/>
          <a:extLst>
            <a:ext uri="{909E8E84-426E-40DD-AFC4-6F175D3DCCD1}">
              <a14:hiddenFill xmlns:a14="http://schemas.microsoft.com/office/drawing/2010/main">
                <a:solidFill>
                  <a:srgbClr val="FFFFFF"/>
                </a:solidFill>
              </a14:hiddenFill>
            </a:ext>
          </a:extLst>
        </p:spPr>
      </p:pic>
      <p:sp>
        <p:nvSpPr>
          <p:cNvPr id="9259" name="TextBox 9258">
            <a:extLst>
              <a:ext uri="{FF2B5EF4-FFF2-40B4-BE49-F238E27FC236}">
                <a16:creationId xmlns:a16="http://schemas.microsoft.com/office/drawing/2014/main" id="{82F358DE-CF92-484F-E6C1-038327797FBA}"/>
              </a:ext>
            </a:extLst>
          </p:cNvPr>
          <p:cNvSpPr txBox="1"/>
          <p:nvPr/>
        </p:nvSpPr>
        <p:spPr>
          <a:xfrm>
            <a:off x="2553206" y="5793389"/>
            <a:ext cx="1759191" cy="461665"/>
          </a:xfrm>
          <a:prstGeom prst="rect">
            <a:avLst/>
          </a:prstGeom>
          <a:noFill/>
        </p:spPr>
        <p:txBody>
          <a:bodyPr wrap="square" rtlCol="0">
            <a:spAutoFit/>
          </a:bodyPr>
          <a:lstStyle/>
          <a:p>
            <a:r>
              <a:rPr lang="en-IN" sz="1200" b="1" dirty="0"/>
              <a:t>MONITORING, SECURITY &amp; GOVERNANCE</a:t>
            </a:r>
          </a:p>
        </p:txBody>
      </p:sp>
      <p:pic>
        <p:nvPicPr>
          <p:cNvPr id="9260" name="Picture 10" descr="Aws Lake Formation icon PNG and Free ...">
            <a:extLst>
              <a:ext uri="{FF2B5EF4-FFF2-40B4-BE49-F238E27FC236}">
                <a16:creationId xmlns:a16="http://schemas.microsoft.com/office/drawing/2014/main" id="{B46C18F2-CFD1-3E18-1937-F450F47996E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16697" y="5824494"/>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63" name="Picture 2" descr="Aws Glue icon PNG and Free SVG Download ...">
            <a:extLst>
              <a:ext uri="{FF2B5EF4-FFF2-40B4-BE49-F238E27FC236}">
                <a16:creationId xmlns:a16="http://schemas.microsoft.com/office/drawing/2014/main" id="{C9184E3F-61CE-353F-E37D-1CA40FFBA71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6754" y="4731314"/>
            <a:ext cx="648000" cy="648000"/>
          </a:xfrm>
          <a:prstGeom prst="rect">
            <a:avLst/>
          </a:prstGeom>
          <a:extLst>
            <a:ext uri="{909E8E84-426E-40DD-AFC4-6F175D3DCCD1}">
              <a14:hiddenFill xmlns:a14="http://schemas.microsoft.com/office/drawing/2010/main">
                <a:solidFill>
                  <a:srgbClr val="FFFFFF"/>
                </a:solidFill>
              </a14:hiddenFill>
            </a:ext>
          </a:extLst>
        </p:spPr>
      </p:pic>
      <p:cxnSp>
        <p:nvCxnSpPr>
          <p:cNvPr id="9265" name="Connector: Elbow 9264">
            <a:extLst>
              <a:ext uri="{FF2B5EF4-FFF2-40B4-BE49-F238E27FC236}">
                <a16:creationId xmlns:a16="http://schemas.microsoft.com/office/drawing/2014/main" id="{7D5BD3CE-5591-09E5-D173-D3C9FB07879C}"/>
              </a:ext>
            </a:extLst>
          </p:cNvPr>
          <p:cNvCxnSpPr>
            <a:stCxn id="9218" idx="3"/>
            <a:endCxn id="14" idx="1"/>
          </p:cNvCxnSpPr>
          <p:nvPr/>
        </p:nvCxnSpPr>
        <p:spPr>
          <a:xfrm>
            <a:off x="1784968" y="2942590"/>
            <a:ext cx="768238" cy="73717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67" name="Connector: Elbow 9266">
            <a:extLst>
              <a:ext uri="{FF2B5EF4-FFF2-40B4-BE49-F238E27FC236}">
                <a16:creationId xmlns:a16="http://schemas.microsoft.com/office/drawing/2014/main" id="{40DCD3FB-1B47-6F9A-AF0C-CECFC70F8244}"/>
              </a:ext>
            </a:extLst>
          </p:cNvPr>
          <p:cNvCxnSpPr>
            <a:stCxn id="8" idx="3"/>
            <a:endCxn id="14" idx="1"/>
          </p:cNvCxnSpPr>
          <p:nvPr/>
        </p:nvCxnSpPr>
        <p:spPr>
          <a:xfrm flipV="1">
            <a:off x="1772542" y="3679769"/>
            <a:ext cx="780664" cy="32368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69" name="Connector: Elbow 9268">
            <a:extLst>
              <a:ext uri="{FF2B5EF4-FFF2-40B4-BE49-F238E27FC236}">
                <a16:creationId xmlns:a16="http://schemas.microsoft.com/office/drawing/2014/main" id="{99265B3A-CC56-150F-03D1-16D835FC5632}"/>
              </a:ext>
            </a:extLst>
          </p:cNvPr>
          <p:cNvCxnSpPr>
            <a:stCxn id="9220" idx="3"/>
            <a:endCxn id="9263" idx="1"/>
          </p:cNvCxnSpPr>
          <p:nvPr/>
        </p:nvCxnSpPr>
        <p:spPr>
          <a:xfrm flipV="1">
            <a:off x="1862967" y="5055314"/>
            <a:ext cx="983787" cy="45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71" name="Connector: Elbow 9270">
            <a:extLst>
              <a:ext uri="{FF2B5EF4-FFF2-40B4-BE49-F238E27FC236}">
                <a16:creationId xmlns:a16="http://schemas.microsoft.com/office/drawing/2014/main" id="{D87F6571-46D1-BCF6-0830-6F2C3F376FF6}"/>
              </a:ext>
            </a:extLst>
          </p:cNvPr>
          <p:cNvCxnSpPr>
            <a:stCxn id="9263" idx="3"/>
          </p:cNvCxnSpPr>
          <p:nvPr/>
        </p:nvCxnSpPr>
        <p:spPr>
          <a:xfrm flipV="1">
            <a:off x="3494754" y="3772368"/>
            <a:ext cx="621824" cy="1282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272" name="Oval 9271">
            <a:extLst>
              <a:ext uri="{FF2B5EF4-FFF2-40B4-BE49-F238E27FC236}">
                <a16:creationId xmlns:a16="http://schemas.microsoft.com/office/drawing/2014/main" id="{65BCF1E3-1E46-6978-A26E-55723F8E7B84}"/>
              </a:ext>
            </a:extLst>
          </p:cNvPr>
          <p:cNvSpPr/>
          <p:nvPr/>
        </p:nvSpPr>
        <p:spPr>
          <a:xfrm>
            <a:off x="1327372" y="1751826"/>
            <a:ext cx="347114" cy="31655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9273" name="Oval 9272">
            <a:extLst>
              <a:ext uri="{FF2B5EF4-FFF2-40B4-BE49-F238E27FC236}">
                <a16:creationId xmlns:a16="http://schemas.microsoft.com/office/drawing/2014/main" id="{ADFFCD2D-3738-12F5-7791-BC311EE284D0}"/>
              </a:ext>
            </a:extLst>
          </p:cNvPr>
          <p:cNvSpPr/>
          <p:nvPr/>
        </p:nvSpPr>
        <p:spPr>
          <a:xfrm>
            <a:off x="3120687" y="1751826"/>
            <a:ext cx="347114" cy="31655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9274" name="Rectangle 9273">
            <a:extLst>
              <a:ext uri="{FF2B5EF4-FFF2-40B4-BE49-F238E27FC236}">
                <a16:creationId xmlns:a16="http://schemas.microsoft.com/office/drawing/2014/main" id="{7E8D5090-D63C-A71E-FD2A-F4159EFEF2CD}"/>
              </a:ext>
            </a:extLst>
          </p:cNvPr>
          <p:cNvSpPr/>
          <p:nvPr/>
        </p:nvSpPr>
        <p:spPr>
          <a:xfrm>
            <a:off x="4210739" y="3337021"/>
            <a:ext cx="2886381" cy="2346123"/>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75" name="Rectangle 9274">
            <a:extLst>
              <a:ext uri="{FF2B5EF4-FFF2-40B4-BE49-F238E27FC236}">
                <a16:creationId xmlns:a16="http://schemas.microsoft.com/office/drawing/2014/main" id="{028F7F6F-C528-8822-AF45-0F1BC899B7B1}"/>
              </a:ext>
            </a:extLst>
          </p:cNvPr>
          <p:cNvSpPr/>
          <p:nvPr/>
        </p:nvSpPr>
        <p:spPr>
          <a:xfrm>
            <a:off x="7209210" y="1912011"/>
            <a:ext cx="2040634" cy="3706364"/>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76" name="Oval 9275">
            <a:extLst>
              <a:ext uri="{FF2B5EF4-FFF2-40B4-BE49-F238E27FC236}">
                <a16:creationId xmlns:a16="http://schemas.microsoft.com/office/drawing/2014/main" id="{7BBDF377-1DEA-886D-9325-F395D98853F1}"/>
              </a:ext>
            </a:extLst>
          </p:cNvPr>
          <p:cNvSpPr/>
          <p:nvPr/>
        </p:nvSpPr>
        <p:spPr>
          <a:xfrm>
            <a:off x="4200401" y="1538410"/>
            <a:ext cx="608776" cy="3751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3b</a:t>
            </a:r>
          </a:p>
        </p:txBody>
      </p:sp>
      <p:sp>
        <p:nvSpPr>
          <p:cNvPr id="9277" name="Oval 9276">
            <a:extLst>
              <a:ext uri="{FF2B5EF4-FFF2-40B4-BE49-F238E27FC236}">
                <a16:creationId xmlns:a16="http://schemas.microsoft.com/office/drawing/2014/main" id="{08EF3DAC-9F05-8E58-71A9-14B042096B49}"/>
              </a:ext>
            </a:extLst>
          </p:cNvPr>
          <p:cNvSpPr/>
          <p:nvPr/>
        </p:nvSpPr>
        <p:spPr>
          <a:xfrm>
            <a:off x="8494039" y="1529347"/>
            <a:ext cx="608776" cy="3751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3c</a:t>
            </a:r>
          </a:p>
        </p:txBody>
      </p:sp>
      <p:sp>
        <p:nvSpPr>
          <p:cNvPr id="9278" name="Rectangle 9277">
            <a:extLst>
              <a:ext uri="{FF2B5EF4-FFF2-40B4-BE49-F238E27FC236}">
                <a16:creationId xmlns:a16="http://schemas.microsoft.com/office/drawing/2014/main" id="{BEB18FC5-858B-1CA0-D7F9-380D82A892DD}"/>
              </a:ext>
            </a:extLst>
          </p:cNvPr>
          <p:cNvSpPr/>
          <p:nvPr/>
        </p:nvSpPr>
        <p:spPr>
          <a:xfrm>
            <a:off x="4202085" y="1937178"/>
            <a:ext cx="2886381" cy="127110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79" name="Oval 9278">
            <a:extLst>
              <a:ext uri="{FF2B5EF4-FFF2-40B4-BE49-F238E27FC236}">
                <a16:creationId xmlns:a16="http://schemas.microsoft.com/office/drawing/2014/main" id="{5672FCEC-C8CF-A092-4953-42281FA41CC8}"/>
              </a:ext>
            </a:extLst>
          </p:cNvPr>
          <p:cNvSpPr/>
          <p:nvPr/>
        </p:nvSpPr>
        <p:spPr>
          <a:xfrm>
            <a:off x="4171347" y="5302518"/>
            <a:ext cx="608776" cy="3751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3a</a:t>
            </a:r>
          </a:p>
        </p:txBody>
      </p:sp>
      <p:sp>
        <p:nvSpPr>
          <p:cNvPr id="9280" name="Oval 9279">
            <a:extLst>
              <a:ext uri="{FF2B5EF4-FFF2-40B4-BE49-F238E27FC236}">
                <a16:creationId xmlns:a16="http://schemas.microsoft.com/office/drawing/2014/main" id="{117AFFA6-8975-F2F1-0F78-7F72817D8558}"/>
              </a:ext>
            </a:extLst>
          </p:cNvPr>
          <p:cNvSpPr/>
          <p:nvPr/>
        </p:nvSpPr>
        <p:spPr>
          <a:xfrm>
            <a:off x="10842300" y="1704382"/>
            <a:ext cx="347114" cy="31655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9281" name="Oval 9280">
            <a:extLst>
              <a:ext uri="{FF2B5EF4-FFF2-40B4-BE49-F238E27FC236}">
                <a16:creationId xmlns:a16="http://schemas.microsoft.com/office/drawing/2014/main" id="{365FDE82-4EF7-75C3-CB9D-5EA775C15DCA}"/>
              </a:ext>
            </a:extLst>
          </p:cNvPr>
          <p:cNvSpPr/>
          <p:nvPr/>
        </p:nvSpPr>
        <p:spPr>
          <a:xfrm>
            <a:off x="10771507" y="5824494"/>
            <a:ext cx="347114" cy="31655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283" name="TextBox 9282">
            <a:extLst>
              <a:ext uri="{FF2B5EF4-FFF2-40B4-BE49-F238E27FC236}">
                <a16:creationId xmlns:a16="http://schemas.microsoft.com/office/drawing/2014/main" id="{51C104FB-C59B-D045-13E9-5B5F80FD09B6}"/>
              </a:ext>
            </a:extLst>
          </p:cNvPr>
          <p:cNvSpPr txBox="1"/>
          <p:nvPr/>
        </p:nvSpPr>
        <p:spPr>
          <a:xfrm>
            <a:off x="688321" y="341368"/>
            <a:ext cx="9277669" cy="584775"/>
          </a:xfrm>
          <a:prstGeom prst="rect">
            <a:avLst/>
          </a:prstGeom>
          <a:noFill/>
        </p:spPr>
        <p:txBody>
          <a:bodyPr wrap="square">
            <a:spAutoFit/>
          </a:bodyPr>
          <a:lstStyle/>
          <a:p>
            <a:r>
              <a:rPr lang="en-US" sz="3200" dirty="0">
                <a:latin typeface="+mj-lt"/>
                <a:ea typeface="+mj-ea"/>
                <a:cs typeface="+mj-cs"/>
              </a:rPr>
              <a:t>Proposed Technical Solution Architecture</a:t>
            </a:r>
            <a:endParaRPr lang="en-IN" sz="3200" dirty="0">
              <a:latin typeface="+mj-lt"/>
              <a:ea typeface="+mj-ea"/>
              <a:cs typeface="+mj-cs"/>
            </a:endParaRPr>
          </a:p>
        </p:txBody>
      </p:sp>
      <p:pic>
        <p:nvPicPr>
          <p:cNvPr id="1026" name="Picture 2" descr="AWS Cost Explorer">
            <a:extLst>
              <a:ext uri="{FF2B5EF4-FFF2-40B4-BE49-F238E27FC236}">
                <a16:creationId xmlns:a16="http://schemas.microsoft.com/office/drawing/2014/main" id="{DE257518-DD25-D861-D6D8-CF489D383D0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79393" y="582836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0163E70-8F6C-8D31-A349-2859B2451A84}"/>
              </a:ext>
            </a:extLst>
          </p:cNvPr>
          <p:cNvPicPr>
            <a:picLocks noChangeAspect="1"/>
          </p:cNvPicPr>
          <p:nvPr/>
        </p:nvPicPr>
        <p:blipFill>
          <a:blip r:embed="rId25"/>
          <a:stretch>
            <a:fillRect/>
          </a:stretch>
        </p:blipFill>
        <p:spPr>
          <a:xfrm>
            <a:off x="8920066" y="5820207"/>
            <a:ext cx="648000" cy="648000"/>
          </a:xfrm>
          <a:prstGeom prst="rect">
            <a:avLst/>
          </a:prstGeom>
        </p:spPr>
      </p:pic>
    </p:spTree>
    <p:extLst>
      <p:ext uri="{BB962C8B-B14F-4D97-AF65-F5344CB8AC3E}">
        <p14:creationId xmlns:p14="http://schemas.microsoft.com/office/powerpoint/2010/main" val="51525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785-8189-5A71-B6E8-A335617E2D52}"/>
              </a:ext>
            </a:extLst>
          </p:cNvPr>
          <p:cNvSpPr>
            <a:spLocks noGrp="1"/>
          </p:cNvSpPr>
          <p:nvPr>
            <p:ph type="title"/>
          </p:nvPr>
        </p:nvSpPr>
        <p:spPr>
          <a:xfrm>
            <a:off x="529590" y="365125"/>
            <a:ext cx="10515600" cy="583565"/>
          </a:xfrm>
        </p:spPr>
        <p:txBody>
          <a:bodyPr>
            <a:normAutofit fontScale="90000"/>
          </a:bodyPr>
          <a:lstStyle/>
          <a:p>
            <a:r>
              <a:rPr lang="en-US" sz="3600" dirty="0">
                <a:latin typeface="+mj-lt"/>
                <a:ea typeface="+mj-ea"/>
                <a:cs typeface="+mj-cs"/>
              </a:rPr>
              <a:t>Solution Architecture Layer/Component wise articulation (1/2)</a:t>
            </a:r>
            <a:endParaRPr lang="en-IN" dirty="0"/>
          </a:p>
        </p:txBody>
      </p:sp>
      <p:graphicFrame>
        <p:nvGraphicFramePr>
          <p:cNvPr id="4" name="Table 3">
            <a:extLst>
              <a:ext uri="{FF2B5EF4-FFF2-40B4-BE49-F238E27FC236}">
                <a16:creationId xmlns:a16="http://schemas.microsoft.com/office/drawing/2014/main" id="{EE4B9B5B-06BA-3FBC-6CFE-E5AE28D42F09}"/>
              </a:ext>
            </a:extLst>
          </p:cNvPr>
          <p:cNvGraphicFramePr>
            <a:graphicFrameLocks noGrp="1"/>
          </p:cNvGraphicFramePr>
          <p:nvPr>
            <p:extLst>
              <p:ext uri="{D42A27DB-BD31-4B8C-83A1-F6EECF244321}">
                <p14:modId xmlns:p14="http://schemas.microsoft.com/office/powerpoint/2010/main" val="4097192852"/>
              </p:ext>
            </p:extLst>
          </p:nvPr>
        </p:nvGraphicFramePr>
        <p:xfrm>
          <a:off x="480060" y="1302596"/>
          <a:ext cx="11281410" cy="5486400"/>
        </p:xfrm>
        <a:graphic>
          <a:graphicData uri="http://schemas.openxmlformats.org/drawingml/2006/table">
            <a:tbl>
              <a:tblPr firstRow="1" bandRow="1">
                <a:tableStyleId>{5C22544A-7EE6-4342-B048-85BDC9FD1C3A}</a:tableStyleId>
              </a:tblPr>
              <a:tblGrid>
                <a:gridCol w="1520190">
                  <a:extLst>
                    <a:ext uri="{9D8B030D-6E8A-4147-A177-3AD203B41FA5}">
                      <a16:colId xmlns:a16="http://schemas.microsoft.com/office/drawing/2014/main" val="2151805304"/>
                    </a:ext>
                  </a:extLst>
                </a:gridCol>
                <a:gridCol w="9761220">
                  <a:extLst>
                    <a:ext uri="{9D8B030D-6E8A-4147-A177-3AD203B41FA5}">
                      <a16:colId xmlns:a16="http://schemas.microsoft.com/office/drawing/2014/main" val="3431097192"/>
                    </a:ext>
                  </a:extLst>
                </a:gridCol>
              </a:tblGrid>
              <a:tr h="370840">
                <a:tc>
                  <a:txBody>
                    <a:bodyPr/>
                    <a:lstStyle/>
                    <a:p>
                      <a:r>
                        <a:rPr lang="en-IN" dirty="0"/>
                        <a:t>Architecture Reference</a:t>
                      </a:r>
                    </a:p>
                  </a:txBody>
                  <a:tcPr/>
                </a:tc>
                <a:tc>
                  <a:txBody>
                    <a:bodyPr/>
                    <a:lstStyle/>
                    <a:p>
                      <a:r>
                        <a:rPr lang="en-IN" dirty="0"/>
                        <a:t>Architecture Description</a:t>
                      </a:r>
                    </a:p>
                  </a:txBody>
                  <a:tcPr/>
                </a:tc>
                <a:extLst>
                  <a:ext uri="{0D108BD9-81ED-4DB2-BD59-A6C34878D82A}">
                    <a16:rowId xmlns:a16="http://schemas.microsoft.com/office/drawing/2014/main" val="4095191708"/>
                  </a:ext>
                </a:extLst>
              </a:tr>
              <a:tr h="370840">
                <a:tc>
                  <a:txBody>
                    <a:bodyPr/>
                    <a:lstStyle/>
                    <a:p>
                      <a:r>
                        <a:rPr lang="en-IN" sz="1400" b="1" dirty="0"/>
                        <a:t>1. Sources</a:t>
                      </a:r>
                    </a:p>
                  </a:txBody>
                  <a:tcPr/>
                </a:tc>
                <a:tc>
                  <a:txBody>
                    <a:bodyPr/>
                    <a:lstStyle/>
                    <a:p>
                      <a:r>
                        <a:rPr lang="en-IN" sz="1400" dirty="0"/>
                        <a:t>3 source systems are recognized</a:t>
                      </a:r>
                    </a:p>
                    <a:p>
                      <a:pPr marL="400050" indent="-400050">
                        <a:buFont typeface="+mj-lt"/>
                        <a:buAutoNum type="romanLcPeriod"/>
                      </a:pPr>
                      <a:r>
                        <a:rPr lang="en-IN" sz="1400" dirty="0"/>
                        <a:t>On-premise MPP DW (assumption Netezza, Teradata or Greenplum)</a:t>
                      </a:r>
                    </a:p>
                    <a:p>
                      <a:pPr marL="400050" indent="-400050">
                        <a:buFont typeface="+mj-lt"/>
                        <a:buAutoNum type="romanLcPeriod"/>
                      </a:pPr>
                      <a:r>
                        <a:rPr lang="en-IN" sz="1400" dirty="0"/>
                        <a:t>MDM (assumption Oracle or SQL DB)</a:t>
                      </a:r>
                    </a:p>
                    <a:p>
                      <a:pPr marL="400050" indent="-400050">
                        <a:buFont typeface="+mj-lt"/>
                        <a:buAutoNum type="romanLcPeriod"/>
                      </a:pPr>
                      <a:r>
                        <a:rPr lang="en-IN" sz="1400" dirty="0"/>
                        <a:t>SAP HANA</a:t>
                      </a:r>
                    </a:p>
                  </a:txBody>
                  <a:tcPr/>
                </a:tc>
                <a:extLst>
                  <a:ext uri="{0D108BD9-81ED-4DB2-BD59-A6C34878D82A}">
                    <a16:rowId xmlns:a16="http://schemas.microsoft.com/office/drawing/2014/main" val="1886806926"/>
                  </a:ext>
                </a:extLst>
              </a:tr>
              <a:tr h="370840">
                <a:tc>
                  <a:txBody>
                    <a:bodyPr/>
                    <a:lstStyle/>
                    <a:p>
                      <a:r>
                        <a:rPr lang="en-IN" sz="1400" b="1" dirty="0"/>
                        <a:t>2. Data Ingestion</a:t>
                      </a:r>
                    </a:p>
                  </a:txBody>
                  <a:tcPr/>
                </a:tc>
                <a:tc>
                  <a:txBody>
                    <a:bodyPr/>
                    <a:lstStyle/>
                    <a:p>
                      <a:pPr marL="400050" indent="-400050">
                        <a:buFont typeface="+mj-lt"/>
                        <a:buAutoNum type="romanLcPeriod"/>
                      </a:pPr>
                      <a:r>
                        <a:rPr lang="en-IN" sz="1400" b="1" dirty="0"/>
                        <a:t>AWS Schema Conversion Tool (SCT)</a:t>
                      </a:r>
                      <a:r>
                        <a:rPr lang="en-IN" sz="1400" dirty="0"/>
                        <a:t> provides native connectivity/ schema conversion for the MPP DW and MDM system identified above. SCT is part of the </a:t>
                      </a:r>
                      <a:r>
                        <a:rPr lang="en-IN" sz="1400" b="1" dirty="0"/>
                        <a:t>AWS Database Migration Service (DMS)</a:t>
                      </a:r>
                      <a:r>
                        <a:rPr lang="en-IN" sz="1400" dirty="0"/>
                        <a:t> and is preferred when conversion from one database format to other is required and heavy workloads are involved. </a:t>
                      </a:r>
                    </a:p>
                    <a:p>
                      <a:pPr marL="400050" indent="-400050">
                        <a:buFont typeface="+mj-lt"/>
                        <a:buAutoNum type="romanLcPeriod"/>
                      </a:pPr>
                      <a:r>
                        <a:rPr lang="en-US" sz="1400" dirty="0"/>
                        <a:t>Invoke SAP RFC to extract SAP HANA data using </a:t>
                      </a:r>
                      <a:r>
                        <a:rPr lang="en-US" sz="1400" dirty="0">
                          <a:hlinkClick r:id="rId3"/>
                        </a:rPr>
                        <a:t>SAP </a:t>
                      </a:r>
                      <a:r>
                        <a:rPr lang="en-US" sz="1400" dirty="0" err="1">
                          <a:hlinkClick r:id="rId3"/>
                        </a:rPr>
                        <a:t>PyRFC</a:t>
                      </a:r>
                      <a:r>
                        <a:rPr lang="en-US" sz="1400" dirty="0">
                          <a:hlinkClick r:id="rId3"/>
                        </a:rPr>
                        <a:t> library and </a:t>
                      </a:r>
                      <a:r>
                        <a:rPr lang="en-US" sz="1400" b="1" dirty="0">
                          <a:hlinkClick r:id="rId3"/>
                        </a:rPr>
                        <a:t>AWS Glue </a:t>
                      </a:r>
                      <a:endParaRPr lang="en-IN" sz="1400" b="1" dirty="0"/>
                    </a:p>
                  </a:txBody>
                  <a:tcPr/>
                </a:tc>
                <a:extLst>
                  <a:ext uri="{0D108BD9-81ED-4DB2-BD59-A6C34878D82A}">
                    <a16:rowId xmlns:a16="http://schemas.microsoft.com/office/drawing/2014/main" val="708283641"/>
                  </a:ext>
                </a:extLst>
              </a:tr>
              <a:tr h="370840">
                <a:tc>
                  <a:txBody>
                    <a:bodyPr/>
                    <a:lstStyle/>
                    <a:p>
                      <a:r>
                        <a:rPr lang="en-IN" sz="1400" b="1" dirty="0"/>
                        <a:t>3a. Data Storage &amp; Processing</a:t>
                      </a:r>
                    </a:p>
                    <a:p>
                      <a:r>
                        <a:rPr lang="en-IN" sz="1400" b="1" dirty="0"/>
                        <a:t>(Data Lake and Data Warehouse)</a:t>
                      </a:r>
                    </a:p>
                  </a:txBody>
                  <a:tcPr/>
                </a:tc>
                <a:tc>
                  <a:txBody>
                    <a:bodyPr/>
                    <a:lstStyle/>
                    <a:p>
                      <a:pPr marL="400050" indent="-400050">
                        <a:buFont typeface="+mj-lt"/>
                        <a:buAutoNum type="romanLcPeriod"/>
                      </a:pPr>
                      <a:r>
                        <a:rPr lang="en-IN" sz="1400" b="1" dirty="0"/>
                        <a:t>AWS S3 </a:t>
                      </a:r>
                      <a:r>
                        <a:rPr lang="en-IN" sz="1400" dirty="0"/>
                        <a:t>service is used to land and store raw data. Data will be further curated using data transformations using </a:t>
                      </a:r>
                      <a:r>
                        <a:rPr lang="en-IN" sz="1400" b="1" dirty="0"/>
                        <a:t>Glue</a:t>
                      </a:r>
                      <a:r>
                        <a:rPr lang="en-IN" sz="1400" dirty="0"/>
                        <a:t>.</a:t>
                      </a:r>
                    </a:p>
                    <a:p>
                      <a:pPr marL="400050" indent="-400050">
                        <a:buFont typeface="+mj-lt"/>
                        <a:buAutoNum type="romanLcPeriod"/>
                      </a:pPr>
                      <a:r>
                        <a:rPr lang="en-US" sz="1400" b="1" dirty="0"/>
                        <a:t>Amazon Redshift </a:t>
                      </a:r>
                      <a:r>
                        <a:rPr lang="en-US" sz="1400" dirty="0"/>
                        <a:t>and Amazon S3 provide a unified, natively integrated storage layer of our Lake House architecture. Amazon Redshift stores highly curated, conformed, trusted data that’s structured into standard dimensional schemas, whereas Amazon S3 provides exabyte scale data lake storage for structured, semi-structured, and unstructured data. </a:t>
                      </a:r>
                      <a:r>
                        <a:rPr lang="en-US" sz="1400" b="1" dirty="0"/>
                        <a:t>Data products </a:t>
                      </a:r>
                      <a:r>
                        <a:rPr lang="en-US" sz="1400" dirty="0"/>
                        <a:t>can be curated and be made available for users via a range of techniques – data extracts, reports, API’s </a:t>
                      </a:r>
                      <a:r>
                        <a:rPr lang="en-US" sz="1400" dirty="0" err="1"/>
                        <a:t>etc</a:t>
                      </a:r>
                      <a:r>
                        <a:rPr lang="en-US" sz="1400" dirty="0"/>
                        <a:t> </a:t>
                      </a:r>
                    </a:p>
                    <a:p>
                      <a:pPr marL="400050" indent="-400050">
                        <a:buFont typeface="+mj-lt"/>
                        <a:buAutoNum type="romanLcPeriod"/>
                      </a:pPr>
                      <a:r>
                        <a:rPr lang="en-US" sz="1400" b="1" dirty="0"/>
                        <a:t>Redshift Spectrum</a:t>
                      </a:r>
                      <a:r>
                        <a:rPr lang="en-US" sz="1400" dirty="0"/>
                        <a:t> enables Amazon Redshift to present a unified SQL interface that can accept and process SQL statements where the same query can reference and combine datasets hosted in the data lake as well as data warehouse storage. Amazon Redshift can query petabytes of data stored in Amazon S3 by using a layer of up to thousands of transient Redshift Spectrum nodes and applying the sophisticated query optimizations of Amazon Redshift. </a:t>
                      </a:r>
                      <a:endParaRPr lang="en-IN" sz="1400" dirty="0"/>
                    </a:p>
                  </a:txBody>
                  <a:tcPr/>
                </a:tc>
                <a:extLst>
                  <a:ext uri="{0D108BD9-81ED-4DB2-BD59-A6C34878D82A}">
                    <a16:rowId xmlns:a16="http://schemas.microsoft.com/office/drawing/2014/main" val="2896756965"/>
                  </a:ext>
                </a:extLst>
              </a:tr>
              <a:tr h="370840">
                <a:tc>
                  <a:txBody>
                    <a:bodyPr/>
                    <a:lstStyle/>
                    <a:p>
                      <a:r>
                        <a:rPr lang="en-IN" sz="1400" b="1" dirty="0"/>
                        <a:t>3b. Data Storage &amp; Processing (Metadata </a:t>
                      </a:r>
                      <a:r>
                        <a:rPr lang="en-IN" sz="1400" b="1" dirty="0" err="1"/>
                        <a:t>Catalog</a:t>
                      </a:r>
                      <a:r>
                        <a:rPr lang="en-IN" sz="1400" b="1" dirty="0"/>
                        <a:t>)</a:t>
                      </a:r>
                    </a:p>
                  </a:txBody>
                  <a:tcPr/>
                </a:tc>
                <a:tc>
                  <a:txBody>
                    <a:bodyPr/>
                    <a:lstStyle/>
                    <a:p>
                      <a:pPr marL="400050" indent="-400050">
                        <a:buFont typeface="+mj-lt"/>
                        <a:buAutoNum type="romanLcPeriod"/>
                      </a:pPr>
                      <a:r>
                        <a:rPr lang="en-US" sz="1400" dirty="0"/>
                        <a:t>The</a:t>
                      </a:r>
                      <a:r>
                        <a:rPr lang="en-US" sz="1400" b="1" dirty="0"/>
                        <a:t> AWS Glue Data Catalog</a:t>
                      </a:r>
                      <a:r>
                        <a:rPr lang="en-US" sz="1400" dirty="0"/>
                        <a:t> is a centralized repository that stores metadata about the organization's data sets. It acts as an index to the location, schema, and runtime metrics of your data sources. The metadata is stored in metadata tables, where each table represents a single data store.</a:t>
                      </a:r>
                    </a:p>
                    <a:p>
                      <a:pPr marL="400050" indent="-400050">
                        <a:buFont typeface="+mj-lt"/>
                        <a:buAutoNum type="romanLcPeriod"/>
                      </a:pPr>
                      <a:r>
                        <a:rPr lang="en-US" sz="1400" dirty="0"/>
                        <a:t>You can populate the Data Catalog using a </a:t>
                      </a:r>
                      <a:r>
                        <a:rPr lang="en-US" sz="1400" b="1" dirty="0"/>
                        <a:t>Crawler,</a:t>
                      </a:r>
                      <a:r>
                        <a:rPr lang="en-US" sz="1400" dirty="0"/>
                        <a:t> which automatically scans your data sources and extracts metadata.</a:t>
                      </a:r>
                      <a:endParaRPr lang="en-IN" sz="1400" dirty="0"/>
                    </a:p>
                  </a:txBody>
                  <a:tcPr/>
                </a:tc>
                <a:extLst>
                  <a:ext uri="{0D108BD9-81ED-4DB2-BD59-A6C34878D82A}">
                    <a16:rowId xmlns:a16="http://schemas.microsoft.com/office/drawing/2014/main" val="4141959886"/>
                  </a:ext>
                </a:extLst>
              </a:tr>
            </a:tbl>
          </a:graphicData>
        </a:graphic>
      </p:graphicFrame>
    </p:spTree>
    <p:extLst>
      <p:ext uri="{BB962C8B-B14F-4D97-AF65-F5344CB8AC3E}">
        <p14:creationId xmlns:p14="http://schemas.microsoft.com/office/powerpoint/2010/main" val="212966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785-8189-5A71-B6E8-A335617E2D52}"/>
              </a:ext>
            </a:extLst>
          </p:cNvPr>
          <p:cNvSpPr>
            <a:spLocks noGrp="1"/>
          </p:cNvSpPr>
          <p:nvPr>
            <p:ph type="title"/>
          </p:nvPr>
        </p:nvSpPr>
        <p:spPr>
          <a:xfrm>
            <a:off x="480060" y="422275"/>
            <a:ext cx="10515600" cy="583565"/>
          </a:xfrm>
        </p:spPr>
        <p:txBody>
          <a:bodyPr>
            <a:normAutofit fontScale="90000"/>
          </a:bodyPr>
          <a:lstStyle/>
          <a:p>
            <a:r>
              <a:rPr lang="en-US" sz="3600" dirty="0">
                <a:latin typeface="+mj-lt"/>
                <a:ea typeface="+mj-ea"/>
                <a:cs typeface="+mj-cs"/>
              </a:rPr>
              <a:t>Solution Architecture Layer/Component wise articulation (2/2)</a:t>
            </a:r>
            <a:endParaRPr lang="en-IN" dirty="0"/>
          </a:p>
        </p:txBody>
      </p:sp>
      <p:graphicFrame>
        <p:nvGraphicFramePr>
          <p:cNvPr id="4" name="Table 3">
            <a:extLst>
              <a:ext uri="{FF2B5EF4-FFF2-40B4-BE49-F238E27FC236}">
                <a16:creationId xmlns:a16="http://schemas.microsoft.com/office/drawing/2014/main" id="{EE4B9B5B-06BA-3FBC-6CFE-E5AE28D42F09}"/>
              </a:ext>
            </a:extLst>
          </p:cNvPr>
          <p:cNvGraphicFramePr>
            <a:graphicFrameLocks noGrp="1"/>
          </p:cNvGraphicFramePr>
          <p:nvPr>
            <p:extLst>
              <p:ext uri="{D42A27DB-BD31-4B8C-83A1-F6EECF244321}">
                <p14:modId xmlns:p14="http://schemas.microsoft.com/office/powerpoint/2010/main" val="3593625824"/>
              </p:ext>
            </p:extLst>
          </p:nvPr>
        </p:nvGraphicFramePr>
        <p:xfrm>
          <a:off x="87630" y="1188720"/>
          <a:ext cx="11879580" cy="539496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2151805304"/>
                    </a:ext>
                  </a:extLst>
                </a:gridCol>
                <a:gridCol w="10439400">
                  <a:extLst>
                    <a:ext uri="{9D8B030D-6E8A-4147-A177-3AD203B41FA5}">
                      <a16:colId xmlns:a16="http://schemas.microsoft.com/office/drawing/2014/main" val="3431097192"/>
                    </a:ext>
                  </a:extLst>
                </a:gridCol>
              </a:tblGrid>
              <a:tr h="370840">
                <a:tc>
                  <a:txBody>
                    <a:bodyPr/>
                    <a:lstStyle/>
                    <a:p>
                      <a:r>
                        <a:rPr lang="en-IN" dirty="0"/>
                        <a:t>Architecture Reference</a:t>
                      </a:r>
                    </a:p>
                  </a:txBody>
                  <a:tcPr/>
                </a:tc>
                <a:tc>
                  <a:txBody>
                    <a:bodyPr/>
                    <a:lstStyle/>
                    <a:p>
                      <a:r>
                        <a:rPr lang="en-IN" dirty="0"/>
                        <a:t>Architecture Description</a:t>
                      </a:r>
                    </a:p>
                  </a:txBody>
                  <a:tcPr/>
                </a:tc>
                <a:extLst>
                  <a:ext uri="{0D108BD9-81ED-4DB2-BD59-A6C34878D82A}">
                    <a16:rowId xmlns:a16="http://schemas.microsoft.com/office/drawing/2014/main" val="4095191708"/>
                  </a:ext>
                </a:extLst>
              </a:tr>
              <a:tr h="370840">
                <a:tc>
                  <a:txBody>
                    <a:bodyPr/>
                    <a:lstStyle/>
                    <a:p>
                      <a:r>
                        <a:rPr lang="en-IN" sz="1400" b="1" dirty="0"/>
                        <a:t>3c. Generative AI Infrastructure (optional, not in base proposal)</a:t>
                      </a:r>
                    </a:p>
                  </a:txBody>
                  <a:tcPr/>
                </a:tc>
                <a:tc>
                  <a:txBody>
                    <a:bodyPr/>
                    <a:lstStyle/>
                    <a:p>
                      <a:r>
                        <a:rPr lang="en-IN" sz="1400" dirty="0"/>
                        <a:t>We propose to provide infrastructure and select use cases (at an additional cost) to support SCM team with an AI assistant. The architecture for this as follows:</a:t>
                      </a:r>
                    </a:p>
                    <a:p>
                      <a:pPr marL="400050" indent="-400050">
                        <a:buFont typeface="+mj-lt"/>
                        <a:buAutoNum type="romanLcPeriod"/>
                      </a:pPr>
                      <a:r>
                        <a:rPr lang="en-IN" sz="1400" dirty="0"/>
                        <a:t>Select data/metadata will be vectorised using </a:t>
                      </a:r>
                      <a:r>
                        <a:rPr lang="en-IN" sz="1400" b="1" dirty="0"/>
                        <a:t>Titan Embeddings </a:t>
                      </a:r>
                      <a:r>
                        <a:rPr lang="en-IN" sz="1400" dirty="0"/>
                        <a:t>and stored in </a:t>
                      </a:r>
                      <a:r>
                        <a:rPr lang="en-IN" sz="1400" b="1" dirty="0"/>
                        <a:t>AWS OpenSearch</a:t>
                      </a:r>
                      <a:r>
                        <a:rPr lang="en-IN" sz="1400" dirty="0"/>
                        <a:t> (which acts as a vector DB). This will act as the </a:t>
                      </a:r>
                      <a:r>
                        <a:rPr lang="en-IN" sz="1400" b="1" dirty="0"/>
                        <a:t>RAG</a:t>
                      </a:r>
                    </a:p>
                    <a:p>
                      <a:pPr marL="400050" indent="-400050">
                        <a:buFont typeface="+mj-lt"/>
                        <a:buAutoNum type="romanLcPeriod"/>
                      </a:pPr>
                      <a:r>
                        <a:rPr lang="en-IN" sz="1400" b="1" dirty="0"/>
                        <a:t>Bedrock </a:t>
                      </a:r>
                      <a:r>
                        <a:rPr lang="en-IN" sz="1400" dirty="0"/>
                        <a:t>will be used to build AI applications using a range of foundational models available on AWS.</a:t>
                      </a:r>
                    </a:p>
                  </a:txBody>
                  <a:tcPr/>
                </a:tc>
                <a:extLst>
                  <a:ext uri="{0D108BD9-81ED-4DB2-BD59-A6C34878D82A}">
                    <a16:rowId xmlns:a16="http://schemas.microsoft.com/office/drawing/2014/main" val="1886806926"/>
                  </a:ext>
                </a:extLst>
              </a:tr>
              <a:tr h="370840">
                <a:tc>
                  <a:txBody>
                    <a:bodyPr/>
                    <a:lstStyle/>
                    <a:p>
                      <a:r>
                        <a:rPr lang="en-IN" sz="1400" b="1" dirty="0"/>
                        <a:t>4. Consumption</a:t>
                      </a:r>
                    </a:p>
                  </a:txBody>
                  <a:tcPr/>
                </a:tc>
                <a:tc>
                  <a:txBody>
                    <a:bodyPr/>
                    <a:lstStyle/>
                    <a:p>
                      <a:pPr marL="400050" indent="-400050">
                        <a:buFont typeface="+mj-lt"/>
                        <a:buAutoNum type="romanLcPeriod"/>
                      </a:pPr>
                      <a:r>
                        <a:rPr lang="en-US" sz="1400" b="1" dirty="0"/>
                        <a:t>Amazon Athena</a:t>
                      </a:r>
                      <a:r>
                        <a:rPr lang="en-US" sz="1400" b="0" dirty="0"/>
                        <a:t> is an interactive query service that makes it simple to analyze data directly in Amazon S3 using standard SQL.</a:t>
                      </a:r>
                    </a:p>
                    <a:p>
                      <a:pPr marL="400050" indent="-400050">
                        <a:buFont typeface="+mj-lt"/>
                        <a:buAutoNum type="romanLcPeriod"/>
                      </a:pPr>
                      <a:r>
                        <a:rPr lang="en-US" sz="1400" b="1" dirty="0" err="1"/>
                        <a:t>QuickSight</a:t>
                      </a:r>
                      <a:r>
                        <a:rPr lang="en-US" sz="1400" b="0" dirty="0"/>
                        <a:t> is proposed as the BI tool for reports, dashboards and scorecards. Reports will be provisioned using this tool</a:t>
                      </a:r>
                    </a:p>
                    <a:p>
                      <a:pPr marL="400050" indent="-400050">
                        <a:buFont typeface="+mj-lt"/>
                        <a:buAutoNum type="romanLcPeriod"/>
                      </a:pPr>
                      <a:r>
                        <a:rPr lang="en-US" sz="1400" b="0" dirty="0"/>
                        <a:t>Given that business users may be used to </a:t>
                      </a:r>
                      <a:r>
                        <a:rPr lang="en-US" sz="1400" b="1" dirty="0"/>
                        <a:t>other BI tools</a:t>
                      </a:r>
                      <a:r>
                        <a:rPr lang="en-US" sz="1400" b="0" dirty="0"/>
                        <a:t> (such as Power BI, Tableau </a:t>
                      </a:r>
                      <a:r>
                        <a:rPr lang="en-US" sz="1400" b="0" dirty="0" err="1"/>
                        <a:t>etc</a:t>
                      </a:r>
                      <a:r>
                        <a:rPr lang="en-US" sz="1400" b="0" dirty="0"/>
                        <a:t>), they can be provisioned on AWS</a:t>
                      </a:r>
                    </a:p>
                    <a:p>
                      <a:pPr marL="400050" indent="-400050">
                        <a:buFont typeface="+mj-lt"/>
                        <a:buAutoNum type="romanLcPeriod"/>
                      </a:pPr>
                      <a:r>
                        <a:rPr lang="en-US" sz="1400" b="1" dirty="0" err="1"/>
                        <a:t>Sagemaker</a:t>
                      </a:r>
                      <a:r>
                        <a:rPr lang="en-US" sz="1400" b="0" dirty="0"/>
                        <a:t> is the service that will be enabled for data scientists to build, run, govern their AI/ML models</a:t>
                      </a:r>
                    </a:p>
                    <a:p>
                      <a:pPr marL="400050" indent="-400050">
                        <a:buFont typeface="+mj-lt"/>
                        <a:buAutoNum type="romanLcPeriod"/>
                      </a:pPr>
                      <a:r>
                        <a:rPr lang="en-US" sz="1400" b="1" dirty="0"/>
                        <a:t>Amazon Q</a:t>
                      </a:r>
                      <a:r>
                        <a:rPr lang="en-US" sz="1400" b="0" dirty="0"/>
                        <a:t> will be the interface for the augmented AI assistant. </a:t>
                      </a:r>
                    </a:p>
                  </a:txBody>
                  <a:tcPr/>
                </a:tc>
                <a:extLst>
                  <a:ext uri="{0D108BD9-81ED-4DB2-BD59-A6C34878D82A}">
                    <a16:rowId xmlns:a16="http://schemas.microsoft.com/office/drawing/2014/main" val="708283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t>5. Monitoring, Security &amp; Governance</a:t>
                      </a:r>
                    </a:p>
                  </a:txBody>
                  <a:tcPr/>
                </a:tc>
                <a:tc>
                  <a:txBody>
                    <a:bodyPr/>
                    <a:lstStyle/>
                    <a:p>
                      <a:pPr marL="400050" indent="-400050">
                        <a:buFont typeface="+mj-lt"/>
                        <a:buAutoNum type="romanLcPeriod"/>
                      </a:pPr>
                      <a:r>
                        <a:rPr lang="en-US" sz="1400" b="1" dirty="0"/>
                        <a:t>AWS Lake Formation </a:t>
                      </a:r>
                      <a:r>
                        <a:rPr lang="en-US" sz="1400" b="0" dirty="0"/>
                        <a:t>helps centrally govern, secure, and globally share data for analytics and machine learning. Allows management of fine-grained access control for the data lake data on Amazon S3 and its metadata in AWS Glue Data Catalog.</a:t>
                      </a:r>
                    </a:p>
                    <a:p>
                      <a:pPr marL="400050" indent="-400050">
                        <a:buFont typeface="+mj-lt"/>
                        <a:buAutoNum type="romanLcPeriod"/>
                      </a:pPr>
                      <a:r>
                        <a:rPr lang="en-US" sz="1400" b="1" dirty="0"/>
                        <a:t>AWS Identity and Access Management (IAM)</a:t>
                      </a:r>
                      <a:r>
                        <a:rPr lang="en-US" sz="1400" b="0" dirty="0"/>
                        <a:t> is a web service that helps securely control access to AWS resources. With IAM, we can manage permissions that control which AWS resources users can access. IAM provides the infrastructure necessary to control authentication and authorization for AWS accounts.</a:t>
                      </a:r>
                    </a:p>
                    <a:p>
                      <a:pPr marL="400050" indent="-400050">
                        <a:buFont typeface="+mj-lt"/>
                        <a:buAutoNum type="romanLcPeriod"/>
                      </a:pPr>
                      <a:r>
                        <a:rPr lang="en-US" sz="1400" b="1" dirty="0"/>
                        <a:t>CloudWatch</a:t>
                      </a:r>
                      <a:r>
                        <a:rPr lang="en-US" sz="1400" b="0" dirty="0"/>
                        <a:t> is a service that monitors applications, responds to performance changes, optimizes resource use, and provides insights into operational health. By collecting data across AWS resources, CloudWatch gives visibility into system-wide performance and allows users to set alarms, automatically react to changes, and gain a unified view of operational health.</a:t>
                      </a:r>
                    </a:p>
                    <a:p>
                      <a:pPr marL="400050" indent="-400050">
                        <a:buFont typeface="+mj-lt"/>
                        <a:buAutoNum type="romanLcPeriod"/>
                      </a:pPr>
                      <a:r>
                        <a:rPr lang="en-US" sz="1400" b="1" dirty="0"/>
                        <a:t>AWS CloudTrail </a:t>
                      </a:r>
                      <a:r>
                        <a:rPr lang="en-US" sz="1400" b="0" dirty="0"/>
                        <a:t>is an AWS service that helps enable operational and risk auditing, governance, and compliance of AWS accounts. Actions taken by a user, role, or an AWS service are recorded as events in CloudTrail.</a:t>
                      </a:r>
                    </a:p>
                    <a:p>
                      <a:pPr marL="400050" indent="-400050">
                        <a:buFont typeface="+mj-lt"/>
                        <a:buAutoNum type="romanLcPeriod"/>
                      </a:pPr>
                      <a:r>
                        <a:rPr lang="en-US" sz="1400" b="1" dirty="0"/>
                        <a:t>AWS Cost Explorer</a:t>
                      </a:r>
                      <a:r>
                        <a:rPr lang="en-US" sz="1400" b="0" dirty="0"/>
                        <a:t>: Visualize, understand, and manage AWS costs and usage over time. Use cost allocation tags in management console. </a:t>
                      </a:r>
                    </a:p>
                  </a:txBody>
                  <a:tcPr/>
                </a:tc>
                <a:extLst>
                  <a:ext uri="{0D108BD9-81ED-4DB2-BD59-A6C34878D82A}">
                    <a16:rowId xmlns:a16="http://schemas.microsoft.com/office/drawing/2014/main" val="4160394810"/>
                  </a:ext>
                </a:extLst>
              </a:tr>
            </a:tbl>
          </a:graphicData>
        </a:graphic>
      </p:graphicFrame>
    </p:spTree>
    <p:extLst>
      <p:ext uri="{BB962C8B-B14F-4D97-AF65-F5344CB8AC3E}">
        <p14:creationId xmlns:p14="http://schemas.microsoft.com/office/powerpoint/2010/main" val="224567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IN" dirty="0"/>
              <a:t>CI/CD Architecture</a:t>
            </a:r>
          </a:p>
        </p:txBody>
      </p:sp>
      <p:pic>
        <p:nvPicPr>
          <p:cNvPr id="9" name="Picture 8">
            <a:extLst>
              <a:ext uri="{FF2B5EF4-FFF2-40B4-BE49-F238E27FC236}">
                <a16:creationId xmlns:a16="http://schemas.microsoft.com/office/drawing/2014/main" id="{DB6F60D4-121D-957A-2BE7-B91FAD582F5D}"/>
              </a:ext>
            </a:extLst>
          </p:cNvPr>
          <p:cNvPicPr>
            <a:picLocks noChangeAspect="1"/>
          </p:cNvPicPr>
          <p:nvPr/>
        </p:nvPicPr>
        <p:blipFill>
          <a:blip r:embed="rId3"/>
          <a:stretch>
            <a:fillRect/>
          </a:stretch>
        </p:blipFill>
        <p:spPr>
          <a:xfrm>
            <a:off x="204231" y="1595065"/>
            <a:ext cx="7094263" cy="4754936"/>
          </a:xfrm>
          <a:prstGeom prst="rect">
            <a:avLst/>
          </a:prstGeom>
        </p:spPr>
      </p:pic>
      <p:sp>
        <p:nvSpPr>
          <p:cNvPr id="18" name="TextBox 17">
            <a:extLst>
              <a:ext uri="{FF2B5EF4-FFF2-40B4-BE49-F238E27FC236}">
                <a16:creationId xmlns:a16="http://schemas.microsoft.com/office/drawing/2014/main" id="{CBFA35B0-FD08-F8F5-2C38-887189BB79F2}"/>
              </a:ext>
            </a:extLst>
          </p:cNvPr>
          <p:cNvSpPr txBox="1"/>
          <p:nvPr/>
        </p:nvSpPr>
        <p:spPr>
          <a:xfrm>
            <a:off x="7057194" y="1859340"/>
            <a:ext cx="4826000" cy="2492990"/>
          </a:xfrm>
          <a:prstGeom prst="rect">
            <a:avLst/>
          </a:prstGeom>
          <a:noFill/>
        </p:spPr>
        <p:txBody>
          <a:bodyPr wrap="square">
            <a:spAutoFit/>
          </a:bodyPr>
          <a:lstStyle/>
          <a:p>
            <a:pPr marL="171450" indent="-171450">
              <a:buFont typeface="Arial" panose="020B0604020202020204" pitchFamily="34" charset="0"/>
              <a:buChar char="•"/>
            </a:pPr>
            <a:r>
              <a:rPr lang="en-US" sz="1400" dirty="0"/>
              <a:t>IAM role in Target Account that trusts the tools account and provides the required deployment-specific </a:t>
            </a:r>
            <a:r>
              <a:rPr lang="en-US" sz="1600" dirty="0"/>
              <a:t>permissions</a:t>
            </a:r>
            <a:r>
              <a:rPr lang="en-US" sz="1400" dirty="0"/>
              <a:t>. This IAM role is assumed by AWS </a:t>
            </a:r>
            <a:r>
              <a:rPr lang="en-US" sz="1400" dirty="0" err="1"/>
              <a:t>CodeBuild</a:t>
            </a:r>
            <a:r>
              <a:rPr lang="en-US" sz="1400" dirty="0"/>
              <a:t> in the tools account to carry out deployment.</a:t>
            </a:r>
          </a:p>
          <a:p>
            <a:pPr marL="171450" indent="-171450">
              <a:buFont typeface="Arial" panose="020B0604020202020204" pitchFamily="34" charset="0"/>
              <a:buChar char="•"/>
            </a:pPr>
            <a:r>
              <a:rPr lang="en-US" sz="1400" dirty="0"/>
              <a:t>AWS CloudFormation execution role to be assumed by AWS CloudFormation in the target account. This role has permissions to create API resources, such as a Lambda function and Amazon API Gateway, in the target account.</a:t>
            </a:r>
          </a:p>
          <a:p>
            <a:pPr marL="171450" indent="-171450">
              <a:buFont typeface="Arial" panose="020B0604020202020204" pitchFamily="34" charset="0"/>
              <a:buChar char="•"/>
            </a:pPr>
            <a:r>
              <a:rPr lang="en-US" sz="1400" dirty="0"/>
              <a:t>Build a CI/CD pipeline in the tools account using AWS CloudFormation, AWS </a:t>
            </a:r>
            <a:r>
              <a:rPr lang="en-US" sz="1400" dirty="0" err="1"/>
              <a:t>CodePipeline</a:t>
            </a:r>
            <a:r>
              <a:rPr lang="en-US" sz="1400" dirty="0"/>
              <a:t>, AWS </a:t>
            </a:r>
            <a:r>
              <a:rPr lang="en-US" sz="1400" dirty="0" err="1"/>
              <a:t>CodeBuild</a:t>
            </a:r>
            <a:r>
              <a:rPr lang="en-US" sz="1400" dirty="0"/>
              <a:t>, and AWS </a:t>
            </a:r>
            <a:r>
              <a:rPr lang="en-US" sz="1400" dirty="0" err="1"/>
              <a:t>CodeCommit</a:t>
            </a:r>
            <a:r>
              <a:rPr lang="en-US" sz="1400" dirty="0"/>
              <a:t>.</a:t>
            </a:r>
          </a:p>
        </p:txBody>
      </p:sp>
    </p:spTree>
    <p:extLst>
      <p:ext uri="{BB962C8B-B14F-4D97-AF65-F5344CB8AC3E}">
        <p14:creationId xmlns:p14="http://schemas.microsoft.com/office/powerpoint/2010/main" val="148307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7606030" cy="559908"/>
          </a:xfrm>
        </p:spPr>
        <p:txBody>
          <a:bodyPr>
            <a:normAutofit fontScale="90000"/>
          </a:bodyPr>
          <a:lstStyle/>
          <a:p>
            <a:r>
              <a:rPr lang="en-US" dirty="0"/>
              <a:t>Estimation, Roadmap &amp; Timeline, Pricing (with Detailed Work Breakdown Structure)</a:t>
            </a:r>
            <a:endParaRPr lang="en-IN" dirty="0"/>
          </a:p>
        </p:txBody>
      </p:sp>
      <p:sp>
        <p:nvSpPr>
          <p:cNvPr id="3" name="TextBox 2">
            <a:extLst>
              <a:ext uri="{FF2B5EF4-FFF2-40B4-BE49-F238E27FC236}">
                <a16:creationId xmlns:a16="http://schemas.microsoft.com/office/drawing/2014/main" id="{FDB7411C-EDCF-A571-A833-6E19446BE9F1}"/>
              </a:ext>
            </a:extLst>
          </p:cNvPr>
          <p:cNvSpPr txBox="1"/>
          <p:nvPr/>
        </p:nvSpPr>
        <p:spPr>
          <a:xfrm>
            <a:off x="10390823" y="6357580"/>
            <a:ext cx="1451610" cy="369332"/>
          </a:xfrm>
          <a:prstGeom prst="rect">
            <a:avLst/>
          </a:prstGeom>
          <a:noFill/>
        </p:spPr>
        <p:txBody>
          <a:bodyPr wrap="square" rtlCol="0">
            <a:spAutoFit/>
          </a:bodyPr>
          <a:lstStyle/>
          <a:p>
            <a:r>
              <a:rPr lang="en-IN" b="1" dirty="0">
                <a:highlight>
                  <a:srgbClr val="00FFFF"/>
                </a:highlight>
              </a:rPr>
              <a:t>WBS</a:t>
            </a:r>
          </a:p>
        </p:txBody>
      </p:sp>
      <p:graphicFrame>
        <p:nvGraphicFramePr>
          <p:cNvPr id="5" name="Table 4">
            <a:extLst>
              <a:ext uri="{FF2B5EF4-FFF2-40B4-BE49-F238E27FC236}">
                <a16:creationId xmlns:a16="http://schemas.microsoft.com/office/drawing/2014/main" id="{7F445557-2179-C4D6-4A93-D4C9CD87FDC3}"/>
              </a:ext>
            </a:extLst>
          </p:cNvPr>
          <p:cNvGraphicFramePr>
            <a:graphicFrameLocks noGrp="1"/>
          </p:cNvGraphicFramePr>
          <p:nvPr>
            <p:extLst>
              <p:ext uri="{D42A27DB-BD31-4B8C-83A1-F6EECF244321}">
                <p14:modId xmlns:p14="http://schemas.microsoft.com/office/powerpoint/2010/main" val="1959104289"/>
              </p:ext>
            </p:extLst>
          </p:nvPr>
        </p:nvGraphicFramePr>
        <p:xfrm>
          <a:off x="772160" y="1282660"/>
          <a:ext cx="10292081" cy="5074920"/>
        </p:xfrm>
        <a:graphic>
          <a:graphicData uri="http://schemas.openxmlformats.org/drawingml/2006/table">
            <a:tbl>
              <a:tblPr firstRow="1" bandRow="1">
                <a:tableStyleId>{5C22544A-7EE6-4342-B048-85BDC9FD1C3A}</a:tableStyleId>
              </a:tblPr>
              <a:tblGrid>
                <a:gridCol w="2631548">
                  <a:extLst>
                    <a:ext uri="{9D8B030D-6E8A-4147-A177-3AD203B41FA5}">
                      <a16:colId xmlns:a16="http://schemas.microsoft.com/office/drawing/2014/main" val="2059193981"/>
                    </a:ext>
                  </a:extLst>
                </a:gridCol>
                <a:gridCol w="1911242">
                  <a:extLst>
                    <a:ext uri="{9D8B030D-6E8A-4147-A177-3AD203B41FA5}">
                      <a16:colId xmlns:a16="http://schemas.microsoft.com/office/drawing/2014/main" val="1799315942"/>
                    </a:ext>
                  </a:extLst>
                </a:gridCol>
                <a:gridCol w="2148840">
                  <a:extLst>
                    <a:ext uri="{9D8B030D-6E8A-4147-A177-3AD203B41FA5}">
                      <a16:colId xmlns:a16="http://schemas.microsoft.com/office/drawing/2014/main" val="3220879628"/>
                    </a:ext>
                  </a:extLst>
                </a:gridCol>
                <a:gridCol w="3600451">
                  <a:extLst>
                    <a:ext uri="{9D8B030D-6E8A-4147-A177-3AD203B41FA5}">
                      <a16:colId xmlns:a16="http://schemas.microsoft.com/office/drawing/2014/main" val="3378070369"/>
                    </a:ext>
                  </a:extLst>
                </a:gridCol>
              </a:tblGrid>
              <a:tr h="370840">
                <a:tc>
                  <a:txBody>
                    <a:bodyPr/>
                    <a:lstStyle/>
                    <a:p>
                      <a:r>
                        <a:rPr lang="en-IN" sz="1600" dirty="0"/>
                        <a:t>Estimation Category</a:t>
                      </a:r>
                    </a:p>
                  </a:txBody>
                  <a:tcPr/>
                </a:tc>
                <a:tc>
                  <a:txBody>
                    <a:bodyPr/>
                    <a:lstStyle/>
                    <a:p>
                      <a:r>
                        <a:rPr lang="en-IN" sz="1600" dirty="0"/>
                        <a:t>Estimation (Person Days)</a:t>
                      </a:r>
                    </a:p>
                  </a:txBody>
                  <a:tcPr/>
                </a:tc>
                <a:tc>
                  <a:txBody>
                    <a:bodyPr/>
                    <a:lstStyle/>
                    <a:p>
                      <a:r>
                        <a:rPr lang="en-IN" sz="1600" dirty="0"/>
                        <a:t>Estimation (% of Implementation Effort)</a:t>
                      </a:r>
                    </a:p>
                  </a:txBody>
                  <a:tcPr/>
                </a:tc>
                <a:tc>
                  <a:txBody>
                    <a:bodyPr/>
                    <a:lstStyle/>
                    <a:p>
                      <a:r>
                        <a:rPr lang="en-IN" sz="1600" dirty="0"/>
                        <a:t>Assumptions</a:t>
                      </a:r>
                    </a:p>
                  </a:txBody>
                  <a:tcPr/>
                </a:tc>
                <a:extLst>
                  <a:ext uri="{0D108BD9-81ED-4DB2-BD59-A6C34878D82A}">
                    <a16:rowId xmlns:a16="http://schemas.microsoft.com/office/drawing/2014/main" val="648393088"/>
                  </a:ext>
                </a:extLst>
              </a:tr>
              <a:tr h="370840">
                <a:tc>
                  <a:txBody>
                    <a:bodyPr/>
                    <a:lstStyle/>
                    <a:p>
                      <a:r>
                        <a:rPr lang="en-IN" sz="1600" dirty="0"/>
                        <a:t>Requirements</a:t>
                      </a:r>
                    </a:p>
                  </a:txBody>
                  <a:tcPr/>
                </a:tc>
                <a:tc>
                  <a:txBody>
                    <a:bodyPr/>
                    <a:lstStyle/>
                    <a:p>
                      <a:r>
                        <a:rPr lang="en-IN" sz="1600" dirty="0"/>
                        <a:t>193</a:t>
                      </a:r>
                    </a:p>
                  </a:txBody>
                  <a:tcPr/>
                </a:tc>
                <a:tc>
                  <a:txBody>
                    <a:bodyPr/>
                    <a:lstStyle/>
                    <a:p>
                      <a:r>
                        <a:rPr lang="en-IN" sz="1600" dirty="0"/>
                        <a:t>10%</a:t>
                      </a:r>
                    </a:p>
                  </a:txBody>
                  <a:tcPr/>
                </a:tc>
                <a:tc rowSpan="6">
                  <a:txBody>
                    <a:bodyPr/>
                    <a:lstStyle/>
                    <a:p>
                      <a:pPr marL="285750" indent="-285750">
                        <a:buFontTx/>
                        <a:buChar char="-"/>
                      </a:pPr>
                      <a:r>
                        <a:rPr lang="en-IN" sz="1600" dirty="0"/>
                        <a:t>Ingest/migrate 20 data entities</a:t>
                      </a:r>
                    </a:p>
                    <a:p>
                      <a:pPr marL="285750" indent="-285750">
                        <a:buFontTx/>
                        <a:buChar char="-"/>
                      </a:pPr>
                      <a:r>
                        <a:rPr lang="en-IN" sz="1600" dirty="0"/>
                        <a:t>30 Glue jobs for data transformation/curation</a:t>
                      </a:r>
                    </a:p>
                    <a:p>
                      <a:pPr marL="285750" indent="-285750">
                        <a:buFontTx/>
                        <a:buChar char="-"/>
                      </a:pPr>
                      <a:r>
                        <a:rPr lang="en-IN" sz="1600" dirty="0"/>
                        <a:t>Data model with ~20 entities </a:t>
                      </a:r>
                    </a:p>
                    <a:p>
                      <a:pPr marL="285750" indent="-285750">
                        <a:buFontTx/>
                        <a:buChar char="-"/>
                      </a:pPr>
                      <a:r>
                        <a:rPr lang="en-IN" sz="1600" dirty="0" err="1"/>
                        <a:t>Catalog</a:t>
                      </a:r>
                      <a:r>
                        <a:rPr lang="en-IN" sz="1600" dirty="0"/>
                        <a:t> entities ~30</a:t>
                      </a:r>
                    </a:p>
                    <a:p>
                      <a:pPr marL="285750" indent="-285750">
                        <a:buFontTx/>
                        <a:buChar char="-"/>
                      </a:pPr>
                      <a:r>
                        <a:rPr lang="en-IN" sz="1600" dirty="0"/>
                        <a:t>Data Products Provisioning ~10</a:t>
                      </a:r>
                    </a:p>
                    <a:p>
                      <a:pPr marL="285750" indent="-285750">
                        <a:buFontTx/>
                        <a:buChar char="-"/>
                      </a:pPr>
                      <a:r>
                        <a:rPr lang="en-IN" sz="1600" dirty="0"/>
                        <a:t>BI reports 20</a:t>
                      </a:r>
                    </a:p>
                    <a:p>
                      <a:pPr marL="285750" indent="-285750">
                        <a:buFontTx/>
                        <a:buChar char="-"/>
                      </a:pPr>
                      <a:r>
                        <a:rPr lang="en-IN" sz="1600" dirty="0"/>
                        <a:t>Dashboards 2</a:t>
                      </a:r>
                    </a:p>
                  </a:txBody>
                  <a:tcPr/>
                </a:tc>
                <a:extLst>
                  <a:ext uri="{0D108BD9-81ED-4DB2-BD59-A6C34878D82A}">
                    <a16:rowId xmlns:a16="http://schemas.microsoft.com/office/drawing/2014/main" val="2197321567"/>
                  </a:ext>
                </a:extLst>
              </a:tr>
              <a:tr h="370840">
                <a:tc>
                  <a:txBody>
                    <a:bodyPr/>
                    <a:lstStyle/>
                    <a:p>
                      <a:r>
                        <a:rPr lang="en-IN" sz="1600" dirty="0"/>
                        <a:t>Architecture &amp; Design</a:t>
                      </a:r>
                    </a:p>
                  </a:txBody>
                  <a:tcPr/>
                </a:tc>
                <a:tc>
                  <a:txBody>
                    <a:bodyPr/>
                    <a:lstStyle/>
                    <a:p>
                      <a:r>
                        <a:rPr lang="en-IN" sz="1600" dirty="0"/>
                        <a:t>270</a:t>
                      </a:r>
                    </a:p>
                  </a:txBody>
                  <a:tcPr/>
                </a:tc>
                <a:tc>
                  <a:txBody>
                    <a:bodyPr/>
                    <a:lstStyle/>
                    <a:p>
                      <a:r>
                        <a:rPr lang="en-IN" sz="1600" dirty="0"/>
                        <a:t>13%</a:t>
                      </a:r>
                    </a:p>
                  </a:txBody>
                  <a:tcPr/>
                </a:tc>
                <a:tc vMerge="1">
                  <a:txBody>
                    <a:bodyPr/>
                    <a:lstStyle/>
                    <a:p>
                      <a:endParaRPr lang="en-IN" dirty="0"/>
                    </a:p>
                  </a:txBody>
                  <a:tcPr/>
                </a:tc>
                <a:extLst>
                  <a:ext uri="{0D108BD9-81ED-4DB2-BD59-A6C34878D82A}">
                    <a16:rowId xmlns:a16="http://schemas.microsoft.com/office/drawing/2014/main" val="2984958218"/>
                  </a:ext>
                </a:extLst>
              </a:tr>
              <a:tr h="370840">
                <a:tc>
                  <a:txBody>
                    <a:bodyPr/>
                    <a:lstStyle/>
                    <a:p>
                      <a:r>
                        <a:rPr lang="en-IN" sz="1600" dirty="0"/>
                        <a:t>Development</a:t>
                      </a:r>
                    </a:p>
                  </a:txBody>
                  <a:tcPr/>
                </a:tc>
                <a:tc>
                  <a:txBody>
                    <a:bodyPr/>
                    <a:lstStyle/>
                    <a:p>
                      <a:r>
                        <a:rPr lang="en-IN" sz="1600" dirty="0"/>
                        <a:t>770</a:t>
                      </a:r>
                    </a:p>
                  </a:txBody>
                  <a:tcPr/>
                </a:tc>
                <a:tc>
                  <a:txBody>
                    <a:bodyPr/>
                    <a:lstStyle/>
                    <a:p>
                      <a:r>
                        <a:rPr lang="en-IN" sz="1600" dirty="0"/>
                        <a:t>38%</a:t>
                      </a:r>
                    </a:p>
                  </a:txBody>
                  <a:tcPr/>
                </a:tc>
                <a:tc vMerge="1">
                  <a:txBody>
                    <a:bodyPr/>
                    <a:lstStyle/>
                    <a:p>
                      <a:endParaRPr lang="en-IN" dirty="0"/>
                    </a:p>
                  </a:txBody>
                  <a:tcPr/>
                </a:tc>
                <a:extLst>
                  <a:ext uri="{0D108BD9-81ED-4DB2-BD59-A6C34878D82A}">
                    <a16:rowId xmlns:a16="http://schemas.microsoft.com/office/drawing/2014/main" val="452661689"/>
                  </a:ext>
                </a:extLst>
              </a:tr>
              <a:tr h="370840">
                <a:tc>
                  <a:txBody>
                    <a:bodyPr/>
                    <a:lstStyle/>
                    <a:p>
                      <a:r>
                        <a:rPr lang="en-IN" sz="1600" dirty="0"/>
                        <a:t>Test Planning, Execution, Support </a:t>
                      </a:r>
                    </a:p>
                  </a:txBody>
                  <a:tcPr/>
                </a:tc>
                <a:tc>
                  <a:txBody>
                    <a:bodyPr/>
                    <a:lstStyle/>
                    <a:p>
                      <a:r>
                        <a:rPr lang="en-IN" sz="1600" dirty="0"/>
                        <a:t>418</a:t>
                      </a:r>
                    </a:p>
                  </a:txBody>
                  <a:tcPr/>
                </a:tc>
                <a:tc>
                  <a:txBody>
                    <a:bodyPr/>
                    <a:lstStyle/>
                    <a:p>
                      <a:r>
                        <a:rPr lang="en-IN" sz="1600" dirty="0"/>
                        <a:t>21%</a:t>
                      </a:r>
                    </a:p>
                  </a:txBody>
                  <a:tcPr/>
                </a:tc>
                <a:tc vMerge="1">
                  <a:txBody>
                    <a:bodyPr/>
                    <a:lstStyle/>
                    <a:p>
                      <a:endParaRPr lang="en-IN"/>
                    </a:p>
                  </a:txBody>
                  <a:tcPr/>
                </a:tc>
                <a:extLst>
                  <a:ext uri="{0D108BD9-81ED-4DB2-BD59-A6C34878D82A}">
                    <a16:rowId xmlns:a16="http://schemas.microsoft.com/office/drawing/2014/main" val="3062798275"/>
                  </a:ext>
                </a:extLst>
              </a:tr>
              <a:tr h="370840">
                <a:tc>
                  <a:txBody>
                    <a:bodyPr/>
                    <a:lstStyle/>
                    <a:p>
                      <a:r>
                        <a:rPr lang="en-IN" sz="1600" dirty="0"/>
                        <a:t>Documentation</a:t>
                      </a:r>
                    </a:p>
                  </a:txBody>
                  <a:tcPr/>
                </a:tc>
                <a:tc>
                  <a:txBody>
                    <a:bodyPr/>
                    <a:lstStyle/>
                    <a:p>
                      <a:r>
                        <a:rPr lang="en-IN" sz="1600" dirty="0"/>
                        <a:t>96</a:t>
                      </a:r>
                    </a:p>
                  </a:txBody>
                  <a:tcPr/>
                </a:tc>
                <a:tc>
                  <a:txBody>
                    <a:bodyPr/>
                    <a:lstStyle/>
                    <a:p>
                      <a:r>
                        <a:rPr lang="en-IN" sz="1600" dirty="0"/>
                        <a:t>5%</a:t>
                      </a:r>
                    </a:p>
                  </a:txBody>
                  <a:tcPr/>
                </a:tc>
                <a:tc vMerge="1">
                  <a:txBody>
                    <a:bodyPr/>
                    <a:lstStyle/>
                    <a:p>
                      <a:endParaRPr lang="en-IN" dirty="0"/>
                    </a:p>
                  </a:txBody>
                  <a:tcPr/>
                </a:tc>
                <a:extLst>
                  <a:ext uri="{0D108BD9-81ED-4DB2-BD59-A6C34878D82A}">
                    <a16:rowId xmlns:a16="http://schemas.microsoft.com/office/drawing/2014/main" val="1962707930"/>
                  </a:ext>
                </a:extLst>
              </a:tr>
              <a:tr h="370840">
                <a:tc>
                  <a:txBody>
                    <a:bodyPr/>
                    <a:lstStyle/>
                    <a:p>
                      <a:r>
                        <a:rPr lang="en-IN" sz="1600" dirty="0"/>
                        <a:t>Go-Live (plus operational processes)</a:t>
                      </a:r>
                    </a:p>
                  </a:txBody>
                  <a:tcPr/>
                </a:tc>
                <a:tc>
                  <a:txBody>
                    <a:bodyPr/>
                    <a:lstStyle/>
                    <a:p>
                      <a:r>
                        <a:rPr lang="en-IN" sz="1600" dirty="0"/>
                        <a:t>84</a:t>
                      </a:r>
                    </a:p>
                  </a:txBody>
                  <a:tcPr/>
                </a:tc>
                <a:tc>
                  <a:txBody>
                    <a:bodyPr/>
                    <a:lstStyle/>
                    <a:p>
                      <a:r>
                        <a:rPr lang="en-IN" sz="1600" dirty="0"/>
                        <a:t>4%</a:t>
                      </a:r>
                    </a:p>
                  </a:txBody>
                  <a:tcPr/>
                </a:tc>
                <a:tc vMerge="1">
                  <a:txBody>
                    <a:bodyPr/>
                    <a:lstStyle/>
                    <a:p>
                      <a:endParaRPr lang="en-IN" dirty="0"/>
                    </a:p>
                  </a:txBody>
                  <a:tcPr/>
                </a:tc>
                <a:extLst>
                  <a:ext uri="{0D108BD9-81ED-4DB2-BD59-A6C34878D82A}">
                    <a16:rowId xmlns:a16="http://schemas.microsoft.com/office/drawing/2014/main" val="2603879704"/>
                  </a:ext>
                </a:extLst>
              </a:tr>
              <a:tr h="370840">
                <a:tc>
                  <a:txBody>
                    <a:bodyPr/>
                    <a:lstStyle/>
                    <a:p>
                      <a:r>
                        <a:rPr lang="en-IN" sz="1600" dirty="0"/>
                        <a:t>Project Management </a:t>
                      </a:r>
                    </a:p>
                  </a:txBody>
                  <a:tcPr/>
                </a:tc>
                <a:tc>
                  <a:txBody>
                    <a:bodyPr/>
                    <a:lstStyle/>
                    <a:p>
                      <a:r>
                        <a:rPr lang="en-IN" sz="1600" dirty="0"/>
                        <a:t>183</a:t>
                      </a:r>
                    </a:p>
                  </a:txBody>
                  <a:tcPr/>
                </a:tc>
                <a:tc>
                  <a:txBody>
                    <a:bodyPr/>
                    <a:lstStyle/>
                    <a:p>
                      <a:r>
                        <a:rPr lang="en-IN" sz="1600" dirty="0"/>
                        <a:t>9%</a:t>
                      </a:r>
                    </a:p>
                  </a:txBody>
                  <a:tcPr/>
                </a:tc>
                <a:tc>
                  <a:txBody>
                    <a:bodyPr/>
                    <a:lstStyle/>
                    <a:p>
                      <a:pPr marL="285750" indent="-285750">
                        <a:buFontTx/>
                        <a:buChar char="-"/>
                      </a:pPr>
                      <a:endParaRPr lang="en-IN" sz="1600" dirty="0"/>
                    </a:p>
                  </a:txBody>
                  <a:tcPr/>
                </a:tc>
                <a:extLst>
                  <a:ext uri="{0D108BD9-81ED-4DB2-BD59-A6C34878D82A}">
                    <a16:rowId xmlns:a16="http://schemas.microsoft.com/office/drawing/2014/main" val="2538539212"/>
                  </a:ext>
                </a:extLst>
              </a:tr>
              <a:tr h="370840">
                <a:tc>
                  <a:txBody>
                    <a:bodyPr/>
                    <a:lstStyle/>
                    <a:p>
                      <a:r>
                        <a:rPr lang="en-IN" sz="1600" b="1" dirty="0"/>
                        <a:t>Implementation Effort</a:t>
                      </a:r>
                    </a:p>
                  </a:txBody>
                  <a:tcPr/>
                </a:tc>
                <a:tc>
                  <a:txBody>
                    <a:bodyPr/>
                    <a:lstStyle/>
                    <a:p>
                      <a:r>
                        <a:rPr lang="en-IN" sz="1600" b="1" dirty="0"/>
                        <a:t>2014</a:t>
                      </a:r>
                    </a:p>
                  </a:txBody>
                  <a:tcPr/>
                </a:tc>
                <a:tc>
                  <a:txBody>
                    <a:bodyPr/>
                    <a:lstStyle/>
                    <a:p>
                      <a:r>
                        <a:rPr lang="en-IN" sz="1600" b="1" dirty="0"/>
                        <a:t>100%</a:t>
                      </a:r>
                    </a:p>
                  </a:txBody>
                  <a:tcPr/>
                </a:tc>
                <a:tc>
                  <a:txBody>
                    <a:bodyPr/>
                    <a:lstStyle/>
                    <a:p>
                      <a:pPr marL="285750" indent="-285750">
                        <a:buFontTx/>
                        <a:buChar char="-"/>
                      </a:pPr>
                      <a:endParaRPr lang="en-IN" sz="1600" dirty="0"/>
                    </a:p>
                  </a:txBody>
                  <a:tcPr/>
                </a:tc>
                <a:extLst>
                  <a:ext uri="{0D108BD9-81ED-4DB2-BD59-A6C34878D82A}">
                    <a16:rowId xmlns:a16="http://schemas.microsoft.com/office/drawing/2014/main" val="3307553751"/>
                  </a:ext>
                </a:extLst>
              </a:tr>
              <a:tr h="370840">
                <a:tc>
                  <a:txBody>
                    <a:bodyPr/>
                    <a:lstStyle/>
                    <a:p>
                      <a:r>
                        <a:rPr lang="en-IN" sz="1600" dirty="0"/>
                        <a:t>Contingency</a:t>
                      </a:r>
                    </a:p>
                  </a:txBody>
                  <a:tcPr/>
                </a:tc>
                <a:tc>
                  <a:txBody>
                    <a:bodyPr/>
                    <a:lstStyle/>
                    <a:p>
                      <a:r>
                        <a:rPr lang="en-IN" sz="1600" dirty="0"/>
                        <a:t>201</a:t>
                      </a:r>
                    </a:p>
                  </a:txBody>
                  <a:tcPr/>
                </a:tc>
                <a:tc>
                  <a:txBody>
                    <a:bodyPr/>
                    <a:lstStyle/>
                    <a:p>
                      <a:endParaRPr lang="en-IN" sz="1600" dirty="0"/>
                    </a:p>
                  </a:txBody>
                  <a:tcPr/>
                </a:tc>
                <a:tc>
                  <a:txBody>
                    <a:bodyPr/>
                    <a:lstStyle/>
                    <a:p>
                      <a:pPr marL="285750" indent="-285750">
                        <a:buFontTx/>
                        <a:buChar char="-"/>
                      </a:pPr>
                      <a:r>
                        <a:rPr lang="en-IN" sz="1600" dirty="0"/>
                        <a:t>10%. This is basically cost contingency</a:t>
                      </a:r>
                    </a:p>
                  </a:txBody>
                  <a:tcPr/>
                </a:tc>
                <a:extLst>
                  <a:ext uri="{0D108BD9-81ED-4DB2-BD59-A6C34878D82A}">
                    <a16:rowId xmlns:a16="http://schemas.microsoft.com/office/drawing/2014/main" val="3830099569"/>
                  </a:ext>
                </a:extLst>
              </a:tr>
              <a:tr h="370840">
                <a:tc>
                  <a:txBody>
                    <a:bodyPr/>
                    <a:lstStyle/>
                    <a:p>
                      <a:r>
                        <a:rPr lang="en-IN" sz="1600" dirty="0"/>
                        <a:t>Hypercare</a:t>
                      </a:r>
                    </a:p>
                  </a:txBody>
                  <a:tcPr/>
                </a:tc>
                <a:tc>
                  <a:txBody>
                    <a:bodyPr/>
                    <a:lstStyle/>
                    <a:p>
                      <a:r>
                        <a:rPr lang="en-IN" sz="1600" dirty="0"/>
                        <a:t>160</a:t>
                      </a:r>
                    </a:p>
                  </a:txBody>
                  <a:tcPr/>
                </a:tc>
                <a:tc>
                  <a:txBody>
                    <a:bodyPr/>
                    <a:lstStyle/>
                    <a:p>
                      <a:endParaRPr lang="en-IN" sz="1600" dirty="0"/>
                    </a:p>
                  </a:txBody>
                  <a:tcPr/>
                </a:tc>
                <a:tc>
                  <a:txBody>
                    <a:bodyPr/>
                    <a:lstStyle/>
                    <a:p>
                      <a:pPr marL="285750" indent="-285750">
                        <a:buFontTx/>
                        <a:buChar char="-"/>
                      </a:pPr>
                      <a:r>
                        <a:rPr lang="en-IN" sz="1600" dirty="0"/>
                        <a:t>4 weeks</a:t>
                      </a:r>
                    </a:p>
                  </a:txBody>
                  <a:tcPr/>
                </a:tc>
                <a:extLst>
                  <a:ext uri="{0D108BD9-81ED-4DB2-BD59-A6C34878D82A}">
                    <a16:rowId xmlns:a16="http://schemas.microsoft.com/office/drawing/2014/main" val="1087735833"/>
                  </a:ext>
                </a:extLst>
              </a:tr>
              <a:tr h="370840">
                <a:tc>
                  <a:txBody>
                    <a:bodyPr/>
                    <a:lstStyle/>
                    <a:p>
                      <a:r>
                        <a:rPr lang="en-IN" sz="1600" b="1" dirty="0"/>
                        <a:t>Total</a:t>
                      </a:r>
                    </a:p>
                  </a:txBody>
                  <a:tcPr/>
                </a:tc>
                <a:tc>
                  <a:txBody>
                    <a:bodyPr/>
                    <a:lstStyle/>
                    <a:p>
                      <a:r>
                        <a:rPr lang="en-IN" sz="1600" b="1" dirty="0"/>
                        <a:t>2375</a:t>
                      </a:r>
                    </a:p>
                  </a:txBody>
                  <a:tcPr/>
                </a:tc>
                <a:tc>
                  <a:txBody>
                    <a:bodyPr/>
                    <a:lstStyle/>
                    <a:p>
                      <a:endParaRPr lang="en-IN" sz="1600" dirty="0"/>
                    </a:p>
                  </a:txBody>
                  <a:tcPr/>
                </a:tc>
                <a:tc>
                  <a:txBody>
                    <a:bodyPr/>
                    <a:lstStyle/>
                    <a:p>
                      <a:pPr marL="285750" indent="-285750">
                        <a:buFontTx/>
                        <a:buChar char="-"/>
                      </a:pPr>
                      <a:endParaRPr lang="en-IN" sz="1600" dirty="0"/>
                    </a:p>
                  </a:txBody>
                  <a:tcPr/>
                </a:tc>
                <a:extLst>
                  <a:ext uri="{0D108BD9-81ED-4DB2-BD59-A6C34878D82A}">
                    <a16:rowId xmlns:a16="http://schemas.microsoft.com/office/drawing/2014/main" val="2473789226"/>
                  </a:ext>
                </a:extLst>
              </a:tr>
            </a:tbl>
          </a:graphicData>
        </a:graphic>
      </p:graphicFrame>
      <p:sp>
        <p:nvSpPr>
          <p:cNvPr id="4" name="Rectangle 3">
            <a:extLst>
              <a:ext uri="{FF2B5EF4-FFF2-40B4-BE49-F238E27FC236}">
                <a16:creationId xmlns:a16="http://schemas.microsoft.com/office/drawing/2014/main" id="{4FE71001-A5BC-AEE0-B74B-955B228AC96B}"/>
              </a:ext>
            </a:extLst>
          </p:cNvPr>
          <p:cNvSpPr/>
          <p:nvPr/>
        </p:nvSpPr>
        <p:spPr>
          <a:xfrm>
            <a:off x="10109836" y="183179"/>
            <a:ext cx="2013584" cy="816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This is not a client facing slide as we are proposing a FP engagement </a:t>
            </a:r>
          </a:p>
        </p:txBody>
      </p:sp>
      <p:graphicFrame>
        <p:nvGraphicFramePr>
          <p:cNvPr id="7" name="Object 6">
            <a:extLst>
              <a:ext uri="{FF2B5EF4-FFF2-40B4-BE49-F238E27FC236}">
                <a16:creationId xmlns:a16="http://schemas.microsoft.com/office/drawing/2014/main" id="{963DBA44-2E24-7974-C690-E42E6D1ED668}"/>
              </a:ext>
            </a:extLst>
          </p:cNvPr>
          <p:cNvGraphicFramePr>
            <a:graphicFrameLocks noChangeAspect="1"/>
          </p:cNvGraphicFramePr>
          <p:nvPr>
            <p:extLst>
              <p:ext uri="{D42A27DB-BD31-4B8C-83A1-F6EECF244321}">
                <p14:modId xmlns:p14="http://schemas.microsoft.com/office/powerpoint/2010/main" val="4240224149"/>
              </p:ext>
            </p:extLst>
          </p:nvPr>
        </p:nvGraphicFramePr>
        <p:xfrm>
          <a:off x="10854690" y="6000134"/>
          <a:ext cx="1451610" cy="1280239"/>
        </p:xfrm>
        <a:graphic>
          <a:graphicData uri="http://schemas.openxmlformats.org/presentationml/2006/ole">
            <mc:AlternateContent xmlns:mc="http://schemas.openxmlformats.org/markup-compatibility/2006">
              <mc:Choice xmlns:v="urn:schemas-microsoft-com:vml" Requires="v">
                <p:oleObj name="Worksheet" showAsIcon="1" r:id="rId3" imgW="914608" imgH="806335" progId="Excel.Sheet.12">
                  <p:embed/>
                </p:oleObj>
              </mc:Choice>
              <mc:Fallback>
                <p:oleObj name="Worksheet" showAsIcon="1" r:id="rId3" imgW="914608" imgH="806335" progId="Excel.Sheet.12">
                  <p:embed/>
                  <p:pic>
                    <p:nvPicPr>
                      <p:cNvPr id="7" name="Object 6">
                        <a:extLst>
                          <a:ext uri="{FF2B5EF4-FFF2-40B4-BE49-F238E27FC236}">
                            <a16:creationId xmlns:a16="http://schemas.microsoft.com/office/drawing/2014/main" id="{963DBA44-2E24-7974-C690-E42E6D1ED668}"/>
                          </a:ext>
                        </a:extLst>
                      </p:cNvPr>
                      <p:cNvPicPr/>
                      <p:nvPr/>
                    </p:nvPicPr>
                    <p:blipFill>
                      <a:blip r:embed="rId4"/>
                      <a:stretch>
                        <a:fillRect/>
                      </a:stretch>
                    </p:blipFill>
                    <p:spPr>
                      <a:xfrm>
                        <a:off x="10854690" y="6000134"/>
                        <a:ext cx="1451610" cy="1280239"/>
                      </a:xfrm>
                      <a:prstGeom prst="rect">
                        <a:avLst/>
                      </a:prstGeom>
                    </p:spPr>
                  </p:pic>
                </p:oleObj>
              </mc:Fallback>
            </mc:AlternateContent>
          </a:graphicData>
        </a:graphic>
      </p:graphicFrame>
    </p:spTree>
    <p:extLst>
      <p:ext uri="{BB962C8B-B14F-4D97-AF65-F5344CB8AC3E}">
        <p14:creationId xmlns:p14="http://schemas.microsoft.com/office/powerpoint/2010/main" val="202124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US" dirty="0"/>
              <a:t>Estimation, Roadmap &amp; Timeline, Pricing (with Detailed Work Breakdown Structure)</a:t>
            </a:r>
            <a:endParaRPr lang="en-IN" dirty="0"/>
          </a:p>
        </p:txBody>
      </p:sp>
      <p:sp>
        <p:nvSpPr>
          <p:cNvPr id="11" name="TextBox 10">
            <a:extLst>
              <a:ext uri="{FF2B5EF4-FFF2-40B4-BE49-F238E27FC236}">
                <a16:creationId xmlns:a16="http://schemas.microsoft.com/office/drawing/2014/main" id="{BD05F1D8-8415-FC81-C9FC-359F5500C843}"/>
              </a:ext>
            </a:extLst>
          </p:cNvPr>
          <p:cNvSpPr txBox="1"/>
          <p:nvPr/>
        </p:nvSpPr>
        <p:spPr>
          <a:xfrm>
            <a:off x="525780" y="1463040"/>
            <a:ext cx="110871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implementation is expected to be completed in 7.5 months.</a:t>
            </a:r>
          </a:p>
          <a:p>
            <a:pPr marL="285750" indent="-285750">
              <a:buFont typeface="Arial" panose="020B0604020202020204" pitchFamily="34" charset="0"/>
              <a:buChar char="•"/>
            </a:pPr>
            <a:r>
              <a:rPr lang="en-IN" dirty="0"/>
              <a:t>Hypercare of 1 month has been factored</a:t>
            </a:r>
          </a:p>
          <a:p>
            <a:endParaRPr lang="en-IN" dirty="0"/>
          </a:p>
        </p:txBody>
      </p:sp>
      <p:graphicFrame>
        <p:nvGraphicFramePr>
          <p:cNvPr id="4" name="Table 3">
            <a:extLst>
              <a:ext uri="{FF2B5EF4-FFF2-40B4-BE49-F238E27FC236}">
                <a16:creationId xmlns:a16="http://schemas.microsoft.com/office/drawing/2014/main" id="{E90F1014-A9BF-4DA8-8C7A-8BB17C0CEC64}"/>
              </a:ext>
            </a:extLst>
          </p:cNvPr>
          <p:cNvGraphicFramePr>
            <a:graphicFrameLocks noGrp="1"/>
          </p:cNvGraphicFramePr>
          <p:nvPr>
            <p:extLst>
              <p:ext uri="{D42A27DB-BD31-4B8C-83A1-F6EECF244321}">
                <p14:modId xmlns:p14="http://schemas.microsoft.com/office/powerpoint/2010/main" val="1565837896"/>
              </p:ext>
            </p:extLst>
          </p:nvPr>
        </p:nvGraphicFramePr>
        <p:xfrm>
          <a:off x="411480" y="2642495"/>
          <a:ext cx="10915654" cy="2362690"/>
        </p:xfrm>
        <a:graphic>
          <a:graphicData uri="http://schemas.openxmlformats.org/drawingml/2006/table">
            <a:tbl>
              <a:tblPr/>
              <a:tblGrid>
                <a:gridCol w="1995196">
                  <a:extLst>
                    <a:ext uri="{9D8B030D-6E8A-4147-A177-3AD203B41FA5}">
                      <a16:colId xmlns:a16="http://schemas.microsoft.com/office/drawing/2014/main" val="1295242726"/>
                    </a:ext>
                  </a:extLst>
                </a:gridCol>
                <a:gridCol w="495581">
                  <a:extLst>
                    <a:ext uri="{9D8B030D-6E8A-4147-A177-3AD203B41FA5}">
                      <a16:colId xmlns:a16="http://schemas.microsoft.com/office/drawing/2014/main" val="1671095504"/>
                    </a:ext>
                  </a:extLst>
                </a:gridCol>
                <a:gridCol w="495581">
                  <a:extLst>
                    <a:ext uri="{9D8B030D-6E8A-4147-A177-3AD203B41FA5}">
                      <a16:colId xmlns:a16="http://schemas.microsoft.com/office/drawing/2014/main" val="2125630526"/>
                    </a:ext>
                  </a:extLst>
                </a:gridCol>
                <a:gridCol w="495581">
                  <a:extLst>
                    <a:ext uri="{9D8B030D-6E8A-4147-A177-3AD203B41FA5}">
                      <a16:colId xmlns:a16="http://schemas.microsoft.com/office/drawing/2014/main" val="1473141579"/>
                    </a:ext>
                  </a:extLst>
                </a:gridCol>
                <a:gridCol w="495581">
                  <a:extLst>
                    <a:ext uri="{9D8B030D-6E8A-4147-A177-3AD203B41FA5}">
                      <a16:colId xmlns:a16="http://schemas.microsoft.com/office/drawing/2014/main" val="3455078530"/>
                    </a:ext>
                  </a:extLst>
                </a:gridCol>
                <a:gridCol w="495581">
                  <a:extLst>
                    <a:ext uri="{9D8B030D-6E8A-4147-A177-3AD203B41FA5}">
                      <a16:colId xmlns:a16="http://schemas.microsoft.com/office/drawing/2014/main" val="77710917"/>
                    </a:ext>
                  </a:extLst>
                </a:gridCol>
                <a:gridCol w="495581">
                  <a:extLst>
                    <a:ext uri="{9D8B030D-6E8A-4147-A177-3AD203B41FA5}">
                      <a16:colId xmlns:a16="http://schemas.microsoft.com/office/drawing/2014/main" val="1228125632"/>
                    </a:ext>
                  </a:extLst>
                </a:gridCol>
                <a:gridCol w="495581">
                  <a:extLst>
                    <a:ext uri="{9D8B030D-6E8A-4147-A177-3AD203B41FA5}">
                      <a16:colId xmlns:a16="http://schemas.microsoft.com/office/drawing/2014/main" val="3559585056"/>
                    </a:ext>
                  </a:extLst>
                </a:gridCol>
                <a:gridCol w="495581">
                  <a:extLst>
                    <a:ext uri="{9D8B030D-6E8A-4147-A177-3AD203B41FA5}">
                      <a16:colId xmlns:a16="http://schemas.microsoft.com/office/drawing/2014/main" val="2785136524"/>
                    </a:ext>
                  </a:extLst>
                </a:gridCol>
                <a:gridCol w="495581">
                  <a:extLst>
                    <a:ext uri="{9D8B030D-6E8A-4147-A177-3AD203B41FA5}">
                      <a16:colId xmlns:a16="http://schemas.microsoft.com/office/drawing/2014/main" val="3135728632"/>
                    </a:ext>
                  </a:extLst>
                </a:gridCol>
                <a:gridCol w="495581">
                  <a:extLst>
                    <a:ext uri="{9D8B030D-6E8A-4147-A177-3AD203B41FA5}">
                      <a16:colId xmlns:a16="http://schemas.microsoft.com/office/drawing/2014/main" val="1134832634"/>
                    </a:ext>
                  </a:extLst>
                </a:gridCol>
                <a:gridCol w="495581">
                  <a:extLst>
                    <a:ext uri="{9D8B030D-6E8A-4147-A177-3AD203B41FA5}">
                      <a16:colId xmlns:a16="http://schemas.microsoft.com/office/drawing/2014/main" val="2299503923"/>
                    </a:ext>
                  </a:extLst>
                </a:gridCol>
                <a:gridCol w="495581">
                  <a:extLst>
                    <a:ext uri="{9D8B030D-6E8A-4147-A177-3AD203B41FA5}">
                      <a16:colId xmlns:a16="http://schemas.microsoft.com/office/drawing/2014/main" val="3595857501"/>
                    </a:ext>
                  </a:extLst>
                </a:gridCol>
                <a:gridCol w="495581">
                  <a:extLst>
                    <a:ext uri="{9D8B030D-6E8A-4147-A177-3AD203B41FA5}">
                      <a16:colId xmlns:a16="http://schemas.microsoft.com/office/drawing/2014/main" val="1885718168"/>
                    </a:ext>
                  </a:extLst>
                </a:gridCol>
                <a:gridCol w="495581">
                  <a:extLst>
                    <a:ext uri="{9D8B030D-6E8A-4147-A177-3AD203B41FA5}">
                      <a16:colId xmlns:a16="http://schemas.microsoft.com/office/drawing/2014/main" val="1423942421"/>
                    </a:ext>
                  </a:extLst>
                </a:gridCol>
                <a:gridCol w="495581">
                  <a:extLst>
                    <a:ext uri="{9D8B030D-6E8A-4147-A177-3AD203B41FA5}">
                      <a16:colId xmlns:a16="http://schemas.microsoft.com/office/drawing/2014/main" val="747578522"/>
                    </a:ext>
                  </a:extLst>
                </a:gridCol>
                <a:gridCol w="495581">
                  <a:extLst>
                    <a:ext uri="{9D8B030D-6E8A-4147-A177-3AD203B41FA5}">
                      <a16:colId xmlns:a16="http://schemas.microsoft.com/office/drawing/2014/main" val="2187299749"/>
                    </a:ext>
                  </a:extLst>
                </a:gridCol>
                <a:gridCol w="495581">
                  <a:extLst>
                    <a:ext uri="{9D8B030D-6E8A-4147-A177-3AD203B41FA5}">
                      <a16:colId xmlns:a16="http://schemas.microsoft.com/office/drawing/2014/main" val="4148101114"/>
                    </a:ext>
                  </a:extLst>
                </a:gridCol>
                <a:gridCol w="495581">
                  <a:extLst>
                    <a:ext uri="{9D8B030D-6E8A-4147-A177-3AD203B41FA5}">
                      <a16:colId xmlns:a16="http://schemas.microsoft.com/office/drawing/2014/main" val="3065476932"/>
                    </a:ext>
                  </a:extLst>
                </a:gridCol>
              </a:tblGrid>
              <a:tr h="157680">
                <a:tc>
                  <a:txBody>
                    <a:bodyPr/>
                    <a:lstStyle/>
                    <a:p>
                      <a:pPr algn="l" fontAlgn="b"/>
                      <a:endParaRPr lang="en-IN" sz="16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b"/>
                      <a:r>
                        <a:rPr lang="en-IN" sz="1600" b="1" i="0" u="none" strike="noStrike">
                          <a:solidFill>
                            <a:srgbClr val="000000"/>
                          </a:solidFill>
                          <a:effectLst/>
                          <a:latin typeface="Calibri" panose="020F0502020204030204" pitchFamily="34" charset="0"/>
                        </a:rPr>
                        <a:t>Month1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algn="ctr" fontAlgn="b"/>
                      <a:r>
                        <a:rPr lang="en-IN" sz="1600" b="1" i="0" u="none" strike="noStrike">
                          <a:solidFill>
                            <a:srgbClr val="000000"/>
                          </a:solidFill>
                          <a:effectLst/>
                          <a:latin typeface="Calibri" panose="020F0502020204030204" pitchFamily="34" charset="0"/>
                        </a:rPr>
                        <a:t>Month2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algn="ctr" fontAlgn="b"/>
                      <a:r>
                        <a:rPr lang="en-IN" sz="1600" b="1" i="0" u="none" strike="noStrike">
                          <a:solidFill>
                            <a:srgbClr val="000000"/>
                          </a:solidFill>
                          <a:effectLst/>
                          <a:latin typeface="Calibri" panose="020F0502020204030204" pitchFamily="34" charset="0"/>
                        </a:rPr>
                        <a:t>Month3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algn="ctr" fontAlgn="b"/>
                      <a:r>
                        <a:rPr lang="en-IN" sz="1600" b="1" i="0" u="none" strike="noStrike">
                          <a:solidFill>
                            <a:srgbClr val="000000"/>
                          </a:solidFill>
                          <a:effectLst/>
                          <a:latin typeface="Calibri" panose="020F0502020204030204" pitchFamily="34" charset="0"/>
                        </a:rPr>
                        <a:t>Month4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algn="ctr" fontAlgn="b"/>
                      <a:r>
                        <a:rPr lang="en-IN" sz="1600" b="1" i="0" u="none" strike="noStrike">
                          <a:solidFill>
                            <a:srgbClr val="000000"/>
                          </a:solidFill>
                          <a:effectLst/>
                          <a:latin typeface="Calibri" panose="020F0502020204030204" pitchFamily="34" charset="0"/>
                        </a:rPr>
                        <a:t>Month5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algn="ctr" fontAlgn="b"/>
                      <a:r>
                        <a:rPr lang="en-IN" sz="1600" b="1" i="0" u="none" strike="noStrike">
                          <a:solidFill>
                            <a:srgbClr val="000000"/>
                          </a:solidFill>
                          <a:effectLst/>
                          <a:latin typeface="Calibri" panose="020F0502020204030204" pitchFamily="34" charset="0"/>
                        </a:rPr>
                        <a:t>Month6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algn="ctr" fontAlgn="b"/>
                      <a:r>
                        <a:rPr lang="en-IN" sz="1600" b="1" i="0" u="none" strike="noStrike">
                          <a:solidFill>
                            <a:srgbClr val="000000"/>
                          </a:solidFill>
                          <a:effectLst/>
                          <a:latin typeface="Calibri" panose="020F0502020204030204" pitchFamily="34" charset="0"/>
                        </a:rPr>
                        <a:t>Month7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algn="ctr" fontAlgn="b"/>
                      <a:r>
                        <a:rPr lang="en-IN" sz="1600" b="1" i="0" u="none" strike="noStrike">
                          <a:solidFill>
                            <a:srgbClr val="000000"/>
                          </a:solidFill>
                          <a:effectLst/>
                          <a:latin typeface="Calibri" panose="020F0502020204030204" pitchFamily="34" charset="0"/>
                        </a:rPr>
                        <a:t>Month8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pPr algn="ctr" fontAlgn="b"/>
                      <a:r>
                        <a:rPr lang="en-IN" sz="1600" b="1" i="0" u="none" strike="noStrike">
                          <a:solidFill>
                            <a:srgbClr val="000000"/>
                          </a:solidFill>
                          <a:effectLst/>
                          <a:latin typeface="Calibri" panose="020F0502020204030204" pitchFamily="34" charset="0"/>
                        </a:rPr>
                        <a:t>Month9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extLst>
                  <a:ext uri="{0D108BD9-81ED-4DB2-BD59-A6C34878D82A}">
                    <a16:rowId xmlns:a16="http://schemas.microsoft.com/office/drawing/2014/main" val="1646008957"/>
                  </a:ext>
                </a:extLst>
              </a:tr>
              <a:tr h="326234">
                <a:tc>
                  <a:txBody>
                    <a:bodyPr/>
                    <a:lstStyle/>
                    <a:p>
                      <a:pPr algn="l" fontAlgn="b"/>
                      <a:r>
                        <a:rPr lang="en-IN" sz="1600" b="0" i="0" u="none" strike="noStrike" dirty="0">
                          <a:solidFill>
                            <a:srgbClr val="000000"/>
                          </a:solidFill>
                          <a:effectLst/>
                          <a:latin typeface="Calibri" panose="020F0502020204030204" pitchFamily="34" charset="0"/>
                        </a:rPr>
                        <a:t>Requirements &amp; Backlog</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7135567"/>
                  </a:ext>
                </a:extLst>
              </a:tr>
              <a:tr h="326234">
                <a:tc>
                  <a:txBody>
                    <a:bodyPr/>
                    <a:lstStyle/>
                    <a:p>
                      <a:pPr algn="l" fontAlgn="b"/>
                      <a:r>
                        <a:rPr lang="en-IN" sz="1600" b="0" i="0" u="none" strike="noStrike" dirty="0">
                          <a:solidFill>
                            <a:srgbClr val="000000"/>
                          </a:solidFill>
                          <a:effectLst/>
                          <a:latin typeface="Calibri" panose="020F0502020204030204" pitchFamily="34" charset="0"/>
                        </a:rPr>
                        <a:t>Architecture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D9F1"/>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D9F1"/>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D9F1"/>
                    </a:solid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4017314"/>
                  </a:ext>
                </a:extLst>
              </a:tr>
              <a:tr h="326234">
                <a:tc>
                  <a:txBody>
                    <a:bodyPr/>
                    <a:lstStyle/>
                    <a:p>
                      <a:pPr algn="l" fontAlgn="b"/>
                      <a:r>
                        <a:rPr lang="en-IN" sz="1600" b="0" i="0" u="none" strike="noStrike" dirty="0">
                          <a:solidFill>
                            <a:srgbClr val="000000"/>
                          </a:solidFill>
                          <a:effectLst/>
                          <a:latin typeface="Calibri" panose="020F0502020204030204" pitchFamily="34" charset="0"/>
                        </a:rPr>
                        <a:t>Design, Develop, Test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6092"/>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6092"/>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6092"/>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6092"/>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6092"/>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6092"/>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6092"/>
                    </a:solid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2808927"/>
                  </a:ext>
                </a:extLst>
              </a:tr>
              <a:tr h="326234">
                <a:tc>
                  <a:txBody>
                    <a:bodyPr/>
                    <a:lstStyle/>
                    <a:p>
                      <a:pPr algn="l" fontAlgn="b"/>
                      <a:r>
                        <a:rPr lang="en-IN" sz="1600" b="0" i="0" u="none" strike="noStrike" dirty="0">
                          <a:solidFill>
                            <a:srgbClr val="000000"/>
                          </a:solidFill>
                          <a:effectLst/>
                          <a:latin typeface="Calibri" panose="020F0502020204030204" pitchFamily="34" charset="0"/>
                        </a:rPr>
                        <a:t>UAT</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38DD5"/>
                    </a:solid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8512223"/>
                  </a:ext>
                </a:extLst>
              </a:tr>
              <a:tr h="326234">
                <a:tc>
                  <a:txBody>
                    <a:bodyPr/>
                    <a:lstStyle/>
                    <a:p>
                      <a:pPr algn="l" fontAlgn="b"/>
                      <a:r>
                        <a:rPr lang="en-IN" sz="1600" b="0" i="0" u="none" strike="noStrike" dirty="0">
                          <a:solidFill>
                            <a:srgbClr val="000000"/>
                          </a:solidFill>
                          <a:effectLst/>
                          <a:latin typeface="Calibri" panose="020F0502020204030204" pitchFamily="34" charset="0"/>
                        </a:rPr>
                        <a:t>Go-Live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16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CDDC"/>
                    </a:solid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7784756"/>
                  </a:ext>
                </a:extLst>
              </a:tr>
              <a:tr h="326234">
                <a:tc>
                  <a:txBody>
                    <a:bodyPr/>
                    <a:lstStyle/>
                    <a:p>
                      <a:pPr algn="l" fontAlgn="b"/>
                      <a:r>
                        <a:rPr lang="en-IN" sz="1600" b="0" i="0" u="none" strike="noStrike" dirty="0">
                          <a:solidFill>
                            <a:srgbClr val="000000"/>
                          </a:solidFill>
                          <a:effectLst/>
                          <a:latin typeface="Calibri" panose="020F0502020204030204" pitchFamily="34" charset="0"/>
                        </a:rPr>
                        <a:t>Hypercare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16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365C"/>
                    </a:solidFill>
                  </a:tcPr>
                </a:tc>
                <a:tc>
                  <a:txBody>
                    <a:bodyPr/>
                    <a:lstStyle/>
                    <a:p>
                      <a:pPr algn="l" fontAlgn="b"/>
                      <a:r>
                        <a:rPr lang="en-IN" sz="16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365C"/>
                    </a:solidFill>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9804651"/>
                  </a:ext>
                </a:extLst>
              </a:tr>
            </a:tbl>
          </a:graphicData>
        </a:graphic>
      </p:graphicFrame>
    </p:spTree>
    <p:extLst>
      <p:ext uri="{BB962C8B-B14F-4D97-AF65-F5344CB8AC3E}">
        <p14:creationId xmlns:p14="http://schemas.microsoft.com/office/powerpoint/2010/main" val="393541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US" dirty="0"/>
              <a:t>Estimation, Roadmap &amp; Timeline, Pricing (with Detailed Work Breakdown Structure)</a:t>
            </a:r>
            <a:endParaRPr lang="en-IN" dirty="0"/>
          </a:p>
        </p:txBody>
      </p:sp>
      <p:sp>
        <p:nvSpPr>
          <p:cNvPr id="3" name="TextBox 2">
            <a:extLst>
              <a:ext uri="{FF2B5EF4-FFF2-40B4-BE49-F238E27FC236}">
                <a16:creationId xmlns:a16="http://schemas.microsoft.com/office/drawing/2014/main" id="{7515987C-F3DA-E0D8-AB93-2FF5CB6688A1}"/>
              </a:ext>
            </a:extLst>
          </p:cNvPr>
          <p:cNvSpPr txBox="1"/>
          <p:nvPr/>
        </p:nvSpPr>
        <p:spPr>
          <a:xfrm>
            <a:off x="749300" y="1323023"/>
            <a:ext cx="10714990" cy="2031325"/>
          </a:xfrm>
          <a:prstGeom prst="rect">
            <a:avLst/>
          </a:prstGeom>
          <a:noFill/>
        </p:spPr>
        <p:txBody>
          <a:bodyPr wrap="square" rtlCol="0">
            <a:spAutoFit/>
          </a:bodyPr>
          <a:lstStyle/>
          <a:p>
            <a:r>
              <a:rPr lang="en-IN" b="1" dirty="0"/>
              <a:t>Pricing</a:t>
            </a:r>
          </a:p>
          <a:p>
            <a:endParaRPr lang="en-IN" dirty="0"/>
          </a:p>
          <a:p>
            <a:pPr marL="285750" indent="-285750">
              <a:buFont typeface="Arial" panose="020B0604020202020204" pitchFamily="34" charset="0"/>
              <a:buChar char="•"/>
            </a:pPr>
            <a:r>
              <a:rPr lang="en-IN" dirty="0"/>
              <a:t>The project will be executed on a fixed fee basis at a cost of</a:t>
            </a:r>
            <a:r>
              <a:rPr lang="en-IN" b="1" dirty="0"/>
              <a:t> $1,251,363</a:t>
            </a:r>
            <a:r>
              <a:rPr lang="en-IN" dirty="0"/>
              <a:t>.</a:t>
            </a:r>
          </a:p>
          <a:p>
            <a:endParaRPr lang="en-IN" dirty="0"/>
          </a:p>
          <a:p>
            <a:pPr marL="285750" indent="-285750">
              <a:buFont typeface="Arial" panose="020B0604020202020204" pitchFamily="34" charset="0"/>
              <a:buChar char="•"/>
            </a:pPr>
            <a:r>
              <a:rPr lang="en-IN" dirty="0"/>
              <a:t>Any taxes applicable, and travel upon client's request will be charged at actuals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Any travel on the request of the customer will be charged on actuals as per clients travel policy</a:t>
            </a:r>
          </a:p>
        </p:txBody>
      </p:sp>
    </p:spTree>
    <p:extLst>
      <p:ext uri="{BB962C8B-B14F-4D97-AF65-F5344CB8AC3E}">
        <p14:creationId xmlns:p14="http://schemas.microsoft.com/office/powerpoint/2010/main" val="229283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US" dirty="0"/>
              <a:t>Team Structure</a:t>
            </a:r>
            <a:endParaRPr lang="en-IN" dirty="0"/>
          </a:p>
        </p:txBody>
      </p:sp>
      <p:sp>
        <p:nvSpPr>
          <p:cNvPr id="3" name="Rectangle: Rounded Corners 2">
            <a:extLst>
              <a:ext uri="{FF2B5EF4-FFF2-40B4-BE49-F238E27FC236}">
                <a16:creationId xmlns:a16="http://schemas.microsoft.com/office/drawing/2014/main" id="{4D43C068-FBFB-0AEE-9C5E-BBEB2EB405F5}"/>
              </a:ext>
            </a:extLst>
          </p:cNvPr>
          <p:cNvSpPr/>
          <p:nvPr/>
        </p:nvSpPr>
        <p:spPr>
          <a:xfrm>
            <a:off x="6366510" y="1925438"/>
            <a:ext cx="2240280" cy="65151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 Manager*</a:t>
            </a:r>
          </a:p>
        </p:txBody>
      </p:sp>
      <p:sp>
        <p:nvSpPr>
          <p:cNvPr id="4" name="Rectangle: Rounded Corners 3">
            <a:extLst>
              <a:ext uri="{FF2B5EF4-FFF2-40B4-BE49-F238E27FC236}">
                <a16:creationId xmlns:a16="http://schemas.microsoft.com/office/drawing/2014/main" id="{B0B1212C-B646-3E3C-9B5A-C65FD010943B}"/>
              </a:ext>
            </a:extLst>
          </p:cNvPr>
          <p:cNvSpPr/>
          <p:nvPr/>
        </p:nvSpPr>
        <p:spPr>
          <a:xfrm>
            <a:off x="2758440" y="2998470"/>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Scrum Master</a:t>
            </a:r>
          </a:p>
        </p:txBody>
      </p:sp>
      <p:sp>
        <p:nvSpPr>
          <p:cNvPr id="5" name="Rectangle: Rounded Corners 4">
            <a:extLst>
              <a:ext uri="{FF2B5EF4-FFF2-40B4-BE49-F238E27FC236}">
                <a16:creationId xmlns:a16="http://schemas.microsoft.com/office/drawing/2014/main" id="{8CCA9EEE-B11A-E6E5-3EAE-9DF67E5CA7E4}"/>
              </a:ext>
            </a:extLst>
          </p:cNvPr>
          <p:cNvSpPr/>
          <p:nvPr/>
        </p:nvSpPr>
        <p:spPr>
          <a:xfrm>
            <a:off x="6431280" y="2998470"/>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AWS Data Architect</a:t>
            </a:r>
          </a:p>
        </p:txBody>
      </p:sp>
      <p:sp>
        <p:nvSpPr>
          <p:cNvPr id="6" name="Rectangle: Rounded Corners 5">
            <a:extLst>
              <a:ext uri="{FF2B5EF4-FFF2-40B4-BE49-F238E27FC236}">
                <a16:creationId xmlns:a16="http://schemas.microsoft.com/office/drawing/2014/main" id="{9955C2F2-92DF-8E59-5F22-2A503640CC97}"/>
              </a:ext>
            </a:extLst>
          </p:cNvPr>
          <p:cNvSpPr/>
          <p:nvPr/>
        </p:nvSpPr>
        <p:spPr>
          <a:xfrm>
            <a:off x="6926580" y="3697686"/>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ETL Tech Lead</a:t>
            </a:r>
          </a:p>
        </p:txBody>
      </p:sp>
      <p:sp>
        <p:nvSpPr>
          <p:cNvPr id="7" name="Rectangle: Rounded Corners 6">
            <a:extLst>
              <a:ext uri="{FF2B5EF4-FFF2-40B4-BE49-F238E27FC236}">
                <a16:creationId xmlns:a16="http://schemas.microsoft.com/office/drawing/2014/main" id="{96A48ACC-60DD-CC55-D630-C4C3BE0BB1B3}"/>
              </a:ext>
            </a:extLst>
          </p:cNvPr>
          <p:cNvSpPr/>
          <p:nvPr/>
        </p:nvSpPr>
        <p:spPr>
          <a:xfrm>
            <a:off x="7246620" y="4396902"/>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Engineers</a:t>
            </a:r>
          </a:p>
        </p:txBody>
      </p:sp>
      <p:sp>
        <p:nvSpPr>
          <p:cNvPr id="8" name="Rectangle: Rounded Corners 7">
            <a:extLst>
              <a:ext uri="{FF2B5EF4-FFF2-40B4-BE49-F238E27FC236}">
                <a16:creationId xmlns:a16="http://schemas.microsoft.com/office/drawing/2014/main" id="{8366E570-ACD4-E5C3-67F0-F49316D92FDC}"/>
              </a:ext>
            </a:extLst>
          </p:cNvPr>
          <p:cNvSpPr/>
          <p:nvPr/>
        </p:nvSpPr>
        <p:spPr>
          <a:xfrm>
            <a:off x="8267700" y="2998470"/>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QA Lead</a:t>
            </a:r>
          </a:p>
        </p:txBody>
      </p:sp>
      <p:sp>
        <p:nvSpPr>
          <p:cNvPr id="11" name="Rectangle: Rounded Corners 10">
            <a:extLst>
              <a:ext uri="{FF2B5EF4-FFF2-40B4-BE49-F238E27FC236}">
                <a16:creationId xmlns:a16="http://schemas.microsoft.com/office/drawing/2014/main" id="{31EA7B09-44E1-BFC5-C851-F2659705ADBD}"/>
              </a:ext>
            </a:extLst>
          </p:cNvPr>
          <p:cNvSpPr/>
          <p:nvPr/>
        </p:nvSpPr>
        <p:spPr>
          <a:xfrm>
            <a:off x="9075420" y="3697686"/>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QA’s</a:t>
            </a:r>
          </a:p>
        </p:txBody>
      </p:sp>
      <p:sp>
        <p:nvSpPr>
          <p:cNvPr id="12" name="Rectangle: Rounded Corners 11">
            <a:extLst>
              <a:ext uri="{FF2B5EF4-FFF2-40B4-BE49-F238E27FC236}">
                <a16:creationId xmlns:a16="http://schemas.microsoft.com/office/drawing/2014/main" id="{B0CEC3CA-F962-1ECF-A897-D1CFBD33707B}"/>
              </a:ext>
            </a:extLst>
          </p:cNvPr>
          <p:cNvSpPr/>
          <p:nvPr/>
        </p:nvSpPr>
        <p:spPr>
          <a:xfrm>
            <a:off x="6926580" y="5124532"/>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 Tech Lead</a:t>
            </a:r>
          </a:p>
        </p:txBody>
      </p:sp>
      <p:sp>
        <p:nvSpPr>
          <p:cNvPr id="13" name="Rectangle: Rounded Corners 12">
            <a:extLst>
              <a:ext uri="{FF2B5EF4-FFF2-40B4-BE49-F238E27FC236}">
                <a16:creationId xmlns:a16="http://schemas.microsoft.com/office/drawing/2014/main" id="{A8FE2C76-59D4-901E-3B06-92D36FE84B6A}"/>
              </a:ext>
            </a:extLst>
          </p:cNvPr>
          <p:cNvSpPr/>
          <p:nvPr/>
        </p:nvSpPr>
        <p:spPr>
          <a:xfrm>
            <a:off x="7246620" y="5875975"/>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 Engineers</a:t>
            </a:r>
          </a:p>
        </p:txBody>
      </p:sp>
      <p:sp>
        <p:nvSpPr>
          <p:cNvPr id="14" name="Rectangle: Rounded Corners 13">
            <a:extLst>
              <a:ext uri="{FF2B5EF4-FFF2-40B4-BE49-F238E27FC236}">
                <a16:creationId xmlns:a16="http://schemas.microsoft.com/office/drawing/2014/main" id="{67494751-5AFA-2EF3-B380-EFBE7F868B16}"/>
              </a:ext>
            </a:extLst>
          </p:cNvPr>
          <p:cNvSpPr/>
          <p:nvPr/>
        </p:nvSpPr>
        <p:spPr>
          <a:xfrm>
            <a:off x="10138410" y="2998470"/>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DevOps Lead Engineer</a:t>
            </a:r>
          </a:p>
        </p:txBody>
      </p:sp>
      <p:cxnSp>
        <p:nvCxnSpPr>
          <p:cNvPr id="16" name="Connector: Elbow 15">
            <a:extLst>
              <a:ext uri="{FF2B5EF4-FFF2-40B4-BE49-F238E27FC236}">
                <a16:creationId xmlns:a16="http://schemas.microsoft.com/office/drawing/2014/main" id="{9AEF7BFE-789D-E523-DE62-AADDD4B57674}"/>
              </a:ext>
            </a:extLst>
          </p:cNvPr>
          <p:cNvCxnSpPr>
            <a:stCxn id="3" idx="2"/>
            <a:endCxn id="4" idx="0"/>
          </p:cNvCxnSpPr>
          <p:nvPr/>
        </p:nvCxnSpPr>
        <p:spPr>
          <a:xfrm rot="5400000">
            <a:off x="5308024" y="819844"/>
            <a:ext cx="421522" cy="39357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E031E4E-B6BE-87BE-4E52-1B2F7109E937}"/>
              </a:ext>
            </a:extLst>
          </p:cNvPr>
          <p:cNvCxnSpPr>
            <a:stCxn id="3" idx="2"/>
            <a:endCxn id="5" idx="0"/>
          </p:cNvCxnSpPr>
          <p:nvPr/>
        </p:nvCxnSpPr>
        <p:spPr>
          <a:xfrm rot="5400000">
            <a:off x="7144444" y="2656264"/>
            <a:ext cx="421522" cy="2628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CF3B964-D5BB-FFC4-EF5D-E25092CCBCA4}"/>
              </a:ext>
            </a:extLst>
          </p:cNvPr>
          <p:cNvCxnSpPr>
            <a:stCxn id="3" idx="2"/>
            <a:endCxn id="8" idx="0"/>
          </p:cNvCxnSpPr>
          <p:nvPr/>
        </p:nvCxnSpPr>
        <p:spPr>
          <a:xfrm rot="16200000" flipH="1">
            <a:off x="8062654" y="2000944"/>
            <a:ext cx="421522" cy="15735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95D918D-80EE-6D86-D638-8CDFCC716A70}"/>
              </a:ext>
            </a:extLst>
          </p:cNvPr>
          <p:cNvCxnSpPr>
            <a:stCxn id="3" idx="2"/>
            <a:endCxn id="14" idx="0"/>
          </p:cNvCxnSpPr>
          <p:nvPr/>
        </p:nvCxnSpPr>
        <p:spPr>
          <a:xfrm rot="16200000" flipH="1">
            <a:off x="8998009" y="1065589"/>
            <a:ext cx="421522" cy="3444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AD10364-8B17-CE0E-4151-D9D9BF67050E}"/>
              </a:ext>
            </a:extLst>
          </p:cNvPr>
          <p:cNvCxnSpPr>
            <a:endCxn id="6" idx="1"/>
          </p:cNvCxnSpPr>
          <p:nvPr/>
        </p:nvCxnSpPr>
        <p:spPr>
          <a:xfrm rot="16200000" flipH="1">
            <a:off x="6574074" y="3625134"/>
            <a:ext cx="419262" cy="285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EFBD97F-9365-1290-036A-BD543F4E94EF}"/>
              </a:ext>
            </a:extLst>
          </p:cNvPr>
          <p:cNvCxnSpPr>
            <a:endCxn id="12" idx="1"/>
          </p:cNvCxnSpPr>
          <p:nvPr/>
        </p:nvCxnSpPr>
        <p:spPr>
          <a:xfrm rot="16200000" flipH="1">
            <a:off x="5871230" y="4349135"/>
            <a:ext cx="1832571" cy="278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D62FCA1-B642-F9A6-F01A-AB555AB2CE5D}"/>
              </a:ext>
            </a:extLst>
          </p:cNvPr>
          <p:cNvCxnSpPr>
            <a:endCxn id="7" idx="1"/>
          </p:cNvCxnSpPr>
          <p:nvPr/>
        </p:nvCxnSpPr>
        <p:spPr>
          <a:xfrm rot="16200000" flipH="1">
            <a:off x="6951264" y="4381500"/>
            <a:ext cx="419262" cy="1714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9CF706F-E2DD-4628-6A28-D9DB52E25113}"/>
              </a:ext>
            </a:extLst>
          </p:cNvPr>
          <p:cNvCxnSpPr>
            <a:endCxn id="13" idx="1"/>
          </p:cNvCxnSpPr>
          <p:nvPr/>
        </p:nvCxnSpPr>
        <p:spPr>
          <a:xfrm rot="16200000" flipH="1">
            <a:off x="6963251" y="5872559"/>
            <a:ext cx="471489" cy="95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769BFF3-6CF5-A9D3-8D44-6EF4F213DC58}"/>
              </a:ext>
            </a:extLst>
          </p:cNvPr>
          <p:cNvCxnSpPr>
            <a:endCxn id="11" idx="1"/>
          </p:cNvCxnSpPr>
          <p:nvPr/>
        </p:nvCxnSpPr>
        <p:spPr>
          <a:xfrm rot="16200000" flipH="1">
            <a:off x="8722062" y="3624282"/>
            <a:ext cx="405726" cy="30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ABB483D-D761-DCE6-1FD9-70928B840D0F}"/>
              </a:ext>
            </a:extLst>
          </p:cNvPr>
          <p:cNvSpPr/>
          <p:nvPr/>
        </p:nvSpPr>
        <p:spPr>
          <a:xfrm>
            <a:off x="2550797" y="1634491"/>
            <a:ext cx="9404983" cy="4926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B4774C73-E548-7BB3-CF79-F6A357518BBB}"/>
              </a:ext>
            </a:extLst>
          </p:cNvPr>
          <p:cNvSpPr/>
          <p:nvPr/>
        </p:nvSpPr>
        <p:spPr>
          <a:xfrm>
            <a:off x="281940" y="1634490"/>
            <a:ext cx="2137410" cy="4926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71793D6D-0115-9AEA-2BDC-FB1AA5A6BA96}"/>
              </a:ext>
            </a:extLst>
          </p:cNvPr>
          <p:cNvSpPr txBox="1"/>
          <p:nvPr/>
        </p:nvSpPr>
        <p:spPr>
          <a:xfrm>
            <a:off x="6690360" y="1214098"/>
            <a:ext cx="2045970" cy="369332"/>
          </a:xfrm>
          <a:prstGeom prst="rect">
            <a:avLst/>
          </a:prstGeom>
          <a:noFill/>
        </p:spPr>
        <p:txBody>
          <a:bodyPr wrap="square" rtlCol="0">
            <a:spAutoFit/>
          </a:bodyPr>
          <a:lstStyle/>
          <a:p>
            <a:pPr algn="ctr"/>
            <a:r>
              <a:rPr lang="en-IN" b="1" dirty="0"/>
              <a:t>Vendor Team</a:t>
            </a:r>
          </a:p>
        </p:txBody>
      </p:sp>
      <p:sp>
        <p:nvSpPr>
          <p:cNvPr id="39" name="TextBox 38">
            <a:extLst>
              <a:ext uri="{FF2B5EF4-FFF2-40B4-BE49-F238E27FC236}">
                <a16:creationId xmlns:a16="http://schemas.microsoft.com/office/drawing/2014/main" id="{8D71D0EE-84DC-6CFE-0161-91EC62C4221B}"/>
              </a:ext>
            </a:extLst>
          </p:cNvPr>
          <p:cNvSpPr txBox="1"/>
          <p:nvPr/>
        </p:nvSpPr>
        <p:spPr>
          <a:xfrm>
            <a:off x="384810" y="1217908"/>
            <a:ext cx="2045970" cy="369332"/>
          </a:xfrm>
          <a:prstGeom prst="rect">
            <a:avLst/>
          </a:prstGeom>
          <a:noFill/>
        </p:spPr>
        <p:txBody>
          <a:bodyPr wrap="square" rtlCol="0">
            <a:spAutoFit/>
          </a:bodyPr>
          <a:lstStyle/>
          <a:p>
            <a:pPr algn="ctr"/>
            <a:r>
              <a:rPr lang="en-IN" b="1" dirty="0"/>
              <a:t>Client Team</a:t>
            </a:r>
          </a:p>
        </p:txBody>
      </p:sp>
      <p:sp>
        <p:nvSpPr>
          <p:cNvPr id="40" name="TextBox 39">
            <a:extLst>
              <a:ext uri="{FF2B5EF4-FFF2-40B4-BE49-F238E27FC236}">
                <a16:creationId xmlns:a16="http://schemas.microsoft.com/office/drawing/2014/main" id="{22063855-F8A6-F7BF-1A1C-10D5A43F80A0}"/>
              </a:ext>
            </a:extLst>
          </p:cNvPr>
          <p:cNvSpPr txBox="1"/>
          <p:nvPr/>
        </p:nvSpPr>
        <p:spPr>
          <a:xfrm>
            <a:off x="10447020" y="5970151"/>
            <a:ext cx="1508760" cy="276999"/>
          </a:xfrm>
          <a:prstGeom prst="rect">
            <a:avLst/>
          </a:prstGeom>
          <a:noFill/>
        </p:spPr>
        <p:txBody>
          <a:bodyPr wrap="square" rtlCol="0">
            <a:spAutoFit/>
          </a:bodyPr>
          <a:lstStyle/>
          <a:p>
            <a:r>
              <a:rPr lang="en-IN" sz="1200" dirty="0"/>
              <a:t>*Located Onshore </a:t>
            </a:r>
          </a:p>
        </p:txBody>
      </p:sp>
      <p:sp>
        <p:nvSpPr>
          <p:cNvPr id="41" name="Rectangle: Rounded Corners 40">
            <a:extLst>
              <a:ext uri="{FF2B5EF4-FFF2-40B4-BE49-F238E27FC236}">
                <a16:creationId xmlns:a16="http://schemas.microsoft.com/office/drawing/2014/main" id="{379144F0-3E60-C22B-4A38-383D9211EFC1}"/>
              </a:ext>
            </a:extLst>
          </p:cNvPr>
          <p:cNvSpPr/>
          <p:nvPr/>
        </p:nvSpPr>
        <p:spPr>
          <a:xfrm>
            <a:off x="384810" y="2070239"/>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 Sponsor</a:t>
            </a:r>
          </a:p>
        </p:txBody>
      </p:sp>
      <p:sp>
        <p:nvSpPr>
          <p:cNvPr id="42" name="Rectangle: Rounded Corners 41">
            <a:extLst>
              <a:ext uri="{FF2B5EF4-FFF2-40B4-BE49-F238E27FC236}">
                <a16:creationId xmlns:a16="http://schemas.microsoft.com/office/drawing/2014/main" id="{1D94E407-04F3-CE65-F54C-BBFADB8498B1}"/>
              </a:ext>
            </a:extLst>
          </p:cNvPr>
          <p:cNvSpPr/>
          <p:nvPr/>
        </p:nvSpPr>
        <p:spPr>
          <a:xfrm>
            <a:off x="422910" y="2691269"/>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Project Manager</a:t>
            </a:r>
          </a:p>
        </p:txBody>
      </p:sp>
      <p:sp>
        <p:nvSpPr>
          <p:cNvPr id="43" name="Rectangle: Rounded Corners 42">
            <a:extLst>
              <a:ext uri="{FF2B5EF4-FFF2-40B4-BE49-F238E27FC236}">
                <a16:creationId xmlns:a16="http://schemas.microsoft.com/office/drawing/2014/main" id="{7DECADF1-872D-2D2A-6BBE-9F38C5740A96}"/>
              </a:ext>
            </a:extLst>
          </p:cNvPr>
          <p:cNvSpPr/>
          <p:nvPr/>
        </p:nvSpPr>
        <p:spPr>
          <a:xfrm>
            <a:off x="422910" y="3326870"/>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Information Architects</a:t>
            </a:r>
          </a:p>
        </p:txBody>
      </p:sp>
      <p:sp>
        <p:nvSpPr>
          <p:cNvPr id="44" name="Rectangle: Rounded Corners 43">
            <a:extLst>
              <a:ext uri="{FF2B5EF4-FFF2-40B4-BE49-F238E27FC236}">
                <a16:creationId xmlns:a16="http://schemas.microsoft.com/office/drawing/2014/main" id="{9B387EED-EDC4-8D46-B00C-CA33D04D35B5}"/>
              </a:ext>
            </a:extLst>
          </p:cNvPr>
          <p:cNvSpPr/>
          <p:nvPr/>
        </p:nvSpPr>
        <p:spPr>
          <a:xfrm>
            <a:off x="419100" y="3977640"/>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 Owner</a:t>
            </a:r>
          </a:p>
        </p:txBody>
      </p:sp>
      <p:sp>
        <p:nvSpPr>
          <p:cNvPr id="45" name="Rectangle: Rounded Corners 44">
            <a:extLst>
              <a:ext uri="{FF2B5EF4-FFF2-40B4-BE49-F238E27FC236}">
                <a16:creationId xmlns:a16="http://schemas.microsoft.com/office/drawing/2014/main" id="{E51E0A3B-D8E2-B635-8889-FA855FF103C4}"/>
              </a:ext>
            </a:extLst>
          </p:cNvPr>
          <p:cNvSpPr/>
          <p:nvPr/>
        </p:nvSpPr>
        <p:spPr>
          <a:xfrm>
            <a:off x="419100" y="4610262"/>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&amp; Business SME’s</a:t>
            </a:r>
          </a:p>
        </p:txBody>
      </p:sp>
      <p:sp>
        <p:nvSpPr>
          <p:cNvPr id="46" name="Rectangle: Rounded Corners 45">
            <a:extLst>
              <a:ext uri="{FF2B5EF4-FFF2-40B4-BE49-F238E27FC236}">
                <a16:creationId xmlns:a16="http://schemas.microsoft.com/office/drawing/2014/main" id="{43F79807-1FDA-9D29-CF6C-4AFA85356F52}"/>
              </a:ext>
            </a:extLst>
          </p:cNvPr>
          <p:cNvSpPr/>
          <p:nvPr/>
        </p:nvSpPr>
        <p:spPr>
          <a:xfrm>
            <a:off x="419100" y="5278087"/>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Acceptance Testers</a:t>
            </a:r>
          </a:p>
        </p:txBody>
      </p:sp>
      <p:sp>
        <p:nvSpPr>
          <p:cNvPr id="47" name="Rectangle: Rounded Corners 46">
            <a:extLst>
              <a:ext uri="{FF2B5EF4-FFF2-40B4-BE49-F238E27FC236}">
                <a16:creationId xmlns:a16="http://schemas.microsoft.com/office/drawing/2014/main" id="{0A545668-A59A-193C-7F35-D45A3FF6C727}"/>
              </a:ext>
            </a:extLst>
          </p:cNvPr>
          <p:cNvSpPr/>
          <p:nvPr/>
        </p:nvSpPr>
        <p:spPr>
          <a:xfrm>
            <a:off x="413387" y="5919453"/>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AWS Admins</a:t>
            </a:r>
          </a:p>
        </p:txBody>
      </p:sp>
      <p:sp>
        <p:nvSpPr>
          <p:cNvPr id="9" name="Rectangle: Rounded Corners 8">
            <a:extLst>
              <a:ext uri="{FF2B5EF4-FFF2-40B4-BE49-F238E27FC236}">
                <a16:creationId xmlns:a16="http://schemas.microsoft.com/office/drawing/2014/main" id="{118A2DF4-25DC-7C58-C1F7-0D5308B921FD}"/>
              </a:ext>
            </a:extLst>
          </p:cNvPr>
          <p:cNvSpPr/>
          <p:nvPr/>
        </p:nvSpPr>
        <p:spPr>
          <a:xfrm>
            <a:off x="4594860" y="2986476"/>
            <a:ext cx="1584960" cy="55990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SCM Business Analyst*</a:t>
            </a:r>
          </a:p>
        </p:txBody>
      </p:sp>
      <p:cxnSp>
        <p:nvCxnSpPr>
          <p:cNvPr id="15" name="Connector: Elbow 14">
            <a:extLst>
              <a:ext uri="{FF2B5EF4-FFF2-40B4-BE49-F238E27FC236}">
                <a16:creationId xmlns:a16="http://schemas.microsoft.com/office/drawing/2014/main" id="{DD1E7BF4-A77A-8F6C-5365-F7F63639F400}"/>
              </a:ext>
            </a:extLst>
          </p:cNvPr>
          <p:cNvCxnSpPr>
            <a:stCxn id="3" idx="2"/>
            <a:endCxn id="9" idx="0"/>
          </p:cNvCxnSpPr>
          <p:nvPr/>
        </p:nvCxnSpPr>
        <p:spPr>
          <a:xfrm rot="5400000">
            <a:off x="6232231" y="1732057"/>
            <a:ext cx="409528" cy="20993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CC5D239-7769-6DC6-E1B4-2C226147AFCD}"/>
              </a:ext>
            </a:extLst>
          </p:cNvPr>
          <p:cNvSpPr/>
          <p:nvPr/>
        </p:nvSpPr>
        <p:spPr>
          <a:xfrm>
            <a:off x="5097780" y="3749430"/>
            <a:ext cx="1280160" cy="55990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UX Designer*</a:t>
            </a:r>
          </a:p>
        </p:txBody>
      </p:sp>
      <p:cxnSp>
        <p:nvCxnSpPr>
          <p:cNvPr id="21" name="Connector: Elbow 20">
            <a:extLst>
              <a:ext uri="{FF2B5EF4-FFF2-40B4-BE49-F238E27FC236}">
                <a16:creationId xmlns:a16="http://schemas.microsoft.com/office/drawing/2014/main" id="{5514D9EC-E160-4E78-4DF8-56AC63741D6A}"/>
              </a:ext>
            </a:extLst>
          </p:cNvPr>
          <p:cNvCxnSpPr>
            <a:endCxn id="17" idx="1"/>
          </p:cNvCxnSpPr>
          <p:nvPr/>
        </p:nvCxnSpPr>
        <p:spPr>
          <a:xfrm rot="16200000" flipH="1">
            <a:off x="4720455" y="3652059"/>
            <a:ext cx="457470" cy="2971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33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91AF-B397-8613-CB9D-5EABDB197DCC}"/>
              </a:ext>
            </a:extLst>
          </p:cNvPr>
          <p:cNvSpPr>
            <a:spLocks noGrp="1"/>
          </p:cNvSpPr>
          <p:nvPr>
            <p:ph type="title"/>
          </p:nvPr>
        </p:nvSpPr>
        <p:spPr>
          <a:xfrm>
            <a:off x="838200" y="365125"/>
            <a:ext cx="10515600" cy="594995"/>
          </a:xfrm>
        </p:spPr>
        <p:txBody>
          <a:bodyPr>
            <a:normAutofit/>
          </a:bodyPr>
          <a:lstStyle/>
          <a:p>
            <a:r>
              <a:rPr lang="en-IN" dirty="0"/>
              <a:t>Execution Approach</a:t>
            </a:r>
          </a:p>
        </p:txBody>
      </p:sp>
      <p:pic>
        <p:nvPicPr>
          <p:cNvPr id="4" name="Picture 3">
            <a:extLst>
              <a:ext uri="{FF2B5EF4-FFF2-40B4-BE49-F238E27FC236}">
                <a16:creationId xmlns:a16="http://schemas.microsoft.com/office/drawing/2014/main" id="{1AFDF4D8-6293-F307-0FB1-1F83ABF0517C}"/>
              </a:ext>
            </a:extLst>
          </p:cNvPr>
          <p:cNvPicPr>
            <a:picLocks noChangeAspect="1"/>
          </p:cNvPicPr>
          <p:nvPr/>
        </p:nvPicPr>
        <p:blipFill>
          <a:blip r:embed="rId2"/>
          <a:stretch>
            <a:fillRect/>
          </a:stretch>
        </p:blipFill>
        <p:spPr>
          <a:xfrm>
            <a:off x="697230" y="1840231"/>
            <a:ext cx="6945630" cy="4265294"/>
          </a:xfrm>
          <a:prstGeom prst="rect">
            <a:avLst/>
          </a:prstGeom>
          <a:ln>
            <a:solidFill>
              <a:schemeClr val="tx1"/>
            </a:solidFill>
          </a:ln>
        </p:spPr>
      </p:pic>
      <p:sp>
        <p:nvSpPr>
          <p:cNvPr id="5" name="TextBox 4">
            <a:extLst>
              <a:ext uri="{FF2B5EF4-FFF2-40B4-BE49-F238E27FC236}">
                <a16:creationId xmlns:a16="http://schemas.microsoft.com/office/drawing/2014/main" id="{58B10C31-D6F6-11C1-3944-58481684C653}"/>
              </a:ext>
            </a:extLst>
          </p:cNvPr>
          <p:cNvSpPr txBox="1"/>
          <p:nvPr/>
        </p:nvSpPr>
        <p:spPr>
          <a:xfrm>
            <a:off x="8161020" y="2126218"/>
            <a:ext cx="3737610" cy="3693319"/>
          </a:xfrm>
          <a:prstGeom prst="rect">
            <a:avLst/>
          </a:prstGeom>
          <a:noFill/>
        </p:spPr>
        <p:txBody>
          <a:bodyPr wrap="square" rtlCol="0">
            <a:spAutoFit/>
          </a:bodyPr>
          <a:lstStyle/>
          <a:p>
            <a:pPr marL="285750" indent="-285750">
              <a:buFontTx/>
              <a:buChar char="-"/>
            </a:pPr>
            <a:r>
              <a:rPr lang="en-IN" dirty="0"/>
              <a:t>A Hybrid execution approach which combines elements of waterfall and agile.</a:t>
            </a:r>
          </a:p>
          <a:p>
            <a:pPr marL="285750" indent="-285750">
              <a:buFontTx/>
              <a:buChar char="-"/>
            </a:pPr>
            <a:r>
              <a:rPr lang="en-IN" dirty="0"/>
              <a:t>The requirements and architecture will be done in waterfall. Once completed, the project plan will be re-baselined</a:t>
            </a:r>
          </a:p>
          <a:p>
            <a:pPr marL="285750" indent="-285750">
              <a:buFontTx/>
              <a:buChar char="-"/>
            </a:pPr>
            <a:r>
              <a:rPr lang="en-IN" dirty="0"/>
              <a:t>Implementation will be done using scrum methodology in a 2 week sprint</a:t>
            </a:r>
          </a:p>
          <a:p>
            <a:pPr marL="285750" indent="-285750">
              <a:buFontTx/>
              <a:buChar char="-"/>
            </a:pPr>
            <a:r>
              <a:rPr lang="en-IN" dirty="0"/>
              <a:t>Std scrum ceremonies will be finalized along with the client stakeholders.</a:t>
            </a:r>
          </a:p>
        </p:txBody>
      </p:sp>
    </p:spTree>
    <p:extLst>
      <p:ext uri="{BB962C8B-B14F-4D97-AF65-F5344CB8AC3E}">
        <p14:creationId xmlns:p14="http://schemas.microsoft.com/office/powerpoint/2010/main" val="147173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626D-BCF4-42BA-E0D6-697098E2E5E9}"/>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79225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F0D42-A870-48D9-95F2-3AC5AB566AB4}"/>
              </a:ext>
            </a:extLst>
          </p:cNvPr>
          <p:cNvSpPr>
            <a:spLocks noGrp="1"/>
          </p:cNvSpPr>
          <p:nvPr>
            <p:ph type="title"/>
          </p:nvPr>
        </p:nvSpPr>
        <p:spPr>
          <a:xfrm>
            <a:off x="838200" y="365125"/>
            <a:ext cx="10515600" cy="1325563"/>
          </a:xfrm>
        </p:spPr>
        <p:txBody>
          <a:bodyPr>
            <a:normAutofit/>
          </a:bodyPr>
          <a:lstStyle/>
          <a:p>
            <a:r>
              <a:rPr lang="en-US" sz="5400" dirty="0"/>
              <a:t>Needs/Challenges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0F6CE6-E293-4F3A-9AEB-0AE6C30181E9}"/>
              </a:ext>
            </a:extLst>
          </p:cNvPr>
          <p:cNvSpPr>
            <a:spLocks noGrp="1"/>
          </p:cNvSpPr>
          <p:nvPr>
            <p:ph idx="1"/>
          </p:nvPr>
        </p:nvSpPr>
        <p:spPr>
          <a:xfrm>
            <a:off x="496291" y="2093977"/>
            <a:ext cx="11196369" cy="4398898"/>
          </a:xfrm>
        </p:spPr>
        <p:txBody>
          <a:bodyPr lIns="108000" numCol="2">
            <a:noAutofit/>
          </a:bodyPr>
          <a:lstStyle/>
          <a:p>
            <a:pPr marL="0" indent="0">
              <a:spcBef>
                <a:spcPts val="0"/>
              </a:spcBef>
              <a:buNone/>
            </a:pPr>
            <a:r>
              <a:rPr lang="en-US" sz="1400" b="1" dirty="0">
                <a:ea typeface="Times New Roman" panose="02020603050405020304" pitchFamily="18" charset="0"/>
                <a:cs typeface="Calibri" panose="020F0502020204030204" pitchFamily="34" charset="0"/>
              </a:rPr>
              <a:t>Business needs/challenges</a:t>
            </a:r>
          </a:p>
          <a:p>
            <a:pPr rtl="0" fontAlgn="base">
              <a:spcBef>
                <a:spcPts val="0"/>
              </a:spcBef>
              <a:spcAft>
                <a:spcPts val="0"/>
              </a:spcAft>
              <a:buFont typeface="Arial" panose="020B0604020202020204" pitchFamily="34" charset="0"/>
              <a:buChar char="•"/>
            </a:pPr>
            <a:r>
              <a:rPr lang="en-US" sz="1400" dirty="0">
                <a:cs typeface="Calibri" panose="020F0502020204030204" pitchFamily="34" charset="0"/>
              </a:rPr>
              <a:t>Impact of e-Influence -Important influence channel – more offline purchases being influenced online</a:t>
            </a:r>
          </a:p>
          <a:p>
            <a:pPr marL="742950" lvl="1" indent="-285750" rtl="0" fontAlgn="base">
              <a:spcBef>
                <a:spcPts val="150"/>
              </a:spcBef>
              <a:spcAft>
                <a:spcPts val="0"/>
              </a:spcAft>
              <a:buFont typeface="Arial" panose="020B0604020202020204" pitchFamily="34" charset="0"/>
              <a:buChar char="•"/>
            </a:pPr>
            <a:r>
              <a:rPr lang="en-US" sz="1400" dirty="0">
                <a:cs typeface="Calibri" panose="020F0502020204030204" pitchFamily="34" charset="0"/>
              </a:rPr>
              <a:t>Need to drive business momentum through deep understanding of the drivers</a:t>
            </a:r>
          </a:p>
          <a:p>
            <a:pPr fontAlgn="base">
              <a:spcBef>
                <a:spcPts val="150"/>
              </a:spcBef>
            </a:pPr>
            <a:r>
              <a:rPr lang="en-US" sz="1400" dirty="0"/>
              <a:t>Differentiation in the CG market is difficult because producers can only compete in availability, range of products and prices. </a:t>
            </a:r>
            <a:endParaRPr lang="en-US" sz="1400" dirty="0">
              <a:cs typeface="Calibri" panose="020F0502020204030204" pitchFamily="34" charset="0"/>
            </a:endParaRPr>
          </a:p>
          <a:p>
            <a:pPr fontAlgn="base">
              <a:spcBef>
                <a:spcPts val="150"/>
              </a:spcBef>
            </a:pPr>
            <a:r>
              <a:rPr lang="en-US" sz="1400" b="0" i="0" dirty="0">
                <a:effectLst/>
              </a:rPr>
              <a:t>Local regulations and compliance</a:t>
            </a:r>
            <a:endParaRPr lang="en-US" sz="1400" dirty="0">
              <a:cs typeface="Calibri" panose="020F0502020204030204" pitchFamily="34" charset="0"/>
            </a:endParaRPr>
          </a:p>
          <a:p>
            <a:pPr fontAlgn="base">
              <a:spcBef>
                <a:spcPts val="150"/>
              </a:spcBef>
            </a:pPr>
            <a:r>
              <a:rPr lang="en-US" sz="1400" dirty="0"/>
              <a:t>Increase in Advertising spending are affecting margins</a:t>
            </a:r>
            <a:endParaRPr lang="en-US" sz="1400" dirty="0">
              <a:cs typeface="Calibri" panose="020F0502020204030204" pitchFamily="34" charset="0"/>
            </a:endParaRPr>
          </a:p>
          <a:p>
            <a:pPr rtl="0" fontAlgn="base">
              <a:spcBef>
                <a:spcPts val="150"/>
              </a:spcBef>
              <a:spcAft>
                <a:spcPts val="0"/>
              </a:spcAft>
              <a:buFont typeface="Arial" panose="020B0604020202020204" pitchFamily="34" charset="0"/>
              <a:buChar char="•"/>
            </a:pPr>
            <a:r>
              <a:rPr lang="en-US" sz="1400" dirty="0"/>
              <a:t>Competes with other huge companies like Unilever, P&amp;G and Nestlé and local companies that try to dominate every market</a:t>
            </a:r>
          </a:p>
          <a:p>
            <a:pPr rtl="0" fontAlgn="base">
              <a:spcBef>
                <a:spcPts val="150"/>
              </a:spcBef>
              <a:spcAft>
                <a:spcPts val="0"/>
              </a:spcAft>
              <a:buFont typeface="Arial" panose="020B0604020202020204" pitchFamily="34" charset="0"/>
              <a:buChar char="•"/>
            </a:pPr>
            <a:r>
              <a:rPr lang="en-US" sz="1400" dirty="0"/>
              <a:t>Need for capability to help </a:t>
            </a:r>
            <a:r>
              <a:rPr lang="en-US" sz="1400" dirty="0">
                <a:cs typeface="Calibri" panose="020F0502020204030204" pitchFamily="34" charset="0"/>
              </a:rPr>
              <a:t>business not only to perform better analytics and insights, but also to help them in strategic decision making.</a:t>
            </a:r>
          </a:p>
          <a:p>
            <a:pPr rtl="0" fontAlgn="base">
              <a:spcBef>
                <a:spcPts val="0"/>
              </a:spcBef>
              <a:spcAft>
                <a:spcPts val="0"/>
              </a:spcAft>
              <a:buFont typeface="Arial" panose="020B0604020202020204" pitchFamily="34" charset="0"/>
              <a:buChar char="•"/>
            </a:pPr>
            <a:r>
              <a:rPr lang="en-US" sz="1400" dirty="0">
                <a:cs typeface="Calibri" panose="020F0502020204030204" pitchFamily="34" charset="0"/>
              </a:rPr>
              <a:t>Efforts spent in doing the manual activities like extracting and cleansing of data from different data sources and creating manual KPI dashboards out of it.</a:t>
            </a:r>
          </a:p>
          <a:p>
            <a:pPr rtl="0" fontAlgn="base">
              <a:spcBef>
                <a:spcPts val="0"/>
              </a:spcBef>
              <a:spcAft>
                <a:spcPts val="0"/>
              </a:spcAft>
              <a:buFont typeface="Arial" panose="020B0604020202020204" pitchFamily="34" charset="0"/>
              <a:buChar char="•"/>
            </a:pPr>
            <a:r>
              <a:rPr lang="en-US" sz="1400" dirty="0">
                <a:cs typeface="Calibri" panose="020F0502020204030204" pitchFamily="34" charset="0"/>
              </a:rPr>
              <a:t>Need for capability to perform predictive analytics and forecasting.</a:t>
            </a:r>
          </a:p>
          <a:p>
            <a:pPr rtl="0" fontAlgn="base">
              <a:spcBef>
                <a:spcPts val="0"/>
              </a:spcBef>
              <a:spcAft>
                <a:spcPts val="0"/>
              </a:spcAft>
              <a:buFont typeface="Arial" panose="020B0604020202020204" pitchFamily="34" charset="0"/>
              <a:buChar char="•"/>
            </a:pPr>
            <a:r>
              <a:rPr lang="en-US" sz="1400" dirty="0">
                <a:cs typeface="Calibri" panose="020F0502020204030204" pitchFamily="34" charset="0"/>
              </a:rPr>
              <a:t>Digital transformation-based challenges with multiple applications to manage and not providing a unified view of products and other insights</a:t>
            </a:r>
          </a:p>
          <a:p>
            <a:pPr marL="0" indent="0">
              <a:spcBef>
                <a:spcPts val="0"/>
              </a:spcBef>
              <a:buNone/>
            </a:pPr>
            <a:endParaRPr lang="en-US" sz="1400" b="1" dirty="0">
              <a:ea typeface="Times New Roman" panose="02020603050405020304" pitchFamily="18" charset="0"/>
              <a:cs typeface="Calibri" panose="020F0502020204030204" pitchFamily="34" charset="0"/>
            </a:endParaRPr>
          </a:p>
          <a:p>
            <a:pPr marL="0" indent="0">
              <a:spcBef>
                <a:spcPts val="0"/>
              </a:spcBef>
              <a:buNone/>
            </a:pPr>
            <a:endParaRPr lang="en-US" sz="1400" b="1" dirty="0">
              <a:ea typeface="Times New Roman" panose="02020603050405020304" pitchFamily="18" charset="0"/>
              <a:cs typeface="Calibri" panose="020F0502020204030204" pitchFamily="34" charset="0"/>
            </a:endParaRPr>
          </a:p>
          <a:p>
            <a:pPr marL="0" indent="0">
              <a:spcBef>
                <a:spcPts val="0"/>
              </a:spcBef>
              <a:buNone/>
            </a:pPr>
            <a:r>
              <a:rPr lang="en-US" sz="1400" b="1" dirty="0">
                <a:ea typeface="Times New Roman" panose="02020603050405020304" pitchFamily="18" charset="0"/>
                <a:cs typeface="Calibri" panose="020F0502020204030204" pitchFamily="34" charset="0"/>
              </a:rPr>
              <a:t>Technical Challenges</a:t>
            </a:r>
          </a:p>
          <a:p>
            <a:pPr>
              <a:spcBef>
                <a:spcPts val="0"/>
              </a:spcBef>
            </a:pPr>
            <a:r>
              <a:rPr lang="en-US" sz="1400" dirty="0">
                <a:ea typeface="Times New Roman" panose="02020603050405020304" pitchFamily="18" charset="0"/>
                <a:cs typeface="Calibri" panose="020F0502020204030204" pitchFamily="34" charset="0"/>
              </a:rPr>
              <a:t>And as the growth of data both internal and external grows exponentially, the traditional methods of storing vast volumes of data in a database or data warehouse are no longer sustainable or cost effective</a:t>
            </a:r>
          </a:p>
          <a:p>
            <a:pPr>
              <a:spcBef>
                <a:spcPts val="0"/>
              </a:spcBef>
            </a:pPr>
            <a:r>
              <a:rPr lang="en-US" sz="1400" dirty="0">
                <a:cs typeface="Calibri" panose="020F0502020204030204" pitchFamily="34" charset="0"/>
              </a:rPr>
              <a:t>Unavailability of platform to host all the data sets from different sources into one data repository</a:t>
            </a:r>
            <a:endParaRPr lang="en-US" sz="1400" dirty="0">
              <a:ea typeface="Times New Roman" panose="02020603050405020304" pitchFamily="18" charset="0"/>
              <a:cs typeface="Calibri" panose="020F0502020204030204" pitchFamily="34" charset="0"/>
            </a:endParaRPr>
          </a:p>
          <a:p>
            <a:pPr>
              <a:spcBef>
                <a:spcPts val="0"/>
              </a:spcBef>
            </a:pPr>
            <a:r>
              <a:rPr lang="en-US" sz="1400" dirty="0">
                <a:cs typeface="Calibri" panose="020F0502020204030204" pitchFamily="34" charset="0"/>
              </a:rPr>
              <a:t>Challenges related to unextractable datasets from all different data sources resulting into not so accurate analytics</a:t>
            </a:r>
            <a:endParaRPr lang="en-US" sz="1400" dirty="0">
              <a:ea typeface="Times New Roman" panose="02020603050405020304" pitchFamily="18" charset="0"/>
              <a:cs typeface="Calibri" panose="020F0502020204030204" pitchFamily="34" charset="0"/>
            </a:endParaRPr>
          </a:p>
          <a:p>
            <a:pPr>
              <a:spcBef>
                <a:spcPts val="0"/>
              </a:spcBef>
            </a:pPr>
            <a:r>
              <a:rPr lang="en-US" sz="1400" dirty="0">
                <a:ea typeface="Times New Roman" panose="02020603050405020304" pitchFamily="18" charset="0"/>
                <a:cs typeface="Calibri" panose="020F0502020204030204" pitchFamily="34" charset="0"/>
              </a:rPr>
              <a:t>Global users with role-based access controls and security</a:t>
            </a:r>
          </a:p>
          <a:p>
            <a:pPr>
              <a:spcBef>
                <a:spcPts val="0"/>
              </a:spcBef>
            </a:pPr>
            <a:r>
              <a:rPr lang="en-US" sz="1400" dirty="0">
                <a:ea typeface="Times New Roman" panose="02020603050405020304" pitchFamily="18" charset="0"/>
                <a:cs typeface="Calibri" panose="020F0502020204030204" pitchFamily="34" charset="0"/>
              </a:rPr>
              <a:t>Reduce the cost by consolidating data across various MPP database instances and reduce duplicate and proliferation of data across the platform. There is no general framework that could be adapted by different business units and geographies to onboard data to the current data platform</a:t>
            </a:r>
          </a:p>
          <a:p>
            <a:pPr>
              <a:spcBef>
                <a:spcPts val="0"/>
              </a:spcBef>
            </a:pPr>
            <a:r>
              <a:rPr lang="en-US" sz="1400" dirty="0">
                <a:ea typeface="Times New Roman" panose="02020603050405020304" pitchFamily="18" charset="0"/>
                <a:cs typeface="Calibri" panose="020F0502020204030204" pitchFamily="34" charset="0"/>
              </a:rPr>
              <a:t>Performance issues across the board for batch workloads and also for data consumption from the platform through various BI tools</a:t>
            </a:r>
          </a:p>
          <a:p>
            <a:pPr>
              <a:spcBef>
                <a:spcPts val="0"/>
              </a:spcBef>
            </a:pPr>
            <a:r>
              <a:rPr lang="en-US" sz="1400" dirty="0">
                <a:ea typeface="Times New Roman" panose="02020603050405020304" pitchFamily="18" charset="0"/>
                <a:cs typeface="Calibri" panose="020F0502020204030204" pitchFamily="34" charset="0"/>
              </a:rPr>
              <a:t>Client is embarking to strengthen and expand its analytics platform by using data from the on-premise MPP data warehouse, SAP HANA &amp; MDM system to the cloud ecosystem for processing and to have supply chain analytics/analysis in place for effective management decisions.</a:t>
            </a:r>
          </a:p>
          <a:p>
            <a:pPr marL="0" indent="0">
              <a:spcBef>
                <a:spcPts val="0"/>
              </a:spcBef>
              <a:buNone/>
            </a:pPr>
            <a:endParaRPr lang="en-US" sz="1400" dirty="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65653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9112F-F6B3-4079-85FF-DF7FB9F37808}"/>
              </a:ext>
            </a:extLst>
          </p:cNvPr>
          <p:cNvSpPr>
            <a:spLocks noGrp="1"/>
          </p:cNvSpPr>
          <p:nvPr>
            <p:ph type="title"/>
          </p:nvPr>
        </p:nvSpPr>
        <p:spPr>
          <a:xfrm>
            <a:off x="838200" y="365125"/>
            <a:ext cx="10515600" cy="1325563"/>
          </a:xfrm>
        </p:spPr>
        <p:txBody>
          <a:bodyPr>
            <a:normAutofit/>
          </a:bodyPr>
          <a:lstStyle/>
          <a:p>
            <a:r>
              <a:rPr lang="en-US" sz="5400"/>
              <a:t>Ask from the client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8E7796-85C3-4808-9DE8-CC9870982D7F}"/>
              </a:ext>
            </a:extLst>
          </p:cNvPr>
          <p:cNvSpPr>
            <a:spLocks noGrp="1"/>
          </p:cNvSpPr>
          <p:nvPr>
            <p:ph idx="1"/>
          </p:nvPr>
        </p:nvSpPr>
        <p:spPr>
          <a:xfrm>
            <a:off x="669036" y="2132584"/>
            <a:ext cx="11257280" cy="4117848"/>
          </a:xfrm>
        </p:spPr>
        <p:txBody>
          <a:bodyPr>
            <a:noAutofit/>
          </a:bodyPr>
          <a:lstStyle/>
          <a:p>
            <a:pPr rtl="0" fontAlgn="base">
              <a:spcBef>
                <a:spcPts val="150"/>
              </a:spcBef>
              <a:spcAft>
                <a:spcPts val="0"/>
              </a:spcAft>
              <a:buFont typeface="Arial" panose="020B0604020202020204" pitchFamily="34" charset="0"/>
              <a:buChar char="•"/>
            </a:pPr>
            <a:r>
              <a:rPr lang="en-US" sz="1600" dirty="0"/>
              <a:t>Use Insights and intelligence to differentiate themselves in the market with other large companies like Unilever, P&amp;G and Nestlé and local companies. </a:t>
            </a:r>
          </a:p>
          <a:p>
            <a:pPr rtl="0" fontAlgn="base">
              <a:spcBef>
                <a:spcPts val="150"/>
              </a:spcBef>
              <a:spcAft>
                <a:spcPts val="0"/>
              </a:spcAft>
              <a:buFont typeface="Arial" panose="020B0604020202020204" pitchFamily="34" charset="0"/>
              <a:buChar char="•"/>
            </a:pPr>
            <a:r>
              <a:rPr lang="en-US" sz="1600" dirty="0"/>
              <a:t>Need for capability to help </a:t>
            </a:r>
            <a:r>
              <a:rPr lang="en-US" sz="1600" dirty="0">
                <a:cs typeface="Calibri" panose="020F0502020204030204" pitchFamily="34" charset="0"/>
              </a:rPr>
              <a:t>business not only to perform better analytics and insights, but also to help them in strategic decision making.</a:t>
            </a:r>
            <a:endParaRPr lang="en-US" sz="1600" dirty="0">
              <a:ea typeface="Times New Roman" panose="02020603050405020304" pitchFamily="18" charset="0"/>
              <a:cs typeface="Calibri" panose="020F0502020204030204" pitchFamily="34" charset="0"/>
            </a:endParaRPr>
          </a:p>
          <a:p>
            <a:pPr>
              <a:spcBef>
                <a:spcPts val="0"/>
              </a:spcBef>
              <a:spcAft>
                <a:spcPts val="600"/>
              </a:spcAft>
            </a:pPr>
            <a:r>
              <a:rPr lang="en-US" sz="1600" dirty="0">
                <a:ea typeface="Times New Roman" panose="02020603050405020304" pitchFamily="18" charset="0"/>
                <a:cs typeface="Calibri" panose="020F0502020204030204" pitchFamily="34" charset="0"/>
              </a:rPr>
              <a:t>Use of data mesh principles to follow de-centralized, domain driven solution principles to enable “Faster time to market”</a:t>
            </a:r>
          </a:p>
          <a:p>
            <a:pPr>
              <a:spcBef>
                <a:spcPts val="0"/>
              </a:spcBef>
              <a:spcAft>
                <a:spcPts val="600"/>
              </a:spcAft>
            </a:pPr>
            <a:r>
              <a:rPr lang="en-US" sz="1600" dirty="0">
                <a:ea typeface="Times New Roman" panose="02020603050405020304" pitchFamily="18" charset="0"/>
                <a:cs typeface="Calibri" panose="020F0502020204030204" pitchFamily="34" charset="0"/>
              </a:rPr>
              <a:t>Roadmap of Platform features implementation and use-case implementation roadmap</a:t>
            </a:r>
          </a:p>
          <a:p>
            <a:pPr>
              <a:spcBef>
                <a:spcPts val="0"/>
              </a:spcBef>
              <a:spcAft>
                <a:spcPts val="600"/>
              </a:spcAft>
            </a:pPr>
            <a:r>
              <a:rPr lang="en-US" sz="1600" dirty="0">
                <a:ea typeface="Times New Roman" panose="02020603050405020304" pitchFamily="18" charset="0"/>
                <a:cs typeface="Calibri" panose="020F0502020204030204" pitchFamily="34" charset="0"/>
              </a:rPr>
              <a:t>General framework for data onboarding and data consumption </a:t>
            </a:r>
          </a:p>
          <a:p>
            <a:pPr>
              <a:spcBef>
                <a:spcPts val="0"/>
              </a:spcBef>
              <a:spcAft>
                <a:spcPts val="600"/>
              </a:spcAft>
            </a:pPr>
            <a:r>
              <a:rPr lang="en-US" sz="1600" dirty="0">
                <a:ea typeface="Times New Roman" panose="02020603050405020304" pitchFamily="18" charset="0"/>
                <a:cs typeface="Calibri" panose="020F0502020204030204" pitchFamily="34" charset="0"/>
              </a:rPr>
              <a:t>Meet the performance NFR’s for both real-time, batch jobs and for BI reports, data science and other type of workloads</a:t>
            </a:r>
          </a:p>
          <a:p>
            <a:pPr>
              <a:spcBef>
                <a:spcPts val="0"/>
              </a:spcBef>
              <a:spcAft>
                <a:spcPts val="600"/>
              </a:spcAft>
            </a:pPr>
            <a:r>
              <a:rPr lang="en-US" sz="1600" dirty="0">
                <a:ea typeface="Times New Roman" panose="02020603050405020304" pitchFamily="18" charset="0"/>
                <a:cs typeface="Calibri" panose="020F0502020204030204" pitchFamily="34" charset="0"/>
              </a:rPr>
              <a:t>Charge-back and business engagement models available as part of the operating model</a:t>
            </a:r>
          </a:p>
          <a:p>
            <a:pPr>
              <a:spcBef>
                <a:spcPts val="0"/>
              </a:spcBef>
              <a:spcAft>
                <a:spcPts val="600"/>
              </a:spcAft>
            </a:pPr>
            <a:r>
              <a:rPr lang="en-US" sz="1600" dirty="0">
                <a:ea typeface="Times New Roman" panose="02020603050405020304" pitchFamily="18" charset="0"/>
                <a:cs typeface="Calibri" panose="020F0502020204030204" pitchFamily="34" charset="0"/>
              </a:rPr>
              <a:t>Enable end to end data governance and use of data stewards effectively in the platform</a:t>
            </a:r>
          </a:p>
          <a:p>
            <a:pPr>
              <a:spcBef>
                <a:spcPts val="0"/>
              </a:spcBef>
              <a:spcAft>
                <a:spcPts val="600"/>
              </a:spcAft>
            </a:pPr>
            <a:r>
              <a:rPr lang="en-US" sz="1600" dirty="0">
                <a:ea typeface="Times New Roman" panose="02020603050405020304" pitchFamily="18" charset="0"/>
                <a:cs typeface="Calibri" panose="020F0502020204030204" pitchFamily="34" charset="0"/>
              </a:rPr>
              <a:t>Ensure high availability and disaster recovery</a:t>
            </a:r>
          </a:p>
          <a:p>
            <a:pPr>
              <a:spcBef>
                <a:spcPts val="0"/>
              </a:spcBef>
              <a:spcAft>
                <a:spcPts val="600"/>
              </a:spcAft>
            </a:pPr>
            <a:r>
              <a:rPr lang="en-US" sz="1600" dirty="0">
                <a:ea typeface="Times New Roman" panose="02020603050405020304" pitchFamily="18" charset="0"/>
                <a:cs typeface="Calibri" panose="020F0502020204030204" pitchFamily="34" charset="0"/>
              </a:rPr>
              <a:t>Role based access controls across geographies and business units. </a:t>
            </a:r>
          </a:p>
          <a:p>
            <a:pPr>
              <a:spcBef>
                <a:spcPts val="0"/>
              </a:spcBef>
              <a:spcAft>
                <a:spcPts val="600"/>
              </a:spcAft>
            </a:pPr>
            <a:r>
              <a:rPr lang="en-US" sz="1600" dirty="0">
                <a:ea typeface="Times New Roman" panose="02020603050405020304" pitchFamily="18" charset="0"/>
                <a:cs typeface="Calibri" panose="020F0502020204030204" pitchFamily="34" charset="0"/>
              </a:rPr>
              <a:t>Ingest Historical data (~5 years) to Cloud to create a global data lake and provide a framework to customize rules and KPI’s for local geographies and business units</a:t>
            </a:r>
          </a:p>
          <a:p>
            <a:pPr>
              <a:spcBef>
                <a:spcPts val="0"/>
              </a:spcBef>
              <a:spcAft>
                <a:spcPts val="600"/>
              </a:spcAft>
            </a:pPr>
            <a:r>
              <a:rPr lang="en-US" sz="1600" dirty="0">
                <a:ea typeface="Times New Roman" panose="02020603050405020304" pitchFamily="18" charset="0"/>
                <a:cs typeface="Calibri" panose="020F0502020204030204" pitchFamily="34" charset="0"/>
              </a:rPr>
              <a:t>Transform and curate the source data for consumption across the business units and geographies  </a:t>
            </a:r>
          </a:p>
        </p:txBody>
      </p:sp>
    </p:spTree>
    <p:extLst>
      <p:ext uri="{BB962C8B-B14F-4D97-AF65-F5344CB8AC3E}">
        <p14:creationId xmlns:p14="http://schemas.microsoft.com/office/powerpoint/2010/main" val="98407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2068E83-7EF1-1E59-AE76-76FD57910E24}"/>
              </a:ext>
            </a:extLst>
          </p:cNvPr>
          <p:cNvSpPr txBox="1"/>
          <p:nvPr/>
        </p:nvSpPr>
        <p:spPr>
          <a:xfrm>
            <a:off x="563526" y="343163"/>
            <a:ext cx="10632557" cy="5693866"/>
          </a:xfrm>
          <a:prstGeom prst="rect">
            <a:avLst/>
          </a:prstGeom>
          <a:noFill/>
        </p:spPr>
        <p:txBody>
          <a:bodyPr wrap="square">
            <a:spAutoFit/>
          </a:bodyPr>
          <a:lstStyle/>
          <a:p>
            <a:pPr algn="l" rtl="0"/>
            <a:r>
              <a:rPr lang="en-US" sz="1400" b="1" i="0" u="sng" dirty="0">
                <a:solidFill>
                  <a:srgbClr val="000000"/>
                </a:solidFill>
                <a:effectLst/>
                <a:latin typeface="Aptos" panose="020B0004020202020204" pitchFamily="34" charset="0"/>
              </a:rPr>
              <a:t>Proposed solution and approach</a:t>
            </a:r>
            <a:endParaRPr lang="en-US" sz="1400" b="0" i="0" dirty="0">
              <a:solidFill>
                <a:srgbClr val="000000"/>
              </a:solidFill>
              <a:effectLst/>
              <a:latin typeface="Aptos" panose="020B0004020202020204" pitchFamily="34" charset="0"/>
            </a:endParaRP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Solution Architecture including technical architecture (both component level and deployment)</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High level roadmap (Blueprint)</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Development methodology recommendation and approach/framework</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Estimates, Resource Plan and staffing model (with </a:t>
            </a:r>
            <a:r>
              <a:rPr lang="en-US" sz="1400" b="1" i="0" u="sng" dirty="0">
                <a:solidFill>
                  <a:srgbClr val="000000"/>
                </a:solidFill>
                <a:effectLst/>
                <a:latin typeface="Aptos" panose="020B0004020202020204" pitchFamily="34" charset="0"/>
              </a:rPr>
              <a:t>Work break down structure</a:t>
            </a:r>
            <a:r>
              <a:rPr lang="en-US" sz="1400" b="0" i="0" dirty="0">
                <a:solidFill>
                  <a:srgbClr val="000000"/>
                </a:solidFill>
                <a:effectLst/>
                <a:latin typeface="Aptos" panose="020B0004020202020204" pitchFamily="34" charset="0"/>
              </a:rPr>
              <a:t> sheet)</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Engagement Type and Costs</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Delivery governance approach</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Risks / Constraints/ Dependencies</a:t>
            </a:r>
          </a:p>
          <a:p>
            <a:pPr algn="l" rtl="0"/>
            <a:endParaRPr lang="en-US" sz="1400" b="0" i="0" dirty="0">
              <a:solidFill>
                <a:srgbClr val="000000"/>
              </a:solidFill>
              <a:effectLst/>
              <a:latin typeface="Aptos" panose="020B0004020202020204" pitchFamily="34" charset="0"/>
            </a:endParaRPr>
          </a:p>
          <a:p>
            <a:pPr algn="l" rtl="0"/>
            <a:r>
              <a:rPr lang="en-US" sz="1400" b="0" i="0" dirty="0">
                <a:solidFill>
                  <a:srgbClr val="000000"/>
                </a:solidFill>
                <a:effectLst/>
                <a:latin typeface="Aptos" panose="020B0004020202020204" pitchFamily="34" charset="0"/>
              </a:rPr>
              <a:t> </a:t>
            </a:r>
            <a:r>
              <a:rPr lang="en-US" sz="1400" b="1" i="0" u="sng" dirty="0">
                <a:solidFill>
                  <a:srgbClr val="000000"/>
                </a:solidFill>
                <a:effectLst/>
                <a:latin typeface="Aptos" panose="020B0004020202020204" pitchFamily="34" charset="0"/>
              </a:rPr>
              <a:t>Justification of the proposed solution</a:t>
            </a:r>
            <a:endParaRPr lang="en-US" sz="1400" b="0" i="0" dirty="0">
              <a:solidFill>
                <a:srgbClr val="000000"/>
              </a:solidFill>
              <a:effectLst/>
              <a:latin typeface="Aptos" panose="020B0004020202020204" pitchFamily="34" charset="0"/>
            </a:endParaRP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How the solution, our execution approach and the roadmap helps meet the business and technical needs of the customer?</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How the solution helps meet the performance NFR’s and “Faster time to market”?</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How the solution and the operating model helps reduce the over all TCO?</a:t>
            </a:r>
          </a:p>
          <a:p>
            <a:pPr algn="l" rtl="0"/>
            <a:endParaRPr lang="en-US" sz="1400" b="1" i="0" u="sng" dirty="0">
              <a:solidFill>
                <a:srgbClr val="000000"/>
              </a:solidFill>
              <a:effectLst/>
              <a:latin typeface="Aptos" panose="020B0004020202020204" pitchFamily="34" charset="0"/>
            </a:endParaRPr>
          </a:p>
          <a:p>
            <a:pPr algn="l" rtl="0"/>
            <a:r>
              <a:rPr lang="en-US" sz="1400" b="1" i="0" u="sng" dirty="0">
                <a:solidFill>
                  <a:srgbClr val="000000"/>
                </a:solidFill>
                <a:effectLst/>
                <a:latin typeface="Aptos" panose="020B0004020202020204" pitchFamily="34" charset="0"/>
              </a:rPr>
              <a:t>Expected slides:</a:t>
            </a:r>
            <a:endParaRPr lang="en-US" sz="1400" b="0" i="0" dirty="0">
              <a:solidFill>
                <a:srgbClr val="000000"/>
              </a:solidFill>
              <a:effectLst/>
              <a:latin typeface="Aptos" panose="020B0004020202020204" pitchFamily="34" charset="0"/>
            </a:endParaRPr>
          </a:p>
          <a:p>
            <a:pPr algn="l" rtl="0"/>
            <a:r>
              <a:rPr lang="en-US" sz="1400" b="1" i="0" dirty="0">
                <a:solidFill>
                  <a:srgbClr val="000000"/>
                </a:solidFill>
                <a:effectLst/>
                <a:latin typeface="Aptos" panose="020B0004020202020204" pitchFamily="34" charset="0"/>
              </a:rPr>
              <a:t>Slide 1 :</a:t>
            </a:r>
            <a:r>
              <a:rPr lang="en-US" sz="1400" b="0" i="0" dirty="0">
                <a:solidFill>
                  <a:srgbClr val="000000"/>
                </a:solidFill>
                <a:effectLst/>
                <a:latin typeface="Aptos" panose="020B0004020202020204" pitchFamily="34" charset="0"/>
              </a:rPr>
              <a:t> Executive Summary</a:t>
            </a:r>
          </a:p>
          <a:p>
            <a:pPr algn="l" rtl="0"/>
            <a:r>
              <a:rPr lang="en-US" sz="1400" b="0" i="0" dirty="0">
                <a:solidFill>
                  <a:srgbClr val="000000"/>
                </a:solidFill>
                <a:effectLst/>
                <a:latin typeface="Aptos" panose="020B0004020202020204" pitchFamily="34" charset="0"/>
              </a:rPr>
              <a:t>      a) Current challenges/issues</a:t>
            </a:r>
          </a:p>
          <a:p>
            <a:pPr algn="l" rtl="0"/>
            <a:r>
              <a:rPr lang="en-US" sz="1400" b="0" i="0" dirty="0">
                <a:solidFill>
                  <a:srgbClr val="000000"/>
                </a:solidFill>
                <a:effectLst/>
                <a:latin typeface="Aptos" panose="020B0004020202020204" pitchFamily="34" charset="0"/>
              </a:rPr>
              <a:t>      b) How new solution to address the challenges/issues</a:t>
            </a:r>
          </a:p>
          <a:p>
            <a:pPr algn="l" rtl="0"/>
            <a:r>
              <a:rPr lang="en-US" sz="1400" b="1" i="0" dirty="0">
                <a:solidFill>
                  <a:srgbClr val="000000"/>
                </a:solidFill>
                <a:effectLst/>
                <a:latin typeface="Aptos" panose="020B0004020202020204" pitchFamily="34" charset="0"/>
              </a:rPr>
              <a:t>Slide 2:</a:t>
            </a:r>
            <a:r>
              <a:rPr lang="en-US" sz="1400" b="0" i="0" dirty="0">
                <a:solidFill>
                  <a:srgbClr val="000000"/>
                </a:solidFill>
                <a:effectLst/>
                <a:latin typeface="Aptos" panose="020B0004020202020204" pitchFamily="34" charset="0"/>
              </a:rPr>
              <a:t> In Scope, Out of Scope and Assumptions</a:t>
            </a:r>
          </a:p>
          <a:p>
            <a:pPr algn="l" rtl="0"/>
            <a:r>
              <a:rPr lang="en-US" sz="1400" b="1" i="0" dirty="0">
                <a:solidFill>
                  <a:srgbClr val="000000"/>
                </a:solidFill>
                <a:effectLst/>
                <a:latin typeface="Aptos" panose="020B0004020202020204" pitchFamily="34" charset="0"/>
              </a:rPr>
              <a:t>Slide 3:</a:t>
            </a:r>
            <a:r>
              <a:rPr lang="en-US" sz="1400" b="0" i="0" dirty="0">
                <a:solidFill>
                  <a:srgbClr val="000000"/>
                </a:solidFill>
                <a:effectLst/>
                <a:latin typeface="Aptos" panose="020B0004020202020204" pitchFamily="34" charset="0"/>
              </a:rPr>
              <a:t> Proposed Technical Solution Architecture</a:t>
            </a:r>
          </a:p>
          <a:p>
            <a:pPr algn="l" rtl="0"/>
            <a:r>
              <a:rPr lang="en-US" sz="1400" b="1" i="0" dirty="0">
                <a:solidFill>
                  <a:srgbClr val="000000"/>
                </a:solidFill>
                <a:effectLst/>
                <a:latin typeface="Aptos" panose="020B0004020202020204" pitchFamily="34" charset="0"/>
              </a:rPr>
              <a:t>Slide 4:</a:t>
            </a:r>
            <a:r>
              <a:rPr lang="en-US" sz="1400" b="0" i="0" dirty="0">
                <a:solidFill>
                  <a:srgbClr val="000000"/>
                </a:solidFill>
                <a:effectLst/>
                <a:latin typeface="Aptos" panose="020B0004020202020204" pitchFamily="34" charset="0"/>
              </a:rPr>
              <a:t> Solution Architecture Layer/Component wise articulation</a:t>
            </a:r>
          </a:p>
          <a:p>
            <a:pPr algn="l" rtl="0"/>
            <a:r>
              <a:rPr lang="en-US" sz="1400" b="1" i="0" dirty="0">
                <a:solidFill>
                  <a:srgbClr val="000000"/>
                </a:solidFill>
                <a:effectLst/>
                <a:latin typeface="Aptos" panose="020B0004020202020204" pitchFamily="34" charset="0"/>
              </a:rPr>
              <a:t>Slide 5:</a:t>
            </a:r>
            <a:r>
              <a:rPr lang="en-US" sz="1400" b="0" i="0" dirty="0">
                <a:solidFill>
                  <a:srgbClr val="000000"/>
                </a:solidFill>
                <a:effectLst/>
                <a:latin typeface="Aptos" panose="020B0004020202020204" pitchFamily="34" charset="0"/>
              </a:rPr>
              <a:t> CICD (Deployment) Architecture</a:t>
            </a:r>
          </a:p>
          <a:p>
            <a:pPr algn="l" rtl="0"/>
            <a:r>
              <a:rPr lang="en-US" sz="1400" b="1" i="0" dirty="0">
                <a:solidFill>
                  <a:srgbClr val="000000"/>
                </a:solidFill>
                <a:effectLst/>
                <a:latin typeface="Aptos" panose="020B0004020202020204" pitchFamily="34" charset="0"/>
              </a:rPr>
              <a:t>Slide 6:</a:t>
            </a:r>
            <a:r>
              <a:rPr lang="en-US" sz="1400" b="0" i="0" dirty="0">
                <a:solidFill>
                  <a:srgbClr val="000000"/>
                </a:solidFill>
                <a:effectLst/>
                <a:latin typeface="Aptos" panose="020B0004020202020204" pitchFamily="34" charset="0"/>
              </a:rPr>
              <a:t> Estimation, Roadmap &amp; Timeline, Pricing (with Detailed </a:t>
            </a:r>
            <a:r>
              <a:rPr lang="en-US" sz="1400" b="1" i="0" dirty="0">
                <a:solidFill>
                  <a:srgbClr val="000000"/>
                </a:solidFill>
                <a:effectLst/>
                <a:latin typeface="Aptos" panose="020B0004020202020204" pitchFamily="34" charset="0"/>
              </a:rPr>
              <a:t>Work Breakdown Structure</a:t>
            </a:r>
            <a:r>
              <a:rPr lang="en-US" sz="1400" b="0" i="0" dirty="0">
                <a:solidFill>
                  <a:srgbClr val="000000"/>
                </a:solidFill>
                <a:effectLst/>
                <a:latin typeface="Aptos" panose="020B0004020202020204" pitchFamily="34" charset="0"/>
              </a:rPr>
              <a:t>)</a:t>
            </a:r>
          </a:p>
          <a:p>
            <a:pPr algn="l" rtl="0"/>
            <a:r>
              <a:rPr lang="en-US" sz="1400" b="1" i="0" dirty="0">
                <a:solidFill>
                  <a:srgbClr val="000000"/>
                </a:solidFill>
                <a:effectLst/>
                <a:latin typeface="Aptos" panose="020B0004020202020204" pitchFamily="34" charset="0"/>
              </a:rPr>
              <a:t>Slide 7:</a:t>
            </a:r>
            <a:r>
              <a:rPr lang="en-US" sz="1400" b="0" i="0" dirty="0">
                <a:solidFill>
                  <a:srgbClr val="000000"/>
                </a:solidFill>
                <a:effectLst/>
                <a:latin typeface="Aptos" panose="020B0004020202020204" pitchFamily="34" charset="0"/>
              </a:rPr>
              <a:t> Team Structure</a:t>
            </a:r>
          </a:p>
          <a:p>
            <a:pPr algn="l" rtl="0"/>
            <a:r>
              <a:rPr lang="en-US" sz="1400" b="1" i="0" dirty="0">
                <a:solidFill>
                  <a:srgbClr val="000000"/>
                </a:solidFill>
                <a:effectLst/>
                <a:latin typeface="Aptos" panose="020B0004020202020204" pitchFamily="34" charset="0"/>
              </a:rPr>
              <a:t>Slide 8:</a:t>
            </a:r>
            <a:r>
              <a:rPr lang="en-US" sz="1400" b="0" i="0" dirty="0">
                <a:solidFill>
                  <a:srgbClr val="000000"/>
                </a:solidFill>
                <a:effectLst/>
                <a:latin typeface="Aptos" panose="020B0004020202020204" pitchFamily="34" charset="0"/>
              </a:rPr>
              <a:t> Execution Methodology</a:t>
            </a:r>
          </a:p>
          <a:p>
            <a:pPr algn="l" rtl="0"/>
            <a:r>
              <a:rPr lang="en-US" sz="1400" b="1" i="0" dirty="0">
                <a:solidFill>
                  <a:srgbClr val="000000"/>
                </a:solidFill>
                <a:effectLst/>
                <a:latin typeface="Aptos" panose="020B0004020202020204" pitchFamily="34" charset="0"/>
              </a:rPr>
              <a:t>Slide 9:</a:t>
            </a:r>
            <a:r>
              <a:rPr lang="en-US" sz="1400" b="0" i="0" dirty="0">
                <a:solidFill>
                  <a:srgbClr val="000000"/>
                </a:solidFill>
                <a:effectLst/>
                <a:latin typeface="Aptos" panose="020B0004020202020204" pitchFamily="34" charset="0"/>
              </a:rPr>
              <a:t> Risks and Dependency (Optional)</a:t>
            </a:r>
          </a:p>
        </p:txBody>
      </p:sp>
    </p:spTree>
    <p:extLst>
      <p:ext uri="{BB962C8B-B14F-4D97-AF65-F5344CB8AC3E}">
        <p14:creationId xmlns:p14="http://schemas.microsoft.com/office/powerpoint/2010/main" val="383363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523862" y="190998"/>
            <a:ext cx="10515600" cy="559908"/>
          </a:xfrm>
        </p:spPr>
        <p:txBody>
          <a:bodyPr>
            <a:normAutofit fontScale="90000"/>
          </a:bodyPr>
          <a:lstStyle/>
          <a:p>
            <a:r>
              <a:rPr lang="en-IN" dirty="0"/>
              <a:t>Agenda</a:t>
            </a:r>
          </a:p>
        </p:txBody>
      </p:sp>
      <p:sp>
        <p:nvSpPr>
          <p:cNvPr id="9" name="TextBox 8">
            <a:extLst>
              <a:ext uri="{FF2B5EF4-FFF2-40B4-BE49-F238E27FC236}">
                <a16:creationId xmlns:a16="http://schemas.microsoft.com/office/drawing/2014/main" id="{FA3BF696-2EE5-3E8B-9803-0A32B718A31D}"/>
              </a:ext>
            </a:extLst>
          </p:cNvPr>
          <p:cNvSpPr txBox="1"/>
          <p:nvPr/>
        </p:nvSpPr>
        <p:spPr>
          <a:xfrm>
            <a:off x="523862" y="1316772"/>
            <a:ext cx="8622995" cy="3693319"/>
          </a:xfrm>
          <a:prstGeom prst="rect">
            <a:avLst/>
          </a:prstGeom>
          <a:noFill/>
        </p:spPr>
        <p:txBody>
          <a:bodyPr wrap="square">
            <a:spAutoFit/>
          </a:bodyPr>
          <a:lstStyle/>
          <a:p>
            <a:pPr algn="l" rtl="0"/>
            <a:r>
              <a:rPr lang="en-US" sz="1800" b="1" i="0" u="sng" dirty="0">
                <a:solidFill>
                  <a:srgbClr val="000000"/>
                </a:solidFill>
                <a:effectLst/>
                <a:latin typeface="Aptos" panose="020B0004020202020204" pitchFamily="34" charset="0"/>
              </a:rPr>
              <a:t>Expected slides:</a:t>
            </a:r>
            <a:endParaRPr lang="en-US" sz="1800" b="0" i="0" dirty="0">
              <a:solidFill>
                <a:srgbClr val="000000"/>
              </a:solidFill>
              <a:effectLst/>
              <a:latin typeface="Aptos" panose="020B0004020202020204" pitchFamily="34" charset="0"/>
            </a:endParaRPr>
          </a:p>
          <a:p>
            <a:pPr algn="l" rtl="0"/>
            <a:r>
              <a:rPr lang="en-US" sz="1800" b="1" i="0" dirty="0">
                <a:solidFill>
                  <a:srgbClr val="000000"/>
                </a:solidFill>
                <a:effectLst/>
                <a:latin typeface="Aptos" panose="020B0004020202020204" pitchFamily="34" charset="0"/>
              </a:rPr>
              <a:t>Slide 1 :</a:t>
            </a:r>
            <a:r>
              <a:rPr lang="en-US" sz="1800" b="0" i="0" dirty="0">
                <a:solidFill>
                  <a:srgbClr val="000000"/>
                </a:solidFill>
                <a:effectLst/>
                <a:latin typeface="Aptos" panose="020B0004020202020204" pitchFamily="34" charset="0"/>
              </a:rPr>
              <a:t> Executive Summary</a:t>
            </a:r>
          </a:p>
          <a:p>
            <a:pPr algn="l" rtl="0"/>
            <a:r>
              <a:rPr lang="en-US" sz="1800" b="0" i="0" dirty="0">
                <a:solidFill>
                  <a:srgbClr val="000000"/>
                </a:solidFill>
                <a:effectLst/>
                <a:latin typeface="Aptos" panose="020B0004020202020204" pitchFamily="34" charset="0"/>
              </a:rPr>
              <a:t>      a) Current challenges/issues</a:t>
            </a:r>
          </a:p>
          <a:p>
            <a:pPr algn="l" rtl="0"/>
            <a:r>
              <a:rPr lang="en-US" sz="1800" b="0" i="0" dirty="0">
                <a:solidFill>
                  <a:srgbClr val="000000"/>
                </a:solidFill>
                <a:effectLst/>
                <a:latin typeface="Aptos" panose="020B0004020202020204" pitchFamily="34" charset="0"/>
              </a:rPr>
              <a:t>      b) How new solution to address the challenges/issues</a:t>
            </a:r>
          </a:p>
          <a:p>
            <a:pPr algn="l" rtl="0"/>
            <a:r>
              <a:rPr lang="en-US" sz="1800" b="1" i="0" dirty="0">
                <a:solidFill>
                  <a:srgbClr val="000000"/>
                </a:solidFill>
                <a:effectLst/>
                <a:latin typeface="Aptos" panose="020B0004020202020204" pitchFamily="34" charset="0"/>
              </a:rPr>
              <a:t>Slide 2:</a:t>
            </a:r>
            <a:r>
              <a:rPr lang="en-US" sz="1800" b="0" i="0" dirty="0">
                <a:solidFill>
                  <a:srgbClr val="000000"/>
                </a:solidFill>
                <a:effectLst/>
                <a:latin typeface="Aptos" panose="020B0004020202020204" pitchFamily="34" charset="0"/>
              </a:rPr>
              <a:t> In Scope, Out of Scope and Assumptions</a:t>
            </a:r>
          </a:p>
          <a:p>
            <a:pPr algn="l" rtl="0"/>
            <a:r>
              <a:rPr lang="en-US" sz="1800" b="1" i="0" dirty="0">
                <a:solidFill>
                  <a:srgbClr val="000000"/>
                </a:solidFill>
                <a:effectLst/>
                <a:latin typeface="Aptos" panose="020B0004020202020204" pitchFamily="34" charset="0"/>
              </a:rPr>
              <a:t>Slide 3:</a:t>
            </a:r>
            <a:r>
              <a:rPr lang="en-US" sz="1800" b="0" i="0" dirty="0">
                <a:solidFill>
                  <a:srgbClr val="000000"/>
                </a:solidFill>
                <a:effectLst/>
                <a:latin typeface="Aptos" panose="020B0004020202020204" pitchFamily="34" charset="0"/>
              </a:rPr>
              <a:t> Proposed Technical Solution Architecture</a:t>
            </a:r>
          </a:p>
          <a:p>
            <a:pPr algn="l" rtl="0"/>
            <a:r>
              <a:rPr lang="en-US" sz="1800" b="1" i="0" dirty="0">
                <a:solidFill>
                  <a:srgbClr val="000000"/>
                </a:solidFill>
                <a:effectLst/>
                <a:latin typeface="Aptos" panose="020B0004020202020204" pitchFamily="34" charset="0"/>
              </a:rPr>
              <a:t>Slide 4:</a:t>
            </a:r>
            <a:r>
              <a:rPr lang="en-US" sz="1800" b="0" i="0" dirty="0">
                <a:solidFill>
                  <a:srgbClr val="000000"/>
                </a:solidFill>
                <a:effectLst/>
                <a:latin typeface="Aptos" panose="020B0004020202020204" pitchFamily="34" charset="0"/>
              </a:rPr>
              <a:t> Solution Architecture Layer/Component wise articulation</a:t>
            </a:r>
          </a:p>
          <a:p>
            <a:pPr algn="l" rtl="0"/>
            <a:r>
              <a:rPr lang="en-US" sz="1800" b="1" i="0" dirty="0">
                <a:solidFill>
                  <a:srgbClr val="000000"/>
                </a:solidFill>
                <a:effectLst/>
                <a:latin typeface="Aptos" panose="020B0004020202020204" pitchFamily="34" charset="0"/>
              </a:rPr>
              <a:t>Slide 5:</a:t>
            </a:r>
            <a:r>
              <a:rPr lang="en-US" sz="1800" b="0" i="0" dirty="0">
                <a:solidFill>
                  <a:srgbClr val="000000"/>
                </a:solidFill>
                <a:effectLst/>
                <a:latin typeface="Aptos" panose="020B0004020202020204" pitchFamily="34" charset="0"/>
              </a:rPr>
              <a:t> CICD (Deployment) Architecture</a:t>
            </a:r>
          </a:p>
          <a:p>
            <a:pPr algn="l" rtl="0"/>
            <a:r>
              <a:rPr lang="en-US" sz="1800" b="1" i="0" dirty="0">
                <a:solidFill>
                  <a:srgbClr val="000000"/>
                </a:solidFill>
                <a:effectLst/>
                <a:latin typeface="Aptos" panose="020B0004020202020204" pitchFamily="34" charset="0"/>
              </a:rPr>
              <a:t>Slide 6:</a:t>
            </a:r>
            <a:r>
              <a:rPr lang="en-US" sz="1800" b="0" i="0" dirty="0">
                <a:solidFill>
                  <a:srgbClr val="000000"/>
                </a:solidFill>
                <a:effectLst/>
                <a:latin typeface="Aptos" panose="020B0004020202020204" pitchFamily="34" charset="0"/>
              </a:rPr>
              <a:t> Estimation, Roadmap &amp; Timeline, Pricing (with Detailed </a:t>
            </a:r>
            <a:r>
              <a:rPr lang="en-US" sz="1800" b="1" i="0" dirty="0">
                <a:solidFill>
                  <a:srgbClr val="000000"/>
                </a:solidFill>
                <a:effectLst/>
                <a:latin typeface="Aptos" panose="020B0004020202020204" pitchFamily="34" charset="0"/>
              </a:rPr>
              <a:t>Work Breakdown Structure</a:t>
            </a:r>
            <a:r>
              <a:rPr lang="en-US" sz="1800" b="0" i="0" dirty="0">
                <a:solidFill>
                  <a:srgbClr val="000000"/>
                </a:solidFill>
                <a:effectLst/>
                <a:latin typeface="Aptos" panose="020B0004020202020204" pitchFamily="34" charset="0"/>
              </a:rPr>
              <a:t>)</a:t>
            </a:r>
          </a:p>
          <a:p>
            <a:pPr algn="l" rtl="0"/>
            <a:r>
              <a:rPr lang="en-US" sz="1800" b="1" i="0" dirty="0">
                <a:solidFill>
                  <a:srgbClr val="000000"/>
                </a:solidFill>
                <a:effectLst/>
                <a:latin typeface="Aptos" panose="020B0004020202020204" pitchFamily="34" charset="0"/>
              </a:rPr>
              <a:t>Slide 7:</a:t>
            </a:r>
            <a:r>
              <a:rPr lang="en-US" sz="1800" b="0" i="0" dirty="0">
                <a:solidFill>
                  <a:srgbClr val="000000"/>
                </a:solidFill>
                <a:effectLst/>
                <a:latin typeface="Aptos" panose="020B0004020202020204" pitchFamily="34" charset="0"/>
              </a:rPr>
              <a:t> Team Structure</a:t>
            </a:r>
          </a:p>
          <a:p>
            <a:pPr algn="l" rtl="0"/>
            <a:r>
              <a:rPr lang="en-US" sz="1800" b="1" i="0" dirty="0">
                <a:solidFill>
                  <a:srgbClr val="000000"/>
                </a:solidFill>
                <a:effectLst/>
                <a:latin typeface="Aptos" panose="020B0004020202020204" pitchFamily="34" charset="0"/>
              </a:rPr>
              <a:t>Slide 8:</a:t>
            </a:r>
            <a:r>
              <a:rPr lang="en-US" sz="1800" b="0" i="0" dirty="0">
                <a:solidFill>
                  <a:srgbClr val="000000"/>
                </a:solidFill>
                <a:effectLst/>
                <a:latin typeface="Aptos" panose="020B0004020202020204" pitchFamily="34" charset="0"/>
              </a:rPr>
              <a:t> Execution Methodology</a:t>
            </a:r>
          </a:p>
          <a:p>
            <a:pPr algn="l" rtl="0"/>
            <a:r>
              <a:rPr lang="en-US" sz="1800" b="1" i="0" dirty="0">
                <a:solidFill>
                  <a:srgbClr val="000000"/>
                </a:solidFill>
                <a:effectLst/>
                <a:latin typeface="Aptos" panose="020B0004020202020204" pitchFamily="34" charset="0"/>
              </a:rPr>
              <a:t>Slide 9:</a:t>
            </a:r>
            <a:r>
              <a:rPr lang="en-US" sz="1800" b="0" i="0" dirty="0">
                <a:solidFill>
                  <a:srgbClr val="000000"/>
                </a:solidFill>
                <a:effectLst/>
                <a:latin typeface="Aptos" panose="020B0004020202020204" pitchFamily="34" charset="0"/>
              </a:rPr>
              <a:t> Risks and Dependency (Optional)</a:t>
            </a:r>
            <a:endParaRPr lang="en-IN" dirty="0"/>
          </a:p>
        </p:txBody>
      </p:sp>
    </p:spTree>
    <p:extLst>
      <p:ext uri="{BB962C8B-B14F-4D97-AF65-F5344CB8AC3E}">
        <p14:creationId xmlns:p14="http://schemas.microsoft.com/office/powerpoint/2010/main" val="348158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523862" y="190998"/>
            <a:ext cx="10515600" cy="559908"/>
          </a:xfrm>
        </p:spPr>
        <p:txBody>
          <a:bodyPr>
            <a:normAutofit fontScale="90000"/>
          </a:bodyPr>
          <a:lstStyle/>
          <a:p>
            <a:r>
              <a:rPr lang="en-IN" dirty="0"/>
              <a:t>Executive Summary</a:t>
            </a:r>
          </a:p>
        </p:txBody>
      </p:sp>
      <p:sp>
        <p:nvSpPr>
          <p:cNvPr id="4" name="Arrow: Pentagon 3">
            <a:extLst>
              <a:ext uri="{FF2B5EF4-FFF2-40B4-BE49-F238E27FC236}">
                <a16:creationId xmlns:a16="http://schemas.microsoft.com/office/drawing/2014/main" id="{9333122B-CA60-51D1-0B6D-7BCBC01C2D26}"/>
              </a:ext>
            </a:extLst>
          </p:cNvPr>
          <p:cNvSpPr/>
          <p:nvPr/>
        </p:nvSpPr>
        <p:spPr>
          <a:xfrm>
            <a:off x="340982" y="1254642"/>
            <a:ext cx="3979558" cy="4140318"/>
          </a:xfrm>
          <a:prstGeom prst="homePlate">
            <a:avLst>
              <a:gd name="adj" fmla="val 0"/>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Current State &amp; Challenges</a:t>
            </a:r>
          </a:p>
          <a:p>
            <a:endParaRPr lang="en-IN" sz="1600" dirty="0">
              <a:solidFill>
                <a:schemeClr val="tx1"/>
              </a:solidFill>
            </a:endParaRPr>
          </a:p>
          <a:p>
            <a:r>
              <a:rPr lang="en-IN" sz="1600" b="1" dirty="0">
                <a:solidFill>
                  <a:schemeClr val="tx1"/>
                </a:solidFill>
              </a:rPr>
              <a:t>Business scale, complexity and variability </a:t>
            </a:r>
          </a:p>
          <a:p>
            <a:pPr marL="285750" indent="-285750">
              <a:buFontTx/>
              <a:buChar char="-"/>
            </a:pPr>
            <a:r>
              <a:rPr lang="en-IN" sz="1400" dirty="0">
                <a:solidFill>
                  <a:schemeClr val="tx1"/>
                </a:solidFill>
              </a:rPr>
              <a:t>Multinational CG company, 250 countries, 500 brands</a:t>
            </a:r>
          </a:p>
          <a:p>
            <a:r>
              <a:rPr lang="en-IN" sz="1600" b="1" dirty="0">
                <a:solidFill>
                  <a:schemeClr val="tx1"/>
                </a:solidFill>
              </a:rPr>
              <a:t>Customer trust &amp; outreach</a:t>
            </a:r>
          </a:p>
          <a:p>
            <a:pPr marL="285750" indent="-285750">
              <a:buFontTx/>
              <a:buChar char="-"/>
            </a:pPr>
            <a:r>
              <a:rPr lang="en-IN" sz="1400" dirty="0">
                <a:solidFill>
                  <a:schemeClr val="tx1"/>
                </a:solidFill>
              </a:rPr>
              <a:t>3Bn people use products every day. </a:t>
            </a:r>
          </a:p>
          <a:p>
            <a:pPr marL="285750" indent="-285750">
              <a:buFontTx/>
              <a:buChar char="-"/>
            </a:pPr>
            <a:r>
              <a:rPr lang="en-IN" sz="1400" dirty="0">
                <a:solidFill>
                  <a:schemeClr val="tx1"/>
                </a:solidFill>
              </a:rPr>
              <a:t>Leverage optimal sales channels. </a:t>
            </a:r>
          </a:p>
          <a:p>
            <a:pPr marL="285750" indent="-285750">
              <a:buFontTx/>
              <a:buChar char="-"/>
            </a:pPr>
            <a:r>
              <a:rPr lang="en-IN" sz="1400" dirty="0">
                <a:solidFill>
                  <a:schemeClr val="tx1"/>
                </a:solidFill>
              </a:rPr>
              <a:t>ROI on Advertising </a:t>
            </a:r>
          </a:p>
          <a:p>
            <a:r>
              <a:rPr lang="en-IN" sz="1600" b="1" dirty="0">
                <a:solidFill>
                  <a:schemeClr val="tx1"/>
                </a:solidFill>
              </a:rPr>
              <a:t>Safety</a:t>
            </a:r>
          </a:p>
          <a:p>
            <a:pPr marL="285750" indent="-285750">
              <a:buFontTx/>
              <a:buChar char="-"/>
            </a:pPr>
            <a:r>
              <a:rPr lang="en-IN" sz="1400" dirty="0">
                <a:solidFill>
                  <a:schemeClr val="tx1"/>
                </a:solidFill>
              </a:rPr>
              <a:t>Regulations, laws, compliance</a:t>
            </a:r>
          </a:p>
          <a:p>
            <a:r>
              <a:rPr lang="en-IN" sz="1600" b="1" dirty="0">
                <a:solidFill>
                  <a:schemeClr val="tx1"/>
                </a:solidFill>
              </a:rPr>
              <a:t>Competition</a:t>
            </a:r>
            <a:endParaRPr lang="en-IN" sz="1600" dirty="0">
              <a:solidFill>
                <a:schemeClr val="tx1"/>
              </a:solidFill>
            </a:endParaRPr>
          </a:p>
          <a:p>
            <a:pPr marL="285750" indent="-285750">
              <a:buFontTx/>
              <a:buChar char="-"/>
            </a:pPr>
            <a:r>
              <a:rPr lang="en-IN" sz="1400" dirty="0">
                <a:solidFill>
                  <a:schemeClr val="tx1"/>
                </a:solidFill>
              </a:rPr>
              <a:t>Unilever, P&amp;G and Nestlé plus </a:t>
            </a:r>
            <a:r>
              <a:rPr lang="en-US" sz="1400" dirty="0">
                <a:solidFill>
                  <a:schemeClr val="tx1"/>
                </a:solidFill>
              </a:rPr>
              <a:t>local, niche and sector specific brands and retailer’s own private labels. </a:t>
            </a:r>
          </a:p>
          <a:p>
            <a:pPr marL="285750" indent="-285750">
              <a:buFontTx/>
              <a:buChar char="-"/>
            </a:pPr>
            <a:r>
              <a:rPr lang="en-US" sz="1400" dirty="0">
                <a:solidFill>
                  <a:schemeClr val="tx1"/>
                </a:solidFill>
              </a:rPr>
              <a:t>Need for differentiation</a:t>
            </a:r>
          </a:p>
          <a:p>
            <a:endParaRPr lang="en-US" sz="1400" i="1" dirty="0">
              <a:solidFill>
                <a:schemeClr val="tx1"/>
              </a:solidFill>
            </a:endParaRPr>
          </a:p>
          <a:p>
            <a:r>
              <a:rPr lang="en-US" sz="1400" i="1" dirty="0">
                <a:solidFill>
                  <a:schemeClr val="tx1"/>
                </a:solidFill>
              </a:rPr>
              <a:t>Hence the need to strengthen supply chain analytics</a:t>
            </a:r>
          </a:p>
        </p:txBody>
      </p:sp>
      <p:sp>
        <p:nvSpPr>
          <p:cNvPr id="5" name="Arrow: Chevron 4">
            <a:extLst>
              <a:ext uri="{FF2B5EF4-FFF2-40B4-BE49-F238E27FC236}">
                <a16:creationId xmlns:a16="http://schemas.microsoft.com/office/drawing/2014/main" id="{BE1C9C96-36F6-9B7D-D7E1-2FBEF90D7C9D}"/>
              </a:ext>
            </a:extLst>
          </p:cNvPr>
          <p:cNvSpPr/>
          <p:nvPr/>
        </p:nvSpPr>
        <p:spPr>
          <a:xfrm>
            <a:off x="4423410" y="1254643"/>
            <a:ext cx="7427608" cy="4140318"/>
          </a:xfrm>
          <a:prstGeom prst="chevron">
            <a:avLst>
              <a:gd name="adj" fmla="val 0"/>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Solution Highlights</a:t>
            </a:r>
          </a:p>
          <a:p>
            <a:endParaRPr lang="en-IN" sz="1600" dirty="0">
              <a:solidFill>
                <a:schemeClr val="tx1"/>
              </a:solidFill>
            </a:endParaRPr>
          </a:p>
          <a:p>
            <a:r>
              <a:rPr lang="en-IN" sz="1600" b="1" dirty="0">
                <a:solidFill>
                  <a:schemeClr val="tx1"/>
                </a:solidFill>
              </a:rPr>
              <a:t>Mesh Architecture </a:t>
            </a:r>
          </a:p>
          <a:p>
            <a:pPr marL="285750" indent="-285750">
              <a:buFontTx/>
              <a:buChar char="-"/>
            </a:pPr>
            <a:r>
              <a:rPr lang="en-IN" sz="1400" dirty="0">
                <a:solidFill>
                  <a:schemeClr val="tx1"/>
                </a:solidFill>
              </a:rPr>
              <a:t>Domain-oriented decentralized data ownership and architecture</a:t>
            </a:r>
          </a:p>
          <a:p>
            <a:pPr marL="285750" indent="-285750">
              <a:buFontTx/>
              <a:buChar char="-"/>
            </a:pPr>
            <a:r>
              <a:rPr lang="en-IN" sz="1400" dirty="0">
                <a:solidFill>
                  <a:schemeClr val="tx1"/>
                </a:solidFill>
              </a:rPr>
              <a:t>Data as a product</a:t>
            </a:r>
          </a:p>
          <a:p>
            <a:pPr marL="285750" indent="-285750">
              <a:buFontTx/>
              <a:buChar char="-"/>
            </a:pPr>
            <a:r>
              <a:rPr lang="en-IN" sz="1400" dirty="0">
                <a:solidFill>
                  <a:schemeClr val="tx1"/>
                </a:solidFill>
              </a:rPr>
              <a:t>Self-service data infrastructure as a platform</a:t>
            </a:r>
          </a:p>
          <a:p>
            <a:pPr marL="285750" indent="-285750">
              <a:buFontTx/>
              <a:buChar char="-"/>
            </a:pPr>
            <a:r>
              <a:rPr lang="en-IN" sz="1400" dirty="0">
                <a:solidFill>
                  <a:schemeClr val="tx1"/>
                </a:solidFill>
              </a:rPr>
              <a:t>‘Federated computational governance’ – global policies + flexibility for domain teams. </a:t>
            </a:r>
          </a:p>
          <a:p>
            <a:r>
              <a:rPr lang="en-IN" sz="1600" b="1" dirty="0">
                <a:solidFill>
                  <a:schemeClr val="tx1"/>
                </a:solidFill>
              </a:rPr>
              <a:t>Rich data and processing foundation</a:t>
            </a:r>
          </a:p>
          <a:p>
            <a:pPr marL="285750" indent="-285750">
              <a:buFontTx/>
              <a:buChar char="-"/>
            </a:pPr>
            <a:r>
              <a:rPr lang="en-IN" sz="1400" dirty="0">
                <a:solidFill>
                  <a:schemeClr val="tx1"/>
                </a:solidFill>
              </a:rPr>
              <a:t>Framework for data onboarding, curation and consumption </a:t>
            </a:r>
          </a:p>
          <a:p>
            <a:pPr marL="285750" indent="-285750">
              <a:buFontTx/>
              <a:buChar char="-"/>
            </a:pPr>
            <a:r>
              <a:rPr lang="en-IN" sz="1400" dirty="0">
                <a:solidFill>
                  <a:schemeClr val="tx1"/>
                </a:solidFill>
              </a:rPr>
              <a:t>5+yrs data available for analytics</a:t>
            </a:r>
          </a:p>
          <a:p>
            <a:pPr marL="285750" indent="-285750">
              <a:buFontTx/>
              <a:buChar char="-"/>
            </a:pPr>
            <a:r>
              <a:rPr lang="en-IN" sz="1400" dirty="0">
                <a:solidFill>
                  <a:schemeClr val="tx1"/>
                </a:solidFill>
              </a:rPr>
              <a:t>Compliance to regulations</a:t>
            </a:r>
          </a:p>
          <a:p>
            <a:r>
              <a:rPr lang="en-IN" sz="1600" b="1" dirty="0">
                <a:solidFill>
                  <a:schemeClr val="tx1"/>
                </a:solidFill>
              </a:rPr>
              <a:t>Intelligence Enriched for Strategic Decision Making</a:t>
            </a:r>
          </a:p>
          <a:p>
            <a:pPr marL="285750" indent="-285750">
              <a:buFontTx/>
              <a:buChar char="-"/>
            </a:pPr>
            <a:r>
              <a:rPr lang="en-IN" sz="1400" dirty="0">
                <a:solidFill>
                  <a:schemeClr val="tx1"/>
                </a:solidFill>
              </a:rPr>
              <a:t>Leverage 3rd party data on advertising (ex Nielsen), competitor financials (ex Bloomberg) etc</a:t>
            </a:r>
          </a:p>
          <a:p>
            <a:pPr marL="285750" indent="-285750">
              <a:buFontTx/>
              <a:buChar char="-"/>
            </a:pPr>
            <a:r>
              <a:rPr lang="en-IN" sz="1400" dirty="0">
                <a:solidFill>
                  <a:schemeClr val="tx1"/>
                </a:solidFill>
              </a:rPr>
              <a:t>Planning, score-carding, dashboarding capabilities </a:t>
            </a:r>
          </a:p>
          <a:p>
            <a:pPr marL="285750" indent="-285750">
              <a:buFontTx/>
              <a:buChar char="-"/>
            </a:pPr>
            <a:r>
              <a:rPr lang="en-IN" sz="1400" dirty="0">
                <a:solidFill>
                  <a:schemeClr val="tx1"/>
                </a:solidFill>
              </a:rPr>
              <a:t>Infrastructure for Gen AI implementation</a:t>
            </a:r>
          </a:p>
          <a:p>
            <a:r>
              <a:rPr lang="en-IN" sz="1600" b="1" dirty="0">
                <a:solidFill>
                  <a:schemeClr val="tx1"/>
                </a:solidFill>
              </a:rPr>
              <a:t>Scalable Cloud Infrastructure</a:t>
            </a:r>
          </a:p>
          <a:p>
            <a:pPr marL="285750" indent="-285750">
              <a:buFontTx/>
              <a:buChar char="-"/>
            </a:pPr>
            <a:r>
              <a:rPr lang="en-IN" sz="1400" dirty="0">
                <a:solidFill>
                  <a:schemeClr val="tx1"/>
                </a:solidFill>
              </a:rPr>
              <a:t>Unified technology roadmap</a:t>
            </a:r>
          </a:p>
          <a:p>
            <a:pPr marL="285750" indent="-285750">
              <a:buFontTx/>
              <a:buChar char="-"/>
            </a:pPr>
            <a:r>
              <a:rPr lang="en-IN" sz="1400" dirty="0">
                <a:solidFill>
                  <a:schemeClr val="tx1"/>
                </a:solidFill>
              </a:rPr>
              <a:t>IAM/RBAC</a:t>
            </a:r>
          </a:p>
        </p:txBody>
      </p:sp>
      <p:sp>
        <p:nvSpPr>
          <p:cNvPr id="6" name="Arrow: Chevron 5">
            <a:extLst>
              <a:ext uri="{FF2B5EF4-FFF2-40B4-BE49-F238E27FC236}">
                <a16:creationId xmlns:a16="http://schemas.microsoft.com/office/drawing/2014/main" id="{9473D05F-B6CE-0002-74DA-2FA9B932D4F0}"/>
              </a:ext>
            </a:extLst>
          </p:cNvPr>
          <p:cNvSpPr/>
          <p:nvPr/>
        </p:nvSpPr>
        <p:spPr>
          <a:xfrm>
            <a:off x="366706" y="5520690"/>
            <a:ext cx="11484312" cy="1146312"/>
          </a:xfrm>
          <a:prstGeom prst="chevron">
            <a:avLst>
              <a:gd name="adj" fmla="val 0"/>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Execution Highlights</a:t>
            </a:r>
          </a:p>
          <a:p>
            <a:endParaRPr lang="en-IN" sz="1600" dirty="0">
              <a:solidFill>
                <a:schemeClr val="tx1"/>
              </a:solidFill>
            </a:endParaRPr>
          </a:p>
          <a:p>
            <a:r>
              <a:rPr lang="en-IN" sz="1600" dirty="0">
                <a:solidFill>
                  <a:schemeClr val="tx1"/>
                </a:solidFill>
              </a:rPr>
              <a:t>- </a:t>
            </a:r>
            <a:r>
              <a:rPr lang="en-IN" sz="1600" b="1" dirty="0">
                <a:solidFill>
                  <a:schemeClr val="tx1"/>
                </a:solidFill>
              </a:rPr>
              <a:t>7.5 months</a:t>
            </a:r>
            <a:r>
              <a:rPr lang="en-IN" sz="1600" dirty="0">
                <a:solidFill>
                  <a:schemeClr val="tx1"/>
                </a:solidFill>
              </a:rPr>
              <a:t> implementation to be done in </a:t>
            </a:r>
            <a:r>
              <a:rPr lang="en-IN" sz="1600" b="1" dirty="0">
                <a:solidFill>
                  <a:schemeClr val="tx1"/>
                </a:solidFill>
              </a:rPr>
              <a:t>fixed price</a:t>
            </a:r>
          </a:p>
          <a:p>
            <a:r>
              <a:rPr lang="en-IN" sz="1600" dirty="0">
                <a:solidFill>
                  <a:schemeClr val="tx1"/>
                </a:solidFill>
              </a:rPr>
              <a:t>- Solution compliant to the </a:t>
            </a:r>
            <a:r>
              <a:rPr lang="en-IN" sz="1600" b="1" dirty="0">
                <a:solidFill>
                  <a:schemeClr val="tx1"/>
                </a:solidFill>
              </a:rPr>
              <a:t>mesh architecture concepts</a:t>
            </a:r>
            <a:endParaRPr lang="en-IN" sz="1400" b="1" dirty="0">
              <a:solidFill>
                <a:schemeClr val="tx1"/>
              </a:solidFill>
            </a:endParaRPr>
          </a:p>
        </p:txBody>
      </p:sp>
      <p:sp>
        <p:nvSpPr>
          <p:cNvPr id="7" name="TextBox 6">
            <a:extLst>
              <a:ext uri="{FF2B5EF4-FFF2-40B4-BE49-F238E27FC236}">
                <a16:creationId xmlns:a16="http://schemas.microsoft.com/office/drawing/2014/main" id="{FFFF3099-72E0-DC0D-AB4B-0B72E3461425}"/>
              </a:ext>
            </a:extLst>
          </p:cNvPr>
          <p:cNvSpPr txBox="1"/>
          <p:nvPr/>
        </p:nvSpPr>
        <p:spPr>
          <a:xfrm>
            <a:off x="5989320" y="6080598"/>
            <a:ext cx="5835974" cy="584775"/>
          </a:xfrm>
          <a:prstGeom prst="rect">
            <a:avLst/>
          </a:prstGeom>
          <a:noFill/>
        </p:spPr>
        <p:txBody>
          <a:bodyPr wrap="square" rtlCol="0">
            <a:spAutoFit/>
          </a:bodyPr>
          <a:lstStyle/>
          <a:p>
            <a:pPr marL="285750" indent="-285750">
              <a:buFontTx/>
              <a:buChar char="-"/>
            </a:pPr>
            <a:r>
              <a:rPr lang="en-IN" sz="1600" dirty="0"/>
              <a:t>Options available to leverage </a:t>
            </a:r>
            <a:r>
              <a:rPr lang="en-IN" sz="1600" b="1" dirty="0"/>
              <a:t>Generative AI </a:t>
            </a:r>
            <a:r>
              <a:rPr lang="en-IN" sz="1600" dirty="0"/>
              <a:t>in solution</a:t>
            </a:r>
          </a:p>
          <a:p>
            <a:pPr marL="285750" indent="-285750">
              <a:buFontTx/>
              <a:buChar char="-"/>
            </a:pPr>
            <a:r>
              <a:rPr lang="en-IN" sz="1600" b="1" dirty="0"/>
              <a:t>Bring your own BI tool. UX designer for superior report designs</a:t>
            </a:r>
          </a:p>
        </p:txBody>
      </p:sp>
    </p:spTree>
    <p:extLst>
      <p:ext uri="{BB962C8B-B14F-4D97-AF65-F5344CB8AC3E}">
        <p14:creationId xmlns:p14="http://schemas.microsoft.com/office/powerpoint/2010/main" val="18497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IN" dirty="0"/>
              <a:t>Scope of Work </a:t>
            </a:r>
          </a:p>
        </p:txBody>
      </p:sp>
      <p:sp>
        <p:nvSpPr>
          <p:cNvPr id="6" name="Rectangle 5">
            <a:extLst>
              <a:ext uri="{FF2B5EF4-FFF2-40B4-BE49-F238E27FC236}">
                <a16:creationId xmlns:a16="http://schemas.microsoft.com/office/drawing/2014/main" id="{C7451C3C-8083-324E-7550-D920443E85E5}"/>
              </a:ext>
            </a:extLst>
          </p:cNvPr>
          <p:cNvSpPr/>
          <p:nvPr/>
        </p:nvSpPr>
        <p:spPr>
          <a:xfrm>
            <a:off x="6329680" y="1498600"/>
            <a:ext cx="5346700" cy="4889500"/>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Out of Scope</a:t>
            </a:r>
          </a:p>
          <a:p>
            <a:endParaRPr lang="en-IN" b="1" u="sng" dirty="0">
              <a:solidFill>
                <a:schemeClr val="tx1"/>
              </a:solidFill>
            </a:endParaRPr>
          </a:p>
          <a:p>
            <a:pPr marL="285750" indent="-285750">
              <a:buFont typeface="Arial" panose="020B0604020202020204" pitchFamily="34" charset="0"/>
              <a:buChar char="•"/>
            </a:pPr>
            <a:r>
              <a:rPr lang="en-IN" dirty="0">
                <a:solidFill>
                  <a:schemeClr val="tx1"/>
                </a:solidFill>
              </a:rPr>
              <a:t>Process re-engineering</a:t>
            </a:r>
          </a:p>
          <a:p>
            <a:pPr marL="285750" indent="-285750">
              <a:buFont typeface="Arial" panose="020B0604020202020204" pitchFamily="34" charset="0"/>
              <a:buChar char="•"/>
            </a:pPr>
            <a:r>
              <a:rPr lang="en-IN" dirty="0">
                <a:solidFill>
                  <a:schemeClr val="tx1"/>
                </a:solidFill>
              </a:rPr>
              <a:t>Data cleansing/correction</a:t>
            </a:r>
          </a:p>
          <a:p>
            <a:pPr marL="285750" indent="-285750">
              <a:buFont typeface="Arial" panose="020B0604020202020204" pitchFamily="34" charset="0"/>
              <a:buChar char="•"/>
            </a:pPr>
            <a:r>
              <a:rPr lang="en-IN" dirty="0">
                <a:solidFill>
                  <a:schemeClr val="tx1"/>
                </a:solidFill>
              </a:rPr>
              <a:t>Consolidating/standardising master data</a:t>
            </a:r>
          </a:p>
          <a:p>
            <a:pPr marL="285750" indent="-285750">
              <a:buFont typeface="Arial" panose="020B0604020202020204" pitchFamily="34" charset="0"/>
              <a:buChar char="•"/>
            </a:pPr>
            <a:r>
              <a:rPr lang="en-IN" dirty="0">
                <a:solidFill>
                  <a:schemeClr val="tx1"/>
                </a:solidFill>
              </a:rPr>
              <a:t>Real time processing of data</a:t>
            </a:r>
          </a:p>
          <a:p>
            <a:pPr marL="285750" indent="-285750">
              <a:buFont typeface="Arial" panose="020B0604020202020204" pitchFamily="34" charset="0"/>
              <a:buChar char="•"/>
            </a:pPr>
            <a:r>
              <a:rPr lang="en-IN" dirty="0">
                <a:solidFill>
                  <a:schemeClr val="tx1"/>
                </a:solidFill>
              </a:rPr>
              <a:t>Building AI/ML models</a:t>
            </a:r>
          </a:p>
          <a:p>
            <a:pPr marL="285750" indent="-285750">
              <a:buFont typeface="Arial" panose="020B0604020202020204" pitchFamily="34" charset="0"/>
              <a:buChar char="•"/>
            </a:pPr>
            <a:r>
              <a:rPr lang="en-IN" dirty="0">
                <a:solidFill>
                  <a:schemeClr val="tx1"/>
                </a:solidFill>
              </a:rPr>
              <a:t>Implementing </a:t>
            </a:r>
            <a:r>
              <a:rPr lang="en-IN" dirty="0" err="1">
                <a:solidFill>
                  <a:schemeClr val="tx1"/>
                </a:solidFill>
              </a:rPr>
              <a:t>GenAI</a:t>
            </a:r>
            <a:r>
              <a:rPr lang="en-IN" dirty="0">
                <a:solidFill>
                  <a:schemeClr val="tx1"/>
                </a:solidFill>
              </a:rPr>
              <a:t> use cases</a:t>
            </a:r>
          </a:p>
          <a:p>
            <a:pPr marL="285750" indent="-285750">
              <a:buFont typeface="Arial" panose="020B0604020202020204" pitchFamily="34" charset="0"/>
              <a:buChar char="•"/>
            </a:pPr>
            <a:r>
              <a:rPr lang="en-IN" dirty="0">
                <a:solidFill>
                  <a:schemeClr val="tx1"/>
                </a:solidFill>
              </a:rPr>
              <a:t>Building BI artefacts on tools other than </a:t>
            </a:r>
            <a:r>
              <a:rPr lang="en-IN" dirty="0" err="1">
                <a:solidFill>
                  <a:schemeClr val="tx1"/>
                </a:solidFill>
              </a:rPr>
              <a:t>QuickSight</a:t>
            </a:r>
            <a:endParaRPr lang="en-IN" dirty="0">
              <a:solidFill>
                <a:schemeClr val="tx1"/>
              </a:solidFill>
            </a:endParaRPr>
          </a:p>
        </p:txBody>
      </p:sp>
      <p:sp>
        <p:nvSpPr>
          <p:cNvPr id="7" name="Rectangle 6">
            <a:extLst>
              <a:ext uri="{FF2B5EF4-FFF2-40B4-BE49-F238E27FC236}">
                <a16:creationId xmlns:a16="http://schemas.microsoft.com/office/drawing/2014/main" id="{B50FC2D6-FD7E-6F5F-D23A-28A811FF14A7}"/>
              </a:ext>
            </a:extLst>
          </p:cNvPr>
          <p:cNvSpPr/>
          <p:nvPr/>
        </p:nvSpPr>
        <p:spPr>
          <a:xfrm>
            <a:off x="707390" y="1498600"/>
            <a:ext cx="5346700" cy="4889500"/>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Scope of Work</a:t>
            </a:r>
          </a:p>
          <a:p>
            <a:endParaRPr lang="en-IN" b="1" u="sng" dirty="0">
              <a:solidFill>
                <a:schemeClr val="tx1"/>
              </a:solidFill>
            </a:endParaRPr>
          </a:p>
          <a:p>
            <a:pPr marL="285750" indent="-285750">
              <a:buFont typeface="Arial" panose="020B0604020202020204" pitchFamily="34" charset="0"/>
              <a:buChar char="•"/>
            </a:pPr>
            <a:r>
              <a:rPr lang="en-IN" dirty="0">
                <a:solidFill>
                  <a:schemeClr val="tx1"/>
                </a:solidFill>
              </a:rPr>
              <a:t>Analysis of client's information needs and current architecture</a:t>
            </a:r>
          </a:p>
          <a:p>
            <a:pPr marL="285750" indent="-285750">
              <a:buFont typeface="Arial" panose="020B0604020202020204" pitchFamily="34" charset="0"/>
              <a:buChar char="•"/>
            </a:pPr>
            <a:r>
              <a:rPr lang="en-IN" dirty="0">
                <a:solidFill>
                  <a:schemeClr val="tx1"/>
                </a:solidFill>
              </a:rPr>
              <a:t>Documenting functional, non-functional requirements </a:t>
            </a:r>
          </a:p>
          <a:p>
            <a:pPr marL="285750" indent="-285750">
              <a:buFont typeface="Arial" panose="020B0604020202020204" pitchFamily="34" charset="0"/>
              <a:buChar char="•"/>
            </a:pPr>
            <a:r>
              <a:rPr lang="en-IN" dirty="0">
                <a:solidFill>
                  <a:schemeClr val="tx1"/>
                </a:solidFill>
              </a:rPr>
              <a:t>Defining &amp; documenting target information and technical architecture</a:t>
            </a:r>
          </a:p>
          <a:p>
            <a:pPr marL="285750" indent="-285750">
              <a:buFont typeface="Arial" panose="020B0604020202020204" pitchFamily="34" charset="0"/>
              <a:buChar char="•"/>
            </a:pPr>
            <a:r>
              <a:rPr lang="en-IN" dirty="0">
                <a:solidFill>
                  <a:schemeClr val="tx1"/>
                </a:solidFill>
              </a:rPr>
              <a:t>Designing and development of data acquisition, curation and consumption components</a:t>
            </a:r>
          </a:p>
          <a:p>
            <a:pPr marL="285750" indent="-285750">
              <a:buFont typeface="Arial" panose="020B0604020202020204" pitchFamily="34" charset="0"/>
              <a:buChar char="•"/>
            </a:pPr>
            <a:r>
              <a:rPr lang="en-IN" dirty="0">
                <a:solidFill>
                  <a:schemeClr val="tx1"/>
                </a:solidFill>
              </a:rPr>
              <a:t>System integration testing – planning and execution</a:t>
            </a:r>
          </a:p>
          <a:p>
            <a:pPr marL="285750" indent="-285750">
              <a:buFont typeface="Arial" panose="020B0604020202020204" pitchFamily="34" charset="0"/>
              <a:buChar char="•"/>
            </a:pPr>
            <a:r>
              <a:rPr lang="en-IN" dirty="0">
                <a:solidFill>
                  <a:schemeClr val="tx1"/>
                </a:solidFill>
              </a:rPr>
              <a:t>Support UAT</a:t>
            </a:r>
          </a:p>
          <a:p>
            <a:pPr marL="285750" indent="-285750">
              <a:buFont typeface="Arial" panose="020B0604020202020204" pitchFamily="34" charset="0"/>
              <a:buChar char="•"/>
            </a:pPr>
            <a:r>
              <a:rPr lang="en-IN" dirty="0">
                <a:solidFill>
                  <a:schemeClr val="tx1"/>
                </a:solidFill>
              </a:rPr>
              <a:t>Implement CI/CD pipelines</a:t>
            </a:r>
          </a:p>
          <a:p>
            <a:pPr marL="285750" indent="-285750">
              <a:buFont typeface="Arial" panose="020B0604020202020204" pitchFamily="34" charset="0"/>
              <a:buChar char="•"/>
            </a:pPr>
            <a:r>
              <a:rPr lang="en-IN" dirty="0">
                <a:solidFill>
                  <a:schemeClr val="tx1"/>
                </a:solidFill>
              </a:rPr>
              <a:t>Go-live and deployment  </a:t>
            </a:r>
          </a:p>
          <a:p>
            <a:pPr marL="285750" indent="-285750">
              <a:buFont typeface="Arial" panose="020B0604020202020204" pitchFamily="34" charset="0"/>
              <a:buChar char="•"/>
            </a:pPr>
            <a:r>
              <a:rPr lang="en-IN" dirty="0">
                <a:solidFill>
                  <a:schemeClr val="tx1"/>
                </a:solidFill>
              </a:rPr>
              <a:t>Hypercare (4 weeks)</a:t>
            </a:r>
          </a:p>
        </p:txBody>
      </p:sp>
    </p:spTree>
    <p:extLst>
      <p:ext uri="{BB962C8B-B14F-4D97-AF65-F5344CB8AC3E}">
        <p14:creationId xmlns:p14="http://schemas.microsoft.com/office/powerpoint/2010/main" val="332778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IN" dirty="0"/>
              <a:t>Assumptions</a:t>
            </a:r>
          </a:p>
        </p:txBody>
      </p:sp>
      <p:sp>
        <p:nvSpPr>
          <p:cNvPr id="7" name="Rectangle 6">
            <a:extLst>
              <a:ext uri="{FF2B5EF4-FFF2-40B4-BE49-F238E27FC236}">
                <a16:creationId xmlns:a16="http://schemas.microsoft.com/office/drawing/2014/main" id="{B50FC2D6-FD7E-6F5F-D23A-28A811FF14A7}"/>
              </a:ext>
            </a:extLst>
          </p:cNvPr>
          <p:cNvSpPr/>
          <p:nvPr/>
        </p:nvSpPr>
        <p:spPr>
          <a:xfrm>
            <a:off x="707390" y="1498600"/>
            <a:ext cx="10515600" cy="4889500"/>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dirty="0">
                <a:solidFill>
                  <a:schemeClr val="tx1"/>
                </a:solidFill>
              </a:rPr>
              <a:t>While the company operates in several geographies, there is a one instance of MPP DW, SAP HANA and MDM system from which data will be sourced</a:t>
            </a:r>
          </a:p>
          <a:p>
            <a:pPr marL="285750" indent="-285750">
              <a:buFont typeface="Arial" panose="020B0604020202020204" pitchFamily="34" charset="0"/>
              <a:buChar char="•"/>
            </a:pPr>
            <a:r>
              <a:rPr lang="en-IN" dirty="0">
                <a:solidFill>
                  <a:schemeClr val="tx1"/>
                </a:solidFill>
              </a:rPr>
              <a:t>AWS is a preferred cloud technology platform. </a:t>
            </a:r>
          </a:p>
          <a:p>
            <a:pPr marL="285750" indent="-285750">
              <a:buFont typeface="Arial" panose="020B0604020202020204" pitchFamily="34" charset="0"/>
              <a:buChar char="•"/>
            </a:pPr>
            <a:r>
              <a:rPr lang="en-IN" dirty="0">
                <a:solidFill>
                  <a:schemeClr val="tx1"/>
                </a:solidFill>
              </a:rPr>
              <a:t>The client will provide access to the data and business SME’s within 3 days of it being requested</a:t>
            </a:r>
          </a:p>
          <a:p>
            <a:pPr marL="285750" indent="-285750">
              <a:buFont typeface="Arial" panose="020B0604020202020204" pitchFamily="34" charset="0"/>
              <a:buChar char="•"/>
            </a:pPr>
            <a:r>
              <a:rPr lang="en-IN" dirty="0">
                <a:solidFill>
                  <a:schemeClr val="tx1"/>
                </a:solidFill>
              </a:rPr>
              <a:t>The client will address change management and training needs arising from this project</a:t>
            </a:r>
          </a:p>
        </p:txBody>
      </p:sp>
    </p:spTree>
    <p:extLst>
      <p:ext uri="{BB962C8B-B14F-4D97-AF65-F5344CB8AC3E}">
        <p14:creationId xmlns:p14="http://schemas.microsoft.com/office/powerpoint/2010/main" val="118247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IN" dirty="0"/>
              <a:t>Conceptual Solution Architecture</a:t>
            </a:r>
          </a:p>
        </p:txBody>
      </p:sp>
      <p:sp>
        <p:nvSpPr>
          <p:cNvPr id="64" name="Rectangle 63">
            <a:extLst>
              <a:ext uri="{FF2B5EF4-FFF2-40B4-BE49-F238E27FC236}">
                <a16:creationId xmlns:a16="http://schemas.microsoft.com/office/drawing/2014/main" id="{8CB92A6C-C822-3404-9A39-6BFCF9C7776D}"/>
              </a:ext>
            </a:extLst>
          </p:cNvPr>
          <p:cNvSpPr/>
          <p:nvPr/>
        </p:nvSpPr>
        <p:spPr>
          <a:xfrm>
            <a:off x="419811" y="983213"/>
            <a:ext cx="1630680" cy="49894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tx1"/>
                </a:solidFill>
              </a:rPr>
              <a:t>Data Sources</a:t>
            </a:r>
          </a:p>
        </p:txBody>
      </p:sp>
      <p:sp>
        <p:nvSpPr>
          <p:cNvPr id="55" name="Rectangle 54">
            <a:extLst>
              <a:ext uri="{FF2B5EF4-FFF2-40B4-BE49-F238E27FC236}">
                <a16:creationId xmlns:a16="http://schemas.microsoft.com/office/drawing/2014/main" id="{A65518D0-D73A-BE38-0CED-B901F6AB3FFB}"/>
              </a:ext>
            </a:extLst>
          </p:cNvPr>
          <p:cNvSpPr/>
          <p:nvPr/>
        </p:nvSpPr>
        <p:spPr>
          <a:xfrm>
            <a:off x="4227779" y="972580"/>
            <a:ext cx="3766173" cy="25930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E6BB2949-5847-2F94-BDD2-7A940A590B0B}"/>
              </a:ext>
            </a:extLst>
          </p:cNvPr>
          <p:cNvSpPr/>
          <p:nvPr/>
        </p:nvSpPr>
        <p:spPr>
          <a:xfrm>
            <a:off x="4374512" y="1059255"/>
            <a:ext cx="1957817" cy="230266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tx1"/>
                </a:solidFill>
              </a:rPr>
              <a:t>SCM Data as a Product</a:t>
            </a:r>
          </a:p>
        </p:txBody>
      </p:sp>
      <p:sp>
        <p:nvSpPr>
          <p:cNvPr id="38" name="Cube 37">
            <a:extLst>
              <a:ext uri="{FF2B5EF4-FFF2-40B4-BE49-F238E27FC236}">
                <a16:creationId xmlns:a16="http://schemas.microsoft.com/office/drawing/2014/main" id="{0554675A-47DC-6047-76A3-2655DDB0A0BA}"/>
              </a:ext>
            </a:extLst>
          </p:cNvPr>
          <p:cNvSpPr/>
          <p:nvPr/>
        </p:nvSpPr>
        <p:spPr>
          <a:xfrm>
            <a:off x="4482895" y="1447548"/>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DP1</a:t>
            </a:r>
          </a:p>
          <a:p>
            <a:pPr algn="ctr"/>
            <a:r>
              <a:rPr lang="en-IN" sz="1100" dirty="0"/>
              <a:t>Inventory</a:t>
            </a:r>
          </a:p>
        </p:txBody>
      </p:sp>
      <p:sp>
        <p:nvSpPr>
          <p:cNvPr id="50" name="Cube 49">
            <a:extLst>
              <a:ext uri="{FF2B5EF4-FFF2-40B4-BE49-F238E27FC236}">
                <a16:creationId xmlns:a16="http://schemas.microsoft.com/office/drawing/2014/main" id="{23714405-7BCE-E795-3A1D-67FFE8B09FBA}"/>
              </a:ext>
            </a:extLst>
          </p:cNvPr>
          <p:cNvSpPr/>
          <p:nvPr/>
        </p:nvSpPr>
        <p:spPr>
          <a:xfrm>
            <a:off x="5333115" y="1660564"/>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DP2</a:t>
            </a:r>
          </a:p>
          <a:p>
            <a:pPr algn="ctr"/>
            <a:r>
              <a:rPr lang="en-IN" sz="1100" dirty="0"/>
              <a:t>Procurement</a:t>
            </a:r>
          </a:p>
        </p:txBody>
      </p:sp>
      <p:sp>
        <p:nvSpPr>
          <p:cNvPr id="51" name="Cube 50">
            <a:extLst>
              <a:ext uri="{FF2B5EF4-FFF2-40B4-BE49-F238E27FC236}">
                <a16:creationId xmlns:a16="http://schemas.microsoft.com/office/drawing/2014/main" id="{EDD2A08F-22A9-4A15-D638-4D13EC995088}"/>
              </a:ext>
            </a:extLst>
          </p:cNvPr>
          <p:cNvSpPr/>
          <p:nvPr/>
        </p:nvSpPr>
        <p:spPr>
          <a:xfrm>
            <a:off x="4451713" y="2076288"/>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DP3</a:t>
            </a:r>
          </a:p>
          <a:p>
            <a:pPr algn="ctr"/>
            <a:r>
              <a:rPr lang="en-IN" sz="1100" dirty="0"/>
              <a:t>Competition</a:t>
            </a:r>
          </a:p>
        </p:txBody>
      </p:sp>
      <p:sp>
        <p:nvSpPr>
          <p:cNvPr id="52" name="Cube 51">
            <a:extLst>
              <a:ext uri="{FF2B5EF4-FFF2-40B4-BE49-F238E27FC236}">
                <a16:creationId xmlns:a16="http://schemas.microsoft.com/office/drawing/2014/main" id="{EC53F718-E573-D3E2-7AFD-48558DB28284}"/>
              </a:ext>
            </a:extLst>
          </p:cNvPr>
          <p:cNvSpPr/>
          <p:nvPr/>
        </p:nvSpPr>
        <p:spPr>
          <a:xfrm>
            <a:off x="5284904" y="2289304"/>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DP4</a:t>
            </a:r>
          </a:p>
          <a:p>
            <a:pPr algn="ctr"/>
            <a:r>
              <a:rPr lang="en-IN" sz="1100" dirty="0"/>
              <a:t>Logistics</a:t>
            </a:r>
          </a:p>
        </p:txBody>
      </p:sp>
      <p:sp>
        <p:nvSpPr>
          <p:cNvPr id="53" name="Cube 52">
            <a:extLst>
              <a:ext uri="{FF2B5EF4-FFF2-40B4-BE49-F238E27FC236}">
                <a16:creationId xmlns:a16="http://schemas.microsoft.com/office/drawing/2014/main" id="{9A15062B-7CF8-2834-D21F-0DB33F72E704}"/>
              </a:ext>
            </a:extLst>
          </p:cNvPr>
          <p:cNvSpPr/>
          <p:nvPr/>
        </p:nvSpPr>
        <p:spPr>
          <a:xfrm>
            <a:off x="4390187" y="2692516"/>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DP5 Forecasting</a:t>
            </a:r>
          </a:p>
        </p:txBody>
      </p:sp>
      <p:sp>
        <p:nvSpPr>
          <p:cNvPr id="54" name="Cube 53">
            <a:extLst>
              <a:ext uri="{FF2B5EF4-FFF2-40B4-BE49-F238E27FC236}">
                <a16:creationId xmlns:a16="http://schemas.microsoft.com/office/drawing/2014/main" id="{07206F4E-9424-D1C4-97DD-6F03EA836611}"/>
              </a:ext>
            </a:extLst>
          </p:cNvPr>
          <p:cNvSpPr/>
          <p:nvPr/>
        </p:nvSpPr>
        <p:spPr>
          <a:xfrm>
            <a:off x="5209416" y="2912134"/>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DP6</a:t>
            </a:r>
          </a:p>
          <a:p>
            <a:pPr algn="ctr"/>
            <a:r>
              <a:rPr lang="en-IN" sz="1100" dirty="0"/>
              <a:t>Sales</a:t>
            </a:r>
          </a:p>
        </p:txBody>
      </p:sp>
      <p:sp>
        <p:nvSpPr>
          <p:cNvPr id="56" name="Oval 55">
            <a:extLst>
              <a:ext uri="{FF2B5EF4-FFF2-40B4-BE49-F238E27FC236}">
                <a16:creationId xmlns:a16="http://schemas.microsoft.com/office/drawing/2014/main" id="{EBFCEA82-F33F-26CF-9212-ABD686EADF62}"/>
              </a:ext>
            </a:extLst>
          </p:cNvPr>
          <p:cNvSpPr/>
          <p:nvPr/>
        </p:nvSpPr>
        <p:spPr>
          <a:xfrm>
            <a:off x="6379089" y="1473973"/>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36000" rtlCol="0" anchor="ctr"/>
          <a:lstStyle/>
          <a:p>
            <a:pPr algn="ctr"/>
            <a:r>
              <a:rPr lang="en-IN" sz="1050" dirty="0">
                <a:solidFill>
                  <a:schemeClr val="tx1"/>
                </a:solidFill>
              </a:rPr>
              <a:t>Inventory Microservices</a:t>
            </a:r>
          </a:p>
        </p:txBody>
      </p:sp>
      <p:sp>
        <p:nvSpPr>
          <p:cNvPr id="57" name="Oval 56">
            <a:extLst>
              <a:ext uri="{FF2B5EF4-FFF2-40B4-BE49-F238E27FC236}">
                <a16:creationId xmlns:a16="http://schemas.microsoft.com/office/drawing/2014/main" id="{E47BE76C-336C-1553-F077-4E8B0C08710B}"/>
              </a:ext>
            </a:extLst>
          </p:cNvPr>
          <p:cNvSpPr/>
          <p:nvPr/>
        </p:nvSpPr>
        <p:spPr>
          <a:xfrm>
            <a:off x="6630921" y="1813405"/>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36000" rtlCol="0" anchor="ctr"/>
          <a:lstStyle/>
          <a:p>
            <a:pPr algn="ctr"/>
            <a:r>
              <a:rPr lang="en-IN" sz="1050" dirty="0">
                <a:solidFill>
                  <a:schemeClr val="tx1"/>
                </a:solidFill>
              </a:rPr>
              <a:t>Procurement Microservices</a:t>
            </a:r>
          </a:p>
        </p:txBody>
      </p:sp>
      <p:sp>
        <p:nvSpPr>
          <p:cNvPr id="58" name="Oval 57">
            <a:extLst>
              <a:ext uri="{FF2B5EF4-FFF2-40B4-BE49-F238E27FC236}">
                <a16:creationId xmlns:a16="http://schemas.microsoft.com/office/drawing/2014/main" id="{F41CE16F-7182-B8D5-273D-6AC5A2336899}"/>
              </a:ext>
            </a:extLst>
          </p:cNvPr>
          <p:cNvSpPr/>
          <p:nvPr/>
        </p:nvSpPr>
        <p:spPr>
          <a:xfrm>
            <a:off x="6379089" y="2152837"/>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050" dirty="0">
                <a:solidFill>
                  <a:schemeClr val="tx1"/>
                </a:solidFill>
              </a:rPr>
              <a:t>Competition Microservices</a:t>
            </a:r>
          </a:p>
        </p:txBody>
      </p:sp>
      <p:sp>
        <p:nvSpPr>
          <p:cNvPr id="59" name="Oval 58">
            <a:extLst>
              <a:ext uri="{FF2B5EF4-FFF2-40B4-BE49-F238E27FC236}">
                <a16:creationId xmlns:a16="http://schemas.microsoft.com/office/drawing/2014/main" id="{A50AAD81-B047-4A3B-DB23-EA72BCCF9CD8}"/>
              </a:ext>
            </a:extLst>
          </p:cNvPr>
          <p:cNvSpPr/>
          <p:nvPr/>
        </p:nvSpPr>
        <p:spPr>
          <a:xfrm>
            <a:off x="6630921" y="2492269"/>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050" dirty="0">
                <a:solidFill>
                  <a:schemeClr val="tx1"/>
                </a:solidFill>
              </a:rPr>
              <a:t>Logistics Microservices</a:t>
            </a:r>
          </a:p>
        </p:txBody>
      </p:sp>
      <p:sp>
        <p:nvSpPr>
          <p:cNvPr id="60" name="Oval 59">
            <a:extLst>
              <a:ext uri="{FF2B5EF4-FFF2-40B4-BE49-F238E27FC236}">
                <a16:creationId xmlns:a16="http://schemas.microsoft.com/office/drawing/2014/main" id="{091FBAE9-0644-DA6D-5E64-A357CF44ACAC}"/>
              </a:ext>
            </a:extLst>
          </p:cNvPr>
          <p:cNvSpPr/>
          <p:nvPr/>
        </p:nvSpPr>
        <p:spPr>
          <a:xfrm>
            <a:off x="6379089" y="2831701"/>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050" dirty="0">
                <a:solidFill>
                  <a:schemeClr val="tx1"/>
                </a:solidFill>
              </a:rPr>
              <a:t>Forecasting Microservices</a:t>
            </a:r>
          </a:p>
        </p:txBody>
      </p:sp>
      <p:sp>
        <p:nvSpPr>
          <p:cNvPr id="61" name="Oval 60">
            <a:extLst>
              <a:ext uri="{FF2B5EF4-FFF2-40B4-BE49-F238E27FC236}">
                <a16:creationId xmlns:a16="http://schemas.microsoft.com/office/drawing/2014/main" id="{DDB3D557-F63B-1B93-865B-15AA6041DA8E}"/>
              </a:ext>
            </a:extLst>
          </p:cNvPr>
          <p:cNvSpPr/>
          <p:nvPr/>
        </p:nvSpPr>
        <p:spPr>
          <a:xfrm>
            <a:off x="6630921" y="3171133"/>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050" dirty="0">
                <a:solidFill>
                  <a:schemeClr val="tx1"/>
                </a:solidFill>
              </a:rPr>
              <a:t>Sales Microservices</a:t>
            </a:r>
          </a:p>
        </p:txBody>
      </p:sp>
      <p:sp>
        <p:nvSpPr>
          <p:cNvPr id="62" name="TextBox 61">
            <a:extLst>
              <a:ext uri="{FF2B5EF4-FFF2-40B4-BE49-F238E27FC236}">
                <a16:creationId xmlns:a16="http://schemas.microsoft.com/office/drawing/2014/main" id="{70C02AC9-1BAB-1FFC-6B90-0CE0F6683733}"/>
              </a:ext>
            </a:extLst>
          </p:cNvPr>
          <p:cNvSpPr txBox="1"/>
          <p:nvPr/>
        </p:nvSpPr>
        <p:spPr>
          <a:xfrm>
            <a:off x="6302660" y="972580"/>
            <a:ext cx="1540153" cy="523220"/>
          </a:xfrm>
          <a:prstGeom prst="rect">
            <a:avLst/>
          </a:prstGeom>
          <a:noFill/>
        </p:spPr>
        <p:txBody>
          <a:bodyPr wrap="square" rtlCol="0">
            <a:spAutoFit/>
          </a:bodyPr>
          <a:lstStyle/>
          <a:p>
            <a:pPr algn="ctr"/>
            <a:r>
              <a:rPr lang="en-IN" sz="1400" b="1" dirty="0"/>
              <a:t>Domain Agnostic Standards</a:t>
            </a:r>
          </a:p>
        </p:txBody>
      </p:sp>
      <p:sp>
        <p:nvSpPr>
          <p:cNvPr id="63" name="Rectangle 62">
            <a:extLst>
              <a:ext uri="{FF2B5EF4-FFF2-40B4-BE49-F238E27FC236}">
                <a16:creationId xmlns:a16="http://schemas.microsoft.com/office/drawing/2014/main" id="{5056C244-6E4C-9524-39AA-457F0DCBFD18}"/>
              </a:ext>
            </a:extLst>
          </p:cNvPr>
          <p:cNvSpPr/>
          <p:nvPr/>
        </p:nvSpPr>
        <p:spPr>
          <a:xfrm>
            <a:off x="4242779" y="3962650"/>
            <a:ext cx="3804692" cy="201284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85F2F397-2B2F-A4F7-B16C-0EEF281ADE54}"/>
              </a:ext>
            </a:extLst>
          </p:cNvPr>
          <p:cNvSpPr/>
          <p:nvPr/>
        </p:nvSpPr>
        <p:spPr>
          <a:xfrm>
            <a:off x="4289641" y="4210554"/>
            <a:ext cx="1311586" cy="1655746"/>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DATA LAKE(s)</a:t>
            </a:r>
          </a:p>
        </p:txBody>
      </p:sp>
      <p:sp>
        <p:nvSpPr>
          <p:cNvPr id="69" name="Cylinder 68">
            <a:extLst>
              <a:ext uri="{FF2B5EF4-FFF2-40B4-BE49-F238E27FC236}">
                <a16:creationId xmlns:a16="http://schemas.microsoft.com/office/drawing/2014/main" id="{1EAFFDC7-B37D-FBF5-373F-2CB07F5B971B}"/>
              </a:ext>
            </a:extLst>
          </p:cNvPr>
          <p:cNvSpPr/>
          <p:nvPr/>
        </p:nvSpPr>
        <p:spPr>
          <a:xfrm>
            <a:off x="5695437" y="4659124"/>
            <a:ext cx="972000" cy="3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EU DW</a:t>
            </a:r>
          </a:p>
        </p:txBody>
      </p:sp>
      <p:sp>
        <p:nvSpPr>
          <p:cNvPr id="71" name="Cylinder 70">
            <a:extLst>
              <a:ext uri="{FF2B5EF4-FFF2-40B4-BE49-F238E27FC236}">
                <a16:creationId xmlns:a16="http://schemas.microsoft.com/office/drawing/2014/main" id="{0A580369-D17A-3765-0CD3-E79B1D749E22}"/>
              </a:ext>
            </a:extLst>
          </p:cNvPr>
          <p:cNvSpPr/>
          <p:nvPr/>
        </p:nvSpPr>
        <p:spPr>
          <a:xfrm>
            <a:off x="6849552" y="4659124"/>
            <a:ext cx="1087960" cy="3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NA DW</a:t>
            </a:r>
          </a:p>
        </p:txBody>
      </p:sp>
      <p:sp>
        <p:nvSpPr>
          <p:cNvPr id="76" name="Cylinder 75">
            <a:extLst>
              <a:ext uri="{FF2B5EF4-FFF2-40B4-BE49-F238E27FC236}">
                <a16:creationId xmlns:a16="http://schemas.microsoft.com/office/drawing/2014/main" id="{B0BC8C85-95C2-644B-1BE2-C2C62A4CCE04}"/>
              </a:ext>
            </a:extLst>
          </p:cNvPr>
          <p:cNvSpPr/>
          <p:nvPr/>
        </p:nvSpPr>
        <p:spPr>
          <a:xfrm>
            <a:off x="6853197" y="5219912"/>
            <a:ext cx="1084316" cy="3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Supply Chain</a:t>
            </a:r>
          </a:p>
        </p:txBody>
      </p:sp>
      <p:sp>
        <p:nvSpPr>
          <p:cNvPr id="80" name="Cylinder 79">
            <a:extLst>
              <a:ext uri="{FF2B5EF4-FFF2-40B4-BE49-F238E27FC236}">
                <a16:creationId xmlns:a16="http://schemas.microsoft.com/office/drawing/2014/main" id="{F94613DB-4B26-E3EB-CD6C-F3F33A9D8074}"/>
              </a:ext>
            </a:extLst>
          </p:cNvPr>
          <p:cNvSpPr/>
          <p:nvPr/>
        </p:nvSpPr>
        <p:spPr>
          <a:xfrm>
            <a:off x="5648088" y="5206740"/>
            <a:ext cx="1032046" cy="3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Asia DW</a:t>
            </a:r>
          </a:p>
        </p:txBody>
      </p:sp>
      <p:sp>
        <p:nvSpPr>
          <p:cNvPr id="81" name="TextBox 80">
            <a:extLst>
              <a:ext uri="{FF2B5EF4-FFF2-40B4-BE49-F238E27FC236}">
                <a16:creationId xmlns:a16="http://schemas.microsoft.com/office/drawing/2014/main" id="{8236872B-61DF-D510-BFFF-681E440A5CDF}"/>
              </a:ext>
            </a:extLst>
          </p:cNvPr>
          <p:cNvSpPr txBox="1"/>
          <p:nvPr/>
        </p:nvSpPr>
        <p:spPr>
          <a:xfrm>
            <a:off x="4680696" y="3923189"/>
            <a:ext cx="2836865" cy="307777"/>
          </a:xfrm>
          <a:prstGeom prst="rect">
            <a:avLst/>
          </a:prstGeom>
          <a:noFill/>
        </p:spPr>
        <p:txBody>
          <a:bodyPr wrap="square" rtlCol="0">
            <a:spAutoFit/>
          </a:bodyPr>
          <a:lstStyle/>
          <a:p>
            <a:pPr algn="ctr"/>
            <a:r>
              <a:rPr lang="en-IN" sz="1400" b="1" dirty="0"/>
              <a:t>Raw and Analysis Ready Data</a:t>
            </a:r>
          </a:p>
        </p:txBody>
      </p:sp>
      <p:sp>
        <p:nvSpPr>
          <p:cNvPr id="82" name="Rectangle 81">
            <a:extLst>
              <a:ext uri="{FF2B5EF4-FFF2-40B4-BE49-F238E27FC236}">
                <a16:creationId xmlns:a16="http://schemas.microsoft.com/office/drawing/2014/main" id="{9C0244AA-1D2B-AFC9-980D-A2AD16357823}"/>
              </a:ext>
            </a:extLst>
          </p:cNvPr>
          <p:cNvSpPr/>
          <p:nvPr/>
        </p:nvSpPr>
        <p:spPr>
          <a:xfrm>
            <a:off x="8378093" y="1392641"/>
            <a:ext cx="1744260" cy="411336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TextBox 82">
            <a:extLst>
              <a:ext uri="{FF2B5EF4-FFF2-40B4-BE49-F238E27FC236}">
                <a16:creationId xmlns:a16="http://schemas.microsoft.com/office/drawing/2014/main" id="{0463BD61-DB79-C953-0833-53505D2786F9}"/>
              </a:ext>
            </a:extLst>
          </p:cNvPr>
          <p:cNvSpPr txBox="1"/>
          <p:nvPr/>
        </p:nvSpPr>
        <p:spPr>
          <a:xfrm>
            <a:off x="8060592" y="1544854"/>
            <a:ext cx="2239143" cy="307777"/>
          </a:xfrm>
          <a:prstGeom prst="rect">
            <a:avLst/>
          </a:prstGeom>
          <a:noFill/>
        </p:spPr>
        <p:txBody>
          <a:bodyPr wrap="square" rtlCol="0">
            <a:spAutoFit/>
          </a:bodyPr>
          <a:lstStyle/>
          <a:p>
            <a:pPr algn="ctr"/>
            <a:r>
              <a:rPr lang="en-IN" sz="1400" b="1" dirty="0"/>
              <a:t>Consumption Tools</a:t>
            </a:r>
          </a:p>
        </p:txBody>
      </p:sp>
      <p:sp>
        <p:nvSpPr>
          <p:cNvPr id="84" name="Rectangle: Diagonal Corners Rounded 83">
            <a:extLst>
              <a:ext uri="{FF2B5EF4-FFF2-40B4-BE49-F238E27FC236}">
                <a16:creationId xmlns:a16="http://schemas.microsoft.com/office/drawing/2014/main" id="{EB7DCB2E-1573-A504-EF89-ED611C4BF72D}"/>
              </a:ext>
            </a:extLst>
          </p:cNvPr>
          <p:cNvSpPr/>
          <p:nvPr/>
        </p:nvSpPr>
        <p:spPr>
          <a:xfrm>
            <a:off x="8522875" y="3345828"/>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AI/ML</a:t>
            </a:r>
          </a:p>
        </p:txBody>
      </p:sp>
      <p:sp>
        <p:nvSpPr>
          <p:cNvPr id="85" name="Rectangle: Diagonal Corners Rounded 84">
            <a:extLst>
              <a:ext uri="{FF2B5EF4-FFF2-40B4-BE49-F238E27FC236}">
                <a16:creationId xmlns:a16="http://schemas.microsoft.com/office/drawing/2014/main" id="{6EC916C3-74B9-EF3B-D536-4AEAA73BDD53}"/>
              </a:ext>
            </a:extLst>
          </p:cNvPr>
          <p:cNvSpPr/>
          <p:nvPr/>
        </p:nvSpPr>
        <p:spPr>
          <a:xfrm>
            <a:off x="8522875" y="4059091"/>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BI Reports</a:t>
            </a:r>
          </a:p>
        </p:txBody>
      </p:sp>
      <p:sp>
        <p:nvSpPr>
          <p:cNvPr id="87" name="Rectangle: Diagonal Corners Rounded 86">
            <a:extLst>
              <a:ext uri="{FF2B5EF4-FFF2-40B4-BE49-F238E27FC236}">
                <a16:creationId xmlns:a16="http://schemas.microsoft.com/office/drawing/2014/main" id="{85E97B31-D487-D848-BD5B-385DE282BAEA}"/>
              </a:ext>
            </a:extLst>
          </p:cNvPr>
          <p:cNvSpPr/>
          <p:nvPr/>
        </p:nvSpPr>
        <p:spPr>
          <a:xfrm>
            <a:off x="8525032" y="4772353"/>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Dashboards &amp; Scorecards</a:t>
            </a:r>
          </a:p>
        </p:txBody>
      </p:sp>
      <p:pic>
        <p:nvPicPr>
          <p:cNvPr id="91" name="Graphic 90" descr="Users with solid fill">
            <a:extLst>
              <a:ext uri="{FF2B5EF4-FFF2-40B4-BE49-F238E27FC236}">
                <a16:creationId xmlns:a16="http://schemas.microsoft.com/office/drawing/2014/main" id="{68516D76-D1C0-59C4-55EB-2599AB6BE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650" y="1522163"/>
            <a:ext cx="914400" cy="914400"/>
          </a:xfrm>
          <a:prstGeom prst="rect">
            <a:avLst/>
          </a:prstGeom>
        </p:spPr>
      </p:pic>
      <p:sp>
        <p:nvSpPr>
          <p:cNvPr id="92" name="TextBox 91">
            <a:extLst>
              <a:ext uri="{FF2B5EF4-FFF2-40B4-BE49-F238E27FC236}">
                <a16:creationId xmlns:a16="http://schemas.microsoft.com/office/drawing/2014/main" id="{3EA6DB93-A1CB-75F7-0C36-FB43AEFEDC8D}"/>
              </a:ext>
            </a:extLst>
          </p:cNvPr>
          <p:cNvSpPr txBox="1"/>
          <p:nvPr/>
        </p:nvSpPr>
        <p:spPr>
          <a:xfrm>
            <a:off x="10315575" y="2284440"/>
            <a:ext cx="1098550" cy="307777"/>
          </a:xfrm>
          <a:prstGeom prst="rect">
            <a:avLst/>
          </a:prstGeom>
          <a:noFill/>
        </p:spPr>
        <p:txBody>
          <a:bodyPr wrap="square" rtlCol="0">
            <a:spAutoFit/>
          </a:bodyPr>
          <a:lstStyle/>
          <a:p>
            <a:pPr algn="ctr"/>
            <a:r>
              <a:rPr lang="en-IN" sz="1400" dirty="0"/>
              <a:t>Analysts</a:t>
            </a:r>
          </a:p>
        </p:txBody>
      </p:sp>
      <p:pic>
        <p:nvPicPr>
          <p:cNvPr id="102" name="Graphic 101" descr="Users with solid fill">
            <a:extLst>
              <a:ext uri="{FF2B5EF4-FFF2-40B4-BE49-F238E27FC236}">
                <a16:creationId xmlns:a16="http://schemas.microsoft.com/office/drawing/2014/main" id="{A925AD48-A358-3EFE-E594-134974DD18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650" y="2792163"/>
            <a:ext cx="914400" cy="914400"/>
          </a:xfrm>
          <a:prstGeom prst="rect">
            <a:avLst/>
          </a:prstGeom>
        </p:spPr>
      </p:pic>
      <p:sp>
        <p:nvSpPr>
          <p:cNvPr id="103" name="TextBox 102">
            <a:extLst>
              <a:ext uri="{FF2B5EF4-FFF2-40B4-BE49-F238E27FC236}">
                <a16:creationId xmlns:a16="http://schemas.microsoft.com/office/drawing/2014/main" id="{1C027486-BAD7-62B8-F097-FD498E355EE6}"/>
              </a:ext>
            </a:extLst>
          </p:cNvPr>
          <p:cNvSpPr txBox="1"/>
          <p:nvPr/>
        </p:nvSpPr>
        <p:spPr>
          <a:xfrm>
            <a:off x="10315575" y="3554440"/>
            <a:ext cx="1098550" cy="523220"/>
          </a:xfrm>
          <a:prstGeom prst="rect">
            <a:avLst/>
          </a:prstGeom>
          <a:noFill/>
        </p:spPr>
        <p:txBody>
          <a:bodyPr wrap="square" rtlCol="0">
            <a:spAutoFit/>
          </a:bodyPr>
          <a:lstStyle/>
          <a:p>
            <a:pPr algn="ctr"/>
            <a:r>
              <a:rPr lang="en-IN" sz="1400" dirty="0"/>
              <a:t>Data Scientists</a:t>
            </a:r>
          </a:p>
        </p:txBody>
      </p:sp>
      <p:pic>
        <p:nvPicPr>
          <p:cNvPr id="106" name="Graphic 105" descr="Users with solid fill">
            <a:extLst>
              <a:ext uri="{FF2B5EF4-FFF2-40B4-BE49-F238E27FC236}">
                <a16:creationId xmlns:a16="http://schemas.microsoft.com/office/drawing/2014/main" id="{86BEADB3-1666-D463-7A18-3F98A88EDB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94950" y="4290763"/>
            <a:ext cx="914400" cy="914400"/>
          </a:xfrm>
          <a:prstGeom prst="rect">
            <a:avLst/>
          </a:prstGeom>
        </p:spPr>
      </p:pic>
      <p:sp>
        <p:nvSpPr>
          <p:cNvPr id="107" name="TextBox 106">
            <a:extLst>
              <a:ext uri="{FF2B5EF4-FFF2-40B4-BE49-F238E27FC236}">
                <a16:creationId xmlns:a16="http://schemas.microsoft.com/office/drawing/2014/main" id="{7194C593-6042-98DE-5839-02849E2E1D85}"/>
              </a:ext>
            </a:extLst>
          </p:cNvPr>
          <p:cNvSpPr txBox="1"/>
          <p:nvPr/>
        </p:nvSpPr>
        <p:spPr>
          <a:xfrm>
            <a:off x="10264774" y="5141940"/>
            <a:ext cx="1203325" cy="307777"/>
          </a:xfrm>
          <a:prstGeom prst="rect">
            <a:avLst/>
          </a:prstGeom>
          <a:noFill/>
        </p:spPr>
        <p:txBody>
          <a:bodyPr wrap="square" rtlCol="0">
            <a:spAutoFit/>
          </a:bodyPr>
          <a:lstStyle/>
          <a:p>
            <a:pPr algn="ctr"/>
            <a:r>
              <a:rPr lang="en-IN" sz="1400" dirty="0"/>
              <a:t>Management</a:t>
            </a:r>
          </a:p>
        </p:txBody>
      </p:sp>
      <p:sp>
        <p:nvSpPr>
          <p:cNvPr id="108" name="Rectangle: Diagonal Corners Rounded 107">
            <a:extLst>
              <a:ext uri="{FF2B5EF4-FFF2-40B4-BE49-F238E27FC236}">
                <a16:creationId xmlns:a16="http://schemas.microsoft.com/office/drawing/2014/main" id="{0E8B4E08-1B8E-D7CE-BC72-A4607CA5CA43}"/>
              </a:ext>
            </a:extLst>
          </p:cNvPr>
          <p:cNvSpPr/>
          <p:nvPr/>
        </p:nvSpPr>
        <p:spPr>
          <a:xfrm>
            <a:off x="8522875" y="1919302"/>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Query</a:t>
            </a:r>
          </a:p>
        </p:txBody>
      </p:sp>
      <p:sp>
        <p:nvSpPr>
          <p:cNvPr id="109" name="Rectangle: Diagonal Corners Rounded 108">
            <a:extLst>
              <a:ext uri="{FF2B5EF4-FFF2-40B4-BE49-F238E27FC236}">
                <a16:creationId xmlns:a16="http://schemas.microsoft.com/office/drawing/2014/main" id="{8029EA50-DC60-BBC5-4F6D-93738EEA0EE4}"/>
              </a:ext>
            </a:extLst>
          </p:cNvPr>
          <p:cNvSpPr/>
          <p:nvPr/>
        </p:nvSpPr>
        <p:spPr>
          <a:xfrm>
            <a:off x="8522875" y="2632565"/>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Search</a:t>
            </a:r>
          </a:p>
        </p:txBody>
      </p:sp>
      <p:sp>
        <p:nvSpPr>
          <p:cNvPr id="11" name="Rectangle 10">
            <a:extLst>
              <a:ext uri="{FF2B5EF4-FFF2-40B4-BE49-F238E27FC236}">
                <a16:creationId xmlns:a16="http://schemas.microsoft.com/office/drawing/2014/main" id="{9C37EEE1-3752-1AAC-5E2E-F3BE3484941D}"/>
              </a:ext>
            </a:extLst>
          </p:cNvPr>
          <p:cNvSpPr/>
          <p:nvPr/>
        </p:nvSpPr>
        <p:spPr>
          <a:xfrm>
            <a:off x="2337296" y="986074"/>
            <a:ext cx="1630680" cy="49894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tx1"/>
                </a:solidFill>
              </a:rPr>
              <a:t>Data Ingestion, Staging and Curation</a:t>
            </a:r>
          </a:p>
        </p:txBody>
      </p:sp>
      <p:sp>
        <p:nvSpPr>
          <p:cNvPr id="73" name="Rectangle 72">
            <a:extLst>
              <a:ext uri="{FF2B5EF4-FFF2-40B4-BE49-F238E27FC236}">
                <a16:creationId xmlns:a16="http://schemas.microsoft.com/office/drawing/2014/main" id="{0CAA444B-56BF-E88A-299D-64EEE39836F6}"/>
              </a:ext>
            </a:extLst>
          </p:cNvPr>
          <p:cNvSpPr/>
          <p:nvPr/>
        </p:nvSpPr>
        <p:spPr>
          <a:xfrm>
            <a:off x="2461633" y="2106533"/>
            <a:ext cx="1382006" cy="39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Batch</a:t>
            </a:r>
          </a:p>
        </p:txBody>
      </p:sp>
      <p:sp>
        <p:nvSpPr>
          <p:cNvPr id="119" name="Rectangle 118">
            <a:extLst>
              <a:ext uri="{FF2B5EF4-FFF2-40B4-BE49-F238E27FC236}">
                <a16:creationId xmlns:a16="http://schemas.microsoft.com/office/drawing/2014/main" id="{E46F6296-ED43-791E-3B39-8F61CBCF5AE1}"/>
              </a:ext>
            </a:extLst>
          </p:cNvPr>
          <p:cNvSpPr/>
          <p:nvPr/>
        </p:nvSpPr>
        <p:spPr>
          <a:xfrm>
            <a:off x="2461633" y="3051877"/>
            <a:ext cx="1382006" cy="39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Migrations</a:t>
            </a:r>
          </a:p>
        </p:txBody>
      </p:sp>
      <p:sp>
        <p:nvSpPr>
          <p:cNvPr id="120" name="Rectangle 119">
            <a:extLst>
              <a:ext uri="{FF2B5EF4-FFF2-40B4-BE49-F238E27FC236}">
                <a16:creationId xmlns:a16="http://schemas.microsoft.com/office/drawing/2014/main" id="{8A723FE3-2972-187E-4B9F-197CDAD460AC}"/>
              </a:ext>
            </a:extLst>
          </p:cNvPr>
          <p:cNvSpPr/>
          <p:nvPr/>
        </p:nvSpPr>
        <p:spPr>
          <a:xfrm>
            <a:off x="2461633" y="3997221"/>
            <a:ext cx="1382006" cy="39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Files</a:t>
            </a:r>
          </a:p>
        </p:txBody>
      </p:sp>
      <p:sp>
        <p:nvSpPr>
          <p:cNvPr id="125" name="Rectangle 124">
            <a:extLst>
              <a:ext uri="{FF2B5EF4-FFF2-40B4-BE49-F238E27FC236}">
                <a16:creationId xmlns:a16="http://schemas.microsoft.com/office/drawing/2014/main" id="{C255B311-D9B6-4BC0-991D-91FAFA8DBF44}"/>
              </a:ext>
            </a:extLst>
          </p:cNvPr>
          <p:cNvSpPr/>
          <p:nvPr/>
        </p:nvSpPr>
        <p:spPr>
          <a:xfrm>
            <a:off x="2226042" y="6094642"/>
            <a:ext cx="8100000" cy="19099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Data </a:t>
            </a:r>
            <a:r>
              <a:rPr lang="en-IN" sz="1400" b="1" dirty="0" err="1">
                <a:solidFill>
                  <a:schemeClr val="tx1"/>
                </a:solidFill>
              </a:rPr>
              <a:t>Catalog</a:t>
            </a:r>
            <a:endParaRPr lang="en-IN" sz="1400" b="1" dirty="0">
              <a:solidFill>
                <a:schemeClr val="tx1"/>
              </a:solidFill>
            </a:endParaRPr>
          </a:p>
        </p:txBody>
      </p:sp>
      <p:sp>
        <p:nvSpPr>
          <p:cNvPr id="127" name="Rectangle 126">
            <a:extLst>
              <a:ext uri="{FF2B5EF4-FFF2-40B4-BE49-F238E27FC236}">
                <a16:creationId xmlns:a16="http://schemas.microsoft.com/office/drawing/2014/main" id="{0A09F630-DEDB-0645-E0F3-084C1BD2B870}"/>
              </a:ext>
            </a:extLst>
          </p:cNvPr>
          <p:cNvSpPr/>
          <p:nvPr/>
        </p:nvSpPr>
        <p:spPr>
          <a:xfrm>
            <a:off x="2226042" y="6321060"/>
            <a:ext cx="8100000" cy="19099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Federated Computational Governance</a:t>
            </a:r>
          </a:p>
        </p:txBody>
      </p:sp>
      <p:sp>
        <p:nvSpPr>
          <p:cNvPr id="128" name="Rectangle 127">
            <a:extLst>
              <a:ext uri="{FF2B5EF4-FFF2-40B4-BE49-F238E27FC236}">
                <a16:creationId xmlns:a16="http://schemas.microsoft.com/office/drawing/2014/main" id="{75050D76-15F9-3C9F-6CB5-44E58AFD5D79}"/>
              </a:ext>
            </a:extLst>
          </p:cNvPr>
          <p:cNvSpPr/>
          <p:nvPr/>
        </p:nvSpPr>
        <p:spPr>
          <a:xfrm>
            <a:off x="2226042" y="6568239"/>
            <a:ext cx="8100000" cy="19099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Monitoring, Identity Management &amp; Access Management</a:t>
            </a:r>
          </a:p>
        </p:txBody>
      </p:sp>
      <p:cxnSp>
        <p:nvCxnSpPr>
          <p:cNvPr id="130" name="Straight Arrow Connector 129">
            <a:extLst>
              <a:ext uri="{FF2B5EF4-FFF2-40B4-BE49-F238E27FC236}">
                <a16:creationId xmlns:a16="http://schemas.microsoft.com/office/drawing/2014/main" id="{A391684E-389A-BBFE-404F-7E9970CBA1B2}"/>
              </a:ext>
            </a:extLst>
          </p:cNvPr>
          <p:cNvCxnSpPr>
            <a:cxnSpLocks/>
          </p:cNvCxnSpPr>
          <p:nvPr/>
        </p:nvCxnSpPr>
        <p:spPr>
          <a:xfrm>
            <a:off x="2050491" y="3339700"/>
            <a:ext cx="286805" cy="2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977B69C9-CDCA-4B79-4F88-6A1BC3A04CE7}"/>
              </a:ext>
            </a:extLst>
          </p:cNvPr>
          <p:cNvCxnSpPr/>
          <p:nvPr/>
        </p:nvCxnSpPr>
        <p:spPr>
          <a:xfrm>
            <a:off x="3957268" y="2439475"/>
            <a:ext cx="286805" cy="2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7D43DA2-685B-D673-6F47-55BD7E51B918}"/>
              </a:ext>
            </a:extLst>
          </p:cNvPr>
          <p:cNvCxnSpPr/>
          <p:nvPr/>
        </p:nvCxnSpPr>
        <p:spPr>
          <a:xfrm>
            <a:off x="3989163" y="4927499"/>
            <a:ext cx="286805" cy="2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F315C7E-153C-ABD3-A716-7E5FE0B5BB4B}"/>
              </a:ext>
            </a:extLst>
          </p:cNvPr>
          <p:cNvCxnSpPr>
            <a:cxnSpLocks/>
            <a:stCxn id="81" idx="0"/>
            <a:endCxn id="55" idx="2"/>
          </p:cNvCxnSpPr>
          <p:nvPr/>
        </p:nvCxnSpPr>
        <p:spPr>
          <a:xfrm flipV="1">
            <a:off x="6099129" y="3565629"/>
            <a:ext cx="11737" cy="35756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38F4BBF-7308-8A52-A6C8-EF3F942DA89C}"/>
              </a:ext>
            </a:extLst>
          </p:cNvPr>
          <p:cNvCxnSpPr>
            <a:cxnSpLocks/>
            <a:stCxn id="55" idx="3"/>
          </p:cNvCxnSpPr>
          <p:nvPr/>
        </p:nvCxnSpPr>
        <p:spPr>
          <a:xfrm>
            <a:off x="7993952" y="2269105"/>
            <a:ext cx="38414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7203C77-8154-C560-20CB-3CA1F323C16D}"/>
              </a:ext>
            </a:extLst>
          </p:cNvPr>
          <p:cNvCxnSpPr>
            <a:cxnSpLocks/>
          </p:cNvCxnSpPr>
          <p:nvPr/>
        </p:nvCxnSpPr>
        <p:spPr>
          <a:xfrm>
            <a:off x="8047471" y="4893763"/>
            <a:ext cx="38414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AD79817-FD4C-3504-30CD-A723F5972B13}"/>
              </a:ext>
            </a:extLst>
          </p:cNvPr>
          <p:cNvSpPr/>
          <p:nvPr/>
        </p:nvSpPr>
        <p:spPr>
          <a:xfrm>
            <a:off x="2462279" y="4942564"/>
            <a:ext cx="1382006" cy="39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API’s</a:t>
            </a:r>
          </a:p>
        </p:txBody>
      </p:sp>
      <p:sp>
        <p:nvSpPr>
          <p:cNvPr id="146" name="Cylinder 145">
            <a:extLst>
              <a:ext uri="{FF2B5EF4-FFF2-40B4-BE49-F238E27FC236}">
                <a16:creationId xmlns:a16="http://schemas.microsoft.com/office/drawing/2014/main" id="{C7C420BF-8A3F-BF85-7C1D-2A1D3EF921BA}"/>
              </a:ext>
            </a:extLst>
          </p:cNvPr>
          <p:cNvSpPr/>
          <p:nvPr/>
        </p:nvSpPr>
        <p:spPr>
          <a:xfrm>
            <a:off x="571500" y="1919302"/>
            <a:ext cx="1363915" cy="77321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On-Prem MPP DW</a:t>
            </a:r>
          </a:p>
        </p:txBody>
      </p:sp>
      <p:sp>
        <p:nvSpPr>
          <p:cNvPr id="147" name="Cylinder 146">
            <a:extLst>
              <a:ext uri="{FF2B5EF4-FFF2-40B4-BE49-F238E27FC236}">
                <a16:creationId xmlns:a16="http://schemas.microsoft.com/office/drawing/2014/main" id="{6320797F-A915-6664-9842-A9956A1B9D28}"/>
              </a:ext>
            </a:extLst>
          </p:cNvPr>
          <p:cNvSpPr/>
          <p:nvPr/>
        </p:nvSpPr>
        <p:spPr>
          <a:xfrm>
            <a:off x="536527" y="3122911"/>
            <a:ext cx="1363915" cy="77321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SAP HANA</a:t>
            </a:r>
          </a:p>
        </p:txBody>
      </p:sp>
      <p:sp>
        <p:nvSpPr>
          <p:cNvPr id="148" name="Cylinder 147">
            <a:extLst>
              <a:ext uri="{FF2B5EF4-FFF2-40B4-BE49-F238E27FC236}">
                <a16:creationId xmlns:a16="http://schemas.microsoft.com/office/drawing/2014/main" id="{247BE237-D2FA-F7B7-E87A-17F7F8236A07}"/>
              </a:ext>
            </a:extLst>
          </p:cNvPr>
          <p:cNvSpPr/>
          <p:nvPr/>
        </p:nvSpPr>
        <p:spPr>
          <a:xfrm>
            <a:off x="548462" y="4486025"/>
            <a:ext cx="1363915" cy="77321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MDM</a:t>
            </a:r>
          </a:p>
        </p:txBody>
      </p:sp>
    </p:spTree>
    <p:extLst>
      <p:ext uri="{BB962C8B-B14F-4D97-AF65-F5344CB8AC3E}">
        <p14:creationId xmlns:p14="http://schemas.microsoft.com/office/powerpoint/2010/main" val="594301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300AE55BC21A4A92581567B3C37822" ma:contentTypeVersion="13" ma:contentTypeDescription="Create a new document." ma:contentTypeScope="" ma:versionID="5a68bdcd74f5b53a59e22a734637826f">
  <xsd:schema xmlns:xsd="http://www.w3.org/2001/XMLSchema" xmlns:xs="http://www.w3.org/2001/XMLSchema" xmlns:p="http://schemas.microsoft.com/office/2006/metadata/properties" xmlns:ns2="72cffb20-0408-4d89-b3e2-42d24b0a57d5" xmlns:ns3="3f1acc09-48c5-4505-a7a3-ea5ac9f1f162" targetNamespace="http://schemas.microsoft.com/office/2006/metadata/properties" ma:root="true" ma:fieldsID="c90a4fe416eb394fc7ece78bf83d76cf" ns2:_="" ns3:_="">
    <xsd:import namespace="72cffb20-0408-4d89-b3e2-42d24b0a57d5"/>
    <xsd:import namespace="3f1acc09-48c5-4505-a7a3-ea5ac9f1f16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ffb20-0408-4d89-b3e2-42d24b0a57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debda6a7-6b37-4000-ac6c-4fd0a963898e"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acc09-48c5-4505-a7a3-ea5ac9f1f1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5d314fd4-3fe8-488e-a47d-e77e340afdbb}" ma:internalName="TaxCatchAll" ma:showField="CatchAllData" ma:web="3f1acc09-48c5-4505-a7a3-ea5ac9f1f1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f1acc09-48c5-4505-a7a3-ea5ac9f1f162" xsi:nil="true"/>
    <lcf76f155ced4ddcb4097134ff3c332f xmlns="72cffb20-0408-4d89-b3e2-42d24b0a57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24DBA19-FAD4-4EEB-9F75-5A5F0C9B90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cffb20-0408-4d89-b3e2-42d24b0a57d5"/>
    <ds:schemaRef ds:uri="3f1acc09-48c5-4505-a7a3-ea5ac9f1f1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798BFC-6BE4-49B3-83F3-B0D0EDC9F24D}">
  <ds:schemaRefs>
    <ds:schemaRef ds:uri="http://schemas.microsoft.com/sharepoint/v3/contenttype/forms"/>
  </ds:schemaRefs>
</ds:datastoreItem>
</file>

<file path=customXml/itemProps3.xml><?xml version="1.0" encoding="utf-8"?>
<ds:datastoreItem xmlns:ds="http://schemas.openxmlformats.org/officeDocument/2006/customXml" ds:itemID="{715D90EF-6ACA-45C2-BBC3-22EF386AFD6A}">
  <ds:schemaRefs>
    <ds:schemaRef ds:uri="http://schemas.openxmlformats.org/package/2006/metadata/core-properties"/>
    <ds:schemaRef ds:uri="http://purl.org/dc/terms/"/>
    <ds:schemaRef ds:uri="http://purl.org/dc/elements/1.1/"/>
    <ds:schemaRef ds:uri="http://www.w3.org/XML/1998/namespace"/>
    <ds:schemaRef ds:uri="72cffb20-0408-4d89-b3e2-42d24b0a57d5"/>
    <ds:schemaRef ds:uri="http://schemas.microsoft.com/office/2006/documentManagement/types"/>
    <ds:schemaRef ds:uri="http://schemas.microsoft.com/office/2006/metadata/properties"/>
    <ds:schemaRef ds:uri="http://schemas.microsoft.com/office/infopath/2007/PartnerControls"/>
    <ds:schemaRef ds:uri="3f1acc09-48c5-4505-a7a3-ea5ac9f1f162"/>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9386</TotalTime>
  <Words>2939</Words>
  <Application>Microsoft Office PowerPoint</Application>
  <PresentationFormat>Widescreen</PresentationFormat>
  <Paragraphs>436</Paragraphs>
  <Slides>19</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Aptos</vt:lpstr>
      <vt:lpstr>Arial</vt:lpstr>
      <vt:lpstr>Calibri</vt:lpstr>
      <vt:lpstr>Calibri Light</vt:lpstr>
      <vt:lpstr>Times New Roman</vt:lpstr>
      <vt:lpstr>Office Theme</vt:lpstr>
      <vt:lpstr>Microsoft Excel Worksheet</vt:lpstr>
      <vt:lpstr>Customer background</vt:lpstr>
      <vt:lpstr>Needs/Challenges</vt:lpstr>
      <vt:lpstr>Ask from the client</vt:lpstr>
      <vt:lpstr>PowerPoint Presentation</vt:lpstr>
      <vt:lpstr>Agenda</vt:lpstr>
      <vt:lpstr>Executive Summary</vt:lpstr>
      <vt:lpstr>Scope of Work </vt:lpstr>
      <vt:lpstr>Assumptions</vt:lpstr>
      <vt:lpstr>Conceptual Solution Architecture</vt:lpstr>
      <vt:lpstr>PowerPoint Presentation</vt:lpstr>
      <vt:lpstr>Solution Architecture Layer/Component wise articulation (1/2)</vt:lpstr>
      <vt:lpstr>Solution Architecture Layer/Component wise articulation (2/2)</vt:lpstr>
      <vt:lpstr>CI/CD Architecture</vt:lpstr>
      <vt:lpstr>Estimation, Roadmap &amp; Timeline, Pricing (with Detailed Work Breakdown Structure)</vt:lpstr>
      <vt:lpstr>Estimation, Roadmap &amp; Timeline, Pricing (with Detailed Work Breakdown Structure)</vt:lpstr>
      <vt:lpstr>Estimation, Roadmap &amp; Timeline, Pricing (with Detailed Work Breakdown Structure)</vt:lpstr>
      <vt:lpstr>Team Structure</vt:lpstr>
      <vt:lpstr>Execution Approach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Vandana Srivastava</dc:creator>
  <cp:lastModifiedBy>Nitin Kapoor2</cp:lastModifiedBy>
  <cp:revision>65</cp:revision>
  <dcterms:created xsi:type="dcterms:W3CDTF">2022-02-18T09:54:11Z</dcterms:created>
  <dcterms:modified xsi:type="dcterms:W3CDTF">2025-02-19T08:27:49Z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0x0101005B300AE55BC21A4A92581567B3C37822</vt:lpwstr>
  </property>
  <property fmtid="{D5CDD505-2E9C-101B-9397-08002B2CF9AE}" pid="3" name="MSIP_Label_2a535040-0af2-483f-adc3-a132c21e3e2b_Enabled">
    <vt:lpwstr>true</vt:lpwstr>
  </property>
  <property fmtid="{D5CDD505-2E9C-101B-9397-08002B2CF9AE}" pid="4" name="MSIP_Label_2a535040-0af2-483f-adc3-a132c21e3e2b_SetDate">
    <vt:lpwstr>2022-11-05T08:19:06Z</vt:lpwstr>
  </property>
  <property fmtid="{D5CDD505-2E9C-101B-9397-08002B2CF9AE}" pid="5" name="MSIP_Label_2a535040-0af2-483f-adc3-a132c21e3e2b_Method">
    <vt:lpwstr>Standard</vt:lpwstr>
  </property>
  <property fmtid="{D5CDD505-2E9C-101B-9397-08002B2CF9AE}" pid="6" name="MSIP_Label_2a535040-0af2-483f-adc3-a132c21e3e2b_Name">
    <vt:lpwstr>EPAM_Confidential</vt:lpwstr>
  </property>
  <property fmtid="{D5CDD505-2E9C-101B-9397-08002B2CF9AE}" pid="7" name="MSIP_Label_2a535040-0af2-483f-adc3-a132c21e3e2b_SiteId">
    <vt:lpwstr>b41b72d0-4e9f-4c26-8a69-f949f367c91d</vt:lpwstr>
  </property>
  <property fmtid="{D5CDD505-2E9C-101B-9397-08002B2CF9AE}" pid="8" name="MSIP_Label_2a535040-0af2-483f-adc3-a132c21e3e2b_ActionId">
    <vt:lpwstr>ab24dd01-b523-4c09-a5f9-f1bff6c1a0e7</vt:lpwstr>
  </property>
  <property fmtid="{D5CDD505-2E9C-101B-9397-08002B2CF9AE}" pid="9" name="MSIP_Label_2a535040-0af2-483f-adc3-a132c21e3e2b_ContentBits">
    <vt:lpwstr>0</vt:lpwstr>
  </property>
</Properties>
</file>