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9" r:id="rId1"/>
  </p:sldMasterIdLst>
  <p:sldIdLst>
    <p:sldId id="256" r:id="rId2"/>
    <p:sldId id="257" r:id="rId3"/>
    <p:sldId id="258" r:id="rId4"/>
    <p:sldId id="259" r:id="rId5"/>
    <p:sldId id="266" r:id="rId6"/>
    <p:sldId id="270" r:id="rId7"/>
    <p:sldId id="271" r:id="rId8"/>
    <p:sldId id="269" r:id="rId9"/>
    <p:sldId id="272"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5C1F9-D6CD-4F63-A828-4436FDA987FC}" v="32" dt="2024-07-07T11:54:31.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reddy eedulakanti" userId="acc43c4d4a9d1ea6" providerId="LiveId" clId="{6985C1F9-D6CD-4F63-A828-4436FDA987FC}"/>
    <pc:docChg chg="custSel addSld delSld modSld">
      <pc:chgData name="sowmyareddy eedulakanti" userId="acc43c4d4a9d1ea6" providerId="LiveId" clId="{6985C1F9-D6CD-4F63-A828-4436FDA987FC}" dt="2024-07-12T12:46:09.760" v="2130" actId="20577"/>
      <pc:docMkLst>
        <pc:docMk/>
      </pc:docMkLst>
      <pc:sldChg chg="modSp mod modTransition">
        <pc:chgData name="sowmyareddy eedulakanti" userId="acc43c4d4a9d1ea6" providerId="LiveId" clId="{6985C1F9-D6CD-4F63-A828-4436FDA987FC}" dt="2024-07-07T12:35:05.999" v="1632" actId="20577"/>
        <pc:sldMkLst>
          <pc:docMk/>
          <pc:sldMk cId="4263564485" sldId="256"/>
        </pc:sldMkLst>
        <pc:spChg chg="mod">
          <ac:chgData name="sowmyareddy eedulakanti" userId="acc43c4d4a9d1ea6" providerId="LiveId" clId="{6985C1F9-D6CD-4F63-A828-4436FDA987FC}" dt="2024-07-07T10:46:25.386" v="411" actId="20577"/>
          <ac:spMkLst>
            <pc:docMk/>
            <pc:sldMk cId="4263564485" sldId="256"/>
            <ac:spMk id="2" creationId="{924EFFF4-26BB-E09A-0BBC-DE7318A6483C}"/>
          </ac:spMkLst>
        </pc:spChg>
        <pc:spChg chg="mod">
          <ac:chgData name="sowmyareddy eedulakanti" userId="acc43c4d4a9d1ea6" providerId="LiveId" clId="{6985C1F9-D6CD-4F63-A828-4436FDA987FC}" dt="2024-07-07T12:35:05.999" v="1632" actId="20577"/>
          <ac:spMkLst>
            <pc:docMk/>
            <pc:sldMk cId="4263564485" sldId="256"/>
            <ac:spMk id="3" creationId="{DB7A6C04-A0D8-126A-9420-497EB13E9CDD}"/>
          </ac:spMkLst>
        </pc:spChg>
      </pc:sldChg>
      <pc:sldChg chg="modSp mod">
        <pc:chgData name="sowmyareddy eedulakanti" userId="acc43c4d4a9d1ea6" providerId="LiveId" clId="{6985C1F9-D6CD-4F63-A828-4436FDA987FC}" dt="2024-07-07T12:35:16.425" v="1633" actId="14100"/>
        <pc:sldMkLst>
          <pc:docMk/>
          <pc:sldMk cId="1671505814" sldId="257"/>
        </pc:sldMkLst>
        <pc:spChg chg="mod">
          <ac:chgData name="sowmyareddy eedulakanti" userId="acc43c4d4a9d1ea6" providerId="LiveId" clId="{6985C1F9-D6CD-4F63-A828-4436FDA987FC}" dt="2024-07-07T11:54:31.399" v="1532"/>
          <ac:spMkLst>
            <pc:docMk/>
            <pc:sldMk cId="1671505814" sldId="257"/>
            <ac:spMk id="2" creationId="{4F168A5B-02BF-DE21-F54A-0BE6BC755E95}"/>
          </ac:spMkLst>
        </pc:spChg>
        <pc:spChg chg="mod">
          <ac:chgData name="sowmyareddy eedulakanti" userId="acc43c4d4a9d1ea6" providerId="LiveId" clId="{6985C1F9-D6CD-4F63-A828-4436FDA987FC}" dt="2024-07-07T12:30:07.105" v="1539" actId="1076"/>
          <ac:spMkLst>
            <pc:docMk/>
            <pc:sldMk cId="1671505814" sldId="257"/>
            <ac:spMk id="3" creationId="{6A4C2F91-C2DE-3384-E1EF-A254F8590FA4}"/>
          </ac:spMkLst>
        </pc:spChg>
        <pc:picChg chg="mod">
          <ac:chgData name="sowmyareddy eedulakanti" userId="acc43c4d4a9d1ea6" providerId="LiveId" clId="{6985C1F9-D6CD-4F63-A828-4436FDA987FC}" dt="2024-07-07T12:35:16.425" v="1633" actId="14100"/>
          <ac:picMkLst>
            <pc:docMk/>
            <pc:sldMk cId="1671505814" sldId="257"/>
            <ac:picMk id="5" creationId="{B247860B-CCA6-17FA-E384-EA69FCFD6312}"/>
          </ac:picMkLst>
        </pc:picChg>
      </pc:sldChg>
      <pc:sldChg chg="modSp mod">
        <pc:chgData name="sowmyareddy eedulakanti" userId="acc43c4d4a9d1ea6" providerId="LiveId" clId="{6985C1F9-D6CD-4F63-A828-4436FDA987FC}" dt="2024-07-07T11:28:47.439" v="1234" actId="14100"/>
        <pc:sldMkLst>
          <pc:docMk/>
          <pc:sldMk cId="4172752082" sldId="258"/>
        </pc:sldMkLst>
        <pc:spChg chg="mod">
          <ac:chgData name="sowmyareddy eedulakanti" userId="acc43c4d4a9d1ea6" providerId="LiveId" clId="{6985C1F9-D6CD-4F63-A828-4436FDA987FC}" dt="2024-07-07T10:53:46.671" v="834" actId="1076"/>
          <ac:spMkLst>
            <pc:docMk/>
            <pc:sldMk cId="4172752082" sldId="258"/>
            <ac:spMk id="2" creationId="{10B6A160-9CB5-776C-AEF5-4149731BB6C3}"/>
          </ac:spMkLst>
        </pc:spChg>
        <pc:spChg chg="mod">
          <ac:chgData name="sowmyareddy eedulakanti" userId="acc43c4d4a9d1ea6" providerId="LiveId" clId="{6985C1F9-D6CD-4F63-A828-4436FDA987FC}" dt="2024-07-07T11:28:47.439" v="1234" actId="14100"/>
          <ac:spMkLst>
            <pc:docMk/>
            <pc:sldMk cId="4172752082" sldId="258"/>
            <ac:spMk id="3" creationId="{2D55F757-F3D5-C362-49EF-F2277834195D}"/>
          </ac:spMkLst>
        </pc:spChg>
      </pc:sldChg>
      <pc:sldChg chg="modSp mod">
        <pc:chgData name="sowmyareddy eedulakanti" userId="acc43c4d4a9d1ea6" providerId="LiveId" clId="{6985C1F9-D6CD-4F63-A828-4436FDA987FC}" dt="2024-07-07T11:54:31.399" v="1532"/>
        <pc:sldMkLst>
          <pc:docMk/>
          <pc:sldMk cId="4286718200" sldId="259"/>
        </pc:sldMkLst>
        <pc:spChg chg="mod">
          <ac:chgData name="sowmyareddy eedulakanti" userId="acc43c4d4a9d1ea6" providerId="LiveId" clId="{6985C1F9-D6CD-4F63-A828-4436FDA987FC}" dt="2024-07-07T11:54:31.399" v="1532"/>
          <ac:spMkLst>
            <pc:docMk/>
            <pc:sldMk cId="4286718200" sldId="259"/>
            <ac:spMk id="2" creationId="{D66477E7-DB96-16CD-E51F-C93CEC02C366}"/>
          </ac:spMkLst>
        </pc:spChg>
        <pc:spChg chg="mod">
          <ac:chgData name="sowmyareddy eedulakanti" userId="acc43c4d4a9d1ea6" providerId="LiveId" clId="{6985C1F9-D6CD-4F63-A828-4436FDA987FC}" dt="2024-07-07T11:46:53.906" v="1516" actId="27636"/>
          <ac:spMkLst>
            <pc:docMk/>
            <pc:sldMk cId="4286718200" sldId="259"/>
            <ac:spMk id="3" creationId="{C125A049-5843-BC2B-9726-4F521966B81A}"/>
          </ac:spMkLst>
        </pc:spChg>
      </pc:sldChg>
      <pc:sldChg chg="addSp delSp modSp del mod">
        <pc:chgData name="sowmyareddy eedulakanti" userId="acc43c4d4a9d1ea6" providerId="LiveId" clId="{6985C1F9-D6CD-4F63-A828-4436FDA987FC}" dt="2024-07-07T10:54:55.008" v="843" actId="2696"/>
        <pc:sldMkLst>
          <pc:docMk/>
          <pc:sldMk cId="3245466442" sldId="260"/>
        </pc:sldMkLst>
        <pc:spChg chg="add mod">
          <ac:chgData name="sowmyareddy eedulakanti" userId="acc43c4d4a9d1ea6" providerId="LiveId" clId="{6985C1F9-D6CD-4F63-A828-4436FDA987FC}" dt="2024-07-07T10:54:50.397" v="840" actId="5793"/>
          <ac:spMkLst>
            <pc:docMk/>
            <pc:sldMk cId="3245466442" sldId="260"/>
            <ac:spMk id="3" creationId="{2013651E-E3B3-37D4-865D-2221C32E13C3}"/>
          </ac:spMkLst>
        </pc:spChg>
        <pc:spChg chg="del mod">
          <ac:chgData name="sowmyareddy eedulakanti" userId="acc43c4d4a9d1ea6" providerId="LiveId" clId="{6985C1F9-D6CD-4F63-A828-4436FDA987FC}" dt="2024-07-07T10:54:52.093" v="842"/>
          <ac:spMkLst>
            <pc:docMk/>
            <pc:sldMk cId="3245466442" sldId="260"/>
            <ac:spMk id="31" creationId="{926E778A-3267-A35B-7979-2C7234A5BA16}"/>
          </ac:spMkLst>
        </pc:spChg>
        <pc:picChg chg="del mod">
          <ac:chgData name="sowmyareddy eedulakanti" userId="acc43c4d4a9d1ea6" providerId="LiveId" clId="{6985C1F9-D6CD-4F63-A828-4436FDA987FC}" dt="2024-07-07T10:54:02.214" v="835" actId="21"/>
          <ac:picMkLst>
            <pc:docMk/>
            <pc:sldMk cId="3245466442" sldId="260"/>
            <ac:picMk id="13" creationId="{8BAF8F35-C651-D194-51EF-D7537873D39D}"/>
          </ac:picMkLst>
        </pc:picChg>
      </pc:sldChg>
      <pc:sldChg chg="modSp">
        <pc:chgData name="sowmyareddy eedulakanti" userId="acc43c4d4a9d1ea6" providerId="LiveId" clId="{6985C1F9-D6CD-4F63-A828-4436FDA987FC}" dt="2024-07-07T11:54:31.399" v="1532"/>
        <pc:sldMkLst>
          <pc:docMk/>
          <pc:sldMk cId="3606069353" sldId="262"/>
        </pc:sldMkLst>
        <pc:spChg chg="mod">
          <ac:chgData name="sowmyareddy eedulakanti" userId="acc43c4d4a9d1ea6" providerId="LiveId" clId="{6985C1F9-D6CD-4F63-A828-4436FDA987FC}" dt="2024-07-07T11:54:31.399" v="1532"/>
          <ac:spMkLst>
            <pc:docMk/>
            <pc:sldMk cId="3606069353" sldId="262"/>
            <ac:spMk id="2" creationId="{00E83DFE-FAE1-CA23-3A85-9ADF79ECCF7B}"/>
          </ac:spMkLst>
        </pc:spChg>
      </pc:sldChg>
      <pc:sldChg chg="modSp">
        <pc:chgData name="sowmyareddy eedulakanti" userId="acc43c4d4a9d1ea6" providerId="LiveId" clId="{6985C1F9-D6CD-4F63-A828-4436FDA987FC}" dt="2024-07-07T11:54:31.399" v="1532"/>
        <pc:sldMkLst>
          <pc:docMk/>
          <pc:sldMk cId="2804578588" sldId="263"/>
        </pc:sldMkLst>
        <pc:spChg chg="mod">
          <ac:chgData name="sowmyareddy eedulakanti" userId="acc43c4d4a9d1ea6" providerId="LiveId" clId="{6985C1F9-D6CD-4F63-A828-4436FDA987FC}" dt="2024-07-07T11:54:31.399" v="1532"/>
          <ac:spMkLst>
            <pc:docMk/>
            <pc:sldMk cId="2804578588" sldId="263"/>
            <ac:spMk id="2" creationId="{05DA91E0-FB74-46F5-24CA-42CFDE9D26B5}"/>
          </ac:spMkLst>
        </pc:spChg>
      </pc:sldChg>
      <pc:sldChg chg="modSp mod">
        <pc:chgData name="sowmyareddy eedulakanti" userId="acc43c4d4a9d1ea6" providerId="LiveId" clId="{6985C1F9-D6CD-4F63-A828-4436FDA987FC}" dt="2024-07-07T11:54:31.399" v="1532"/>
        <pc:sldMkLst>
          <pc:docMk/>
          <pc:sldMk cId="2686887533" sldId="264"/>
        </pc:sldMkLst>
        <pc:spChg chg="mod">
          <ac:chgData name="sowmyareddy eedulakanti" userId="acc43c4d4a9d1ea6" providerId="LiveId" clId="{6985C1F9-D6CD-4F63-A828-4436FDA987FC}" dt="2024-07-07T11:54:31.399" v="1532"/>
          <ac:spMkLst>
            <pc:docMk/>
            <pc:sldMk cId="2686887533" sldId="264"/>
            <ac:spMk id="2" creationId="{7E970198-738C-92B3-D0B4-6909F2648FE4}"/>
          </ac:spMkLst>
        </pc:spChg>
        <pc:spChg chg="mod">
          <ac:chgData name="sowmyareddy eedulakanti" userId="acc43c4d4a9d1ea6" providerId="LiveId" clId="{6985C1F9-D6CD-4F63-A828-4436FDA987FC}" dt="2024-07-07T11:29:45.714" v="1243" actId="20577"/>
          <ac:spMkLst>
            <pc:docMk/>
            <pc:sldMk cId="2686887533" sldId="264"/>
            <ac:spMk id="3" creationId="{C6EFBB5E-32F6-EEAE-0671-43C4CED81830}"/>
          </ac:spMkLst>
        </pc:spChg>
      </pc:sldChg>
      <pc:sldChg chg="modSp mod">
        <pc:chgData name="sowmyareddy eedulakanti" userId="acc43c4d4a9d1ea6" providerId="LiveId" clId="{6985C1F9-D6CD-4F63-A828-4436FDA987FC}" dt="2024-07-07T11:54:31.399" v="1532"/>
        <pc:sldMkLst>
          <pc:docMk/>
          <pc:sldMk cId="1157374097" sldId="265"/>
        </pc:sldMkLst>
        <pc:spChg chg="mod">
          <ac:chgData name="sowmyareddy eedulakanti" userId="acc43c4d4a9d1ea6" providerId="LiveId" clId="{6985C1F9-D6CD-4F63-A828-4436FDA987FC}" dt="2024-07-07T11:54:31.399" v="1532"/>
          <ac:spMkLst>
            <pc:docMk/>
            <pc:sldMk cId="1157374097" sldId="265"/>
            <ac:spMk id="2" creationId="{D824A128-94B1-655A-4CCA-19F9C1AE44E6}"/>
          </ac:spMkLst>
        </pc:spChg>
        <pc:spChg chg="mod">
          <ac:chgData name="sowmyareddy eedulakanti" userId="acc43c4d4a9d1ea6" providerId="LiveId" clId="{6985C1F9-D6CD-4F63-A828-4436FDA987FC}" dt="2024-07-07T11:46:53.782" v="1514" actId="27636"/>
          <ac:spMkLst>
            <pc:docMk/>
            <pc:sldMk cId="1157374097" sldId="265"/>
            <ac:spMk id="3" creationId="{0120C20C-F245-8B07-7151-3D11F5C7284E}"/>
          </ac:spMkLst>
        </pc:spChg>
      </pc:sldChg>
      <pc:sldChg chg="addSp delSp modSp mod">
        <pc:chgData name="sowmyareddy eedulakanti" userId="acc43c4d4a9d1ea6" providerId="LiveId" clId="{6985C1F9-D6CD-4F63-A828-4436FDA987FC}" dt="2024-07-12T12:37:49.004" v="2034" actId="20577"/>
        <pc:sldMkLst>
          <pc:docMk/>
          <pc:sldMk cId="2024429365" sldId="266"/>
        </pc:sldMkLst>
        <pc:spChg chg="mod">
          <ac:chgData name="sowmyareddy eedulakanti" userId="acc43c4d4a9d1ea6" providerId="LiveId" clId="{6985C1F9-D6CD-4F63-A828-4436FDA987FC}" dt="2024-07-07T11:13:20.569" v="1083" actId="1076"/>
          <ac:spMkLst>
            <pc:docMk/>
            <pc:sldMk cId="2024429365" sldId="266"/>
            <ac:spMk id="2" creationId="{42A23E48-E137-1930-2D6E-E0227CDB8089}"/>
          </ac:spMkLst>
        </pc:spChg>
        <pc:spChg chg="mod">
          <ac:chgData name="sowmyareddy eedulakanti" userId="acc43c4d4a9d1ea6" providerId="LiveId" clId="{6985C1F9-D6CD-4F63-A828-4436FDA987FC}" dt="2024-07-12T12:37:49.004" v="2034" actId="20577"/>
          <ac:spMkLst>
            <pc:docMk/>
            <pc:sldMk cId="2024429365" sldId="266"/>
            <ac:spMk id="3" creationId="{74EF5F3C-AFAD-AF5A-0F71-D131563A08CD}"/>
          </ac:spMkLst>
        </pc:spChg>
        <pc:spChg chg="add del mod">
          <ac:chgData name="sowmyareddy eedulakanti" userId="acc43c4d4a9d1ea6" providerId="LiveId" clId="{6985C1F9-D6CD-4F63-A828-4436FDA987FC}" dt="2024-07-07T11:21:36.892" v="1194"/>
          <ac:spMkLst>
            <pc:docMk/>
            <pc:sldMk cId="2024429365" sldId="266"/>
            <ac:spMk id="4" creationId="{4A13C539-1D2D-ED48-647D-EBF51E6B0CA5}"/>
          </ac:spMkLst>
        </pc:spChg>
        <pc:spChg chg="add del mod">
          <ac:chgData name="sowmyareddy eedulakanti" userId="acc43c4d4a9d1ea6" providerId="LiveId" clId="{6985C1F9-D6CD-4F63-A828-4436FDA987FC}" dt="2024-07-07T11:21:36.892" v="1192"/>
          <ac:spMkLst>
            <pc:docMk/>
            <pc:sldMk cId="2024429365" sldId="266"/>
            <ac:spMk id="5" creationId="{1E86F847-422B-3AD5-BB79-70B3AF4CF265}"/>
          </ac:spMkLst>
        </pc:spChg>
        <pc:spChg chg="add del mod">
          <ac:chgData name="sowmyareddy eedulakanti" userId="acc43c4d4a9d1ea6" providerId="LiveId" clId="{6985C1F9-D6CD-4F63-A828-4436FDA987FC}" dt="2024-07-07T11:22:00.433" v="1202"/>
          <ac:spMkLst>
            <pc:docMk/>
            <pc:sldMk cId="2024429365" sldId="266"/>
            <ac:spMk id="6" creationId="{327AEAEE-E733-1D09-1C7F-51B4B1E53F2D}"/>
          </ac:spMkLst>
        </pc:spChg>
        <pc:spChg chg="add del mod">
          <ac:chgData name="sowmyareddy eedulakanti" userId="acc43c4d4a9d1ea6" providerId="LiveId" clId="{6985C1F9-D6CD-4F63-A828-4436FDA987FC}" dt="2024-07-07T11:23:36.051" v="1217"/>
          <ac:spMkLst>
            <pc:docMk/>
            <pc:sldMk cId="2024429365" sldId="266"/>
            <ac:spMk id="7" creationId="{B7A29FE1-D235-370E-5AF4-C0F8C4F8CE93}"/>
          </ac:spMkLst>
        </pc:spChg>
        <pc:spChg chg="add del mod">
          <ac:chgData name="sowmyareddy eedulakanti" userId="acc43c4d4a9d1ea6" providerId="LiveId" clId="{6985C1F9-D6CD-4F63-A828-4436FDA987FC}" dt="2024-07-07T11:23:36.066" v="1219"/>
          <ac:spMkLst>
            <pc:docMk/>
            <pc:sldMk cId="2024429365" sldId="266"/>
            <ac:spMk id="8" creationId="{C25C6310-244F-3413-A79D-7F69A8CA21D1}"/>
          </ac:spMkLst>
        </pc:spChg>
        <pc:picChg chg="add mod">
          <ac:chgData name="sowmyareddy eedulakanti" userId="acc43c4d4a9d1ea6" providerId="LiveId" clId="{6985C1F9-D6CD-4F63-A828-4436FDA987FC}" dt="2024-07-07T11:26:29.769" v="1232" actId="14100"/>
          <ac:picMkLst>
            <pc:docMk/>
            <pc:sldMk cId="2024429365" sldId="266"/>
            <ac:picMk id="10" creationId="{4A7DCEA8-9BB5-E4A5-3DC4-B03A3782306E}"/>
          </ac:picMkLst>
        </pc:picChg>
      </pc:sldChg>
      <pc:sldChg chg="addSp modSp new mod">
        <pc:chgData name="sowmyareddy eedulakanti" userId="acc43c4d4a9d1ea6" providerId="LiveId" clId="{6985C1F9-D6CD-4F63-A828-4436FDA987FC}" dt="2024-07-07T11:54:31.399" v="1532"/>
        <pc:sldMkLst>
          <pc:docMk/>
          <pc:sldMk cId="3588771061" sldId="267"/>
        </pc:sldMkLst>
        <pc:spChg chg="mod">
          <ac:chgData name="sowmyareddy eedulakanti" userId="acc43c4d4a9d1ea6" providerId="LiveId" clId="{6985C1F9-D6CD-4F63-A828-4436FDA987FC}" dt="2024-07-07T11:54:31.399" v="1532"/>
          <ac:spMkLst>
            <pc:docMk/>
            <pc:sldMk cId="3588771061" sldId="267"/>
            <ac:spMk id="2" creationId="{A82D229C-A621-C16A-BCFA-31634DDF2180}"/>
          </ac:spMkLst>
        </pc:spChg>
        <pc:spChg chg="mod">
          <ac:chgData name="sowmyareddy eedulakanti" userId="acc43c4d4a9d1ea6" providerId="LiveId" clId="{6985C1F9-D6CD-4F63-A828-4436FDA987FC}" dt="2024-07-07T11:46:53.641" v="1513" actId="27636"/>
          <ac:spMkLst>
            <pc:docMk/>
            <pc:sldMk cId="3588771061" sldId="267"/>
            <ac:spMk id="3" creationId="{1925D1E1-B0F6-C08E-AB5E-EE4BC8E8FB95}"/>
          </ac:spMkLst>
        </pc:spChg>
        <pc:picChg chg="add mod">
          <ac:chgData name="sowmyareddy eedulakanti" userId="acc43c4d4a9d1ea6" providerId="LiveId" clId="{6985C1F9-D6CD-4F63-A828-4436FDA987FC}" dt="2024-07-07T10:59:03.064" v="876" actId="14100"/>
          <ac:picMkLst>
            <pc:docMk/>
            <pc:sldMk cId="3588771061" sldId="267"/>
            <ac:picMk id="5" creationId="{74C155A4-70C3-5FB1-0E20-8196A066B7D7}"/>
          </ac:picMkLst>
        </pc:picChg>
      </pc:sldChg>
      <pc:sldChg chg="addSp modSp new mod">
        <pc:chgData name="sowmyareddy eedulakanti" userId="acc43c4d4a9d1ea6" providerId="LiveId" clId="{6985C1F9-D6CD-4F63-A828-4436FDA987FC}" dt="2024-07-07T11:45:38.138" v="1499" actId="1076"/>
        <pc:sldMkLst>
          <pc:docMk/>
          <pc:sldMk cId="2307751117" sldId="268"/>
        </pc:sldMkLst>
        <pc:spChg chg="add mod">
          <ac:chgData name="sowmyareddy eedulakanti" userId="acc43c4d4a9d1ea6" providerId="LiveId" clId="{6985C1F9-D6CD-4F63-A828-4436FDA987FC}" dt="2024-07-07T11:45:38.138" v="1499" actId="1076"/>
          <ac:spMkLst>
            <pc:docMk/>
            <pc:sldMk cId="2307751117" sldId="268"/>
            <ac:spMk id="3" creationId="{5B28C83B-BB79-45D7-EF4C-6F15116121C1}"/>
          </ac:spMkLst>
        </pc:spChg>
      </pc:sldChg>
      <pc:sldChg chg="modSp new mod">
        <pc:chgData name="sowmyareddy eedulakanti" userId="acc43c4d4a9d1ea6" providerId="LiveId" clId="{6985C1F9-D6CD-4F63-A828-4436FDA987FC}" dt="2024-07-12T12:44:26.847" v="2081" actId="14100"/>
        <pc:sldMkLst>
          <pc:docMk/>
          <pc:sldMk cId="2538611635" sldId="269"/>
        </pc:sldMkLst>
        <pc:spChg chg="mod">
          <ac:chgData name="sowmyareddy eedulakanti" userId="acc43c4d4a9d1ea6" providerId="LiveId" clId="{6985C1F9-D6CD-4F63-A828-4436FDA987FC}" dt="2024-07-12T12:42:10.471" v="2059" actId="20577"/>
          <ac:spMkLst>
            <pc:docMk/>
            <pc:sldMk cId="2538611635" sldId="269"/>
            <ac:spMk id="2" creationId="{B411A02C-4558-8A3F-8B92-CEBC6A58D40A}"/>
          </ac:spMkLst>
        </pc:spChg>
        <pc:spChg chg="mod">
          <ac:chgData name="sowmyareddy eedulakanti" userId="acc43c4d4a9d1ea6" providerId="LiveId" clId="{6985C1F9-D6CD-4F63-A828-4436FDA987FC}" dt="2024-07-12T12:44:26.847" v="2081" actId="14100"/>
          <ac:spMkLst>
            <pc:docMk/>
            <pc:sldMk cId="2538611635" sldId="269"/>
            <ac:spMk id="3" creationId="{134591D8-9CD0-8937-DACA-8922DCC71B1E}"/>
          </ac:spMkLst>
        </pc:spChg>
      </pc:sldChg>
      <pc:sldChg chg="modSp new mod">
        <pc:chgData name="sowmyareddy eedulakanti" userId="acc43c4d4a9d1ea6" providerId="LiveId" clId="{6985C1F9-D6CD-4F63-A828-4436FDA987FC}" dt="2024-07-12T12:46:09.760" v="2130" actId="20577"/>
        <pc:sldMkLst>
          <pc:docMk/>
          <pc:sldMk cId="965743443" sldId="270"/>
        </pc:sldMkLst>
        <pc:spChg chg="mod">
          <ac:chgData name="sowmyareddy eedulakanti" userId="acc43c4d4a9d1ea6" providerId="LiveId" clId="{6985C1F9-D6CD-4F63-A828-4436FDA987FC}" dt="2024-07-12T12:45:08.917" v="2110" actId="20577"/>
          <ac:spMkLst>
            <pc:docMk/>
            <pc:sldMk cId="965743443" sldId="270"/>
            <ac:spMk id="2" creationId="{798953FD-3E59-BAFB-DA4F-8BBF2BE395FA}"/>
          </ac:spMkLst>
        </pc:spChg>
        <pc:spChg chg="mod">
          <ac:chgData name="sowmyareddy eedulakanti" userId="acc43c4d4a9d1ea6" providerId="LiveId" clId="{6985C1F9-D6CD-4F63-A828-4436FDA987FC}" dt="2024-07-12T12:46:09.760" v="2130" actId="20577"/>
          <ac:spMkLst>
            <pc:docMk/>
            <pc:sldMk cId="965743443" sldId="270"/>
            <ac:spMk id="3" creationId="{70126D3C-5310-52BD-CE60-A5F286B7EA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A8F75-507B-4D52-AC22-33BB9F63A56E}"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19503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8F75-507B-4D52-AC22-33BB9F63A56E}"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258357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8F75-507B-4D52-AC22-33BB9F63A56E}"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163F90-7B20-4BEA-9EFE-191F248AC0A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672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CA8F75-507B-4D52-AC22-33BB9F63A56E}"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597987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CA8F75-507B-4D52-AC22-33BB9F63A56E}"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163F90-7B20-4BEA-9EFE-191F248AC0A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040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CA8F75-507B-4D52-AC22-33BB9F63A56E}"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100313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A8F75-507B-4D52-AC22-33BB9F63A56E}"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3973942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A8F75-507B-4D52-AC22-33BB9F63A56E}"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313194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A8F75-507B-4D52-AC22-33BB9F63A56E}"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306630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8F75-507B-4D52-AC22-33BB9F63A56E}"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144726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A8F75-507B-4D52-AC22-33BB9F63A56E}"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116850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A8F75-507B-4D52-AC22-33BB9F63A56E}" type="datetimeFigureOut">
              <a:rPr lang="en-IN" smtClean="0"/>
              <a:t>23-10-2024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358817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A8F75-507B-4D52-AC22-33BB9F63A56E}" type="datetimeFigureOut">
              <a:rPr lang="en-IN" smtClean="0"/>
              <a:t>23-10-2024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348103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8F75-507B-4D52-AC22-33BB9F63A56E}" type="datetimeFigureOut">
              <a:rPr lang="en-IN" smtClean="0"/>
              <a:t>23-10-2024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133675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A8F75-507B-4D52-AC22-33BB9F63A56E}"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270994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A8F75-507B-4D52-AC22-33BB9F63A56E}"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163F90-7B20-4BEA-9EFE-191F248AC0A9}" type="slidenum">
              <a:rPr lang="en-IN" smtClean="0"/>
              <a:t>‹#›</a:t>
            </a:fld>
            <a:endParaRPr lang="en-IN"/>
          </a:p>
        </p:txBody>
      </p:sp>
    </p:spTree>
    <p:extLst>
      <p:ext uri="{BB962C8B-B14F-4D97-AF65-F5344CB8AC3E}">
        <p14:creationId xmlns:p14="http://schemas.microsoft.com/office/powerpoint/2010/main" val="387227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CA8F75-507B-4D52-AC22-33BB9F63A56E}" type="datetimeFigureOut">
              <a:rPr lang="en-IN" smtClean="0"/>
              <a:t>23-10-2024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163F90-7B20-4BEA-9EFE-191F248AC0A9}" type="slidenum">
              <a:rPr lang="en-IN" smtClean="0"/>
              <a:t>‹#›</a:t>
            </a:fld>
            <a:endParaRPr lang="en-IN"/>
          </a:p>
        </p:txBody>
      </p:sp>
    </p:spTree>
    <p:extLst>
      <p:ext uri="{BB962C8B-B14F-4D97-AF65-F5344CB8AC3E}">
        <p14:creationId xmlns:p14="http://schemas.microsoft.com/office/powerpoint/2010/main" val="386727139"/>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45.DL-IDF%20Deep%20Learning%20Based%20Intrusion%20Detection%20Framework%20in%20Industrial%20Internet%20of%20Things/45.DL-IDF%20Deep%20Learning%20Based%20Intrusion%20Detection%20Framework%20in%20Industrial%20Internet%20of%20Things/IOTIDS/SCREENS.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FFF4-26BB-E09A-0BBC-DE7318A6483C}"/>
              </a:ext>
            </a:extLst>
          </p:cNvPr>
          <p:cNvSpPr>
            <a:spLocks noGrp="1"/>
          </p:cNvSpPr>
          <p:nvPr>
            <p:ph type="ctrTitle"/>
          </p:nvPr>
        </p:nvSpPr>
        <p:spPr>
          <a:xfrm>
            <a:off x="2645559" y="1072949"/>
            <a:ext cx="7360087" cy="1016833"/>
          </a:xfrm>
        </p:spPr>
        <p:txBody>
          <a:bodyPr>
            <a:normAutofit/>
          </a:bodyPr>
          <a:lstStyle/>
          <a:p>
            <a:pPr algn="ctr"/>
            <a:r>
              <a:rPr lang="en-US" sz="2000" b="1" u="sng" dirty="0">
                <a:latin typeface="Times New Roman" panose="02020603050405020304" pitchFamily="18" charset="0"/>
                <a:cs typeface="Times New Roman" panose="02020603050405020304" pitchFamily="18" charset="0"/>
              </a:rPr>
              <a:t>DL-IDF: Deep Learning Based Intrusion Detection Framework in Industrial Internet of Things</a:t>
            </a:r>
            <a:endParaRPr lang="en-IN" sz="20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7A6C04-A0D8-126A-9420-497EB13E9CDD}"/>
              </a:ext>
            </a:extLst>
          </p:cNvPr>
          <p:cNvSpPr>
            <a:spLocks noGrp="1"/>
          </p:cNvSpPr>
          <p:nvPr>
            <p:ph type="subTitle" idx="1"/>
          </p:nvPr>
        </p:nvSpPr>
        <p:spPr>
          <a:xfrm>
            <a:off x="3282846" y="2578309"/>
            <a:ext cx="7450111" cy="3162924"/>
          </a:xfrm>
        </p:spPr>
        <p:txBody>
          <a:bodyPr>
            <a:normAutofit/>
          </a:bodyPr>
          <a:lstStyle/>
          <a:p>
            <a:r>
              <a:rPr lang="en-US" sz="1600" b="1" dirty="0">
                <a:latin typeface="Times New Roman" panose="02020603050405020304" pitchFamily="18" charset="0"/>
                <a:cs typeface="Times New Roman" panose="02020603050405020304" pitchFamily="18" charset="0"/>
              </a:rPr>
              <a:t>Under the Guidance of:- </a:t>
            </a:r>
            <a:r>
              <a:rPr lang="en-US" sz="1600" dirty="0" err="1">
                <a:latin typeface="Times New Roman" panose="02020603050405020304" pitchFamily="18" charset="0"/>
                <a:cs typeface="Times New Roman" panose="02020603050405020304" pitchFamily="18" charset="0"/>
              </a:rPr>
              <a:t>Mrs.LAXMI</a:t>
            </a:r>
            <a:r>
              <a:rPr lang="en-US" sz="1600" dirty="0">
                <a:latin typeface="Times New Roman" panose="02020603050405020304" pitchFamily="18" charset="0"/>
                <a:cs typeface="Times New Roman" panose="02020603050405020304" pitchFamily="18" charset="0"/>
              </a:rPr>
              <a:t> PRASANNA</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(Assistant professor)</a:t>
            </a:r>
          </a:p>
          <a:p>
            <a:r>
              <a:rPr lang="en-US" sz="1600"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          Presented by: </a:t>
            </a:r>
            <a:r>
              <a:rPr lang="en-US" sz="1400" dirty="0">
                <a:latin typeface="Times New Roman" panose="02020603050405020304" pitchFamily="18" charset="0"/>
                <a:cs typeface="Times New Roman" panose="02020603050405020304" pitchFamily="18" charset="0"/>
              </a:rPr>
              <a:t>21Q91A66B6 [TUJALAPURAM NITIN KUMAR] </a:t>
            </a:r>
          </a:p>
        </p:txBody>
      </p:sp>
    </p:spTree>
    <p:extLst>
      <p:ext uri="{BB962C8B-B14F-4D97-AF65-F5344CB8AC3E}">
        <p14:creationId xmlns:p14="http://schemas.microsoft.com/office/powerpoint/2010/main" val="426356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0198-738C-92B3-D0B4-6909F2648FE4}"/>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CONCLUSION</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EFBB5E-32F6-EEAE-0671-43C4CED81830}"/>
              </a:ext>
            </a:extLst>
          </p:cNvPr>
          <p:cNvSpPr>
            <a:spLocks noGrp="1"/>
          </p:cNvSpPr>
          <p:nvPr>
            <p:ph idx="1"/>
          </p:nvPr>
        </p:nvSpPr>
        <p:spPr>
          <a:xfrm>
            <a:off x="2589211" y="1493520"/>
            <a:ext cx="9429873" cy="4740370"/>
          </a:xfrm>
        </p:spPr>
        <p:txBody>
          <a:bodyPr>
            <a:noAutofit/>
          </a:bodyPr>
          <a:lstStyle/>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DL-IDS (Deep Learning-Based Intrusion Detection System) framework represents a significant advancement in securing Internet of Things (IoT) environments against a myriad of cyber threats. As the number of connected devices continues to grow, so do the risks associated with their vulnerabilities. Traditional intrusion detection systems, while useful, often struggle to adapt to the rapidly evolving threat landscape and exhibit limitations such as high false positive rates, limited adaptability, and resource constraints.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 contrast, DL-IDS leverages the power of deep learning algorithms to enhance threat detection capabilities by: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Detection Accuracy</a:t>
            </a:r>
            <a:r>
              <a:rPr lang="en-US" sz="1400" dirty="0">
                <a:latin typeface="Times New Roman" panose="02020603050405020304" pitchFamily="18" charset="0"/>
                <a:cs typeface="Times New Roman" panose="02020603050405020304" pitchFamily="18" charset="0"/>
              </a:rPr>
              <a:t>: By utilizing sophisticated neural network architectures like CNNs, RNNs, and Autoencoders, DL-IDS can effectively identify complex patterns and anomalies in network traffic, leading to higher detection rates for both known and unknown attacks.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Adaptability to New Threats</a:t>
            </a:r>
            <a:r>
              <a:rPr lang="en-US" sz="1400" dirty="0">
                <a:latin typeface="Times New Roman" panose="02020603050405020304" pitchFamily="18" charset="0"/>
                <a:cs typeface="Times New Roman" panose="02020603050405020304" pitchFamily="18" charset="0"/>
              </a:rPr>
              <a:t>: Deep learning models can learn from vast amounts of data, allowing them to adapt to new attack vectors and evolving behaviors, thus providing robust security in dynamic IoT environments.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Reduced False Positives</a:t>
            </a:r>
            <a:r>
              <a:rPr lang="en-US" sz="1400" dirty="0">
                <a:latin typeface="Times New Roman" panose="02020603050405020304" pitchFamily="18" charset="0"/>
                <a:cs typeface="Times New Roman" panose="02020603050405020304" pitchFamily="18" charset="0"/>
              </a:rPr>
              <a:t>: The capability of deep learning to discern subtle differences between benign and malicious activities helps mitigate the high false positive rates commonly associated with traditional anomaly-based systems, thereby reducing the burden on security personnel.</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Scalability</a:t>
            </a:r>
            <a:r>
              <a:rPr lang="en-US" sz="1400" dirty="0">
                <a:latin typeface="Times New Roman" panose="02020603050405020304" pitchFamily="18" charset="0"/>
                <a:cs typeface="Times New Roman" panose="02020603050405020304" pitchFamily="18" charset="0"/>
              </a:rPr>
              <a:t>: DL-IDS frameworks are designed to handle the increasing volume of data generated by IoT devices, ensuring that security measures can scale alongside the growing IoT landscape without significant degradation in performance.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Real-Time Monitoring and Response</a:t>
            </a:r>
            <a:r>
              <a:rPr lang="en-US" sz="1400" dirty="0">
                <a:latin typeface="Times New Roman" panose="02020603050405020304" pitchFamily="18" charset="0"/>
                <a:cs typeface="Times New Roman" panose="02020603050405020304" pitchFamily="18" charset="0"/>
              </a:rPr>
              <a:t>: The integration of deep learning models enables real-time analysis of network traffic, allowing for immediate identification and response to potential intrusions, thereby minimizing damage and loss.</a:t>
            </a:r>
          </a:p>
        </p:txBody>
      </p:sp>
    </p:spTree>
    <p:extLst>
      <p:ext uri="{BB962C8B-B14F-4D97-AF65-F5344CB8AC3E}">
        <p14:creationId xmlns:p14="http://schemas.microsoft.com/office/powerpoint/2010/main" val="268688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28C83B-BB79-45D7-EF4C-6F15116121C1}"/>
              </a:ext>
            </a:extLst>
          </p:cNvPr>
          <p:cNvSpPr txBox="1"/>
          <p:nvPr/>
        </p:nvSpPr>
        <p:spPr>
          <a:xfrm>
            <a:off x="3452063" y="2721114"/>
            <a:ext cx="6232160" cy="707886"/>
          </a:xfrm>
          <a:prstGeom prst="rect">
            <a:avLst/>
          </a:prstGeom>
          <a:noFill/>
        </p:spPr>
        <p:txBody>
          <a:bodyPr wrap="square">
            <a:spAutoFit/>
          </a:bodyPr>
          <a:lstStyle/>
          <a:p>
            <a:pPr marL="0" indent="0" algn="ctr">
              <a:buNone/>
            </a:pPr>
            <a:r>
              <a:rPr lang="en-US" sz="4000" u="sng" dirty="0">
                <a:latin typeface="Algerian" panose="04020705040A02060702" pitchFamily="82" charset="0"/>
                <a:cs typeface="Times New Roman" panose="02020603050405020304" pitchFamily="18" charset="0"/>
              </a:rPr>
              <a:t>THANK</a:t>
            </a:r>
            <a:r>
              <a:rPr lang="en-US" sz="1800" u="sng" dirty="0">
                <a:latin typeface="Algerian" panose="04020705040A02060702" pitchFamily="82" charset="0"/>
                <a:cs typeface="Times New Roman" panose="02020603050405020304" pitchFamily="18" charset="0"/>
              </a:rPr>
              <a:t> </a:t>
            </a:r>
            <a:r>
              <a:rPr lang="en-US" sz="4000" u="sng" dirty="0">
                <a:latin typeface="Algerian" panose="04020705040A02060702" pitchFamily="82" charset="0"/>
                <a:cs typeface="Times New Roman" panose="02020603050405020304" pitchFamily="18" charset="0"/>
              </a:rPr>
              <a:t>YOU!!!</a:t>
            </a:r>
            <a:endParaRPr lang="en-IN" sz="1800" u="sng"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30775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8A5B-02BF-DE21-F54A-0BE6BC755E95}"/>
              </a:ext>
            </a:extLst>
          </p:cNvPr>
          <p:cNvSpPr>
            <a:spLocks noGrp="1"/>
          </p:cNvSpPr>
          <p:nvPr>
            <p:ph type="title"/>
          </p:nvPr>
        </p:nvSpPr>
        <p:spPr>
          <a:xfrm>
            <a:off x="2963425" y="815081"/>
            <a:ext cx="1710175" cy="473972"/>
          </a:xfrm>
        </p:spPr>
        <p:txBody>
          <a:bodyPr>
            <a:normAutofit fontScale="90000"/>
          </a:bodyPr>
          <a:lstStyle/>
          <a:p>
            <a:r>
              <a:rPr lang="en-US" sz="2200" b="1" dirty="0">
                <a:latin typeface="Times New Roman" panose="02020603050405020304" pitchFamily="18" charset="0"/>
                <a:cs typeface="Times New Roman" panose="02020603050405020304" pitchFamily="18" charset="0"/>
              </a:rPr>
              <a:t>CONTENTS</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4C2F91-C2DE-3384-E1EF-A254F8590FA4}"/>
              </a:ext>
            </a:extLst>
          </p:cNvPr>
          <p:cNvSpPr>
            <a:spLocks noGrp="1"/>
          </p:cNvSpPr>
          <p:nvPr>
            <p:ph idx="1"/>
          </p:nvPr>
        </p:nvSpPr>
        <p:spPr>
          <a:xfrm>
            <a:off x="2963425" y="1289053"/>
            <a:ext cx="6985415" cy="3777622"/>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Existing System and Technology Used </a:t>
            </a:r>
          </a:p>
          <a:p>
            <a:pPr>
              <a:buFont typeface="Wingdings" panose="05000000000000000000" pitchFamily="2" charset="2"/>
              <a:buChar char="Ø"/>
            </a:pPr>
            <a:r>
              <a:rPr lang="en-US" dirty="0"/>
              <a:t>L</a:t>
            </a:r>
            <a:r>
              <a:rPr lang="en-US" dirty="0">
                <a:latin typeface="Times New Roman" panose="02020603050405020304" pitchFamily="18" charset="0"/>
                <a:cs typeface="Times New Roman" panose="02020603050405020304" pitchFamily="18" charset="0"/>
              </a:rPr>
              <a:t>imitations of Existing System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7150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A160-9CB5-776C-AEF5-4149731BB6C3}"/>
              </a:ext>
            </a:extLst>
          </p:cNvPr>
          <p:cNvSpPr>
            <a:spLocks noGrp="1"/>
          </p:cNvSpPr>
          <p:nvPr>
            <p:ph type="title"/>
          </p:nvPr>
        </p:nvSpPr>
        <p:spPr>
          <a:xfrm>
            <a:off x="2589212" y="817540"/>
            <a:ext cx="2097087" cy="430967"/>
          </a:xfrm>
        </p:spPr>
        <p:txBody>
          <a:bodyPr>
            <a:normAutofit/>
          </a:bodyPr>
          <a:lstStyle/>
          <a:p>
            <a:r>
              <a:rPr lang="en-US" sz="2000" b="1" dirty="0">
                <a:latin typeface="Times New Roman" panose="02020603050405020304" pitchFamily="18" charset="0"/>
                <a:cs typeface="Times New Roman" panose="02020603050405020304" pitchFamily="18" charset="0"/>
              </a:rPr>
              <a:t>ABSTRACT</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55F757-F3D5-C362-49EF-F2277834195D}"/>
              </a:ext>
            </a:extLst>
          </p:cNvPr>
          <p:cNvSpPr>
            <a:spLocks noGrp="1"/>
          </p:cNvSpPr>
          <p:nvPr>
            <p:ph idx="1"/>
          </p:nvPr>
        </p:nvSpPr>
        <p:spPr>
          <a:xfrm>
            <a:off x="2589212" y="1248507"/>
            <a:ext cx="6900228" cy="3992681"/>
          </a:xfrm>
        </p:spPr>
        <p:txBody>
          <a:bodyPr>
            <a:norm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devices are connected via wired or wireless networks, including sensors and actuators.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number of connected devices is projected to increase from 27 billion in 2017 to 125 billion in 2030, a 12% annual increment.</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Security is a critical issue in IoT due to architecture, device types, communication methods, and data volume.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new deep learning-based intrusion detection system (DL-IDS) is proposed to detect security threats in IoT environments.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module combines spider monkey optimization (SMO) algorithm and stacked-deep polynomial network (SDPN) for optimal detection recognition.</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DL-IDS detects types of anomalies including denial of service, U2R attack, probe attack, and R2L attack.</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proposed DL-IDS outperforms existing IDSs in accuracy, precision, recall, and F-score</a:t>
            </a:r>
            <a:r>
              <a:rPr kumimoji="0" lang="en-US" altLang="en-US" sz="1400" b="0" i="0" u="none" strike="noStrike" cap="none" normalizeH="0" baseline="0" dirty="0">
                <a:ln>
                  <a:noFill/>
                </a:ln>
                <a:solidFill>
                  <a:schemeClr val="tx1"/>
                </a:solidFill>
                <a:effectLst/>
                <a:latin typeface="Arial" panose="020B0604020202020204" pitchFamily="34" charset="0"/>
              </a:rPr>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7275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77E7-DB96-16CD-E51F-C93CEC02C366}"/>
              </a:ext>
            </a:extLst>
          </p:cNvPr>
          <p:cNvSpPr>
            <a:spLocks noGrp="1"/>
          </p:cNvSpPr>
          <p:nvPr>
            <p:ph type="title"/>
          </p:nvPr>
        </p:nvSpPr>
        <p:spPr>
          <a:xfrm>
            <a:off x="2592925" y="783905"/>
            <a:ext cx="8911687" cy="641983"/>
          </a:xfrm>
        </p:spPr>
        <p:txBody>
          <a:bodyPr>
            <a:normAutofit fontScale="90000"/>
          </a:bodyPr>
          <a:lstStyle/>
          <a:p>
            <a:r>
              <a:rPr lang="en-US" sz="2000" b="1" dirty="0">
                <a:latin typeface="Times New Roman" panose="02020603050405020304" pitchFamily="18" charset="0"/>
                <a:cs typeface="Times New Roman" panose="02020603050405020304" pitchFamily="18" charset="0"/>
              </a:rPr>
              <a:t>INTRODUCTION</a:t>
            </a:r>
            <a:br>
              <a:rPr lang="en-US" dirty="0"/>
            </a:br>
            <a:endParaRPr lang="en-IN" dirty="0"/>
          </a:p>
        </p:txBody>
      </p:sp>
      <p:sp>
        <p:nvSpPr>
          <p:cNvPr id="3" name="Content Placeholder 2">
            <a:extLst>
              <a:ext uri="{FF2B5EF4-FFF2-40B4-BE49-F238E27FC236}">
                <a16:creationId xmlns:a16="http://schemas.microsoft.com/office/drawing/2014/main" id="{C125A049-5843-BC2B-9726-4F521966B81A}"/>
              </a:ext>
            </a:extLst>
          </p:cNvPr>
          <p:cNvSpPr>
            <a:spLocks noGrp="1"/>
          </p:cNvSpPr>
          <p:nvPr>
            <p:ph idx="1"/>
          </p:nvPr>
        </p:nvSpPr>
        <p:spPr>
          <a:xfrm>
            <a:off x="2592925" y="1425888"/>
            <a:ext cx="8095395" cy="5203512"/>
          </a:xfrm>
        </p:spPr>
        <p:txBody>
          <a:bodyPr>
            <a:norm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applications have grown significantly due to the increasing number of physical endpoints or sensors connected to the Internet.</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in IoT is becoming increasingly challenging due to the heterogeneity of IoT architecture, different types of accessed devices, and the volume of data transmitted.</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attacks have increased by 217.5% from 10.3 million in 2017 to 32.7 million in 2018. Security threats in IoT include authentication, data privacy, availability, confidentiality, integrity, energy efficiency, and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singlepoint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failures.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Intrusion Detection Systems (IDSs) are used to deal with security problems in IoT.</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IDSs are classified into signature-based and anomaly-based methods.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methods often lack optimal feature learning and dataset management, limiting the accuracy of attack detection.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(ML) and Deep Learning (DL) approaches are proposed for detecting and mitigating security threats.</a:t>
            </a:r>
            <a:endParaRPr lang="en-US" altLang="en-US" sz="140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ML algorithms like Support Vector Machines (SVM),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KNearest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Neighbour’s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algorithm (KNN), Decision Trees (DT),       Bayesian algorithms, Random Forest and K-means algorithm are typically applied in IDSs.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DL approaches like Deep Belief Network (DBN), Convolutional Neural Network (CNN), Recurrent Neural Network (RNN), Restricted Boltzmann Machine (RBM) and deep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AutoEncoder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(AE) are also employed in IDSs.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DL methods are suitable for large datasets and allow IoT-based devices and applications to interact automatically without human intervention.</a:t>
            </a:r>
          </a:p>
          <a:p>
            <a:pPr>
              <a:buFont typeface="Wingdings" panose="05000000000000000000" pitchFamily="2" charset="2"/>
              <a:buChar char="Ø"/>
            </a:pPr>
            <a:endParaRPr lang="en-US" sz="1800" dirty="0">
              <a:solidFill>
                <a:srgbClr val="000000"/>
              </a:solidFill>
              <a:latin typeface="Times New Roman" panose="02020603050405020304" pitchFamily="18" charset="0"/>
            </a:endParaRPr>
          </a:p>
        </p:txBody>
      </p:sp>
      <p:sp>
        <p:nvSpPr>
          <p:cNvPr id="4" name="AutoShape 2" descr="The Rise of Artificial Intelligence: Patent Activity in Europe &amp; Around ...">
            <a:extLst>
              <a:ext uri="{FF2B5EF4-FFF2-40B4-BE49-F238E27FC236}">
                <a16:creationId xmlns:a16="http://schemas.microsoft.com/office/drawing/2014/main" id="{FEFD3229-7B15-0426-03E6-8C8FE0ED03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8671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3E48-E137-1930-2D6E-E0227CDB8089}"/>
              </a:ext>
            </a:extLst>
          </p:cNvPr>
          <p:cNvSpPr>
            <a:spLocks noGrp="1"/>
          </p:cNvSpPr>
          <p:nvPr>
            <p:ph type="title"/>
          </p:nvPr>
        </p:nvSpPr>
        <p:spPr>
          <a:xfrm>
            <a:off x="2518093" y="798701"/>
            <a:ext cx="8911687" cy="581691"/>
          </a:xfrm>
        </p:spPr>
        <p:txBody>
          <a:bodyPr>
            <a:normAutofit fontScale="90000"/>
          </a:bodyPr>
          <a:lstStyle/>
          <a:p>
            <a:r>
              <a:rPr lang="en-US" sz="2200" b="1" dirty="0">
                <a:latin typeface="Times New Roman" panose="02020603050405020304" pitchFamily="18" charset="0"/>
                <a:cs typeface="Times New Roman" panose="02020603050405020304" pitchFamily="18" charset="0"/>
              </a:rPr>
              <a:t>Existing System and Technology Used </a:t>
            </a:r>
            <a:br>
              <a:rPr lang="en-US" dirty="0">
                <a:latin typeface="Times New Roman" panose="02020603050405020304" pitchFamily="18" charset="0"/>
                <a:cs typeface="Times New Roman" panose="02020603050405020304" pitchFamily="18" charset="0"/>
              </a:rPr>
            </a:br>
            <a:endParaRPr lang="en-IN" dirty="0">
              <a:latin typeface="Algerian" panose="04020705040A02060702" pitchFamily="82" charset="0"/>
              <a:cs typeface="Times New Roman" panose="02020603050405020304" pitchFamily="18" charset="0"/>
            </a:endParaRPr>
          </a:p>
        </p:txBody>
      </p:sp>
      <p:sp>
        <p:nvSpPr>
          <p:cNvPr id="4" name="Rectangle 1">
            <a:extLst>
              <a:ext uri="{FF2B5EF4-FFF2-40B4-BE49-F238E27FC236}">
                <a16:creationId xmlns:a16="http://schemas.microsoft.com/office/drawing/2014/main" id="{BD2F97DE-CB43-EED4-0DDD-69F1730F4D0C}"/>
              </a:ext>
            </a:extLst>
          </p:cNvPr>
          <p:cNvSpPr>
            <a:spLocks noChangeArrowheads="1"/>
          </p:cNvSpPr>
          <p:nvPr/>
        </p:nvSpPr>
        <p:spPr bwMode="auto">
          <a:xfrm>
            <a:off x="2518093" y="1472725"/>
            <a:ext cx="9456371"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Intrusion Detection Systems (IDS):</a:t>
            </a:r>
          </a:p>
          <a:p>
            <a:pPr marL="285750" marR="0" lvl="0" indent="-285750" algn="just" defTabSz="914400" rtl="0" eaLnBrk="0" fontAlgn="base" latinLnBrk="0" hangingPunct="0">
              <a:lnSpc>
                <a:spcPct val="100000"/>
              </a:lnSpc>
              <a:spcBef>
                <a:spcPct val="0"/>
              </a:spcBef>
              <a:spcAft>
                <a:spcPct val="0"/>
              </a:spcAft>
              <a:buClr>
                <a:schemeClr val="accent1"/>
              </a:buClr>
              <a:buSzPct val="100000"/>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Signature-Based IDS</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These systems rely on predefined signatures of known attacks. They are effective for known threats but  			     struggle with new or variant attacks.</a:t>
            </a:r>
          </a:p>
          <a:p>
            <a:pPr marL="285750" marR="0" lvl="0" indent="-285750" algn="just" defTabSz="914400" rtl="0" eaLnBrk="0" fontAlgn="base" latinLnBrk="0" hangingPunct="0">
              <a:lnSpc>
                <a:spcPct val="100000"/>
              </a:lnSpc>
              <a:spcBef>
                <a:spcPct val="0"/>
              </a:spcBef>
              <a:spcAft>
                <a:spcPct val="0"/>
              </a:spcAft>
              <a:buClr>
                <a:schemeClr val="accent1"/>
              </a:buClr>
              <a:buSzPct val="100000"/>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Anomaly-Based IDS: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rPr>
              <a:t>These systems establish a baseline of normal behavior and monitor for deviations. However, they can  			    </a:t>
            </a:r>
            <a:r>
              <a:rPr lang="en-US" altLang="en-US" sz="1200" dirty="0">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produce high false positive rates due to benign variations.</a:t>
            </a:r>
          </a:p>
          <a:p>
            <a:pPr marL="171450" indent="-171450">
              <a:buClr>
                <a:schemeClr val="accent1"/>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Machine Learning Techniques:</a:t>
            </a:r>
          </a:p>
          <a:p>
            <a:pPr marL="285750" indent="-285750">
              <a:buClr>
                <a:schemeClr val="accent1"/>
              </a:buCl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Supervised Learning:</a:t>
            </a:r>
            <a:r>
              <a:rPr lang="en-US" sz="1400" dirty="0">
                <a:latin typeface="Times New Roman" panose="02020603050405020304" pitchFamily="18" charset="0"/>
                <a:cs typeface="Times New Roman" panose="02020603050405020304" pitchFamily="18" charset="0"/>
              </a:rPr>
              <a:t> Utilizes labeled datasets to train models on recognized patterns of malicious and benign activities.    				             Common algorithms include Support Vector Machines (SVM), Decision Trees, and Random Forests.</a:t>
            </a:r>
          </a:p>
          <a:p>
            <a:pPr marL="285750" indent="-285750">
              <a:buClr>
                <a:schemeClr val="accent1"/>
              </a:buCl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Unsupervised Learning:</a:t>
            </a:r>
            <a:r>
              <a:rPr lang="en-US" sz="1400" dirty="0">
                <a:latin typeface="Times New Roman" panose="02020603050405020304" pitchFamily="18" charset="0"/>
                <a:cs typeface="Times New Roman" panose="02020603050405020304" pitchFamily="18" charset="0"/>
              </a:rPr>
              <a:t> Used for anomaly detection, clustering, and dimensionality reduction without labeled data. 						        Techniques like k-means clustering and Autoencoders are common.</a:t>
            </a:r>
          </a:p>
          <a:p>
            <a:pPr marL="285750" indent="-285750">
              <a:buClr>
                <a:schemeClr val="accent1"/>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Deep Learning Frameworks:</a:t>
            </a:r>
            <a:endParaRPr lang="en-US" sz="1600" dirty="0">
              <a:latin typeface="Times New Roman" panose="02020603050405020304" pitchFamily="18" charset="0"/>
              <a:cs typeface="Times New Roman" panose="02020603050405020304" pitchFamily="18" charset="0"/>
            </a:endParaRPr>
          </a:p>
          <a:p>
            <a:pPr>
              <a:buClr>
                <a:schemeClr val="accent1"/>
              </a:buCl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     Convolutional Neural Networks (CNNs):</a:t>
            </a:r>
            <a:r>
              <a:rPr lang="en-US" sz="1400" dirty="0">
                <a:latin typeface="Times New Roman" panose="02020603050405020304" pitchFamily="18" charset="0"/>
                <a:cs typeface="Times New Roman" panose="02020603050405020304" pitchFamily="18" charset="0"/>
              </a:rPr>
              <a:t> Primarily used for image data, CNNs can also be adapted for sequence data,    								     making them suitable for traffic data analysis.</a:t>
            </a:r>
          </a:p>
          <a:p>
            <a:pPr>
              <a:buClr>
                <a:schemeClr val="accent1"/>
              </a:buCl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     Recurrent Neural Networks (RNNs):</a:t>
            </a:r>
            <a:r>
              <a:rPr lang="en-US" sz="1400" dirty="0">
                <a:latin typeface="Times New Roman" panose="02020603050405020304" pitchFamily="18" charset="0"/>
                <a:cs typeface="Times New Roman" panose="02020603050405020304" pitchFamily="18" charset="0"/>
              </a:rPr>
              <a:t> Particularly Long Short-Term Memory (LSTM) networks, are effective in handling 	 						        sequential data, allowing them to learn from time-series data inherent in network   							        traffic.</a:t>
            </a:r>
          </a:p>
          <a:p>
            <a:pPr>
              <a:buClr>
                <a:schemeClr val="accent1"/>
              </a:buCl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     Autoencoders:</a:t>
            </a:r>
            <a:r>
              <a:rPr lang="en-US" sz="1400" dirty="0">
                <a:latin typeface="Times New Roman" panose="02020603050405020304" pitchFamily="18" charset="0"/>
                <a:cs typeface="Times New Roman" panose="02020603050405020304" pitchFamily="18" charset="0"/>
              </a:rPr>
              <a:t> Used for unsupervised anomaly detection by learning compressed representations of data.</a:t>
            </a:r>
          </a:p>
          <a:p>
            <a:pPr>
              <a:buClr>
                <a:schemeClr val="accent1"/>
              </a:buCl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Big Data Technologies:</a:t>
            </a:r>
            <a:endParaRPr lang="en-US" sz="1600" dirty="0">
              <a:latin typeface="Times New Roman" panose="02020603050405020304" pitchFamily="18" charset="0"/>
              <a:cs typeface="Times New Roman" panose="02020603050405020304" pitchFamily="18" charset="0"/>
            </a:endParaRPr>
          </a:p>
          <a:p>
            <a:pPr>
              <a:buClr>
                <a:schemeClr val="accent1"/>
              </a:buCl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     Apache Hadoop and Spark:</a:t>
            </a:r>
            <a:r>
              <a:rPr lang="en-US" sz="1400" dirty="0">
                <a:latin typeface="Times New Roman" panose="02020603050405020304" pitchFamily="18" charset="0"/>
                <a:cs typeface="Times New Roman" panose="02020603050405020304" pitchFamily="18" charset="0"/>
              </a:rPr>
              <a:t> Used for processing large volumes of data generated by IoT devices, allowing efficient storage,   					   processing, and analysis.</a:t>
            </a:r>
          </a:p>
          <a:p>
            <a:pPr>
              <a:buClr>
                <a:schemeClr val="accent1"/>
              </a:buCl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    NoSQL Databases:</a:t>
            </a:r>
            <a:r>
              <a:rPr lang="en-US" sz="1400" dirty="0">
                <a:latin typeface="Times New Roman" panose="02020603050405020304" pitchFamily="18" charset="0"/>
                <a:cs typeface="Times New Roman" panose="02020603050405020304" pitchFamily="18" charset="0"/>
              </a:rPr>
              <a:t> Such as MongoDB or Cassandra, facilitate the storage of unstructured data generated by IoT devices.</a:t>
            </a:r>
          </a:p>
          <a:p>
            <a:pPr>
              <a:buClr>
                <a:schemeClr val="accent1"/>
              </a:buClr>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hlinkClick r:id="rId2" action="ppaction://hlinkfile"/>
              </a:rPr>
              <a:t>https://mega.nz/folder/kvgBWaLI#DHlEu5LD63R6ZDEoVg7FNQ</a:t>
            </a:r>
            <a:endParaRPr lang="en-US" sz="800" dirty="0">
              <a:latin typeface="Times New Roman" panose="02020603050405020304" pitchFamily="18" charset="0"/>
              <a:cs typeface="Times New Roman" panose="02020603050405020304" pitchFamily="18" charset="0"/>
            </a:endParaRPr>
          </a:p>
          <a:p>
            <a:pPr marL="285750" indent="-285750">
              <a:buClr>
                <a:schemeClr val="accent1"/>
              </a:buCl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42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80DB4F9-9585-290B-B987-DB5F65BD3E8A}"/>
              </a:ext>
            </a:extLst>
          </p:cNvPr>
          <p:cNvSpPr>
            <a:spLocks noGrp="1" noChangeArrowheads="1"/>
          </p:cNvSpPr>
          <p:nvPr>
            <p:ph idx="1"/>
          </p:nvPr>
        </p:nvSpPr>
        <p:spPr bwMode="auto">
          <a:xfrm>
            <a:off x="2554446" y="1333430"/>
            <a:ext cx="9322594"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Security Protocols: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Transport Layer Security (TLS):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secure communication channels, essential for safeguarding data 				   transmitted between IoT devices.</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IoT-Specific Security Protocols: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Protocols like MQTT, CoAP, and others have specific security requirements that 			 DL-IDS must address.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 and Selection:</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and selecting relevant features from network traffic data is crucial for the effectiveness of machine     	learning models. Techniques such as Principal Component Analysis (PCA) and feature importance rankings 	are commonly used.</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Techniques: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Normalization and Standardization: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that data is scaled appropriately for model training.</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Augmentation: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training datasets by artificially increasing the number of samples through techniques 		  like adding noise or varying data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3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69F5-BF47-6650-3D36-B9DA30A2E7A9}"/>
              </a:ext>
            </a:extLst>
          </p:cNvPr>
          <p:cNvSpPr>
            <a:spLocks noGrp="1"/>
          </p:cNvSpPr>
          <p:nvPr>
            <p:ph type="title"/>
          </p:nvPr>
        </p:nvSpPr>
        <p:spPr>
          <a:xfrm>
            <a:off x="2159732" y="800962"/>
            <a:ext cx="8911687" cy="615605"/>
          </a:xfrm>
        </p:spPr>
        <p:txBody>
          <a:bodyPr>
            <a:normAutofit/>
          </a:bodyPr>
          <a:lstStyle/>
          <a:p>
            <a:r>
              <a:rPr lang="en-US" sz="2000" b="1" dirty="0">
                <a:latin typeface="Times New Roman" panose="02020603050405020304" pitchFamily="18" charset="0"/>
                <a:cs typeface="Times New Roman" panose="02020603050405020304" pitchFamily="18" charset="0"/>
              </a:rPr>
              <a:t>Limitations of Existing System</a:t>
            </a:r>
          </a:p>
        </p:txBody>
      </p:sp>
      <p:sp>
        <p:nvSpPr>
          <p:cNvPr id="8" name="Rectangle 1">
            <a:extLst>
              <a:ext uri="{FF2B5EF4-FFF2-40B4-BE49-F238E27FC236}">
                <a16:creationId xmlns:a16="http://schemas.microsoft.com/office/drawing/2014/main" id="{3DF1BE28-4195-7EE1-A6F5-9DC24DAD6BD6}"/>
              </a:ext>
            </a:extLst>
          </p:cNvPr>
          <p:cNvSpPr txBox="1">
            <a:spLocks noChangeArrowheads="1"/>
          </p:cNvSpPr>
          <p:nvPr/>
        </p:nvSpPr>
        <p:spPr bwMode="auto">
          <a:xfrm>
            <a:off x="3934045" y="6424143"/>
            <a:ext cx="81178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00050" lvl="1" indent="0" defTabSz="914400" eaLnBrk="0" fontAlgn="base" hangingPunct="0">
              <a:spcBef>
                <a:spcPct val="0"/>
              </a:spcBef>
              <a:spcAft>
                <a:spcPct val="0"/>
              </a:spcAft>
              <a:buFont typeface="Wingdings 3" charset="2"/>
              <a:buNone/>
            </a:pPr>
            <a:endParaRPr lang="en-US" altLang="en-US" sz="1400">
              <a:solidFill>
                <a:schemeClr val="tx1"/>
              </a:solidFill>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FontTx/>
              <a:buNone/>
            </a:pPr>
            <a:endParaRPr lang="en-US" altLang="en-US" dirty="0">
              <a:solidFill>
                <a:schemeClr val="tx1"/>
              </a:solidFill>
              <a:latin typeface="Arial" panose="020B0604020202020204" pitchFamily="34" charset="0"/>
            </a:endParaRPr>
          </a:p>
        </p:txBody>
      </p:sp>
      <p:sp>
        <p:nvSpPr>
          <p:cNvPr id="9" name="Rectangle 3">
            <a:extLst>
              <a:ext uri="{FF2B5EF4-FFF2-40B4-BE49-F238E27FC236}">
                <a16:creationId xmlns:a16="http://schemas.microsoft.com/office/drawing/2014/main" id="{4B8220C6-3A01-57AB-64BD-CDD617CE7B7D}"/>
              </a:ext>
            </a:extLst>
          </p:cNvPr>
          <p:cNvSpPr>
            <a:spLocks noChangeArrowheads="1"/>
          </p:cNvSpPr>
          <p:nvPr/>
        </p:nvSpPr>
        <p:spPr bwMode="auto">
          <a:xfrm>
            <a:off x="2159732" y="1416567"/>
            <a:ext cx="989215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False Positive Rates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Anomaly-Based Systems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systems often misinterpret normal variations in IoT device behavior as intrusions, 	leading to frequent false alarms. This can overwhelm security teams and diminish trust in the system.</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Adaptability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
                <a:schemeClr val="accent1"/>
              </a:buClr>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Static Signature-Based Systems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Signature-based IDS can only detect known threats and fail to adapt to new attack vectors or 	variations of existing attacks. This inflexibility leaves IoT networks vulnerable to evolving threats.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Issues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Degradation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 number of connected IoT devices increases, traditional IDS can struggle to maintain 	performance, leading to slower detection times and potential oversights of security incidents.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Constraints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Low-Powered Devices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IoT devices have limited processing power and memory, making it challenging to implement 	complex algorithms or resource-intensive security solutions.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Concerns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Sensitive Data Handling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systems often process sensitive data, raising concerns about data privacy and compliance with 	regulations (e.g., GDPR). Ensuring data security while respecting user privacy is critical.</a:t>
            </a:r>
            <a:endParaRPr lang="en-US" altLang="en-US" sz="14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Network Complexity</a:t>
            </a:r>
            <a:r>
              <a:rPr lang="en-US" sz="1400" dirty="0">
                <a:latin typeface="Times New Roman" panose="02020603050405020304" pitchFamily="18" charset="0"/>
                <a:cs typeface="Times New Roman" panose="02020603050405020304" pitchFamily="18" charset="0"/>
              </a:rPr>
              <a:t>:</a:t>
            </a:r>
          </a:p>
          <a:p>
            <a:pPr marL="285750" indent="-285750">
              <a:buClr>
                <a:schemeClr val="accent1"/>
              </a:buCl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Heterogeneous Environments</a:t>
            </a:r>
            <a:r>
              <a:rPr lang="en-US" sz="1400" dirty="0">
                <a:latin typeface="Times New Roman" panose="02020603050405020304" pitchFamily="18" charset="0"/>
                <a:cs typeface="Times New Roman" panose="02020603050405020304" pitchFamily="18" charset="0"/>
              </a:rPr>
              <a:t>: The diverse nature of IoT devices and networks (e.g., different communication protocols, 				hardware, and software) complicates the development of a one-size-fits-all IDS.</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87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A02C-4558-8A3F-8B92-CEBC6A58D40A}"/>
              </a:ext>
            </a:extLst>
          </p:cNvPr>
          <p:cNvSpPr>
            <a:spLocks noGrp="1"/>
          </p:cNvSpPr>
          <p:nvPr>
            <p:ph type="title"/>
          </p:nvPr>
        </p:nvSpPr>
        <p:spPr>
          <a:xfrm>
            <a:off x="2340770" y="652021"/>
            <a:ext cx="8911687" cy="598021"/>
          </a:xfrm>
        </p:spPr>
        <p:txBody>
          <a:bodyPr>
            <a:normAutofit fontScale="90000"/>
          </a:bodyPr>
          <a:lstStyle/>
          <a:p>
            <a:r>
              <a:rPr lang="en-US" sz="2000" b="1" dirty="0">
                <a:latin typeface="Times New Roman" panose="02020603050405020304" pitchFamily="18" charset="0"/>
                <a:cs typeface="Times New Roman" panose="02020603050405020304" pitchFamily="18" charset="0"/>
              </a:rPr>
              <a:t>Literature Survey</a:t>
            </a:r>
            <a:br>
              <a:rPr lang="en-US" dirty="0"/>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4591D8-9CD0-8937-DACA-8922DCC71B1E}"/>
              </a:ext>
            </a:extLst>
          </p:cNvPr>
          <p:cNvSpPr>
            <a:spLocks noGrp="1"/>
          </p:cNvSpPr>
          <p:nvPr>
            <p:ph idx="1"/>
          </p:nvPr>
        </p:nvSpPr>
        <p:spPr>
          <a:xfrm>
            <a:off x="2340770" y="1250041"/>
            <a:ext cx="9520053" cy="5493659"/>
          </a:xfrm>
        </p:spPr>
        <p:txBody>
          <a:bodyPr>
            <a:normAutofit fontScale="25000" lnSpcReduction="20000"/>
          </a:bodyPr>
          <a:lstStyle/>
          <a:p>
            <a:pPr>
              <a:buFont typeface="Wingdings" panose="05000000000000000000" pitchFamily="2" charset="2"/>
              <a:buChar char="Ø"/>
            </a:pPr>
            <a:r>
              <a:rPr lang="en-US" sz="5600" b="1" dirty="0">
                <a:latin typeface="Times New Roman" panose="02020603050405020304" pitchFamily="18" charset="0"/>
                <a:cs typeface="Times New Roman" panose="02020603050405020304" pitchFamily="18" charset="0"/>
              </a:rPr>
              <a:t>Traditional Intrusion Detection Systems (IDS)</a:t>
            </a:r>
          </a:p>
          <a:p>
            <a:pPr>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Signature-Based IDS</a:t>
            </a:r>
            <a:r>
              <a:rPr lang="en-US" sz="5600" dirty="0">
                <a:latin typeface="Times New Roman" panose="02020603050405020304" pitchFamily="18" charset="0"/>
                <a:cs typeface="Times New Roman" panose="02020603050405020304" pitchFamily="18" charset="0"/>
              </a:rPr>
              <a:t>: These systems use known attack signatures to detect threats. While effective against known attacks, they struggle to identify novel or variant attacks. Studies have shown that reliance on static signatures is a major limitation in dynamic IoT environments (Sommer &amp; Paxson, 2010).</a:t>
            </a:r>
          </a:p>
          <a:p>
            <a:pPr>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Anomaly-Based IDS</a:t>
            </a:r>
            <a:r>
              <a:rPr lang="en-US" sz="5600" dirty="0">
                <a:latin typeface="Times New Roman" panose="02020603050405020304" pitchFamily="18" charset="0"/>
                <a:cs typeface="Times New Roman" panose="02020603050405020304" pitchFamily="18" charset="0"/>
              </a:rPr>
              <a:t>: These systems create a baseline of normal behavior and identify deviations as potential intrusions. However, they often result in high false positive rates due to benign anomalies (Xia et al., 2015).</a:t>
            </a:r>
          </a:p>
          <a:p>
            <a:pPr>
              <a:buFont typeface="Wingdings" panose="05000000000000000000" pitchFamily="2" charset="2"/>
              <a:buChar char="Ø"/>
            </a:pPr>
            <a:r>
              <a:rPr lang="en-US" sz="5600" b="1" dirty="0">
                <a:latin typeface="Times New Roman" panose="02020603050405020304" pitchFamily="18" charset="0"/>
                <a:cs typeface="Times New Roman" panose="02020603050405020304" pitchFamily="18" charset="0"/>
              </a:rPr>
              <a:t>Machine Learning Approaches</a:t>
            </a:r>
          </a:p>
          <a:p>
            <a:pPr>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Early Machine Learning Applications</a:t>
            </a:r>
            <a:r>
              <a:rPr lang="en-US" sz="5600" dirty="0">
                <a:latin typeface="Times New Roman" panose="02020603050405020304" pitchFamily="18" charset="0"/>
                <a:cs typeface="Times New Roman" panose="02020603050405020304" pitchFamily="18" charset="0"/>
              </a:rPr>
              <a:t>: Initial research applied traditional machine learning techniques (e.g., Decision Trees, Support Vector Machines) to intrusion detection in IoT. While these models improved detection capabilities, they often required extensive feature engineering and were limited by their ability to learn complex patterns (</a:t>
            </a:r>
            <a:r>
              <a:rPr lang="en-US" sz="5600" dirty="0" err="1">
                <a:latin typeface="Times New Roman" panose="02020603050405020304" pitchFamily="18" charset="0"/>
                <a:cs typeface="Times New Roman" panose="02020603050405020304" pitchFamily="18" charset="0"/>
              </a:rPr>
              <a:t>Bertino</a:t>
            </a:r>
            <a:r>
              <a:rPr lang="en-US" sz="5600" dirty="0">
                <a:latin typeface="Times New Roman" panose="02020603050405020304" pitchFamily="18" charset="0"/>
                <a:cs typeface="Times New Roman" panose="02020603050405020304" pitchFamily="18" charset="0"/>
              </a:rPr>
              <a:t> &amp; Islam, 2017).</a:t>
            </a:r>
          </a:p>
          <a:p>
            <a:pPr>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Unsupervised Learning</a:t>
            </a:r>
            <a:r>
              <a:rPr lang="en-US" sz="5600" dirty="0">
                <a:latin typeface="Times New Roman" panose="02020603050405020304" pitchFamily="18" charset="0"/>
                <a:cs typeface="Times New Roman" panose="02020603050405020304" pitchFamily="18" charset="0"/>
              </a:rPr>
              <a:t>: Some studies focused on unsupervised learning techniques for anomaly detection, leveraging clustering algorithms such as k-means and hierarchical clustering. These methods show promise but struggle with scalability and require substantial computational resources (Hodge &amp; Austin, 2004).</a:t>
            </a:r>
          </a:p>
          <a:p>
            <a:pPr>
              <a:buFont typeface="Wingdings" panose="05000000000000000000" pitchFamily="2" charset="2"/>
              <a:buChar char="Ø"/>
            </a:pPr>
            <a:r>
              <a:rPr lang="en-US" sz="5600" b="1" dirty="0">
                <a:latin typeface="Times New Roman" panose="02020603050405020304" pitchFamily="18" charset="0"/>
                <a:cs typeface="Times New Roman" panose="02020603050405020304" pitchFamily="18" charset="0"/>
              </a:rPr>
              <a:t>Deep Learning Techniques</a:t>
            </a:r>
          </a:p>
          <a:p>
            <a:pPr>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Adoption of Neural Networks</a:t>
            </a:r>
            <a:r>
              <a:rPr lang="en-US" sz="5600" dirty="0">
                <a:latin typeface="Times New Roman" panose="02020603050405020304" pitchFamily="18" charset="0"/>
                <a:cs typeface="Times New Roman" panose="02020603050405020304" pitchFamily="18" charset="0"/>
              </a:rPr>
              <a:t>: The shift towards deep learning has led to the exploration of various neural network architectures for intrusion detection. Studies have demonstrated the effectiveness of Convolutional Neural Networks (CNNs) and Recurrent Neural Networks (RNNs), particularly Long Short-Term Memory (LSTM) networks, in detecting complex patterns in IoT traffic (</a:t>
            </a:r>
            <a:r>
              <a:rPr lang="en-US" sz="5600" dirty="0" err="1">
                <a:latin typeface="Times New Roman" panose="02020603050405020304" pitchFamily="18" charset="0"/>
                <a:cs typeface="Times New Roman" panose="02020603050405020304" pitchFamily="18" charset="0"/>
              </a:rPr>
              <a:t>Pourzolfaghar</a:t>
            </a:r>
            <a:r>
              <a:rPr lang="en-US" sz="5600" dirty="0">
                <a:latin typeface="Times New Roman" panose="02020603050405020304" pitchFamily="18" charset="0"/>
                <a:cs typeface="Times New Roman" panose="02020603050405020304" pitchFamily="18" charset="0"/>
              </a:rPr>
              <a:t> et al., 2018; </a:t>
            </a:r>
            <a:r>
              <a:rPr lang="en-US" sz="5600" dirty="0" err="1">
                <a:latin typeface="Times New Roman" panose="02020603050405020304" pitchFamily="18" charset="0"/>
                <a:cs typeface="Times New Roman" panose="02020603050405020304" pitchFamily="18" charset="0"/>
              </a:rPr>
              <a:t>Naderpour</a:t>
            </a:r>
            <a:r>
              <a:rPr lang="en-US" sz="5600" dirty="0">
                <a:latin typeface="Times New Roman" panose="02020603050405020304" pitchFamily="18" charset="0"/>
                <a:cs typeface="Times New Roman" panose="02020603050405020304" pitchFamily="18" charset="0"/>
              </a:rPr>
              <a:t> et al., 2020).</a:t>
            </a:r>
          </a:p>
          <a:p>
            <a:pPr>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Hybrid Models</a:t>
            </a:r>
            <a:r>
              <a:rPr lang="en-US" sz="5600" dirty="0">
                <a:latin typeface="Times New Roman" panose="02020603050405020304" pitchFamily="18" charset="0"/>
                <a:cs typeface="Times New Roman" panose="02020603050405020304" pitchFamily="18" charset="0"/>
              </a:rPr>
              <a:t>: Recent research has proposed hybrid models that combine traditional machine learning techniques with deep learning frameworks. These models leverage the strengths of both approaches, improving detection accuracy and reducing false positives (</a:t>
            </a:r>
            <a:r>
              <a:rPr lang="en-US" sz="5600" dirty="0" err="1">
                <a:latin typeface="Times New Roman" panose="02020603050405020304" pitchFamily="18" charset="0"/>
                <a:cs typeface="Times New Roman" panose="02020603050405020304" pitchFamily="18" charset="0"/>
              </a:rPr>
              <a:t>Sathia</a:t>
            </a:r>
            <a:r>
              <a:rPr lang="en-US" sz="5600" dirty="0">
                <a:latin typeface="Times New Roman" panose="02020603050405020304" pitchFamily="18" charset="0"/>
                <a:cs typeface="Times New Roman" panose="02020603050405020304" pitchFamily="18" charset="0"/>
              </a:rPr>
              <a:t> Raj et al., 2021).</a:t>
            </a:r>
          </a:p>
          <a:p>
            <a:pPr>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Autoencoders for Anomaly Detection</a:t>
            </a:r>
            <a:r>
              <a:rPr lang="en-US" sz="5600" dirty="0">
                <a:latin typeface="Times New Roman" panose="02020603050405020304" pitchFamily="18" charset="0"/>
                <a:cs typeface="Times New Roman" panose="02020603050405020304" pitchFamily="18" charset="0"/>
              </a:rPr>
              <a:t>: Autoencoders have been extensively used for unsupervised anomaly detection in IoT environments. They learn to compress data representations and reconstruct them, identifying deviations as potential threats (</a:t>
            </a:r>
            <a:r>
              <a:rPr lang="en-US" sz="5600" dirty="0" err="1">
                <a:latin typeface="Times New Roman" panose="02020603050405020304" pitchFamily="18" charset="0"/>
                <a:cs typeface="Times New Roman" panose="02020603050405020304" pitchFamily="18" charset="0"/>
              </a:rPr>
              <a:t>Zong</a:t>
            </a:r>
            <a:r>
              <a:rPr lang="en-US" sz="5600" dirty="0">
                <a:latin typeface="Times New Roman" panose="02020603050405020304" pitchFamily="18" charset="0"/>
                <a:cs typeface="Times New Roman" panose="02020603050405020304" pitchFamily="18" charset="0"/>
              </a:rPr>
              <a:t> et al., 2018).</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419100" lvl="1" indent="0">
              <a:spcBef>
                <a:spcPts val="480"/>
              </a:spcBef>
              <a:buNone/>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861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07E96-B90C-1CE1-D781-C701A215D8BA}"/>
              </a:ext>
            </a:extLst>
          </p:cNvPr>
          <p:cNvSpPr>
            <a:spLocks noGrp="1"/>
          </p:cNvSpPr>
          <p:nvPr>
            <p:ph idx="1"/>
          </p:nvPr>
        </p:nvSpPr>
        <p:spPr>
          <a:xfrm>
            <a:off x="2158389" y="1078522"/>
            <a:ext cx="8915400" cy="5436578"/>
          </a:xfrm>
        </p:spPr>
        <p:txBody>
          <a:bodyPr>
            <a:normAutofit/>
          </a:bodyPr>
          <a:lstStyle/>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Challenges in Implementation</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Limited Datasets</a:t>
            </a:r>
            <a:r>
              <a:rPr lang="en-US" sz="1400" dirty="0">
                <a:latin typeface="Times New Roman" panose="02020603050405020304" pitchFamily="18" charset="0"/>
                <a:cs typeface="Times New Roman" panose="02020603050405020304" pitchFamily="18" charset="0"/>
              </a:rPr>
              <a:t>: One major challenge in training deep learning models is the scarcity of labeled datasets specific to IoT environments. Many studies emphasize the need for comprehensive datasets that capture diverse attack scenarios (Hussain et al., 2021).</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Real-Time Processing</a:t>
            </a:r>
            <a:r>
              <a:rPr lang="en-US" sz="1400" dirty="0">
                <a:latin typeface="Times New Roman" panose="02020603050405020304" pitchFamily="18" charset="0"/>
                <a:cs typeface="Times New Roman" panose="02020603050405020304" pitchFamily="18" charset="0"/>
              </a:rPr>
              <a:t>: Implementing deep learning models in real-time scenarios poses significant computational challenges. Research has focused on optimizing models for faster inference times, ensuring that they can respond promptly to detected threats (Deng et al., 2021).</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Resource Constraints</a:t>
            </a:r>
            <a:r>
              <a:rPr lang="en-US" sz="1400" dirty="0">
                <a:latin typeface="Times New Roman" panose="02020603050405020304" pitchFamily="18" charset="0"/>
                <a:cs typeface="Times New Roman" panose="02020603050405020304" pitchFamily="18" charset="0"/>
              </a:rPr>
              <a:t>: The lightweight nature of many IoT devices necessitates the development of efficient deep learning models that can operate within limited processing and memory resources. Several studies have explored model compression techniques and edge computing solutions (Zhang et al., 2020).</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Future Directions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Federated Learning</a:t>
            </a:r>
            <a:r>
              <a:rPr lang="en-US" sz="1400" dirty="0">
                <a:latin typeface="Times New Roman" panose="02020603050405020304" pitchFamily="18" charset="0"/>
                <a:cs typeface="Times New Roman" panose="02020603050405020304" pitchFamily="18" charset="0"/>
              </a:rPr>
              <a:t>: Emerging research is exploring federated learning approaches for IoT security, allowing models to be trained across multiple devices while preserving data privacy (Hard et al., 2018). This paradigm can enhance the robustness of intrusion detection systems in distributed IoT environments.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Explainable AI</a:t>
            </a:r>
            <a:r>
              <a:rPr lang="en-US" sz="1400" dirty="0">
                <a:latin typeface="Times New Roman" panose="02020603050405020304" pitchFamily="18" charset="0"/>
                <a:cs typeface="Times New Roman" panose="02020603050405020304" pitchFamily="18" charset="0"/>
              </a:rPr>
              <a:t>: As deep learning models can often act as "black boxes," there is a growing need for explainable AI techniques that can provide insights into model decisions, improving trust and accountability in security applications (Ribeiro et al., 2016).</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Integration with Other Security Measures</a:t>
            </a:r>
            <a:r>
              <a:rPr lang="en-US" sz="1400" dirty="0">
                <a:latin typeface="Times New Roman" panose="02020603050405020304" pitchFamily="18" charset="0"/>
                <a:cs typeface="Times New Roman" panose="02020603050405020304" pitchFamily="18" charset="0"/>
              </a:rPr>
              <a:t>: Future research may focus on integrating DL-IDS with other security mechanisms, such as intrusion prevention systems (IPS) and behavior-based security frameworks, to create a more comprehensive security posture (</a:t>
            </a:r>
            <a:r>
              <a:rPr lang="en-US" sz="1400" dirty="0" err="1">
                <a:latin typeface="Times New Roman" panose="02020603050405020304" pitchFamily="18" charset="0"/>
                <a:cs typeface="Times New Roman" panose="02020603050405020304" pitchFamily="18" charset="0"/>
              </a:rPr>
              <a:t>Bertino</a:t>
            </a:r>
            <a:r>
              <a:rPr lang="en-US" sz="1400" dirty="0">
                <a:latin typeface="Times New Roman" panose="02020603050405020304" pitchFamily="18" charset="0"/>
                <a:cs typeface="Times New Roman" panose="02020603050405020304" pitchFamily="18" charset="0"/>
              </a:rPr>
              <a:t> &amp; Islam, 2017).</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61911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412</TotalTime>
  <Words>2100</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Century Gothic</vt:lpstr>
      <vt:lpstr>Times New Roman</vt:lpstr>
      <vt:lpstr>Wingdings</vt:lpstr>
      <vt:lpstr>Wingdings 3</vt:lpstr>
      <vt:lpstr>Wisp</vt:lpstr>
      <vt:lpstr>DL-IDF: Deep Learning Based Intrusion Detection Framework in Industrial Internet of Things</vt:lpstr>
      <vt:lpstr>CONTENTS </vt:lpstr>
      <vt:lpstr>ABSTRACT</vt:lpstr>
      <vt:lpstr>INTRODUCTION </vt:lpstr>
      <vt:lpstr>Existing System and Technology Used  </vt:lpstr>
      <vt:lpstr>PowerPoint Presentation</vt:lpstr>
      <vt:lpstr>Limitations of Existing System</vt:lpstr>
      <vt:lpstr>Literature Survey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Artificial Intelligence for     Patient Safety A Review of Application                                      </dc:title>
  <dc:creator>ISMART MOUNI</dc:creator>
  <cp:lastModifiedBy>NITIN KUMAR</cp:lastModifiedBy>
  <cp:revision>10</cp:revision>
  <dcterms:created xsi:type="dcterms:W3CDTF">2024-07-07T06:14:55Z</dcterms:created>
  <dcterms:modified xsi:type="dcterms:W3CDTF">2024-10-23T11:07:29Z</dcterms:modified>
</cp:coreProperties>
</file>