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62" r:id="rId18"/>
    <p:sldId id="263" r:id="rId19"/>
    <p:sldId id="264" r:id="rId20"/>
    <p:sldId id="265" r:id="rId21"/>
    <p:sldId id="269" r:id="rId22"/>
    <p:sldId id="266" r:id="rId23"/>
    <p:sldId id="267" r:id="rId24"/>
    <p:sldId id="268" r:id="rId25"/>
  </p:sldIdLst>
  <p:sldSz cx="9144000" cy="5143500" type="screen16x9"/>
  <p:notesSz cx="51435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17" d="100"/>
          <a:sy n="117" d="100"/>
        </p:scale>
        <p:origin x="22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6227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97263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3998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893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758791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02727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22-Sep-24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6623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22-Sep-24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8184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4385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98015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35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22-Sep-24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8467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94299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22-Sep-24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99980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22-Sep-24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0605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22-Sep-24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4468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22-Sep-24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7104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22-Sep-24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753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40659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22-Sep-24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696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725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657600" y="1543050"/>
            <a:ext cx="1828800" cy="27432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 algn="ctr">
              <a:buNone/>
            </a:pPr>
            <a:r>
              <a:rPr lang="en-US" sz="1100" dirty="0"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September 2024</a:t>
            </a:r>
            <a:endParaRPr lang="en-US" sz="11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800225"/>
            <a:ext cx="5486400" cy="10287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828800" y="1800225"/>
            <a:ext cx="54864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Unlocking the Power of DSA with CPP</a:t>
            </a:r>
            <a:endParaRPr lang="en-US" sz="2400" dirty="0"/>
          </a:p>
        </p:txBody>
      </p:sp>
      <p:sp>
        <p:nvSpPr>
          <p:cNvPr id="6" name="Text 2"/>
          <p:cNvSpPr/>
          <p:nvPr/>
        </p:nvSpPr>
        <p:spPr>
          <a:xfrm>
            <a:off x="2743200" y="2983230"/>
            <a:ext cx="3657600" cy="5143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1300"/>
              </a:lnSpc>
              <a:buNone/>
            </a:pPr>
            <a:r>
              <a:rPr lang="en-US" sz="1100" dirty="0"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A Journey Through Summer Training at Cipher Schools</a:t>
            </a:r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4A6331-826B-1949-F8E6-344A2CF090F9}"/>
              </a:ext>
            </a:extLst>
          </p:cNvPr>
          <p:cNvSpPr txBox="1"/>
          <p:nvPr/>
        </p:nvSpPr>
        <p:spPr>
          <a:xfrm>
            <a:off x="3492143" y="3409545"/>
            <a:ext cx="2159713" cy="64633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ptos" panose="020B0004020202020204" pitchFamily="34" charset="0"/>
              </a:rPr>
              <a:t>Nitin Kumar Singh</a:t>
            </a:r>
          </a:p>
          <a:p>
            <a:pPr algn="ctr"/>
            <a:r>
              <a:rPr lang="en-US" b="1" dirty="0">
                <a:latin typeface="Aptos" panose="020B0004020202020204" pitchFamily="34" charset="0"/>
              </a:rPr>
              <a:t>12223111</a:t>
            </a:r>
          </a:p>
        </p:txBody>
      </p:sp>
      <p:pic>
        <p:nvPicPr>
          <p:cNvPr id="8" name="Picture 2" descr="Cipher School - Innovation Mission Punjab">
            <a:extLst>
              <a:ext uri="{FF2B5EF4-FFF2-40B4-BE49-F238E27FC236}">
                <a16:creationId xmlns:a16="http://schemas.microsoft.com/office/drawing/2014/main" id="{5AF3E700-C326-384F-3AF5-D838CF746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352" y="661774"/>
            <a:ext cx="2654620" cy="80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60C920-DAEE-CD2C-AAEC-47847E0188A0}"/>
              </a:ext>
            </a:extLst>
          </p:cNvPr>
          <p:cNvSpPr txBox="1"/>
          <p:nvPr/>
        </p:nvSpPr>
        <p:spPr>
          <a:xfrm>
            <a:off x="310243" y="465364"/>
            <a:ext cx="7392761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Stack</a:t>
            </a:r>
          </a:p>
          <a:p>
            <a:endParaRPr lang="en-US" b="1" dirty="0"/>
          </a:p>
          <a:p>
            <a:r>
              <a:rPr lang="en-US" dirty="0"/>
              <a:t>A </a:t>
            </a:r>
            <a:r>
              <a:rPr lang="en-US" b="1" dirty="0"/>
              <a:t>stack</a:t>
            </a:r>
            <a:r>
              <a:rPr lang="en-US" dirty="0"/>
              <a:t> is a linear data structure that follows the </a:t>
            </a:r>
            <a:r>
              <a:rPr lang="en-US" b="1" dirty="0"/>
              <a:t>LIFO (Last In, First Out)</a:t>
            </a:r>
            <a:r>
              <a:rPr lang="en-US" dirty="0"/>
              <a:t> principle</a:t>
            </a:r>
          </a:p>
          <a:p>
            <a:r>
              <a:rPr lang="en-US" dirty="0"/>
              <a:t>last added element will be removed first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Key Points:</a:t>
            </a:r>
          </a:p>
          <a:p>
            <a:r>
              <a:rPr lang="en-US" b="1" dirty="0"/>
              <a:t>      </a:t>
            </a:r>
            <a:r>
              <a:rPr lang="en-US" dirty="0"/>
              <a:t>Simple and fast operations with constant time complexity.</a:t>
            </a:r>
          </a:p>
          <a:p>
            <a:r>
              <a:rPr lang="en-US" b="1" dirty="0"/>
              <a:t>      </a:t>
            </a:r>
            <a:r>
              <a:rPr lang="en-US" dirty="0"/>
              <a:t>Limited access: Only the top element can be accessed directly.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Time </a:t>
            </a:r>
            <a:r>
              <a:rPr lang="en-US" b="1" dirty="0" err="1"/>
              <a:t>Compexity</a:t>
            </a:r>
            <a:r>
              <a:rPr lang="en-US" b="1" dirty="0"/>
              <a:t>:</a:t>
            </a:r>
          </a:p>
          <a:p>
            <a:r>
              <a:rPr lang="en-US" b="1" dirty="0"/>
              <a:t>      </a:t>
            </a:r>
            <a:r>
              <a:rPr lang="en-US" dirty="0"/>
              <a:t>Push – O(1) Add an element to the top of the stack. </a:t>
            </a:r>
          </a:p>
          <a:p>
            <a:r>
              <a:rPr lang="en-US" dirty="0"/>
              <a:t>      Pop – O(1) Remove the top element from the stack.</a:t>
            </a:r>
          </a:p>
          <a:p>
            <a:r>
              <a:rPr lang="en-US" dirty="0"/>
              <a:t>      </a:t>
            </a:r>
            <a:r>
              <a:rPr lang="en-US" dirty="0" err="1"/>
              <a:t>isEmpty</a:t>
            </a:r>
            <a:r>
              <a:rPr lang="en-US" dirty="0"/>
              <a:t> – O(1) Check if the stack is empty.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6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88E332-E505-E091-8EB5-DF3CDAD57C6B}"/>
              </a:ext>
            </a:extLst>
          </p:cNvPr>
          <p:cNvSpPr txBox="1"/>
          <p:nvPr/>
        </p:nvSpPr>
        <p:spPr>
          <a:xfrm>
            <a:off x="249011" y="395968"/>
            <a:ext cx="74254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Queues</a:t>
            </a:r>
          </a:p>
          <a:p>
            <a:endParaRPr lang="en-US" sz="1400" b="1" dirty="0"/>
          </a:p>
          <a:p>
            <a:r>
              <a:rPr lang="en-US" sz="1400" dirty="0"/>
              <a:t>A </a:t>
            </a:r>
            <a:r>
              <a:rPr lang="en-US" sz="1400" b="1" dirty="0"/>
              <a:t>queue</a:t>
            </a:r>
            <a:r>
              <a:rPr lang="en-US" sz="1400" dirty="0"/>
              <a:t> is a linear data structure that follows the </a:t>
            </a:r>
            <a:r>
              <a:rPr lang="en-US" sz="1400" b="1" dirty="0"/>
              <a:t>FIFO (First In, First Out)</a:t>
            </a:r>
            <a:r>
              <a:rPr lang="en-US" sz="1400" dirty="0"/>
              <a:t> principle. </a:t>
            </a:r>
          </a:p>
          <a:p>
            <a:r>
              <a:rPr lang="en-US" sz="1400" dirty="0"/>
              <a:t>The first element added to the queue is the first one to be removed.</a:t>
            </a:r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/>
              <a:t>Key Points:</a:t>
            </a:r>
          </a:p>
          <a:p>
            <a:r>
              <a:rPr lang="en-US" sz="1400" b="1" dirty="0"/>
              <a:t>      </a:t>
            </a:r>
            <a:r>
              <a:rPr lang="en-US" sz="1400" dirty="0"/>
              <a:t>Efficient for real-time processing and managing resources in order.</a:t>
            </a:r>
            <a:endParaRPr lang="en-US" sz="1400" b="1" dirty="0"/>
          </a:p>
          <a:p>
            <a:r>
              <a:rPr lang="en-US" sz="1400" b="1" dirty="0"/>
              <a:t>      </a:t>
            </a:r>
            <a:r>
              <a:rPr lang="en-US" sz="1400" dirty="0"/>
              <a:t>Limited access: Only the front and rear elements can be accessed directly.</a:t>
            </a:r>
          </a:p>
          <a:p>
            <a:endParaRPr lang="en-US" sz="14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/>
              <a:t>Types of Queues:</a:t>
            </a:r>
          </a:p>
          <a:p>
            <a:r>
              <a:rPr lang="en-US" sz="1400" b="1" dirty="0"/>
              <a:t>      </a:t>
            </a:r>
            <a:r>
              <a:rPr lang="en-US" sz="1400" dirty="0"/>
              <a:t>Simple Queue (Basic FIFO structure)  ,  Circular Queue (The last position is connected to the first, forming a loop)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Prority</a:t>
            </a:r>
            <a:r>
              <a:rPr lang="en-US" sz="1400" dirty="0"/>
              <a:t> Queue (Elements are dequeued based on priority) , Dequeue (Insertion &amp; Deletion allowed on both sides)</a:t>
            </a:r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/>
              <a:t>Time Complexity: </a:t>
            </a:r>
          </a:p>
          <a:p>
            <a:r>
              <a:rPr lang="en-US" sz="1400" b="1" dirty="0"/>
              <a:t>      </a:t>
            </a:r>
            <a:r>
              <a:rPr lang="en-US" sz="1400" dirty="0"/>
              <a:t>Enqueue – O(1) Adding element at end of the Queue.</a:t>
            </a:r>
          </a:p>
          <a:p>
            <a:r>
              <a:rPr lang="en-US" sz="1400" b="1" dirty="0"/>
              <a:t>      </a:t>
            </a:r>
            <a:r>
              <a:rPr lang="en-US" sz="1400" dirty="0"/>
              <a:t>Dequeue</a:t>
            </a:r>
            <a:r>
              <a:rPr lang="en-US" sz="1400" b="1" dirty="0"/>
              <a:t> </a:t>
            </a:r>
            <a:r>
              <a:rPr lang="en-US" sz="1400" dirty="0"/>
              <a:t>– O(1) Removing element from front of the Queue.</a:t>
            </a:r>
          </a:p>
          <a:p>
            <a:r>
              <a:rPr lang="en-US" sz="1400" b="1" dirty="0"/>
              <a:t>      </a:t>
            </a:r>
            <a:r>
              <a:rPr lang="en-US" sz="1400" dirty="0" err="1"/>
              <a:t>isEmpty</a:t>
            </a:r>
            <a:r>
              <a:rPr lang="en-US" sz="1400" b="1" dirty="0"/>
              <a:t> </a:t>
            </a:r>
            <a:r>
              <a:rPr lang="en-US" sz="1400" dirty="0"/>
              <a:t>– O(1) Check if the Queue is empty.</a:t>
            </a:r>
            <a:endParaRPr lang="en-US" sz="1400" b="1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9714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E08EFC-5480-B5CE-8226-B00943A2E5A1}"/>
              </a:ext>
            </a:extLst>
          </p:cNvPr>
          <p:cNvSpPr txBox="1"/>
          <p:nvPr/>
        </p:nvSpPr>
        <p:spPr>
          <a:xfrm>
            <a:off x="400050" y="400050"/>
            <a:ext cx="731111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Trees</a:t>
            </a:r>
          </a:p>
          <a:p>
            <a:endParaRPr lang="en-US" sz="1400" b="1" dirty="0"/>
          </a:p>
          <a:p>
            <a:r>
              <a:rPr lang="en-US" sz="1400" dirty="0"/>
              <a:t>In C++, trees are implemented using classes where each node has pointers to its children (and optionally its parent). The most common type is the </a:t>
            </a:r>
            <a:r>
              <a:rPr lang="en-US" sz="1400" b="1" dirty="0"/>
              <a:t>binary tree</a:t>
            </a:r>
            <a:r>
              <a:rPr lang="en-US" sz="1400" dirty="0"/>
              <a:t>, where each node has at most two children</a:t>
            </a:r>
            <a:endParaRPr lang="en-US" sz="1400" b="1" dirty="0"/>
          </a:p>
          <a:p>
            <a:r>
              <a:rPr lang="en-US" sz="1400" dirty="0"/>
              <a:t>The top node is called the </a:t>
            </a:r>
            <a:r>
              <a:rPr lang="en-US" sz="1400" b="1" dirty="0"/>
              <a:t>root</a:t>
            </a:r>
            <a:r>
              <a:rPr lang="en-US" sz="1400" dirty="0"/>
              <a:t>, and the nodes with no children are </a:t>
            </a:r>
            <a:r>
              <a:rPr lang="en-US" sz="1400" b="1" dirty="0"/>
              <a:t>leaves</a:t>
            </a:r>
            <a:r>
              <a:rPr lang="en-US" sz="1400" dirty="0"/>
              <a:t>.</a:t>
            </a:r>
          </a:p>
          <a:p>
            <a:endParaRPr lang="en-US" sz="14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/>
              <a:t>Key terms:</a:t>
            </a:r>
          </a:p>
          <a:p>
            <a:r>
              <a:rPr lang="en-US" sz="1400" b="1" dirty="0"/>
              <a:t>      </a:t>
            </a:r>
            <a:r>
              <a:rPr lang="en-US" sz="1400" dirty="0"/>
              <a:t>Root: The topmost node</a:t>
            </a:r>
          </a:p>
          <a:p>
            <a:r>
              <a:rPr lang="en-US" sz="1400" b="1" dirty="0"/>
              <a:t>      </a:t>
            </a:r>
            <a:r>
              <a:rPr lang="en-US" sz="1400" dirty="0"/>
              <a:t>Parent/Child: Directly connected nodes in the hierarchy.</a:t>
            </a:r>
          </a:p>
          <a:p>
            <a:r>
              <a:rPr lang="en-US" sz="1400" b="1" dirty="0"/>
              <a:t>      </a:t>
            </a:r>
            <a:r>
              <a:rPr lang="en-US" sz="1400" dirty="0"/>
              <a:t>Leaf Node: A node with no children.</a:t>
            </a:r>
          </a:p>
          <a:p>
            <a:r>
              <a:rPr lang="en-US" sz="1400" b="1" dirty="0"/>
              <a:t>      </a:t>
            </a:r>
            <a:r>
              <a:rPr lang="en-US" sz="1400" dirty="0"/>
              <a:t>Subtree: A tree formed by any node and its descendants.</a:t>
            </a:r>
          </a:p>
          <a:p>
            <a:r>
              <a:rPr lang="en-US" sz="1400" b="1" dirty="0"/>
              <a:t>      </a:t>
            </a:r>
            <a:r>
              <a:rPr lang="en-US" sz="1400" dirty="0"/>
              <a:t>Depth/Height: Distance from the root node or to the furthest leaf.</a:t>
            </a:r>
          </a:p>
          <a:p>
            <a:endParaRPr lang="en-US" sz="14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/>
              <a:t>Time Complexity:</a:t>
            </a:r>
          </a:p>
          <a:p>
            <a:r>
              <a:rPr lang="en-US" sz="1400" b="1" dirty="0"/>
              <a:t>      </a:t>
            </a:r>
            <a:r>
              <a:rPr lang="en-US" sz="1400" dirty="0"/>
              <a:t>Insertion</a:t>
            </a:r>
            <a:r>
              <a:rPr lang="en-US" sz="1400" b="1" dirty="0"/>
              <a:t> </a:t>
            </a:r>
            <a:r>
              <a:rPr lang="en-US" sz="1400" dirty="0"/>
              <a:t>– O(log n) for balanced trees (e.g., BST, AVL)</a:t>
            </a:r>
          </a:p>
          <a:p>
            <a:r>
              <a:rPr lang="en-US" sz="1400" b="1" dirty="0"/>
              <a:t>      </a:t>
            </a:r>
            <a:r>
              <a:rPr lang="en-US" sz="1400" dirty="0"/>
              <a:t>Deletion – O(log n) for balanced trees</a:t>
            </a:r>
          </a:p>
          <a:p>
            <a:r>
              <a:rPr lang="en-US" sz="1400" dirty="0"/>
              <a:t>      Traversal – O(n) Methods like In-order, Pre-order, Post-order, and Level-order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8137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6F855E-27E3-003D-9A5B-723468CE734A}"/>
              </a:ext>
            </a:extLst>
          </p:cNvPr>
          <p:cNvSpPr txBox="1"/>
          <p:nvPr/>
        </p:nvSpPr>
        <p:spPr>
          <a:xfrm>
            <a:off x="338818" y="453118"/>
            <a:ext cx="71886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b="1" dirty="0"/>
              <a:t>Types of Trees</a:t>
            </a:r>
          </a:p>
          <a:p>
            <a:pPr marL="0" indent="0">
              <a:buNone/>
            </a:pPr>
            <a:r>
              <a:rPr lang="en-US" sz="1800" b="1" dirty="0"/>
              <a:t>     </a:t>
            </a:r>
            <a:r>
              <a:rPr lang="en-US" sz="1800" dirty="0"/>
              <a:t>Binary Tree: Each node has at most two children (left and right).</a:t>
            </a:r>
          </a:p>
          <a:p>
            <a:pPr marL="0" indent="0">
              <a:buNone/>
            </a:pPr>
            <a:r>
              <a:rPr lang="en-US" sz="1800" b="1" dirty="0"/>
              <a:t>     </a:t>
            </a:r>
            <a:r>
              <a:rPr lang="en-US" sz="1800" dirty="0"/>
              <a:t>Binary Search Tree (BST): A binary tree where the left child contains smaller values and right child contains larger values.        </a:t>
            </a:r>
          </a:p>
          <a:p>
            <a:pPr marL="0" indent="0">
              <a:buNone/>
            </a:pPr>
            <a:r>
              <a:rPr lang="en-US" sz="1800" dirty="0"/>
              <a:t>     AVL Tree: A self-balancing binary search tree.</a:t>
            </a:r>
          </a:p>
          <a:p>
            <a:pPr marL="0" indent="0">
              <a:buNone/>
            </a:pPr>
            <a:r>
              <a:rPr lang="en-US" sz="1800" b="1" dirty="0"/>
              <a:t>     </a:t>
            </a:r>
            <a:r>
              <a:rPr lang="en-US" sz="1800" dirty="0"/>
              <a:t>Heap: A tree-based data structure where the parent is either greater (max-heap) or smaller (min-heap) than its children.   	 	</a:t>
            </a:r>
            <a:endParaRPr lang="en-US" sz="1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21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EB5F22-C6C9-99E1-B34A-3893355E7A5F}"/>
              </a:ext>
            </a:extLst>
          </p:cNvPr>
          <p:cNvSpPr txBox="1"/>
          <p:nvPr/>
        </p:nvSpPr>
        <p:spPr>
          <a:xfrm>
            <a:off x="326570" y="359229"/>
            <a:ext cx="728662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Graphs</a:t>
            </a:r>
          </a:p>
          <a:p>
            <a:endParaRPr lang="en-US" sz="1400" b="1" dirty="0"/>
          </a:p>
          <a:p>
            <a:r>
              <a:rPr lang="en-US" sz="1400" dirty="0"/>
              <a:t>A </a:t>
            </a:r>
            <a:r>
              <a:rPr lang="en-US" sz="1400" b="1" dirty="0"/>
              <a:t>graph</a:t>
            </a:r>
            <a:r>
              <a:rPr lang="en-US" sz="1400" dirty="0"/>
              <a:t> is a non-linear data structure consisting of </a:t>
            </a:r>
            <a:r>
              <a:rPr lang="en-US" sz="1400" b="1" dirty="0"/>
              <a:t>vertices</a:t>
            </a:r>
            <a:r>
              <a:rPr lang="en-US" sz="1400" dirty="0"/>
              <a:t> (or nodes) connected by </a:t>
            </a:r>
            <a:r>
              <a:rPr lang="en-US" sz="1400" b="1" dirty="0"/>
              <a:t>edges</a:t>
            </a:r>
            <a:r>
              <a:rPr lang="en-US" sz="1400" dirty="0"/>
              <a:t>. Graphs can represent relationships between entities in a network.</a:t>
            </a:r>
          </a:p>
          <a:p>
            <a:endParaRPr lang="en-US" sz="14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/>
              <a:t> Key Terms:</a:t>
            </a:r>
          </a:p>
          <a:p>
            <a:r>
              <a:rPr lang="en-US" sz="1400" b="1" dirty="0"/>
              <a:t>      </a:t>
            </a:r>
            <a:r>
              <a:rPr lang="en-US" sz="1400" dirty="0"/>
              <a:t>Vertex (Node): A fundamental unit in a graph.</a:t>
            </a:r>
          </a:p>
          <a:p>
            <a:r>
              <a:rPr lang="en-US" sz="1400" b="1" dirty="0"/>
              <a:t>      </a:t>
            </a:r>
            <a:r>
              <a:rPr lang="en-US" sz="1400" dirty="0"/>
              <a:t>Edge: A connection between two vertices.</a:t>
            </a:r>
          </a:p>
          <a:p>
            <a:r>
              <a:rPr lang="en-US" sz="1400" b="1" dirty="0"/>
              <a:t>      </a:t>
            </a:r>
            <a:r>
              <a:rPr lang="en-US" sz="1400" dirty="0"/>
              <a:t>Directed Graph: Edges have a direction (from one vertex to another).</a:t>
            </a:r>
          </a:p>
          <a:p>
            <a:r>
              <a:rPr lang="en-US" sz="1400" b="1" dirty="0"/>
              <a:t>      </a:t>
            </a:r>
            <a:r>
              <a:rPr lang="en-US" sz="1400" dirty="0"/>
              <a:t>Undirected Graph: Edges have no direction.</a:t>
            </a:r>
          </a:p>
          <a:p>
            <a:r>
              <a:rPr lang="en-US" sz="1400" b="1" dirty="0"/>
              <a:t>      </a:t>
            </a:r>
            <a:r>
              <a:rPr lang="en-US" sz="1400" dirty="0"/>
              <a:t>Weighted Graph: Each edge has a weight (or cost) associated with it.</a:t>
            </a:r>
          </a:p>
          <a:p>
            <a:r>
              <a:rPr lang="en-US" sz="1400" b="1" dirty="0"/>
              <a:t>      </a:t>
            </a:r>
            <a:r>
              <a:rPr lang="en-US" sz="1400" dirty="0"/>
              <a:t>Degree: The number of edges connected to a vertex.</a:t>
            </a:r>
          </a:p>
          <a:p>
            <a:r>
              <a:rPr lang="en-US" sz="1400" b="1" dirty="0"/>
              <a:t>      </a:t>
            </a:r>
            <a:r>
              <a:rPr lang="en-US" sz="1400" dirty="0"/>
              <a:t>Path: A sequence of vertices connected by edges.</a:t>
            </a:r>
          </a:p>
          <a:p>
            <a:endParaRPr lang="en-US" sz="14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/>
              <a:t>Types of Graphs:</a:t>
            </a:r>
          </a:p>
          <a:p>
            <a:r>
              <a:rPr lang="en-US" sz="1400" b="1" dirty="0"/>
              <a:t>      </a:t>
            </a:r>
            <a:r>
              <a:rPr lang="en-US" sz="1400" dirty="0"/>
              <a:t>Directed Graph (Digraph): Edges point from one vertex to another.</a:t>
            </a:r>
          </a:p>
          <a:p>
            <a:r>
              <a:rPr lang="en-US" sz="1400" b="1" dirty="0"/>
              <a:t>      </a:t>
            </a:r>
            <a:r>
              <a:rPr lang="en-US" sz="1400" dirty="0"/>
              <a:t>Undirected Graph: Edges have no direction.</a:t>
            </a:r>
          </a:p>
          <a:p>
            <a:r>
              <a:rPr lang="en-US" sz="1400" b="1" dirty="0"/>
              <a:t>      </a:t>
            </a:r>
            <a:r>
              <a:rPr lang="en-US" sz="1400" dirty="0"/>
              <a:t>Weighted Graph: Edges carry weights</a:t>
            </a:r>
          </a:p>
          <a:p>
            <a:r>
              <a:rPr lang="en-US" sz="1400" b="1" dirty="0"/>
              <a:t>      </a:t>
            </a:r>
            <a:r>
              <a:rPr lang="en-US" sz="1400" dirty="0"/>
              <a:t>Connected Graph: There's a path between every pair of </a:t>
            </a:r>
            <a:r>
              <a:rPr lang="en-US" sz="1400" dirty="0" err="1"/>
              <a:t>vertice</a:t>
            </a:r>
            <a:endParaRPr lang="en-US" sz="1400" dirty="0"/>
          </a:p>
          <a:p>
            <a:r>
              <a:rPr lang="en-US" sz="1400" b="1" dirty="0"/>
              <a:t>      </a:t>
            </a:r>
            <a:r>
              <a:rPr lang="en-US" sz="1400" dirty="0"/>
              <a:t>Acyclic Graph: No cycles in the graph (e.g., Directed Acyclic Graph - DAG)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2719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759995-5AC6-73A0-BA7A-BEE24CAC5FF1}"/>
              </a:ext>
            </a:extLst>
          </p:cNvPr>
          <p:cNvSpPr txBox="1"/>
          <p:nvPr/>
        </p:nvSpPr>
        <p:spPr>
          <a:xfrm>
            <a:off x="265339" y="473529"/>
            <a:ext cx="722947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Sorting Algorithms: </a:t>
            </a:r>
            <a:r>
              <a:rPr lang="en-US" sz="1400" dirty="0"/>
              <a:t>Techniques to arrange data in a specific order, including</a:t>
            </a:r>
            <a:endParaRPr lang="en-US" sz="1400" b="1" dirty="0"/>
          </a:p>
          <a:p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Bubble sort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Selection sort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Insertion sort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Quick sort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Merge sort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b="1" dirty="0"/>
              <a:t>Searching Algorithms: </a:t>
            </a:r>
            <a:r>
              <a:rPr lang="en-US" sz="1400" dirty="0"/>
              <a:t>Methods to find specific data within a structure, including</a:t>
            </a:r>
          </a:p>
          <a:p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Binary search (required sorted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Linear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/>
              <a:t> </a:t>
            </a:r>
            <a:r>
              <a:rPr lang="en-US" sz="1400" b="1" dirty="0"/>
              <a:t>Graph Algorithms: </a:t>
            </a:r>
            <a:r>
              <a:rPr lang="en-US" sz="1400" dirty="0"/>
              <a:t>: Techniques for traversing or analyzing graphs, such as</a:t>
            </a:r>
          </a:p>
          <a:p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Depth first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Breadth first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Dijkstra’s algorithm for shortest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14187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2C6D69-992A-8F0C-C462-D7EAFB7A7755}"/>
              </a:ext>
            </a:extLst>
          </p:cNvPr>
          <p:cNvSpPr txBox="1"/>
          <p:nvPr/>
        </p:nvSpPr>
        <p:spPr>
          <a:xfrm>
            <a:off x="314325" y="453118"/>
            <a:ext cx="72743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Types of Time Complexity</a:t>
            </a:r>
          </a:p>
          <a:p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Big O: Big O notation is used to describe the </a:t>
            </a:r>
            <a:r>
              <a:rPr lang="en-US" b="1" dirty="0"/>
              <a:t>worst-case time or space complexity</a:t>
            </a:r>
            <a:r>
              <a:rPr lang="en-US" dirty="0"/>
              <a:t> of an algorithm, measuring its efficiency as input size grows.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Big Omega: Big Omega (Ω) notation is used to describe the </a:t>
            </a:r>
            <a:r>
              <a:rPr lang="en-US" b="1" dirty="0"/>
              <a:t>best-case time or space complexity </a:t>
            </a:r>
            <a:r>
              <a:rPr lang="en-US" dirty="0"/>
              <a:t>of an algorithm, representing the lower bound of its performance.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Big Theta: Big Theta (Θ) notation is used to describe the </a:t>
            </a:r>
            <a:r>
              <a:rPr lang="en-US" b="1" dirty="0"/>
              <a:t>exact asymptotic behavior</a:t>
            </a:r>
            <a:r>
              <a:rPr lang="en-US" dirty="0"/>
              <a:t> of an algorithm, providing both the upper and lower bounds of its time or space complexity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23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48640" y="668655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lnSpc>
                <a:spcPts val="3500"/>
              </a:lnSpc>
              <a:buNone/>
            </a:pPr>
            <a:r>
              <a:rPr lang="en-US" sz="2000" b="1" dirty="0"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The Importance of Algorithms</a:t>
            </a:r>
            <a:endParaRPr lang="en-US" sz="2000" dirty="0"/>
          </a:p>
        </p:txBody>
      </p:sp>
      <p:sp>
        <p:nvSpPr>
          <p:cNvPr id="4" name="Text 1"/>
          <p:cNvSpPr/>
          <p:nvPr/>
        </p:nvSpPr>
        <p:spPr>
          <a:xfrm>
            <a:off x="548640" y="1285875"/>
            <a:ext cx="822960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Algorithms are step-by-step procedures or sets of rules that guide problem-solving on data.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Mastering algorithms is vital for developing efficient solutions in computing, ensuring that we can tackle complex problems effectively.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During my training, I learned how algorithms work hand in hand with data structures to achieve optimal results.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Understanding algorithms enhances critical thinking and problem-solving skills in programming.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They are the backbone of every successful software application.</a:t>
            </a:r>
            <a:endParaRPr lang="en-US" sz="1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48640" y="668655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lnSpc>
                <a:spcPts val="3500"/>
              </a:lnSpc>
              <a:buNone/>
            </a:pPr>
            <a:r>
              <a:rPr lang="en-US" sz="2000" b="1" dirty="0"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Technologies Explored in My Training</a:t>
            </a:r>
            <a:endParaRPr lang="en-US" sz="2000" dirty="0"/>
          </a:p>
        </p:txBody>
      </p:sp>
      <p:sp>
        <p:nvSpPr>
          <p:cNvPr id="4" name="Text 1"/>
          <p:cNvSpPr/>
          <p:nvPr/>
        </p:nvSpPr>
        <p:spPr>
          <a:xfrm>
            <a:off x="548640" y="1285875"/>
            <a:ext cx="822960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Throughout my summer training, I engaged deeply with various technologies related to DSA and C++ programming.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I learned about linked lists, trees, graphs, and their implementations in CPP, enriching my technical skills.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The hands-on experience was invaluable, promoting both theoretical understanding and practical application.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With C++, I was able to implement complex algorithms and improve my coding proficiency significantly.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This training prepared me for real-world software challenges.</a:t>
            </a:r>
            <a:endParaRPr lang="en-US" sz="1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48640" y="668655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lnSpc>
                <a:spcPts val="3500"/>
              </a:lnSpc>
              <a:buNone/>
            </a:pPr>
            <a:r>
              <a:rPr lang="en-US" sz="2000" b="1" dirty="0"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Why I Chose DSA with CPP</a:t>
            </a:r>
            <a:endParaRPr lang="en-US" sz="2000" dirty="0"/>
          </a:p>
        </p:txBody>
      </p:sp>
      <p:sp>
        <p:nvSpPr>
          <p:cNvPr id="4" name="Text 1"/>
          <p:cNvSpPr/>
          <p:nvPr/>
        </p:nvSpPr>
        <p:spPr>
          <a:xfrm>
            <a:off x="548640" y="1285875"/>
            <a:ext cx="822960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I chose to specialize in DSA with C++ because of its robust features and versatility in application development.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C++ offers high performance crucial for implementing complex data structures and algorithms efficiently.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Understanding DSA helps in writing better code, refining coding techniques, and improving overall problem-solving ability.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The blend of DSA and C++ opens doors to numerous opportunities in the tech industry.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It's an essential skill for aspiring computer scientists.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40080" y="668655"/>
            <a:ext cx="76809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300" b="1" dirty="0"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Table of Contents</a:t>
            </a:r>
            <a:endParaRPr lang="en-US" sz="23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1285875"/>
            <a:ext cx="3474720" cy="51435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640080" y="1388745"/>
            <a:ext cx="320040" cy="308610"/>
          </a:xfrm>
          <a:prstGeom prst="ellipse">
            <a:avLst/>
          </a:prstGeom>
          <a:solidFill>
            <a:srgbClr val="FFE67F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640080" y="1337310"/>
            <a:ext cx="36576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1</a:t>
            </a:r>
            <a:endParaRPr lang="en-US" sz="1400" dirty="0"/>
          </a:p>
        </p:txBody>
      </p:sp>
      <p:sp>
        <p:nvSpPr>
          <p:cNvPr id="7" name="Text 3"/>
          <p:cNvSpPr/>
          <p:nvPr/>
        </p:nvSpPr>
        <p:spPr>
          <a:xfrm>
            <a:off x="1097280" y="1337310"/>
            <a:ext cx="32004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Welcome to the World of DSA</a:t>
            </a:r>
            <a:endParaRPr lang="en-US" sz="14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2057400"/>
            <a:ext cx="3474720" cy="514350"/>
          </a:xfrm>
          <a:prstGeom prst="rect">
            <a:avLst/>
          </a:prstGeom>
        </p:spPr>
      </p:pic>
      <p:sp>
        <p:nvSpPr>
          <p:cNvPr id="9" name="Shape 4"/>
          <p:cNvSpPr/>
          <p:nvPr/>
        </p:nvSpPr>
        <p:spPr>
          <a:xfrm>
            <a:off x="640080" y="2160270"/>
            <a:ext cx="320040" cy="308610"/>
          </a:xfrm>
          <a:prstGeom prst="ellipse">
            <a:avLst/>
          </a:prstGeom>
          <a:solidFill>
            <a:srgbClr val="FFE67F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0" name="Text 5"/>
          <p:cNvSpPr/>
          <p:nvPr/>
        </p:nvSpPr>
        <p:spPr>
          <a:xfrm>
            <a:off x="640080" y="2108835"/>
            <a:ext cx="36576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2</a:t>
            </a:r>
            <a:endParaRPr lang="en-US" sz="1400" dirty="0"/>
          </a:p>
        </p:txBody>
      </p:sp>
      <p:sp>
        <p:nvSpPr>
          <p:cNvPr id="11" name="Text 6"/>
          <p:cNvSpPr/>
          <p:nvPr/>
        </p:nvSpPr>
        <p:spPr>
          <a:xfrm>
            <a:off x="1097280" y="2108835"/>
            <a:ext cx="32004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Introduction to Cipher Schools</a:t>
            </a:r>
            <a:endParaRPr lang="en-US" sz="14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2828925"/>
            <a:ext cx="3474720" cy="514350"/>
          </a:xfrm>
          <a:prstGeom prst="rect">
            <a:avLst/>
          </a:prstGeom>
        </p:spPr>
      </p:pic>
      <p:sp>
        <p:nvSpPr>
          <p:cNvPr id="13" name="Shape 7"/>
          <p:cNvSpPr/>
          <p:nvPr/>
        </p:nvSpPr>
        <p:spPr>
          <a:xfrm>
            <a:off x="640080" y="2931795"/>
            <a:ext cx="320040" cy="308610"/>
          </a:xfrm>
          <a:prstGeom prst="ellipse">
            <a:avLst/>
          </a:prstGeom>
          <a:solidFill>
            <a:srgbClr val="FFE67F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4" name="Text 8"/>
          <p:cNvSpPr/>
          <p:nvPr/>
        </p:nvSpPr>
        <p:spPr>
          <a:xfrm>
            <a:off x="640080" y="2880360"/>
            <a:ext cx="36576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3</a:t>
            </a:r>
            <a:endParaRPr lang="en-US" sz="1400" dirty="0"/>
          </a:p>
        </p:txBody>
      </p:sp>
      <p:sp>
        <p:nvSpPr>
          <p:cNvPr id="15" name="Text 9"/>
          <p:cNvSpPr/>
          <p:nvPr/>
        </p:nvSpPr>
        <p:spPr>
          <a:xfrm>
            <a:off x="1097280" y="2880360"/>
            <a:ext cx="32004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Understanding Data Structures</a:t>
            </a:r>
            <a:endParaRPr lang="en-US" sz="1400" dirty="0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3600450"/>
            <a:ext cx="3474720" cy="514350"/>
          </a:xfrm>
          <a:prstGeom prst="rect">
            <a:avLst/>
          </a:prstGeom>
        </p:spPr>
      </p:pic>
      <p:sp>
        <p:nvSpPr>
          <p:cNvPr id="17" name="Shape 10"/>
          <p:cNvSpPr/>
          <p:nvPr/>
        </p:nvSpPr>
        <p:spPr>
          <a:xfrm>
            <a:off x="640080" y="3703320"/>
            <a:ext cx="320040" cy="308610"/>
          </a:xfrm>
          <a:prstGeom prst="ellipse">
            <a:avLst/>
          </a:prstGeom>
          <a:solidFill>
            <a:srgbClr val="FFE67F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8" name="Text 11"/>
          <p:cNvSpPr/>
          <p:nvPr/>
        </p:nvSpPr>
        <p:spPr>
          <a:xfrm>
            <a:off x="640080" y="3651885"/>
            <a:ext cx="36576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4</a:t>
            </a:r>
            <a:endParaRPr lang="en-US" sz="1400" dirty="0"/>
          </a:p>
        </p:txBody>
      </p:sp>
      <p:sp>
        <p:nvSpPr>
          <p:cNvPr id="19" name="Text 12"/>
          <p:cNvSpPr/>
          <p:nvPr/>
        </p:nvSpPr>
        <p:spPr>
          <a:xfrm>
            <a:off x="1097280" y="3651885"/>
            <a:ext cx="32004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The Importance of Algorithms</a:t>
            </a:r>
            <a:endParaRPr lang="en-US" sz="1400" dirty="0"/>
          </a:p>
        </p:txBody>
      </p:sp>
      <p:pic>
        <p:nvPicPr>
          <p:cNvPr id="20" name="Image 5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285875"/>
            <a:ext cx="3474720" cy="514350"/>
          </a:xfrm>
          <a:prstGeom prst="rect">
            <a:avLst/>
          </a:prstGeom>
        </p:spPr>
      </p:pic>
      <p:sp>
        <p:nvSpPr>
          <p:cNvPr id="21" name="Shape 13"/>
          <p:cNvSpPr/>
          <p:nvPr/>
        </p:nvSpPr>
        <p:spPr>
          <a:xfrm>
            <a:off x="4937760" y="1388745"/>
            <a:ext cx="320040" cy="308610"/>
          </a:xfrm>
          <a:prstGeom prst="ellipse">
            <a:avLst/>
          </a:prstGeom>
          <a:solidFill>
            <a:srgbClr val="FFE67F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22" name="Text 14"/>
          <p:cNvSpPr/>
          <p:nvPr/>
        </p:nvSpPr>
        <p:spPr>
          <a:xfrm>
            <a:off x="4937760" y="1337310"/>
            <a:ext cx="36576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5</a:t>
            </a:r>
            <a:endParaRPr lang="en-US" sz="1400" dirty="0"/>
          </a:p>
        </p:txBody>
      </p:sp>
      <p:sp>
        <p:nvSpPr>
          <p:cNvPr id="23" name="Text 15"/>
          <p:cNvSpPr/>
          <p:nvPr/>
        </p:nvSpPr>
        <p:spPr>
          <a:xfrm>
            <a:off x="5394960" y="1337310"/>
            <a:ext cx="32004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Technologies Explored in My Training</a:t>
            </a:r>
            <a:endParaRPr lang="en-US" sz="1400" dirty="0"/>
          </a:p>
        </p:txBody>
      </p:sp>
      <p:pic>
        <p:nvPicPr>
          <p:cNvPr id="24" name="Image 6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57400"/>
            <a:ext cx="3474720" cy="514350"/>
          </a:xfrm>
          <a:prstGeom prst="rect">
            <a:avLst/>
          </a:prstGeom>
        </p:spPr>
      </p:pic>
      <p:sp>
        <p:nvSpPr>
          <p:cNvPr id="25" name="Shape 16"/>
          <p:cNvSpPr/>
          <p:nvPr/>
        </p:nvSpPr>
        <p:spPr>
          <a:xfrm>
            <a:off x="4937760" y="2160270"/>
            <a:ext cx="320040" cy="308610"/>
          </a:xfrm>
          <a:prstGeom prst="ellipse">
            <a:avLst/>
          </a:prstGeom>
          <a:solidFill>
            <a:srgbClr val="FFE67F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26" name="Text 17"/>
          <p:cNvSpPr/>
          <p:nvPr/>
        </p:nvSpPr>
        <p:spPr>
          <a:xfrm>
            <a:off x="4937760" y="2108835"/>
            <a:ext cx="36576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6</a:t>
            </a:r>
            <a:endParaRPr lang="en-US" sz="1400" dirty="0"/>
          </a:p>
        </p:txBody>
      </p:sp>
      <p:sp>
        <p:nvSpPr>
          <p:cNvPr id="27" name="Text 18"/>
          <p:cNvSpPr/>
          <p:nvPr/>
        </p:nvSpPr>
        <p:spPr>
          <a:xfrm>
            <a:off x="5394960" y="2108835"/>
            <a:ext cx="32004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Why I Chose DSA with CPP</a:t>
            </a:r>
            <a:endParaRPr lang="en-US" sz="1400" dirty="0"/>
          </a:p>
        </p:txBody>
      </p:sp>
      <p:pic>
        <p:nvPicPr>
          <p:cNvPr id="28" name="Image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828925"/>
            <a:ext cx="3474720" cy="514350"/>
          </a:xfrm>
          <a:prstGeom prst="rect">
            <a:avLst/>
          </a:prstGeom>
        </p:spPr>
      </p:pic>
      <p:sp>
        <p:nvSpPr>
          <p:cNvPr id="29" name="Shape 19"/>
          <p:cNvSpPr/>
          <p:nvPr/>
        </p:nvSpPr>
        <p:spPr>
          <a:xfrm>
            <a:off x="4937760" y="2931795"/>
            <a:ext cx="320040" cy="308610"/>
          </a:xfrm>
          <a:prstGeom prst="ellipse">
            <a:avLst/>
          </a:prstGeom>
          <a:solidFill>
            <a:srgbClr val="FFE67F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30" name="Text 20"/>
          <p:cNvSpPr/>
          <p:nvPr/>
        </p:nvSpPr>
        <p:spPr>
          <a:xfrm>
            <a:off x="4937760" y="2880360"/>
            <a:ext cx="36576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7</a:t>
            </a:r>
            <a:endParaRPr lang="en-US" sz="1400" dirty="0"/>
          </a:p>
        </p:txBody>
      </p:sp>
      <p:sp>
        <p:nvSpPr>
          <p:cNvPr id="31" name="Text 21"/>
          <p:cNvSpPr/>
          <p:nvPr/>
        </p:nvSpPr>
        <p:spPr>
          <a:xfrm>
            <a:off x="5394960" y="2880360"/>
            <a:ext cx="32004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My Summer Training Project</a:t>
            </a:r>
            <a:endParaRPr lang="en-US" sz="1400" dirty="0"/>
          </a:p>
        </p:txBody>
      </p:sp>
      <p:pic>
        <p:nvPicPr>
          <p:cNvPr id="32" name="Image 8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600450"/>
            <a:ext cx="3474720" cy="514350"/>
          </a:xfrm>
          <a:prstGeom prst="rect">
            <a:avLst/>
          </a:prstGeom>
        </p:spPr>
      </p:pic>
      <p:sp>
        <p:nvSpPr>
          <p:cNvPr id="33" name="Shape 22"/>
          <p:cNvSpPr/>
          <p:nvPr/>
        </p:nvSpPr>
        <p:spPr>
          <a:xfrm>
            <a:off x="4937760" y="3703320"/>
            <a:ext cx="320040" cy="308610"/>
          </a:xfrm>
          <a:prstGeom prst="ellipse">
            <a:avLst/>
          </a:prstGeom>
          <a:solidFill>
            <a:srgbClr val="FFE67F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34" name="Text 23"/>
          <p:cNvSpPr/>
          <p:nvPr/>
        </p:nvSpPr>
        <p:spPr>
          <a:xfrm>
            <a:off x="4937760" y="3651885"/>
            <a:ext cx="36576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8</a:t>
            </a:r>
            <a:endParaRPr lang="en-US" sz="1400" dirty="0"/>
          </a:p>
        </p:txBody>
      </p:sp>
      <p:sp>
        <p:nvSpPr>
          <p:cNvPr id="35" name="Text 24"/>
          <p:cNvSpPr/>
          <p:nvPr/>
        </p:nvSpPr>
        <p:spPr>
          <a:xfrm>
            <a:off x="5394960" y="3651885"/>
            <a:ext cx="32004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Key Takeaways from My Internship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48640" y="668655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lnSpc>
                <a:spcPts val="3500"/>
              </a:lnSpc>
              <a:buNone/>
            </a:pPr>
            <a:r>
              <a:rPr lang="en-US" sz="2000" b="1" dirty="0"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My Summer Training Project</a:t>
            </a:r>
            <a:endParaRPr lang="en-US" sz="2000" dirty="0"/>
          </a:p>
        </p:txBody>
      </p:sp>
      <p:sp>
        <p:nvSpPr>
          <p:cNvPr id="4" name="Text 1"/>
          <p:cNvSpPr/>
          <p:nvPr/>
        </p:nvSpPr>
        <p:spPr>
          <a:xfrm>
            <a:off x="548640" y="1285875"/>
            <a:ext cx="822960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The highlight of my training was a mini project that applied DSA concepts in a real-world scenario.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This project reinforced my understanding of data structures and their functionalities in building efficient applications.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I was able to collaborate with peers, enhancing teamwork skills while integrating various DSA principles into a cohesive project.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This hands-on experience was pivotal in solidifying my learning outcomes throughout the internship.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Stay tuned for more insights on our project outcomes!</a:t>
            </a:r>
            <a:endParaRPr lang="en-US" sz="1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5FE639-3117-FE9F-32C2-4AE6B5AC0CAD}"/>
              </a:ext>
            </a:extLst>
          </p:cNvPr>
          <p:cNvSpPr txBox="1"/>
          <p:nvPr/>
        </p:nvSpPr>
        <p:spPr>
          <a:xfrm>
            <a:off x="424542" y="310233"/>
            <a:ext cx="4572000" cy="489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3500"/>
              </a:lnSpc>
              <a:buNone/>
            </a:pPr>
            <a:r>
              <a:rPr lang="en-US" sz="1800" b="1" dirty="0"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My Summer Training Certificate</a:t>
            </a: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EE916A-F7CA-DAED-DF4F-1E4587D84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835" y="853179"/>
            <a:ext cx="5042329" cy="414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30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48640" y="668655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lnSpc>
                <a:spcPts val="3500"/>
              </a:lnSpc>
              <a:buNone/>
            </a:pPr>
            <a:r>
              <a:rPr lang="en-US" sz="2000" b="1" dirty="0"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Key Takeaways from My Internship</a:t>
            </a:r>
            <a:endParaRPr lang="en-US" sz="2000" dirty="0"/>
          </a:p>
        </p:txBody>
      </p:sp>
      <p:sp>
        <p:nvSpPr>
          <p:cNvPr id="4" name="Text 1"/>
          <p:cNvSpPr/>
          <p:nvPr/>
        </p:nvSpPr>
        <p:spPr>
          <a:xfrm>
            <a:off x="548640" y="1285875"/>
            <a:ext cx="822960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This internship was not just about learning DSA; it was about applying that knowledge practically.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I learned the significance of problem-solving, creativity, and analytical thinking in the field of computer science.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Furthermore, the experience honed my coding skills and introduced me to collaborative project environments.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The guidance from mentors at Cipher Schools inspired me to pursue continuous learning and innovation.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These takeaways are invaluable as I advance in my career.</a:t>
            </a:r>
            <a:endParaRPr lang="en-US" sz="1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48640" y="668655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lnSpc>
                <a:spcPts val="3500"/>
              </a:lnSpc>
              <a:buNone/>
            </a:pPr>
            <a:r>
              <a:rPr lang="en-US" sz="2000" b="1" dirty="0"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Conclusion and Future Aspirations</a:t>
            </a:r>
            <a:endParaRPr lang="en-US" sz="2000" dirty="0"/>
          </a:p>
        </p:txBody>
      </p:sp>
      <p:sp>
        <p:nvSpPr>
          <p:cNvPr id="4" name="Text 1"/>
          <p:cNvSpPr/>
          <p:nvPr/>
        </p:nvSpPr>
        <p:spPr>
          <a:xfrm>
            <a:off x="548640" y="1285875"/>
            <a:ext cx="822960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In conclusion, my summer training at Cipher Schools was an enriching experience that broadened my horizons in DSA and programming.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It equipped me with essential skills and knowledge that I will carry forward in my academic and professional journey.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I aspire to contribute to the tech industry by leveraging DSA knowledge to create impactful solutions.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This journey has inspired me to continue learning and embracing challenges in computer science.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The future is bright, and I am excited about what lies ahead!</a:t>
            </a:r>
            <a:endParaRPr lang="en-US" sz="1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48640" y="668655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lnSpc>
                <a:spcPts val="3500"/>
              </a:lnSpc>
              <a:buNone/>
            </a:pPr>
            <a:r>
              <a:rPr lang="en-US" sz="2000" b="1" dirty="0"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Thank</a:t>
            </a:r>
            <a:r>
              <a:rPr lang="en-US" sz="20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 </a:t>
            </a:r>
            <a:r>
              <a:rPr lang="en-US" sz="2000" b="1" dirty="0"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You</a:t>
            </a:r>
            <a:r>
              <a:rPr lang="en-US" sz="20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!</a:t>
            </a:r>
            <a:endParaRPr lang="en-US" sz="2000" dirty="0"/>
          </a:p>
        </p:txBody>
      </p:sp>
      <p:sp>
        <p:nvSpPr>
          <p:cNvPr id="4" name="Text 1"/>
          <p:cNvSpPr/>
          <p:nvPr/>
        </p:nvSpPr>
        <p:spPr>
          <a:xfrm>
            <a:off x="548640" y="1285875"/>
            <a:ext cx="822960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Thank you for taking the time to engage with my presentation on my summer internship at Cipher Schools.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I appreciate your attention and hope you found the insights valuable.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Feel free to reach out if you have any questions or would like to discuss further.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Let's connect and inspire each other to achieve greatness in the tech world!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Wishing you all success in your future endeavors!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1285875"/>
            <a:ext cx="3474720" cy="514350"/>
          </a:xfrm>
          <a:prstGeom prst="rect">
            <a:avLst/>
          </a:prstGeom>
        </p:spPr>
      </p:pic>
      <p:sp>
        <p:nvSpPr>
          <p:cNvPr id="4" name="Shape 0"/>
          <p:cNvSpPr/>
          <p:nvPr/>
        </p:nvSpPr>
        <p:spPr>
          <a:xfrm>
            <a:off x="640080" y="1388745"/>
            <a:ext cx="320040" cy="308610"/>
          </a:xfrm>
          <a:prstGeom prst="ellipse">
            <a:avLst/>
          </a:prstGeom>
          <a:solidFill>
            <a:srgbClr val="FFE67F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5" name="Text 1"/>
          <p:cNvSpPr/>
          <p:nvPr/>
        </p:nvSpPr>
        <p:spPr>
          <a:xfrm>
            <a:off x="640080" y="1337310"/>
            <a:ext cx="36576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9</a:t>
            </a:r>
            <a:endParaRPr lang="en-US" sz="1400" dirty="0"/>
          </a:p>
        </p:txBody>
      </p:sp>
      <p:sp>
        <p:nvSpPr>
          <p:cNvPr id="6" name="Text 2"/>
          <p:cNvSpPr/>
          <p:nvPr/>
        </p:nvSpPr>
        <p:spPr>
          <a:xfrm>
            <a:off x="1097280" y="1337310"/>
            <a:ext cx="32004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Conclusion and Future Aspirations</a:t>
            </a:r>
            <a:endParaRPr lang="en-US" sz="1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2057400"/>
            <a:ext cx="3474720" cy="514350"/>
          </a:xfrm>
          <a:prstGeom prst="rect">
            <a:avLst/>
          </a:prstGeom>
        </p:spPr>
      </p:pic>
      <p:sp>
        <p:nvSpPr>
          <p:cNvPr id="8" name="Shape 3"/>
          <p:cNvSpPr/>
          <p:nvPr/>
        </p:nvSpPr>
        <p:spPr>
          <a:xfrm>
            <a:off x="640080" y="2160270"/>
            <a:ext cx="320040" cy="308610"/>
          </a:xfrm>
          <a:prstGeom prst="ellipse">
            <a:avLst/>
          </a:prstGeom>
          <a:solidFill>
            <a:srgbClr val="FFE67F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640080" y="2108835"/>
            <a:ext cx="36576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10</a:t>
            </a:r>
            <a:endParaRPr lang="en-US" sz="1400" dirty="0"/>
          </a:p>
        </p:txBody>
      </p:sp>
      <p:sp>
        <p:nvSpPr>
          <p:cNvPr id="10" name="Text 5"/>
          <p:cNvSpPr/>
          <p:nvPr/>
        </p:nvSpPr>
        <p:spPr>
          <a:xfrm>
            <a:off x="1097280" y="2108835"/>
            <a:ext cx="32004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Thank You!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48640" y="668655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lnSpc>
                <a:spcPts val="3500"/>
              </a:lnSpc>
              <a:buNone/>
            </a:pPr>
            <a:r>
              <a:rPr lang="en-US" sz="2000" b="1" dirty="0"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Welcome to the World of DSA</a:t>
            </a:r>
            <a:endParaRPr lang="en-US" sz="2000" dirty="0"/>
          </a:p>
        </p:txBody>
      </p:sp>
      <p:sp>
        <p:nvSpPr>
          <p:cNvPr id="4" name="Text 1"/>
          <p:cNvSpPr/>
          <p:nvPr/>
        </p:nvSpPr>
        <p:spPr>
          <a:xfrm>
            <a:off x="548640" y="1285875"/>
            <a:ext cx="822960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Data Structures and Algorithms (DSA) are fundamental concepts in computer science that enable efficient data management.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In this presentation, we will explore the insights gained during my six-week summer internship at Cipher Schools.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From understanding the basics to applying DSA in real-world scenarios, this journey was enlightening and transformative.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Join me as we dive deep into what DSA is and how it shapes the world of technology.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Let's embark on this educational expedition together!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48640" y="668655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lnSpc>
                <a:spcPts val="3500"/>
              </a:lnSpc>
              <a:buNone/>
            </a:pPr>
            <a:r>
              <a:rPr lang="en-US" sz="2000" b="1" dirty="0"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Introduction to Cipher Schools</a:t>
            </a:r>
            <a:endParaRPr lang="en-US" sz="2000" dirty="0"/>
          </a:p>
        </p:txBody>
      </p:sp>
      <p:sp>
        <p:nvSpPr>
          <p:cNvPr id="4" name="Text 1"/>
          <p:cNvSpPr/>
          <p:nvPr/>
        </p:nvSpPr>
        <p:spPr>
          <a:xfrm>
            <a:off x="548640" y="1285875"/>
            <a:ext cx="822960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Cipher Schools is a premier educational video-streaming platform based in India, tailored for both content creators and eager learners.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With an array of features including a learning management system and online tutoring, it enhances learning experiences significantly.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Throughout my internship, I experienced first-hand how Cipher Schools fosters a culture of innovation and excellence in education.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Their mission is to make advanced learning accessible and enjoyable for everyone.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Explore more at their official website.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48640" y="668655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lnSpc>
                <a:spcPts val="3500"/>
              </a:lnSpc>
              <a:buNone/>
            </a:pPr>
            <a:r>
              <a:rPr lang="en-US" sz="2000" b="1" dirty="0"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Understanding Data Structures</a:t>
            </a:r>
            <a:endParaRPr lang="en-US" sz="2000" dirty="0"/>
          </a:p>
        </p:txBody>
      </p:sp>
      <p:sp>
        <p:nvSpPr>
          <p:cNvPr id="4" name="Text 1"/>
          <p:cNvSpPr/>
          <p:nvPr/>
        </p:nvSpPr>
        <p:spPr>
          <a:xfrm>
            <a:off x="548640" y="1285875"/>
            <a:ext cx="822960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Data Structures are essential for organizing and storing data effectively, enabling various operations like insertion and deletion.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They play a crucial role in optimizing performance for tasks such as searching and sorting data efficiently.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By utilizing different data structures, we can improve the capabilities of software applications significantly.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Gaining proficiency in DSA can lead to a deeper understanding of algorithmic complexities and performance enhancement.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It’s all about managing data smartly!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751988-384C-2EEF-B360-172384391787}"/>
              </a:ext>
            </a:extLst>
          </p:cNvPr>
          <p:cNvSpPr txBox="1"/>
          <p:nvPr/>
        </p:nvSpPr>
        <p:spPr>
          <a:xfrm>
            <a:off x="375558" y="444954"/>
            <a:ext cx="70376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Overview of DSA</a:t>
            </a:r>
          </a:p>
          <a:p>
            <a:endParaRPr lang="en-US" sz="1800" b="1" dirty="0"/>
          </a:p>
          <a:p>
            <a:r>
              <a:rPr lang="en-US" sz="1800" b="1" dirty="0"/>
              <a:t>DSA(Data Structures &amp; Algorithms) </a:t>
            </a:r>
            <a:r>
              <a:rPr lang="en-US" sz="1800" dirty="0"/>
              <a:t>refers to the systematic way of organizing and data to enable efficient computation and problem-solving.</a:t>
            </a:r>
          </a:p>
          <a:p>
            <a:endParaRPr lang="en-US" sz="1800" dirty="0"/>
          </a:p>
          <a:p>
            <a:r>
              <a:rPr lang="en-US" sz="1800" b="1" dirty="0"/>
              <a:t>Overview of C++</a:t>
            </a:r>
          </a:p>
          <a:p>
            <a:r>
              <a:rPr lang="en-US" sz="1800" dirty="0"/>
              <a:t>C++ is a powerful, high-performance programming language developed by Bjarne </a:t>
            </a:r>
            <a:r>
              <a:rPr lang="en-US" sz="1800" dirty="0" err="1"/>
              <a:t>Stroustrup</a:t>
            </a:r>
            <a:r>
              <a:rPr lang="en-US" sz="1800" dirty="0"/>
              <a:t> in 1985 as an extension of the C language. It supports both </a:t>
            </a:r>
            <a:r>
              <a:rPr lang="en-US" sz="1800" b="1" dirty="0"/>
              <a:t>procedural programming</a:t>
            </a:r>
            <a:r>
              <a:rPr lang="en-US" sz="1800" dirty="0"/>
              <a:t> (like C) and </a:t>
            </a:r>
            <a:r>
              <a:rPr lang="en-US" sz="1800" b="1" dirty="0"/>
              <a:t>object-oriented programming (OOP)</a:t>
            </a:r>
            <a:r>
              <a:rPr lang="en-US" sz="1800" dirty="0"/>
              <a:t>. This combination allows C++ to be used for system software, game development, applications requiring high performance, and large-scale applications like databases and cloud services.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380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9DBEFF-319D-B83A-1B7D-40B58FE7EE82}"/>
              </a:ext>
            </a:extLst>
          </p:cNvPr>
          <p:cNvSpPr txBox="1"/>
          <p:nvPr/>
        </p:nvSpPr>
        <p:spPr>
          <a:xfrm>
            <a:off x="334736" y="473529"/>
            <a:ext cx="719273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Arrays</a:t>
            </a:r>
          </a:p>
          <a:p>
            <a:endParaRPr lang="en-US" sz="1400" b="1" dirty="0"/>
          </a:p>
          <a:p>
            <a:r>
              <a:rPr lang="en-US" sz="1400" dirty="0"/>
              <a:t>An </a:t>
            </a:r>
            <a:r>
              <a:rPr lang="en-US" sz="1400" b="1" dirty="0"/>
              <a:t>array</a:t>
            </a:r>
            <a:r>
              <a:rPr lang="en-US" sz="1400" dirty="0"/>
              <a:t> is a collection of elements (values or variables), each identified by an index or key, stored in contiguous memory locations.</a:t>
            </a:r>
          </a:p>
          <a:p>
            <a:endParaRPr lang="en-US" sz="14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/>
              <a:t>Key Characteristics</a:t>
            </a:r>
            <a:r>
              <a:rPr lang="en-US" sz="1400" dirty="0"/>
              <a:t>:</a:t>
            </a:r>
          </a:p>
          <a:p>
            <a:r>
              <a:rPr lang="en-US" sz="1400" b="1" dirty="0"/>
              <a:t>      </a:t>
            </a:r>
            <a:r>
              <a:rPr lang="en-US" sz="1400" dirty="0"/>
              <a:t>Fixed size, determined at the time of declaration.</a:t>
            </a:r>
          </a:p>
          <a:p>
            <a:r>
              <a:rPr lang="en-US" sz="1400" b="1" dirty="0"/>
              <a:t>      </a:t>
            </a:r>
            <a:r>
              <a:rPr lang="en-US" sz="1400" dirty="0"/>
              <a:t>Homogeneous data elements (same data type).</a:t>
            </a:r>
          </a:p>
          <a:p>
            <a:r>
              <a:rPr lang="en-US" sz="1400" b="1" dirty="0"/>
              <a:t>    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/>
              <a:t>Types</a:t>
            </a:r>
            <a:r>
              <a:rPr lang="en-US" sz="1400" dirty="0"/>
              <a:t>:</a:t>
            </a:r>
          </a:p>
          <a:p>
            <a:r>
              <a:rPr lang="en-US" sz="1400" dirty="0"/>
              <a:t>      1D Arrays (Single Dimension)</a:t>
            </a:r>
          </a:p>
          <a:p>
            <a:r>
              <a:rPr lang="en-US" sz="1400" dirty="0"/>
              <a:t>      2D Arrays (Two Dimensional like a Matrix)</a:t>
            </a:r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/>
              <a:t>Time Complexity:</a:t>
            </a:r>
          </a:p>
          <a:p>
            <a:r>
              <a:rPr lang="en-US" sz="1400" b="1" dirty="0"/>
              <a:t>      </a:t>
            </a:r>
            <a:r>
              <a:rPr lang="en-US" sz="1400" dirty="0"/>
              <a:t>Accessing the Element in an Array – O(1)</a:t>
            </a:r>
          </a:p>
          <a:p>
            <a:r>
              <a:rPr lang="en-US" sz="1400" b="1" dirty="0"/>
              <a:t>      </a:t>
            </a:r>
            <a:r>
              <a:rPr lang="en-US" sz="1400" dirty="0"/>
              <a:t>Inserting the Element in an Array – O(n)</a:t>
            </a:r>
          </a:p>
          <a:p>
            <a:r>
              <a:rPr lang="en-US" sz="1400" dirty="0"/>
              <a:t>      Deleting the Element in an Array – O(n)</a:t>
            </a:r>
          </a:p>
          <a:p>
            <a:r>
              <a:rPr lang="en-US" sz="1400" dirty="0"/>
              <a:t>      </a:t>
            </a:r>
          </a:p>
          <a:p>
            <a:r>
              <a:rPr lang="en-US" sz="1400" b="1" dirty="0"/>
              <a:t>     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04320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D14989-3EDA-BC0A-0133-72451D131EC5}"/>
              </a:ext>
            </a:extLst>
          </p:cNvPr>
          <p:cNvSpPr txBox="1"/>
          <p:nvPr/>
        </p:nvSpPr>
        <p:spPr>
          <a:xfrm>
            <a:off x="142875" y="175531"/>
            <a:ext cx="834798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Linked Lists</a:t>
            </a:r>
          </a:p>
          <a:p>
            <a:endParaRPr lang="en-US" sz="1400" b="1" dirty="0"/>
          </a:p>
          <a:p>
            <a:r>
              <a:rPr lang="en-US" sz="1400" dirty="0"/>
              <a:t>A </a:t>
            </a:r>
            <a:r>
              <a:rPr lang="en-US" sz="1400" b="1" dirty="0"/>
              <a:t>linked list</a:t>
            </a:r>
            <a:r>
              <a:rPr lang="en-US" sz="1400" dirty="0"/>
              <a:t> is a linear data structure where elements (nodes) are not stored in contiguous memory locations.</a:t>
            </a:r>
          </a:p>
          <a:p>
            <a:endParaRPr lang="en-US" sz="14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/>
              <a:t>Types of Linked Lists:</a:t>
            </a:r>
          </a:p>
          <a:p>
            <a:r>
              <a:rPr lang="en-US" sz="1400" b="1" dirty="0"/>
              <a:t>      </a:t>
            </a:r>
            <a:r>
              <a:rPr lang="en-US" sz="1400" dirty="0"/>
              <a:t>Singly Linked List – Each node points to the next node in one direction.</a:t>
            </a:r>
          </a:p>
          <a:p>
            <a:r>
              <a:rPr lang="en-US" sz="1400" dirty="0"/>
              <a:t>      Doubly Linked List – Each node points to both the next and previous nodes.</a:t>
            </a:r>
          </a:p>
          <a:p>
            <a:r>
              <a:rPr lang="en-US" sz="1400" dirty="0"/>
              <a:t>      Circular Linked List – The last node points back to the first node, forming a loop.</a:t>
            </a:r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/>
              <a:t>Key points:</a:t>
            </a:r>
          </a:p>
          <a:p>
            <a:r>
              <a:rPr lang="en-US" sz="1400" b="1" dirty="0"/>
              <a:t>      </a:t>
            </a:r>
            <a:r>
              <a:rPr lang="en-US" sz="1400" dirty="0"/>
              <a:t>Dynamic size (flexible memory allocation).</a:t>
            </a:r>
          </a:p>
          <a:p>
            <a:r>
              <a:rPr lang="en-US" sz="1400" b="1" dirty="0"/>
              <a:t>      </a:t>
            </a:r>
            <a:r>
              <a:rPr lang="en-US" sz="1400" dirty="0"/>
              <a:t>Efficient insertions and deletions at the beginning or middle.</a:t>
            </a:r>
          </a:p>
          <a:p>
            <a:r>
              <a:rPr lang="en-US" sz="1400" b="1" dirty="0"/>
              <a:t>      </a:t>
            </a:r>
            <a:r>
              <a:rPr lang="en-US" sz="1400" dirty="0"/>
              <a:t>No direct access to elements (sequential access required).</a:t>
            </a:r>
          </a:p>
          <a:p>
            <a:endParaRPr lang="en-US" sz="14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/>
              <a:t>Time Complexity:</a:t>
            </a:r>
          </a:p>
          <a:p>
            <a:r>
              <a:rPr lang="en-US" sz="1400" b="1" dirty="0"/>
              <a:t>      </a:t>
            </a:r>
            <a:r>
              <a:rPr lang="en-US" sz="1400" dirty="0"/>
              <a:t>Accessing Element – </a:t>
            </a:r>
            <a:r>
              <a:rPr lang="en-US" sz="1400" b="1" dirty="0"/>
              <a:t>O(n)</a:t>
            </a:r>
            <a:r>
              <a:rPr lang="en-US" sz="1400" dirty="0"/>
              <a:t> Traversing from the head node to the desired position is required.</a:t>
            </a:r>
          </a:p>
          <a:p>
            <a:r>
              <a:rPr lang="en-US" sz="1400" dirty="0"/>
              <a:t>      Inserting Element – </a:t>
            </a:r>
            <a:r>
              <a:rPr lang="en-US" sz="1400" b="1" dirty="0"/>
              <a:t>O(1)</a:t>
            </a:r>
            <a:r>
              <a:rPr lang="en-US" sz="1400" dirty="0"/>
              <a:t> Insertion at the head , </a:t>
            </a:r>
            <a:r>
              <a:rPr lang="en-US" sz="1400" b="1" dirty="0"/>
              <a:t>O(n)</a:t>
            </a:r>
            <a:r>
              <a:rPr lang="en-US" sz="1400" dirty="0"/>
              <a:t> Inserting at a specific position</a:t>
            </a:r>
          </a:p>
          <a:p>
            <a:r>
              <a:rPr lang="en-US" sz="1400" dirty="0"/>
              <a:t>      Deleting Element – </a:t>
            </a:r>
            <a:r>
              <a:rPr lang="en-US" sz="1400" b="1" dirty="0"/>
              <a:t>O(1)</a:t>
            </a:r>
            <a:r>
              <a:rPr lang="en-US" sz="1400" dirty="0"/>
              <a:t> Deleting the head node , </a:t>
            </a:r>
            <a:r>
              <a:rPr lang="en-US" sz="1400" b="1" dirty="0"/>
              <a:t>O(n)</a:t>
            </a:r>
            <a:r>
              <a:rPr lang="en-US" sz="1400" dirty="0"/>
              <a:t> Deleting from a specific position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77604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</TotalTime>
  <Words>2183</Words>
  <Application>Microsoft Office PowerPoint</Application>
  <PresentationFormat>On-screen Show (16:9)</PresentationFormat>
  <Paragraphs>239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Aptos</vt:lpstr>
      <vt:lpstr>Arial</vt:lpstr>
      <vt:lpstr>Century Gothic</vt:lpstr>
      <vt:lpstr>Plus Jakarta Sans</vt:lpstr>
      <vt:lpstr>Plus Jakarta Sans Light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Ayush Tiwari</cp:lastModifiedBy>
  <cp:revision>8</cp:revision>
  <dcterms:created xsi:type="dcterms:W3CDTF">2024-09-15T03:59:02Z</dcterms:created>
  <dcterms:modified xsi:type="dcterms:W3CDTF">2024-09-22T09:35:29Z</dcterms:modified>
</cp:coreProperties>
</file>