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62" r:id="rId4"/>
    <p:sldId id="263" r:id="rId5"/>
    <p:sldId id="284" r:id="rId6"/>
    <p:sldId id="286" r:id="rId7"/>
    <p:sldId id="283" r:id="rId8"/>
    <p:sldId id="265" r:id="rId9"/>
    <p:sldId id="281" r:id="rId10"/>
    <p:sldId id="266" r:id="rId11"/>
    <p:sldId id="267" r:id="rId12"/>
    <p:sldId id="268" r:id="rId13"/>
    <p:sldId id="27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4B706-8A31-45B1-BDAE-33FFC2BD6AD9}" v="2049" dt="2022-09-27T07:36:36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 autoAdjust="0"/>
  </p:normalViewPr>
  <p:slideViewPr>
    <p:cSldViewPr>
      <p:cViewPr varScale="1">
        <p:scale>
          <a:sx n="63" d="100"/>
          <a:sy n="63" d="100"/>
        </p:scale>
        <p:origin x="317" y="62"/>
      </p:cViewPr>
      <p:guideLst>
        <p:guide orient="horz" pos="2880"/>
        <p:guide pos="2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3589" y="3998389"/>
            <a:ext cx="8020820" cy="17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help.stlouisfed.org/#fred-data-how-can-i-download-data-from-fre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cikit-learn.org/0.21/documentatio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3946" y="8384796"/>
            <a:ext cx="6069329" cy="19022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6972300"/>
            <a:ext cx="5257800" cy="2743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21769" y="251187"/>
            <a:ext cx="1742312" cy="2562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000" y="952500"/>
            <a:ext cx="10439400" cy="533421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33000"/>
              </a:lnSpc>
              <a:spcBef>
                <a:spcPts val="100"/>
              </a:spcBef>
            </a:pPr>
            <a:r>
              <a:rPr lang="en-US" sz="5600" spc="-390" dirty="0" smtClean="0">
                <a:solidFill>
                  <a:srgbClr val="171616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Presentation on RECESSION PREDICTION </a:t>
            </a:r>
            <a:br>
              <a:rPr lang="en-US" sz="5600" spc="-390" dirty="0" smtClean="0">
                <a:solidFill>
                  <a:srgbClr val="171616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600" spc="-390" dirty="0" smtClean="0">
                <a:solidFill>
                  <a:srgbClr val="171616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USA</a:t>
            </a:r>
            <a:r>
              <a:rPr lang="en-US" sz="5600" spc="250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/>
            </a:r>
            <a:br>
              <a:rPr lang="en-US" sz="5600" spc="250" dirty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</a:br>
            <a:r>
              <a:rPr lang="en-US" sz="5600" spc="250" dirty="0" smtClean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/>
            </a:r>
            <a:br>
              <a:rPr lang="en-US" sz="5600" spc="250" dirty="0" smtClean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</a:br>
            <a:r>
              <a:rPr lang="en-US" sz="3600" spc="250" dirty="0" smtClean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Group No. </a:t>
            </a:r>
            <a:r>
              <a:rPr lang="en-US" sz="3600" spc="250" smtClean="0">
                <a:solidFill>
                  <a:srgbClr val="171616"/>
                </a:solidFill>
                <a:latin typeface="Arial" panose="020B0604020202020204"/>
                <a:cs typeface="Arial" panose="020B0604020202020204"/>
              </a:rPr>
              <a:t>27</a:t>
            </a:r>
            <a:endParaRPr lang="en-US" sz="3600" spc="-250" dirty="0">
              <a:solidFill>
                <a:srgbClr val="17161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6669" y="6972300"/>
            <a:ext cx="3777931" cy="235154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spc="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Group</a:t>
            </a:r>
            <a:r>
              <a:rPr sz="3400" b="1" spc="-1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400" b="1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Members</a:t>
            </a:r>
            <a:endParaRPr sz="3400" dirty="0">
              <a:latin typeface="Tahoma" panose="020B0604030504040204"/>
              <a:cs typeface="Tahoma" panose="020B0604030504040204"/>
            </a:endParaRPr>
          </a:p>
          <a:p>
            <a:pPr marL="12700" marR="273050">
              <a:lnSpc>
                <a:spcPct val="171000"/>
              </a:lnSpc>
              <a:spcBef>
                <a:spcPts val="415"/>
              </a:spcBef>
            </a:pPr>
            <a:r>
              <a:rPr lang="en-US" sz="2100" spc="-10" dirty="0" smtClean="0">
                <a:solidFill>
                  <a:srgbClr val="FFFFFF"/>
                </a:solidFill>
                <a:latin typeface="Tahoma" panose="020B0604030504040204"/>
                <a:ea typeface="Tahoma"/>
                <a:cs typeface="Tahoma" panose="020B0604030504040204"/>
              </a:rPr>
              <a:t>Abhishek Vats -</a:t>
            </a:r>
            <a:r>
              <a:rPr lang="en-US" sz="2100" spc="-10" dirty="0">
                <a:solidFill>
                  <a:srgbClr val="FFFFFF"/>
                </a:solidFill>
                <a:latin typeface="Tahoma" panose="020B0604030504040204"/>
                <a:ea typeface="Tahoma"/>
                <a:cs typeface="Tahoma" panose="020B0604030504040204"/>
              </a:rPr>
              <a:t> </a:t>
            </a:r>
            <a:r>
              <a:rPr lang="en-US" sz="2100" spc="-10" dirty="0" smtClean="0">
                <a:solidFill>
                  <a:srgbClr val="FFFFFF"/>
                </a:solidFill>
                <a:latin typeface="Tahoma" panose="020B0604030504040204"/>
                <a:ea typeface="Tahoma"/>
                <a:cs typeface="Tahoma" panose="020B0604030504040204"/>
              </a:rPr>
              <a:t>233503</a:t>
            </a:r>
            <a:endParaRPr lang="en-US" dirty="0"/>
          </a:p>
          <a:p>
            <a:pPr marL="12700" marR="273050">
              <a:lnSpc>
                <a:spcPct val="171000"/>
              </a:lnSpc>
              <a:spcBef>
                <a:spcPts val="415"/>
              </a:spcBef>
            </a:pPr>
            <a:r>
              <a:rPr lang="en-US" sz="2100" spc="-10" dirty="0" err="1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Harshal</a:t>
            </a:r>
            <a:r>
              <a:rPr lang="en-US" sz="2100" spc="-10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100" spc="-10" dirty="0" err="1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Koli</a:t>
            </a:r>
            <a:r>
              <a:rPr sz="2100" spc="-10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2100" spc="-80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–</a:t>
            </a:r>
            <a:r>
              <a:rPr sz="2100" spc="-10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100" spc="6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lang="en-US" sz="2100" spc="6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33519</a:t>
            </a:r>
          </a:p>
          <a:p>
            <a:pPr marL="12700" marR="273050">
              <a:lnSpc>
                <a:spcPct val="171000"/>
              </a:lnSpc>
              <a:spcBef>
                <a:spcPts val="415"/>
              </a:spcBef>
            </a:pPr>
            <a:r>
              <a:rPr lang="en-US" sz="2100" spc="65" dirty="0" err="1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Sagar</a:t>
            </a:r>
            <a:r>
              <a:rPr lang="en-US" sz="2100" spc="6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2100" spc="65" dirty="0" err="1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Khond</a:t>
            </a:r>
            <a:r>
              <a:rPr lang="en-US" sz="2100" spc="65" dirty="0" smtClean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233543</a:t>
            </a:r>
            <a:r>
              <a:rPr lang="en-US" sz="2100" spc="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   </a:t>
            </a:r>
            <a:endParaRPr lang="en-US" sz="2100" spc="80" dirty="0">
              <a:solidFill>
                <a:srgbClr val="FFFFFF"/>
              </a:solidFill>
              <a:latin typeface="Tahoma" panose="020B0604030504040204"/>
              <a:ea typeface="Tahoma"/>
              <a:cs typeface="Tahoma" panose="020B060403050404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7CCC3-D763-4C88-0EF6-385E3E1DA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0" y="662771"/>
            <a:ext cx="2532063" cy="11132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6500"/>
            <a:ext cx="4038600" cy="4000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6186" y="723900"/>
            <a:ext cx="1503541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 ACCURACIES</a:t>
            </a:r>
            <a:endParaRPr lang="en-IN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E6DEB30-B26A-CA94-A2A5-60077744A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56779"/>
              </p:ext>
            </p:extLst>
          </p:nvPr>
        </p:nvGraphicFramePr>
        <p:xfrm>
          <a:off x="4267199" y="2552701"/>
          <a:ext cx="12268202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101">
                  <a:extLst>
                    <a:ext uri="{9D8B030D-6E8A-4147-A177-3AD203B41FA5}">
                      <a16:colId xmlns:a16="http://schemas.microsoft.com/office/drawing/2014/main" val="4217117205"/>
                    </a:ext>
                  </a:extLst>
                </a:gridCol>
                <a:gridCol w="6134101">
                  <a:extLst>
                    <a:ext uri="{9D8B030D-6E8A-4147-A177-3AD203B41FA5}">
                      <a16:colId xmlns:a16="http://schemas.microsoft.com/office/drawing/2014/main" val="177354282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/>
                        </a:rPr>
                        <a:t>F1</a:t>
                      </a:r>
                      <a:endParaRPr lang="en-US" sz="28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0945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 smtClean="0">
                          <a:latin typeface="Arial"/>
                        </a:rPr>
                        <a:t>Logistic</a:t>
                      </a:r>
                      <a:r>
                        <a:rPr lang="en-US" sz="3200" b="0" i="0" u="none" strike="noStrike" baseline="0" noProof="0" dirty="0" smtClean="0">
                          <a:latin typeface="Arial"/>
                        </a:rPr>
                        <a:t> Regression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48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79325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 dirty="0">
                          <a:latin typeface="Arial"/>
                        </a:rPr>
                        <a:t>Random Forest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85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7091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dirty="0" smtClean="0">
                          <a:latin typeface="Arial"/>
                        </a:rPr>
                        <a:t>Gradient Boosting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85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24577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 smtClean="0">
                          <a:latin typeface="Arial"/>
                        </a:rPr>
                        <a:t> </a:t>
                      </a:r>
                      <a:r>
                        <a:rPr lang="en-US" sz="3200" b="0" i="0" u="none" strike="noStrike" noProof="0" dirty="0" smtClean="0">
                          <a:latin typeface="Arial"/>
                        </a:rPr>
                        <a:t>SVM</a:t>
                      </a:r>
                      <a:endParaRPr lang="en-US" sz="320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Arial"/>
                        </a:rPr>
                        <a:t>53</a:t>
                      </a:r>
                    </a:p>
                    <a:p>
                      <a:pPr algn="ctr"/>
                      <a:endParaRPr lang="en-US" sz="280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37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89919"/>
            <a:ext cx="4724400" cy="42970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53201" y="876300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sz="5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59871-F366-B370-1D3B-62A6B2A41A58}"/>
              </a:ext>
            </a:extLst>
          </p:cNvPr>
          <p:cNvSpPr txBox="1"/>
          <p:nvPr/>
        </p:nvSpPr>
        <p:spPr>
          <a:xfrm>
            <a:off x="6394887" y="3897038"/>
            <a:ext cx="10035736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2800" dirty="0" smtClean="0">
                <a:latin typeface="Arial"/>
                <a:cs typeface="Arial"/>
              </a:rPr>
              <a:t>Found out Random Forest and Gradient Boosting models performing </a:t>
            </a:r>
            <a:r>
              <a:rPr lang="en-US" sz="2800" dirty="0">
                <a:latin typeface="Arial"/>
                <a:cs typeface="Arial"/>
              </a:rPr>
              <a:t>best for this dataset.</a:t>
            </a:r>
            <a:endParaRPr lang="en-US" dirty="0"/>
          </a:p>
          <a:p>
            <a:pPr marL="457200" indent="-457200">
              <a:buFont typeface="Wingdings"/>
              <a:buChar char="q"/>
            </a:pPr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Wingdings"/>
              <a:buChar char="q"/>
            </a:pPr>
            <a:r>
              <a:rPr lang="en-US" sz="2800" dirty="0" smtClean="0">
                <a:latin typeface="Arial"/>
                <a:ea typeface="+mn-lt"/>
                <a:cs typeface="+mn-lt"/>
              </a:rPr>
              <a:t>So we kept Gradient Boosting model for prediction.</a:t>
            </a:r>
            <a:endParaRPr lang="en-US" sz="2800" dirty="0" smtClean="0">
              <a:latin typeface="Arial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144" y="6286500"/>
            <a:ext cx="4352544" cy="400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04276" y="800100"/>
            <a:ext cx="1396912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IN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548AD-D00C-A0F3-4FFB-E1BA048DD3F1}"/>
              </a:ext>
            </a:extLst>
          </p:cNvPr>
          <p:cNvSpPr txBox="1"/>
          <p:nvPr/>
        </p:nvSpPr>
        <p:spPr>
          <a:xfrm>
            <a:off x="4114800" y="3064422"/>
            <a:ext cx="1330905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ea typeface="+mn-lt"/>
                <a:cs typeface="+mn-lt"/>
              </a:rPr>
              <a:t>• Dataset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Link-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  <a:hlinkClick r:id="rId3"/>
              </a:rPr>
              <a:t>https://fredhelp.stlouisfed.org/#</a:t>
            </a:r>
            <a:r>
              <a:rPr lang="en-US" sz="2800" dirty="0" smtClean="0">
                <a:latin typeface="Arial"/>
                <a:ea typeface="+mn-lt"/>
                <a:cs typeface="+mn-lt"/>
                <a:hlinkClick r:id="rId3"/>
              </a:rPr>
              <a:t>fred-data-how-can-i-download-data-from-fred</a:t>
            </a:r>
            <a:endParaRPr lang="en-US" sz="2800" dirty="0" smtClean="0">
              <a:latin typeface="Arial"/>
              <a:ea typeface="+mn-lt"/>
              <a:cs typeface="+mn-lt"/>
            </a:endParaRPr>
          </a:p>
          <a:p>
            <a:endParaRPr lang="en-US" sz="2800" dirty="0" smtClean="0">
              <a:latin typeface="Arial"/>
              <a:ea typeface="+mn-lt"/>
              <a:cs typeface="+mn-lt"/>
            </a:endParaRPr>
          </a:p>
          <a:p>
            <a:r>
              <a:rPr lang="en-US" sz="2800" dirty="0" smtClean="0">
                <a:latin typeface="Arial"/>
                <a:ea typeface="+mn-lt"/>
                <a:cs typeface="+mn-lt"/>
              </a:rPr>
              <a:t>• </a:t>
            </a:r>
            <a:r>
              <a:rPr lang="en-US" sz="2800" dirty="0">
                <a:latin typeface="Arial"/>
                <a:ea typeface="+mn-lt"/>
                <a:cs typeface="+mn-lt"/>
              </a:rPr>
              <a:t>SKlearn documentation-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+mn-lt"/>
                <a:cs typeface="+mn-lt"/>
                <a:hlinkClick r:id="rId4"/>
              </a:rPr>
              <a:t>https://</a:t>
            </a:r>
            <a:r>
              <a:rPr lang="en-US" sz="2800" dirty="0" smtClean="0">
                <a:latin typeface="Arial"/>
                <a:ea typeface="+mn-lt"/>
                <a:cs typeface="+mn-lt"/>
                <a:hlinkClick r:id="rId4"/>
              </a:rPr>
              <a:t>scikit-learn.org/0.21/documentation.html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23306" y="1"/>
              <a:ext cx="3364692" cy="335995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T</a:t>
            </a:r>
            <a:r>
              <a:rPr spc="525" dirty="0"/>
              <a:t>h</a:t>
            </a:r>
            <a:r>
              <a:rPr spc="930" dirty="0"/>
              <a:t>a</a:t>
            </a:r>
            <a:r>
              <a:rPr spc="525" dirty="0"/>
              <a:t>n</a:t>
            </a:r>
            <a:r>
              <a:rPr spc="509" dirty="0"/>
              <a:t>k</a:t>
            </a:r>
            <a:r>
              <a:rPr spc="-1165" dirty="0"/>
              <a:t> </a:t>
            </a:r>
            <a:r>
              <a:rPr spc="350" dirty="0"/>
              <a:t>Y</a:t>
            </a:r>
            <a:r>
              <a:rPr spc="215" dirty="0"/>
              <a:t>o</a:t>
            </a:r>
            <a:r>
              <a:rPr spc="530" dirty="0"/>
              <a:t>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028701"/>
            <a:ext cx="16055975" cy="9258300"/>
            <a:chOff x="0" y="1028701"/>
            <a:chExt cx="16055975" cy="92583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922309"/>
              <a:ext cx="3359957" cy="3364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5163" y="3776300"/>
              <a:ext cx="590549" cy="5905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56594" y="1028701"/>
              <a:ext cx="1390649" cy="13906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39568" y="7866466"/>
              <a:ext cx="1390649" cy="13906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9345" y="5917211"/>
              <a:ext cx="590549" cy="590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76699"/>
            <a:ext cx="6705600" cy="1231106"/>
          </a:xfrm>
        </p:spPr>
        <p:txBody>
          <a:bodyPr/>
          <a:lstStyle/>
          <a:p>
            <a:r>
              <a:rPr lang="en-US" sz="8000" dirty="0" smtClean="0">
                <a:solidFill>
                  <a:srgbClr val="FF0000"/>
                </a:solidFill>
              </a:rPr>
              <a:t> </a:t>
            </a:r>
            <a:r>
              <a:rPr lang="en-US" sz="8000" dirty="0" smtClean="0">
                <a:solidFill>
                  <a:schemeClr val="tx1"/>
                </a:solidFill>
              </a:rPr>
              <a:t>RECESSION</a:t>
            </a:r>
            <a:endParaRPr lang="en-IN" sz="8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11125200" cy="10287000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67500"/>
            <a:ext cx="4191000" cy="36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06256"/>
            <a:ext cx="4359240" cy="41807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0396" y="1088784"/>
            <a:ext cx="15622204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b="1" dirty="0">
                <a:latin typeface="Trebuchet MS" panose="020B0603020202020204"/>
                <a:cs typeface="Trebuchet MS" panose="020B0603020202020204"/>
              </a:rPr>
              <a:t> </a:t>
            </a:r>
            <a:r>
              <a:rPr lang="en-US" sz="5400" b="1" dirty="0" smtClean="0">
                <a:latin typeface="Trebuchet MS" panose="020B0603020202020204"/>
                <a:cs typeface="Trebuchet MS" panose="020B0603020202020204"/>
              </a:rPr>
              <a:t>OBJECTIVES</a:t>
            </a:r>
            <a:endParaRPr lang="en-US" sz="5400" b="1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8F428-2E98-7BA6-A5E6-A9A466C22D3D}"/>
              </a:ext>
            </a:extLst>
          </p:cNvPr>
          <p:cNvSpPr txBox="1"/>
          <p:nvPr/>
        </p:nvSpPr>
        <p:spPr>
          <a:xfrm>
            <a:off x="5023962" y="3379041"/>
            <a:ext cx="1279962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2800" dirty="0">
                <a:latin typeface="Arial"/>
                <a:ea typeface="+mn-lt"/>
                <a:cs typeface="+mn-lt"/>
              </a:rPr>
              <a:t> The main objective of this project is to extract patterns from the dataset and use the trained models to predict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Recession or No Recession based on the </a:t>
            </a:r>
            <a:r>
              <a:rPr lang="en-US" sz="2800" dirty="0">
                <a:latin typeface="Arial"/>
                <a:ea typeface="+mn-lt"/>
                <a:cs typeface="+mn-lt"/>
              </a:rPr>
              <a:t>user input. </a:t>
            </a:r>
            <a:endParaRPr lang="en-US" dirty="0">
              <a:cs typeface="Calibri"/>
            </a:endParaRPr>
          </a:p>
          <a:p>
            <a:endParaRPr lang="en-US" sz="2800" dirty="0">
              <a:latin typeface="Arial"/>
              <a:ea typeface="+mn-lt"/>
              <a:cs typeface="+mn-lt"/>
            </a:endParaRPr>
          </a:p>
          <a:p>
            <a:endParaRPr lang="en-US" sz="28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Wingdings"/>
              <a:buChar char="q"/>
            </a:pPr>
            <a:r>
              <a:rPr lang="en-US" sz="2800" dirty="0">
                <a:latin typeface="Arial"/>
                <a:ea typeface="+mn-lt"/>
                <a:cs typeface="+mn-lt"/>
              </a:rPr>
              <a:t>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In this project we have developed four different Machine Learning models. </a:t>
            </a:r>
            <a:r>
              <a:rPr lang="en-US" sz="2800" dirty="0">
                <a:latin typeface="Arial"/>
                <a:ea typeface="+mn-lt"/>
                <a:cs typeface="+mn-lt"/>
              </a:rPr>
              <a:t> </a:t>
            </a:r>
          </a:p>
          <a:p>
            <a:pPr marL="285750" indent="-285750">
              <a:buFont typeface="Wingdings"/>
              <a:buChar char="q"/>
            </a:pPr>
            <a:endParaRPr lang="en-US" sz="28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US" sz="28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2800" dirty="0">
                <a:latin typeface="Arial"/>
                <a:cs typeface="Calibri"/>
              </a:rPr>
              <a:t> Best performed model will be used for prediction.</a:t>
            </a:r>
          </a:p>
          <a:p>
            <a:pPr marL="285750" indent="-285750">
              <a:buFont typeface="Wingdings"/>
              <a:buChar char="q"/>
            </a:pPr>
            <a:endParaRPr lang="en-US" sz="2800" dirty="0">
              <a:latin typeface="Arial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501"/>
            <a:ext cx="5321266" cy="51434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47800" y="723900"/>
            <a:ext cx="14859000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6000" b="1" dirty="0">
                <a:latin typeface="Trebuchet MS" panose="020B0603020202020204"/>
                <a:cs typeface="Trebuchet MS" panose="020B0603020202020204"/>
              </a:rPr>
              <a:t> </a:t>
            </a:r>
            <a:r>
              <a:rPr lang="en-US" sz="6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endParaRPr lang="en-US"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E72EA-7840-05ED-5FF0-689B4738C1A9}"/>
              </a:ext>
            </a:extLst>
          </p:cNvPr>
          <p:cNvSpPr txBox="1"/>
          <p:nvPr/>
        </p:nvSpPr>
        <p:spPr>
          <a:xfrm>
            <a:off x="5706979" y="2729163"/>
            <a:ext cx="1170672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Arial"/>
              </a:rPr>
              <a:t> We have collected dataset from Federal Reserve Economic Data (FRED</a:t>
            </a:r>
            <a:r>
              <a:rPr lang="en-US" sz="3200" dirty="0" smtClean="0">
                <a:latin typeface="Arial"/>
                <a:cs typeface="Arial"/>
              </a:rPr>
              <a:t>). It </a:t>
            </a:r>
            <a:r>
              <a:rPr lang="en-US" sz="3200" dirty="0">
                <a:latin typeface="Arial"/>
                <a:cs typeface="Arial"/>
              </a:rPr>
              <a:t>is a database maintained by the Research division of the Federal Reserve Bank of </a:t>
            </a:r>
            <a:r>
              <a:rPr lang="en-US" sz="3200" dirty="0" smtClean="0">
                <a:latin typeface="Arial"/>
                <a:cs typeface="Arial"/>
              </a:rPr>
              <a:t>US.</a:t>
            </a: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 Dataset </a:t>
            </a:r>
            <a:r>
              <a:rPr lang="en-US" sz="3200" dirty="0" smtClean="0">
                <a:latin typeface="Arial"/>
                <a:cs typeface="Calibri"/>
              </a:rPr>
              <a:t>contains 75 years of economic data (1947-2022).</a:t>
            </a: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 The final data set is formed by merging 10 different data sets of key economic indicators.</a:t>
            </a:r>
            <a:endParaRPr lang="en-US" sz="320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42900"/>
            <a:ext cx="15544800" cy="61555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KEY ECONOMIC INDICATORS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609600" y="1333500"/>
            <a:ext cx="17221200" cy="10618291"/>
          </a:xfrm>
        </p:spPr>
        <p:txBody>
          <a:bodyPr/>
          <a:lstStyle/>
          <a:p>
            <a:endParaRPr lang="en-IN" dirty="0" smtClean="0"/>
          </a:p>
          <a:p>
            <a:pPr marL="514350" indent="-514350">
              <a:buAutoNum type="arabicPeriod"/>
            </a:pPr>
            <a:r>
              <a:rPr lang="en-IN" sz="3200" b="1" dirty="0" smtClean="0"/>
              <a:t>Debt To GDP Ratio : </a:t>
            </a:r>
            <a:r>
              <a:rPr lang="en-US" sz="3200" dirty="0" smtClean="0"/>
              <a:t>A Debt-to-GDP </a:t>
            </a:r>
            <a:r>
              <a:rPr lang="en-US" sz="3200" dirty="0"/>
              <a:t>ratio is an indicator on how much a debt a country owes and how much it produces to pay off its </a:t>
            </a:r>
            <a:r>
              <a:rPr lang="en-US" sz="3200" dirty="0" smtClean="0"/>
              <a:t>debts.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b="1" dirty="0" smtClean="0"/>
              <a:t>2</a:t>
            </a:r>
            <a:r>
              <a:rPr lang="en-US" sz="3200" b="1" dirty="0"/>
              <a:t>. Consumer Confidence Index : </a:t>
            </a:r>
            <a:r>
              <a:rPr lang="en-US" sz="3200" dirty="0"/>
              <a:t>It provides an indication of future developments of households consumption and saving, based on their expected financial situation, unemployment and capability of savings.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b="1" dirty="0" smtClean="0"/>
              <a:t>3. Federal Funds : </a:t>
            </a:r>
            <a:r>
              <a:rPr lang="en-US" sz="3200" dirty="0" smtClean="0"/>
              <a:t>Fed </a:t>
            </a:r>
            <a:r>
              <a:rPr lang="en-US" sz="3200" dirty="0"/>
              <a:t>funds are excess reserves that commercial banks and other financial institutions deposit at regional Federal Reserve banks; these funds can be </a:t>
            </a:r>
            <a:r>
              <a:rPr lang="en-US" sz="3200" dirty="0" smtClean="0"/>
              <a:t>lent to other market participants like businesses and people.</a:t>
            </a:r>
          </a:p>
          <a:p>
            <a:endParaRPr lang="en-US" sz="3200" dirty="0"/>
          </a:p>
          <a:p>
            <a:r>
              <a:rPr lang="en-US" sz="3200" b="1" dirty="0"/>
              <a:t>4. Housing </a:t>
            </a:r>
            <a:r>
              <a:rPr lang="en-US" sz="3200" b="1" dirty="0" smtClean="0"/>
              <a:t>Price : </a:t>
            </a:r>
            <a:r>
              <a:rPr lang="en-US" sz="3200" dirty="0" smtClean="0"/>
              <a:t>Housing </a:t>
            </a:r>
            <a:r>
              <a:rPr lang="en-US" sz="3200" dirty="0"/>
              <a:t>prices include housing rent </a:t>
            </a:r>
            <a:r>
              <a:rPr lang="en-US" sz="3200" dirty="0" smtClean="0"/>
              <a:t>prices, </a:t>
            </a:r>
            <a:r>
              <a:rPr lang="en-US" sz="3200" dirty="0"/>
              <a:t>real and nominal house </a:t>
            </a:r>
            <a:r>
              <a:rPr lang="en-US" sz="3200" dirty="0" smtClean="0"/>
              <a:t>prices, </a:t>
            </a:r>
            <a:r>
              <a:rPr lang="en-US" sz="3200" dirty="0"/>
              <a:t>and ratios of price to rent and price to </a:t>
            </a:r>
            <a:r>
              <a:rPr lang="en-US" sz="3200" dirty="0" smtClean="0"/>
              <a:t>income.</a:t>
            </a:r>
          </a:p>
          <a:p>
            <a:endParaRPr lang="en-US" sz="3200" dirty="0"/>
          </a:p>
          <a:p>
            <a:r>
              <a:rPr lang="en-US" sz="3200" b="1" dirty="0"/>
              <a:t>5. </a:t>
            </a:r>
            <a:r>
              <a:rPr lang="en-US" sz="3200" b="1" dirty="0" err="1"/>
              <a:t>Infliation</a:t>
            </a:r>
            <a:r>
              <a:rPr lang="en-US" sz="3200" b="1" dirty="0"/>
              <a:t> </a:t>
            </a:r>
            <a:r>
              <a:rPr lang="en-US" sz="3200" b="1" dirty="0" smtClean="0"/>
              <a:t>CPI : </a:t>
            </a:r>
            <a:r>
              <a:rPr lang="en-US" sz="3200" dirty="0" smtClean="0"/>
              <a:t>It </a:t>
            </a:r>
            <a:r>
              <a:rPr lang="en-US" sz="3200" dirty="0"/>
              <a:t>is defined as the change in the prices of a basket of goods and services that are typically purchased by specific groups of households.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6448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762000" y="1333500"/>
            <a:ext cx="17221200" cy="7467600"/>
          </a:xfrm>
        </p:spPr>
        <p:txBody>
          <a:bodyPr/>
          <a:lstStyle/>
          <a:p>
            <a:r>
              <a:rPr lang="en-US" sz="3200" b="1" dirty="0" smtClean="0"/>
              <a:t>6. M2 </a:t>
            </a:r>
            <a:r>
              <a:rPr lang="en-US" sz="3200" b="1" dirty="0"/>
              <a:t>velocity : </a:t>
            </a:r>
            <a:r>
              <a:rPr lang="en-US" sz="3200" dirty="0"/>
              <a:t>The velocity of money is the frequency at which one unit of currency is used to purchase domestically- produced goods and services within a given time period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7. </a:t>
            </a:r>
            <a:r>
              <a:rPr lang="en-US" sz="3200" b="1" dirty="0" smtClean="0"/>
              <a:t>Manufacturing </a:t>
            </a:r>
            <a:r>
              <a:rPr lang="en-US" sz="3200" b="1" dirty="0"/>
              <a:t>Output : </a:t>
            </a:r>
            <a:r>
              <a:rPr lang="en-US" sz="3200" dirty="0"/>
              <a:t>It is the result of an economic process that has used inputs to produce a product or service that is available for sale or use somewhere </a:t>
            </a:r>
            <a:r>
              <a:rPr lang="en-US" sz="3200" dirty="0" smtClean="0"/>
              <a:t>else within a year.</a:t>
            </a:r>
          </a:p>
          <a:p>
            <a:endParaRPr lang="en-US" sz="3200" dirty="0"/>
          </a:p>
          <a:p>
            <a:r>
              <a:rPr lang="en-US" sz="3200" b="1" dirty="0"/>
              <a:t>8. Market cap to GDP ratio : </a:t>
            </a:r>
            <a:r>
              <a:rPr lang="en-US" sz="3200" dirty="0"/>
              <a:t>The stock market cap-to-GDP ratio is used to determine whether an overall market is undervalued or overvalued compared to a historical average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b="1" dirty="0"/>
              <a:t>9. Treasury Yield Curve : </a:t>
            </a:r>
            <a:r>
              <a:rPr lang="en-US" sz="3200" dirty="0"/>
              <a:t>This curve refers to a line chart that depicts the yields of short-term Treasury bills compared to the yields of long-term Treasury notes and bonds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b="1" dirty="0"/>
              <a:t>10. Unemployment Rate : </a:t>
            </a:r>
            <a:r>
              <a:rPr lang="en-US" sz="3200" dirty="0"/>
              <a:t>The unemployed are people of working age who are without work, are available for work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917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71500"/>
            <a:ext cx="15544800" cy="82950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DATA CLEANING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1790700"/>
            <a:ext cx="16383000" cy="6643509"/>
          </a:xfrm>
        </p:spPr>
        <p:txBody>
          <a:bodyPr/>
          <a:lstStyle/>
          <a:p>
            <a:pPr marL="285750" indent="-285750">
              <a:buFont typeface="Wingdings"/>
              <a:buChar char="q"/>
            </a:pPr>
            <a:r>
              <a:rPr lang="en-US" sz="3200" dirty="0" smtClean="0">
                <a:latin typeface="Arial"/>
                <a:cs typeface="Arial"/>
              </a:rPr>
              <a:t> The </a:t>
            </a:r>
            <a:r>
              <a:rPr lang="en-US" sz="3200" dirty="0">
                <a:latin typeface="Arial"/>
                <a:cs typeface="Arial"/>
              </a:rPr>
              <a:t>date column in each individual </a:t>
            </a:r>
            <a:r>
              <a:rPr lang="en-US" sz="3200" dirty="0" err="1">
                <a:latin typeface="Arial"/>
                <a:cs typeface="Arial"/>
              </a:rPr>
              <a:t>dataframe</a:t>
            </a:r>
            <a:r>
              <a:rPr lang="en-US" sz="3200" dirty="0">
                <a:latin typeface="Arial"/>
                <a:cs typeface="Arial"/>
              </a:rPr>
              <a:t> is split to get month and year columns </a:t>
            </a:r>
            <a:r>
              <a:rPr lang="en-US" sz="3200" dirty="0" smtClean="0">
                <a:latin typeface="Arial"/>
                <a:cs typeface="Arial"/>
              </a:rPr>
              <a:t>separately.</a:t>
            </a:r>
            <a:endParaRPr lang="en-US" sz="3200" dirty="0">
              <a:latin typeface="Arial"/>
              <a:cs typeface="Arial"/>
            </a:endParaRP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 The whole is converted into a single format, with each month per year.</a:t>
            </a:r>
          </a:p>
          <a:p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 For quarterly datasets, this was achieved by using the quarterly value for every month of that quarter</a:t>
            </a:r>
            <a:r>
              <a:rPr lang="en-US" sz="3200" dirty="0" smtClean="0">
                <a:latin typeface="Arial"/>
                <a:cs typeface="Calibri"/>
              </a:rPr>
              <a:t>.</a:t>
            </a:r>
          </a:p>
          <a:p>
            <a:endParaRPr lang="en-US" sz="3200" dirty="0" smtClean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 smtClean="0">
                <a:latin typeface="Arial"/>
                <a:cs typeface="Calibri"/>
              </a:rPr>
              <a:t> Since most </a:t>
            </a:r>
            <a:r>
              <a:rPr lang="en-US" sz="3200" dirty="0">
                <a:latin typeface="Arial"/>
                <a:cs typeface="Calibri"/>
              </a:rPr>
              <a:t>of the values before 1987 are </a:t>
            </a:r>
            <a:r>
              <a:rPr lang="en-US" sz="3200" dirty="0" err="1" smtClean="0">
                <a:latin typeface="Arial"/>
                <a:cs typeface="Calibri"/>
              </a:rPr>
              <a:t>NaN</a:t>
            </a:r>
            <a:r>
              <a:rPr lang="en-US" sz="3200" dirty="0" smtClean="0">
                <a:latin typeface="Arial"/>
                <a:cs typeface="Calibri"/>
              </a:rPr>
              <a:t> </a:t>
            </a:r>
            <a:r>
              <a:rPr lang="en-US" sz="3200" dirty="0">
                <a:latin typeface="Arial"/>
                <a:cs typeface="Calibri"/>
              </a:rPr>
              <a:t>values, so we decided to drop those </a:t>
            </a:r>
            <a:r>
              <a:rPr lang="en-US" sz="3200" dirty="0" smtClean="0">
                <a:latin typeface="Arial"/>
                <a:cs typeface="Calibri"/>
              </a:rPr>
              <a:t>      values.</a:t>
            </a:r>
          </a:p>
          <a:p>
            <a:pPr marL="285750" indent="-285750">
              <a:buFont typeface="Wingdings"/>
              <a:buChar char="q"/>
            </a:pPr>
            <a:endParaRPr lang="en-US" sz="3200" dirty="0" smtClean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3200" dirty="0" smtClean="0">
                <a:latin typeface="Arial"/>
                <a:cs typeface="Calibri"/>
              </a:rPr>
              <a:t> We </a:t>
            </a:r>
            <a:r>
              <a:rPr lang="en-US" sz="3200" dirty="0">
                <a:latin typeface="Arial"/>
                <a:cs typeface="Calibri"/>
              </a:rPr>
              <a:t>filled the missing values after 1987 with the mean of that particular column</a:t>
            </a:r>
            <a:r>
              <a:rPr lang="en-US" sz="3200" dirty="0" smtClean="0">
                <a:latin typeface="Arial"/>
                <a:cs typeface="Calibri"/>
              </a:rPr>
              <a:t>.</a:t>
            </a:r>
            <a:endParaRPr lang="en-US" sz="3200" dirty="0">
              <a:latin typeface="Arial"/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IN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05700"/>
            <a:ext cx="3048000" cy="278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00900"/>
            <a:ext cx="3124200" cy="30860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6401" y="266700"/>
            <a:ext cx="13944600" cy="8438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5400" b="1" dirty="0" smtClean="0">
                <a:latin typeface="Trebuchet MS"/>
                <a:ea typeface="+mn-lt"/>
                <a:cs typeface="+mn-lt"/>
              </a:rPr>
              <a:t>EXPLORATORY DATA ANALYSIS</a:t>
            </a:r>
            <a:endParaRPr lang="en-US" sz="5400" b="1" dirty="0">
              <a:latin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5FD8A-ABDD-3D97-DFF3-2425DC919DC8}"/>
              </a:ext>
            </a:extLst>
          </p:cNvPr>
          <p:cNvSpPr txBox="1"/>
          <p:nvPr/>
        </p:nvSpPr>
        <p:spPr>
          <a:xfrm>
            <a:off x="1676401" y="1638301"/>
            <a:ext cx="1569719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q"/>
            </a:pPr>
            <a:r>
              <a:rPr lang="en-US" sz="3200" dirty="0">
                <a:latin typeface="Arial"/>
                <a:ea typeface="+mn-lt"/>
                <a:cs typeface="+mn-lt"/>
              </a:rPr>
              <a:t>Exploratory data analysis is an approach to analyzing data sets to summarize their main characteristics, often with visual methods.</a:t>
            </a: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dirty="0" smtClean="0">
                <a:latin typeface="Arial"/>
                <a:cs typeface="Calibri"/>
              </a:rPr>
              <a:t>We have used Histogram and Box Plot.</a:t>
            </a:r>
          </a:p>
          <a:p>
            <a:pPr marL="457200" indent="-457200">
              <a:buFont typeface="Wingdings"/>
              <a:buChar char="q"/>
            </a:pPr>
            <a:endParaRPr lang="en-US" sz="3200" dirty="0">
              <a:latin typeface="Arial"/>
              <a:cs typeface="Calibri"/>
            </a:endParaRPr>
          </a:p>
          <a:p>
            <a:pPr marL="457200" indent="-45720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Correlation Heat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152900"/>
            <a:ext cx="6781800" cy="5638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29499"/>
            <a:ext cx="3048000" cy="2857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00100"/>
            <a:ext cx="1447800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endParaRPr lang="en-IN" sz="5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56139A-3267-8AD9-B112-EB8A497B02F5}"/>
              </a:ext>
            </a:extLst>
          </p:cNvPr>
          <p:cNvSpPr txBox="1"/>
          <p:nvPr/>
        </p:nvSpPr>
        <p:spPr>
          <a:xfrm>
            <a:off x="6380107" y="2680138"/>
            <a:ext cx="1347951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3200" dirty="0">
                <a:latin typeface="Arial"/>
                <a:cs typeface="Calibri"/>
              </a:rPr>
              <a:t> Machine Learning Models </a:t>
            </a:r>
          </a:p>
          <a:p>
            <a:pPr marL="285750" indent="-285750">
              <a:buFont typeface="Wingdings"/>
              <a:buChar char="q"/>
            </a:pPr>
            <a:endParaRPr lang="en-US" sz="3200" dirty="0">
              <a:latin typeface="Arial"/>
              <a:ea typeface="+mn-lt"/>
              <a:cs typeface="+mn-lt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 smtClean="0">
                <a:ea typeface="+mn-lt"/>
                <a:cs typeface="+mn-lt"/>
              </a:rPr>
              <a:t>Logistic Regression</a:t>
            </a:r>
            <a:endParaRPr lang="en-US" sz="3200" dirty="0">
              <a:latin typeface="Arial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endParaRPr lang="en-US" sz="3200" dirty="0">
              <a:ea typeface="+mn-lt"/>
              <a:cs typeface="+mn-lt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Random Forest</a:t>
            </a:r>
            <a:endParaRPr lang="en-US" sz="32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endParaRPr lang="en-US" sz="32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 smtClean="0">
                <a:latin typeface="Calibri"/>
                <a:cs typeface="Calibri"/>
              </a:rPr>
              <a:t>Gradient Boosting</a:t>
            </a:r>
          </a:p>
          <a:p>
            <a:pPr marL="914400" lvl="1" indent="-457200">
              <a:buFont typeface="Wingdings"/>
              <a:buChar char="§"/>
            </a:pPr>
            <a:endParaRPr lang="en-US" sz="3200" dirty="0">
              <a:latin typeface="Calibri"/>
              <a:cs typeface="Calibri"/>
            </a:endParaRPr>
          </a:p>
          <a:p>
            <a:pPr marL="914400" lvl="1" indent="-457200">
              <a:buFont typeface="Wingdings"/>
              <a:buChar char="§"/>
            </a:pPr>
            <a:r>
              <a:rPr lang="en-US" sz="3200" dirty="0" smtClean="0">
                <a:latin typeface="Calibri"/>
                <a:cs typeface="Calibri"/>
              </a:rPr>
              <a:t>SVM</a:t>
            </a:r>
            <a:endParaRPr lang="en-US" sz="3200" dirty="0">
              <a:latin typeface="Calibri"/>
              <a:cs typeface="Calibri"/>
            </a:endParaRPr>
          </a:p>
          <a:p>
            <a:pPr lvl="1"/>
            <a:endParaRPr lang="en-US"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441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Tahoma</vt:lpstr>
      <vt:lpstr>Trebuchet MS</vt:lpstr>
      <vt:lpstr>Wingdings</vt:lpstr>
      <vt:lpstr>Office Theme</vt:lpstr>
      <vt:lpstr>Project Presentation on RECESSION PREDICTION  of USA  Group No. 27</vt:lpstr>
      <vt:lpstr> RECESSION</vt:lpstr>
      <vt:lpstr>PowerPoint Presentation</vt:lpstr>
      <vt:lpstr>PowerPoint Presentation</vt:lpstr>
      <vt:lpstr>KEY ECONOMIC INDICATORS</vt:lpstr>
      <vt:lpstr>PowerPoint Presentation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Presentation  Group Id - 18</dc:title>
  <dc:creator>Sagar Khond</dc:creator>
  <cp:lastModifiedBy>hp</cp:lastModifiedBy>
  <cp:revision>470</cp:revision>
  <dcterms:created xsi:type="dcterms:W3CDTF">2022-06-02T08:55:00Z</dcterms:created>
  <dcterms:modified xsi:type="dcterms:W3CDTF">2023-08-30T09:39:12Z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9C849CEB6DE7492691D2F70B15E91DA7</vt:lpwstr>
  </property>
  <property fmtid="{D5CDD505-2E9C-101B-9397-08002B2CF9AE}" pid="3" name="KSOProductBuildVer">
    <vt:lpwstr>1033-11.2.0.11130</vt:lpwstr>
  </property>
</Properties>
</file>