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125" r:id="rId1"/>
  </p:sldMasterIdLst>
  <p:sldIdLst>
    <p:sldId id="288" r:id="rId2"/>
    <p:sldId id="282" r:id="rId3"/>
    <p:sldId id="262" r:id="rId4"/>
    <p:sldId id="263" r:id="rId5"/>
    <p:sldId id="284" r:id="rId6"/>
    <p:sldId id="286" r:id="rId7"/>
    <p:sldId id="283" r:id="rId8"/>
    <p:sldId id="265" r:id="rId9"/>
    <p:sldId id="281" r:id="rId10"/>
    <p:sldId id="266" r:id="rId11"/>
    <p:sldId id="267" r:id="rId12"/>
    <p:sldId id="268" r:id="rId13"/>
    <p:sldId id="287" r:id="rId14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2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B4B706-8A31-45B1-BDAE-33FFC2BD6AD9}" v="2049" dt="2022-09-27T07:36:36.6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5865" autoAdjust="0"/>
  </p:normalViewPr>
  <p:slideViewPr>
    <p:cSldViewPr>
      <p:cViewPr varScale="1">
        <p:scale>
          <a:sx n="64" d="100"/>
          <a:sy n="64" d="100"/>
        </p:scale>
        <p:origin x="269" y="62"/>
      </p:cViewPr>
      <p:guideLst>
        <p:guide orient="horz" pos="2880"/>
        <p:guide pos="22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601" y="3606801"/>
            <a:ext cx="11650404" cy="2469453"/>
          </a:xfrm>
        </p:spPr>
        <p:txBody>
          <a:bodyPr anchor="b">
            <a:noAutofit/>
          </a:bodyPr>
          <a:lstStyle>
            <a:lvl1pPr algn="r">
              <a:defRPr sz="8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0601" y="6076250"/>
            <a:ext cx="11650404" cy="164534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53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914400"/>
            <a:ext cx="12895002" cy="51054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07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49209" y="5448300"/>
            <a:ext cx="10836786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7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5150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2897982"/>
            <a:ext cx="12895002" cy="3893190"/>
          </a:xfrm>
        </p:spPr>
        <p:txBody>
          <a:bodyPr anchor="b">
            <a:normAutofit/>
          </a:bodyPr>
          <a:lstStyle>
            <a:lvl1pPr algn="l">
              <a:defRPr sz="6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970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1182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914400"/>
            <a:ext cx="12882305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406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349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51510" y="914399"/>
            <a:ext cx="1957115" cy="787717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3" y="914400"/>
            <a:ext cx="10590225" cy="78771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71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71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4051301"/>
            <a:ext cx="12895002" cy="2739872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82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2" y="3240884"/>
            <a:ext cx="6276053" cy="58211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4955" y="3240884"/>
            <a:ext cx="6276051" cy="58211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46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618" y="3241475"/>
            <a:ext cx="627843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618" y="4105868"/>
            <a:ext cx="6278435" cy="49561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2575" y="3241475"/>
            <a:ext cx="627842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2577" y="4105868"/>
            <a:ext cx="6278426" cy="49561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38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22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233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2247906"/>
            <a:ext cx="5781792" cy="1917699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92" y="772387"/>
            <a:ext cx="6770312" cy="828965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1" y="4165604"/>
            <a:ext cx="5781792" cy="3876674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595" indent="0">
              <a:buNone/>
              <a:defRPr sz="2100"/>
            </a:lvl2pPr>
            <a:lvl3pPr marL="1371189" indent="0">
              <a:buNone/>
              <a:defRPr sz="1800"/>
            </a:lvl3pPr>
            <a:lvl4pPr marL="2056784" indent="0">
              <a:buNone/>
              <a:defRPr sz="1500"/>
            </a:lvl4pPr>
            <a:lvl5pPr marL="2742377" indent="0">
              <a:buNone/>
              <a:defRPr sz="1500"/>
            </a:lvl5pPr>
            <a:lvl6pPr marL="3427971" indent="0">
              <a:buNone/>
              <a:defRPr sz="1500"/>
            </a:lvl6pPr>
            <a:lvl7pPr marL="4113566" indent="0">
              <a:buNone/>
              <a:defRPr sz="1500"/>
            </a:lvl7pPr>
            <a:lvl8pPr marL="4799160" indent="0">
              <a:buNone/>
              <a:defRPr sz="1500"/>
            </a:lvl8pPr>
            <a:lvl9pPr marL="5484755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85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2" y="7200900"/>
            <a:ext cx="12895001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6001" y="914400"/>
            <a:ext cx="12895002" cy="576857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8051007"/>
            <a:ext cx="12895001" cy="10110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81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1" y="3240884"/>
            <a:ext cx="12895002" cy="582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74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6" r:id="rId1"/>
    <p:sldLayoutId id="2147484127" r:id="rId2"/>
    <p:sldLayoutId id="2147484128" r:id="rId3"/>
    <p:sldLayoutId id="2147484129" r:id="rId4"/>
    <p:sldLayoutId id="2147484130" r:id="rId5"/>
    <p:sldLayoutId id="2147484131" r:id="rId6"/>
    <p:sldLayoutId id="2147484132" r:id="rId7"/>
    <p:sldLayoutId id="2147484133" r:id="rId8"/>
    <p:sldLayoutId id="2147484134" r:id="rId9"/>
    <p:sldLayoutId id="2147484135" r:id="rId10"/>
    <p:sldLayoutId id="2147484136" r:id="rId11"/>
    <p:sldLayoutId id="2147484137" r:id="rId12"/>
    <p:sldLayoutId id="2147484138" r:id="rId13"/>
    <p:sldLayoutId id="2147484139" r:id="rId14"/>
    <p:sldLayoutId id="2147484140" r:id="rId15"/>
    <p:sldLayoutId id="2147484141" r:id="rId16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0.21/documentation.html" TargetMode="External"/><Relationship Id="rId2" Type="http://schemas.openxmlformats.org/officeDocument/2006/relationships/hyperlink" Target="https://fredhelp.stlouisfed.org/#fred-data-how-can-i-download-data-from-fred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943100"/>
            <a:ext cx="13367531" cy="1921335"/>
          </a:xfrm>
        </p:spPr>
        <p:txBody>
          <a:bodyPr>
            <a:normAutofit/>
          </a:bodyPr>
          <a:lstStyle/>
          <a:p>
            <a:r>
              <a:rPr lang="en-US" dirty="0" smtClean="0"/>
              <a:t>Project Presentation on</a:t>
            </a:r>
            <a:br>
              <a:rPr lang="en-US" dirty="0" smtClean="0"/>
            </a:br>
            <a:r>
              <a:rPr lang="en-US" dirty="0" smtClean="0"/>
              <a:t>RECESSION PREDICTION OF USA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6057900"/>
            <a:ext cx="13373100" cy="3342333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b="1" spc="25" dirty="0">
                <a:solidFill>
                  <a:schemeClr val="tx1"/>
                </a:solidFill>
                <a:latin typeface="+mj-lt"/>
                <a:cs typeface="Tahoma" panose="020B0604030504040204"/>
              </a:rPr>
              <a:t>Group</a:t>
            </a:r>
            <a:r>
              <a:rPr lang="en-IN" sz="3200" b="1" spc="-160" dirty="0">
                <a:solidFill>
                  <a:schemeClr val="tx1"/>
                </a:solidFill>
                <a:latin typeface="+mj-lt"/>
                <a:cs typeface="Tahoma" panose="020B0604030504040204"/>
              </a:rPr>
              <a:t> </a:t>
            </a:r>
            <a:r>
              <a:rPr lang="en-IN" sz="3200" b="1" spc="50" dirty="0">
                <a:solidFill>
                  <a:schemeClr val="tx1"/>
                </a:solidFill>
                <a:latin typeface="+mj-lt"/>
                <a:cs typeface="Tahoma" panose="020B0604030504040204"/>
              </a:rPr>
              <a:t>Members</a:t>
            </a:r>
            <a:endParaRPr lang="en-IN" sz="3200" dirty="0">
              <a:solidFill>
                <a:schemeClr val="tx1"/>
              </a:solidFill>
              <a:latin typeface="+mj-lt"/>
              <a:cs typeface="Tahoma" panose="020B0604030504040204"/>
            </a:endParaRPr>
          </a:p>
          <a:p>
            <a:pPr marL="12700" marR="273050">
              <a:lnSpc>
                <a:spcPct val="171000"/>
              </a:lnSpc>
              <a:spcBef>
                <a:spcPts val="415"/>
              </a:spcBef>
            </a:pPr>
            <a:r>
              <a:rPr lang="en-IN" sz="3200" spc="-10" dirty="0">
                <a:solidFill>
                  <a:schemeClr val="tx1"/>
                </a:solidFill>
                <a:latin typeface="+mj-lt"/>
                <a:ea typeface="Tahoma"/>
                <a:cs typeface="Tahoma" panose="020B0604030504040204"/>
              </a:rPr>
              <a:t>Abhishek </a:t>
            </a:r>
            <a:r>
              <a:rPr lang="en-IN" sz="3200" spc="-10" dirty="0" smtClean="0">
                <a:solidFill>
                  <a:schemeClr val="tx1"/>
                </a:solidFill>
                <a:latin typeface="+mj-lt"/>
                <a:ea typeface="Tahoma"/>
                <a:cs typeface="Tahoma" panose="020B0604030504040204"/>
              </a:rPr>
              <a:t>Vats - 233503</a:t>
            </a:r>
            <a:endParaRPr lang="en-IN" sz="3200" dirty="0">
              <a:solidFill>
                <a:schemeClr val="tx1"/>
              </a:solidFill>
              <a:latin typeface="+mj-lt"/>
            </a:endParaRPr>
          </a:p>
          <a:p>
            <a:pPr marL="12700" marR="273050">
              <a:lnSpc>
                <a:spcPct val="171000"/>
              </a:lnSpc>
              <a:spcBef>
                <a:spcPts val="415"/>
              </a:spcBef>
            </a:pPr>
            <a:r>
              <a:rPr lang="en-IN" sz="3200" spc="-10" dirty="0" err="1">
                <a:solidFill>
                  <a:schemeClr val="tx1"/>
                </a:solidFill>
                <a:latin typeface="+mj-lt"/>
                <a:cs typeface="Tahoma" panose="020B0604030504040204"/>
              </a:rPr>
              <a:t>Harshal</a:t>
            </a:r>
            <a:r>
              <a:rPr lang="en-IN" sz="3200" spc="-10" dirty="0">
                <a:solidFill>
                  <a:schemeClr val="tx1"/>
                </a:solidFill>
                <a:latin typeface="+mj-lt"/>
                <a:cs typeface="Tahoma" panose="020B0604030504040204"/>
              </a:rPr>
              <a:t> </a:t>
            </a:r>
            <a:r>
              <a:rPr lang="en-IN" sz="3200" spc="-10" dirty="0" err="1" smtClean="0">
                <a:solidFill>
                  <a:schemeClr val="tx1"/>
                </a:solidFill>
                <a:latin typeface="+mj-lt"/>
                <a:cs typeface="Tahoma" panose="020B0604030504040204"/>
              </a:rPr>
              <a:t>Koli</a:t>
            </a:r>
            <a:r>
              <a:rPr lang="en-IN" sz="3200" spc="-105" dirty="0" smtClean="0">
                <a:solidFill>
                  <a:schemeClr val="tx1"/>
                </a:solidFill>
                <a:latin typeface="+mj-lt"/>
                <a:cs typeface="Tahoma" panose="020B0604030504040204"/>
              </a:rPr>
              <a:t> - </a:t>
            </a:r>
            <a:r>
              <a:rPr lang="en-IN" sz="3200" spc="65" dirty="0" smtClean="0">
                <a:solidFill>
                  <a:schemeClr val="tx1"/>
                </a:solidFill>
                <a:latin typeface="+mj-lt"/>
                <a:cs typeface="Tahoma" panose="020B0604030504040204"/>
              </a:rPr>
              <a:t>233519</a:t>
            </a:r>
            <a:endParaRPr lang="en-IN" sz="3200" spc="65" dirty="0">
              <a:solidFill>
                <a:schemeClr val="tx1"/>
              </a:solidFill>
              <a:latin typeface="+mj-lt"/>
              <a:cs typeface="Tahoma" panose="020B0604030504040204"/>
            </a:endParaRPr>
          </a:p>
          <a:p>
            <a:pPr marL="12700" marR="273050">
              <a:lnSpc>
                <a:spcPct val="171000"/>
              </a:lnSpc>
              <a:spcBef>
                <a:spcPts val="415"/>
              </a:spcBef>
            </a:pPr>
            <a:r>
              <a:rPr lang="en-IN" sz="3200" spc="65" dirty="0" err="1">
                <a:solidFill>
                  <a:schemeClr val="tx1"/>
                </a:solidFill>
                <a:latin typeface="+mj-lt"/>
                <a:cs typeface="Tahoma" panose="020B0604030504040204"/>
              </a:rPr>
              <a:t>Sagar</a:t>
            </a:r>
            <a:r>
              <a:rPr lang="en-IN" sz="3200" spc="65" dirty="0">
                <a:solidFill>
                  <a:schemeClr val="tx1"/>
                </a:solidFill>
                <a:latin typeface="+mj-lt"/>
                <a:cs typeface="Tahoma" panose="020B0604030504040204"/>
              </a:rPr>
              <a:t> </a:t>
            </a:r>
            <a:r>
              <a:rPr lang="en-IN" sz="3200" spc="65" dirty="0" err="1">
                <a:solidFill>
                  <a:schemeClr val="tx1"/>
                </a:solidFill>
                <a:latin typeface="+mj-lt"/>
                <a:cs typeface="Tahoma" panose="020B0604030504040204"/>
              </a:rPr>
              <a:t>Khond</a:t>
            </a:r>
            <a:r>
              <a:rPr lang="en-IN" sz="3200" spc="65" dirty="0">
                <a:solidFill>
                  <a:schemeClr val="tx1"/>
                </a:solidFill>
                <a:latin typeface="+mj-lt"/>
                <a:cs typeface="Tahoma" panose="020B0604030504040204"/>
              </a:rPr>
              <a:t> </a:t>
            </a:r>
            <a:r>
              <a:rPr lang="en-IN" sz="3200" spc="65" dirty="0" smtClean="0">
                <a:solidFill>
                  <a:schemeClr val="tx1"/>
                </a:solidFill>
                <a:latin typeface="+mj-lt"/>
                <a:cs typeface="Tahoma" panose="020B0604030504040204"/>
              </a:rPr>
              <a:t>- 233543</a:t>
            </a:r>
            <a:r>
              <a:rPr lang="en-IN" sz="3200" spc="65" dirty="0" smtClean="0">
                <a:solidFill>
                  <a:srgbClr val="FFFFFF"/>
                </a:solidFill>
                <a:latin typeface="+mj-lt"/>
                <a:cs typeface="Tahoma" panose="020B0604030504040204"/>
              </a:rPr>
              <a:t>233543</a:t>
            </a:r>
            <a:r>
              <a:rPr lang="en-IN" sz="2800" spc="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 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4677407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spc="25" dirty="0">
                <a:latin typeface="+mj-lt"/>
                <a:cs typeface="Tahoma" panose="020B0604030504040204"/>
              </a:rPr>
              <a:t>Group</a:t>
            </a:r>
            <a:r>
              <a:rPr lang="en-IN" sz="3200" spc="-160" dirty="0">
                <a:latin typeface="+mj-lt"/>
                <a:cs typeface="Tahoma" panose="020B0604030504040204"/>
              </a:rPr>
              <a:t> </a:t>
            </a:r>
            <a:r>
              <a:rPr lang="en-IN" sz="3200" spc="50" dirty="0" smtClean="0">
                <a:latin typeface="+mj-lt"/>
                <a:cs typeface="Tahoma" panose="020B0604030504040204"/>
              </a:rPr>
              <a:t>No. - 28</a:t>
            </a:r>
            <a:endParaRPr lang="en-IN" sz="3200" dirty="0">
              <a:latin typeface="+mj-lt"/>
              <a:cs typeface="Tahoma" panose="020B060403050404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47CCC3-D763-4C88-0EF6-385E3E1DA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3268" y="829866"/>
            <a:ext cx="2532063" cy="1113234"/>
          </a:xfrm>
          <a:prstGeom prst="rect">
            <a:avLst/>
          </a:prstGeom>
        </p:spPr>
      </p:pic>
      <p:pic>
        <p:nvPicPr>
          <p:cNvPr id="6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49600" y="495300"/>
            <a:ext cx="1742312" cy="256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454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47800" y="952500"/>
            <a:ext cx="15035414" cy="84382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IN" sz="5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 F1 SCORES</a:t>
            </a:r>
            <a:endParaRPr lang="en-IN" sz="5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E6DEB30-B26A-CA94-A2A5-60077744A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91138"/>
              </p:ext>
            </p:extLst>
          </p:nvPr>
        </p:nvGraphicFramePr>
        <p:xfrm>
          <a:off x="2959792" y="3086100"/>
          <a:ext cx="12268202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4101">
                  <a:extLst>
                    <a:ext uri="{9D8B030D-6E8A-4147-A177-3AD203B41FA5}">
                      <a16:colId xmlns:a16="http://schemas.microsoft.com/office/drawing/2014/main" val="4217117205"/>
                    </a:ext>
                  </a:extLst>
                </a:gridCol>
                <a:gridCol w="6134101">
                  <a:extLst>
                    <a:ext uri="{9D8B030D-6E8A-4147-A177-3AD203B41FA5}">
                      <a16:colId xmlns:a16="http://schemas.microsoft.com/office/drawing/2014/main" val="1773542822"/>
                    </a:ext>
                  </a:extLst>
                </a:gridCol>
              </a:tblGrid>
              <a:tr h="10820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/>
                        </a:rPr>
                        <a:t>F1 score</a:t>
                      </a:r>
                      <a:endParaRPr lang="en-US" sz="2800" dirty="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809451"/>
                  </a:ext>
                </a:extLst>
              </a:tr>
              <a:tr h="10820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200" b="0" i="0" u="none" strike="noStrike" noProof="0" dirty="0" smtClean="0">
                          <a:latin typeface="Arial"/>
                        </a:rPr>
                        <a:t>Logistic</a:t>
                      </a:r>
                      <a:r>
                        <a:rPr lang="en-US" sz="3200" b="0" i="0" u="none" strike="noStrike" baseline="0" noProof="0" dirty="0" smtClean="0">
                          <a:latin typeface="Arial"/>
                        </a:rPr>
                        <a:t> Regression</a:t>
                      </a:r>
                      <a:endParaRPr lang="en-US" sz="3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Arial"/>
                        </a:rPr>
                        <a:t>42</a:t>
                      </a:r>
                      <a:endParaRPr lang="en-US" sz="3200" dirty="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679325"/>
                  </a:ext>
                </a:extLst>
              </a:tr>
              <a:tr h="10820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200" b="0" i="0" u="none" strike="noStrike" noProof="0" dirty="0">
                          <a:latin typeface="Arial"/>
                        </a:rPr>
                        <a:t>Random Forest</a:t>
                      </a:r>
                      <a:endParaRPr lang="en-US" sz="3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Arial"/>
                        </a:rPr>
                        <a:t>87.5</a:t>
                      </a:r>
                      <a:endParaRPr lang="en-US" sz="3200" dirty="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170912"/>
                  </a:ext>
                </a:extLst>
              </a:tr>
              <a:tr h="10820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200" dirty="0" smtClean="0">
                          <a:latin typeface="Arial"/>
                        </a:rPr>
                        <a:t>Gradient Boosting</a:t>
                      </a:r>
                      <a:endParaRPr lang="en-US" sz="3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Arial"/>
                        </a:rPr>
                        <a:t>87.5</a:t>
                      </a:r>
                      <a:endParaRPr lang="en-US" sz="3200" dirty="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024577"/>
                  </a:ext>
                </a:extLst>
              </a:tr>
              <a:tr h="10820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0" i="0" u="none" strike="noStrike" noProof="0" dirty="0" smtClean="0">
                          <a:latin typeface="Arial"/>
                        </a:rPr>
                        <a:t> </a:t>
                      </a:r>
                      <a:r>
                        <a:rPr lang="en-US" sz="3200" b="0" i="0" u="none" strike="noStrike" noProof="0" dirty="0" smtClean="0">
                          <a:latin typeface="Arial"/>
                        </a:rPr>
                        <a:t>SVM</a:t>
                      </a:r>
                      <a:endParaRPr lang="en-US" sz="3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Arial"/>
                        </a:rPr>
                        <a:t>55</a:t>
                      </a:r>
                    </a:p>
                    <a:p>
                      <a:pPr algn="ctr"/>
                      <a:endParaRPr lang="en-US" sz="2800" dirty="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7377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5867400" y="1943100"/>
            <a:ext cx="7162800" cy="84382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5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  <a:endParaRPr lang="en-US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59871-F366-B370-1D3B-62A6B2A41A58}"/>
              </a:ext>
            </a:extLst>
          </p:cNvPr>
          <p:cNvSpPr txBox="1"/>
          <p:nvPr/>
        </p:nvSpPr>
        <p:spPr>
          <a:xfrm>
            <a:off x="3733800" y="3924300"/>
            <a:ext cx="10035736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q"/>
            </a:pPr>
            <a:r>
              <a:rPr lang="en-US" sz="2800" dirty="0" smtClean="0">
                <a:latin typeface="Arial"/>
                <a:cs typeface="Arial"/>
              </a:rPr>
              <a:t>Found out Random Forest and Gradient Boosting models performing </a:t>
            </a:r>
            <a:r>
              <a:rPr lang="en-US" sz="2800" dirty="0">
                <a:latin typeface="Arial"/>
                <a:cs typeface="Arial"/>
              </a:rPr>
              <a:t>best for this dataset.</a:t>
            </a:r>
            <a:endParaRPr lang="en-US" dirty="0"/>
          </a:p>
          <a:p>
            <a:pPr marL="457200" indent="-457200">
              <a:buFont typeface="Wingdings"/>
              <a:buChar char="q"/>
            </a:pPr>
            <a:endParaRPr lang="en-US" sz="2800" dirty="0">
              <a:latin typeface="Arial"/>
              <a:cs typeface="Arial"/>
            </a:endParaRPr>
          </a:p>
          <a:p>
            <a:pPr marL="457200" indent="-457200">
              <a:buFont typeface="Wingdings"/>
              <a:buChar char="q"/>
            </a:pPr>
            <a:r>
              <a:rPr lang="en-US" sz="2800" dirty="0" smtClean="0">
                <a:latin typeface="Arial"/>
                <a:ea typeface="+mn-lt"/>
                <a:cs typeface="+mn-lt"/>
              </a:rPr>
              <a:t>So we kept Gradient Boosting model for prediction.</a:t>
            </a:r>
            <a:endParaRPr lang="en-US" sz="2800" dirty="0" smtClean="0">
              <a:latin typeface="Arial"/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219200" y="1638300"/>
            <a:ext cx="13969124" cy="84382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5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  <a:endParaRPr lang="en-IN" sz="5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E548AD-D00C-A0F3-4FFB-E1BA048DD3F1}"/>
              </a:ext>
            </a:extLst>
          </p:cNvPr>
          <p:cNvSpPr txBox="1"/>
          <p:nvPr/>
        </p:nvSpPr>
        <p:spPr>
          <a:xfrm>
            <a:off x="2895600" y="3924300"/>
            <a:ext cx="13309053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Arial"/>
                <a:ea typeface="+mn-lt"/>
                <a:cs typeface="+mn-lt"/>
              </a:rPr>
              <a:t>• Dataset </a:t>
            </a:r>
            <a:r>
              <a:rPr lang="en-US" sz="2800" dirty="0" smtClean="0">
                <a:latin typeface="Arial"/>
                <a:ea typeface="+mn-lt"/>
                <a:cs typeface="+mn-lt"/>
              </a:rPr>
              <a:t>Link-</a:t>
            </a:r>
            <a:endParaRPr lang="en-US" sz="2800" dirty="0">
              <a:latin typeface="Arial"/>
              <a:cs typeface="Arial"/>
            </a:endParaRPr>
          </a:p>
          <a:p>
            <a:r>
              <a:rPr lang="en-US" sz="2800" dirty="0">
                <a:latin typeface="Arial"/>
                <a:ea typeface="+mn-lt"/>
                <a:cs typeface="+mn-lt"/>
                <a:hlinkClick r:id="rId2"/>
              </a:rPr>
              <a:t>https://fredhelp.stlouisfed.org/#</a:t>
            </a:r>
            <a:r>
              <a:rPr lang="en-US" sz="2800" dirty="0" smtClean="0">
                <a:latin typeface="Arial"/>
                <a:ea typeface="+mn-lt"/>
                <a:cs typeface="+mn-lt"/>
                <a:hlinkClick r:id="rId2"/>
              </a:rPr>
              <a:t>fred-data-how-can-i-download-data-from-fred</a:t>
            </a:r>
            <a:endParaRPr lang="en-US" sz="2800" dirty="0" smtClean="0">
              <a:latin typeface="Arial"/>
              <a:ea typeface="+mn-lt"/>
              <a:cs typeface="+mn-lt"/>
            </a:endParaRPr>
          </a:p>
          <a:p>
            <a:endParaRPr lang="en-US" sz="2800" dirty="0" smtClean="0">
              <a:latin typeface="Arial"/>
              <a:ea typeface="+mn-lt"/>
              <a:cs typeface="+mn-lt"/>
            </a:endParaRPr>
          </a:p>
          <a:p>
            <a:r>
              <a:rPr lang="en-US" sz="2800" dirty="0" smtClean="0">
                <a:latin typeface="Arial"/>
                <a:ea typeface="+mn-lt"/>
                <a:cs typeface="+mn-lt"/>
              </a:rPr>
              <a:t>• </a:t>
            </a:r>
            <a:r>
              <a:rPr lang="en-US" sz="2800" dirty="0">
                <a:latin typeface="Arial"/>
                <a:ea typeface="+mn-lt"/>
                <a:cs typeface="+mn-lt"/>
              </a:rPr>
              <a:t>SKlearn documentation-</a:t>
            </a:r>
            <a:endParaRPr lang="en-US" sz="2800" dirty="0">
              <a:latin typeface="Arial"/>
              <a:cs typeface="Arial"/>
            </a:endParaRPr>
          </a:p>
          <a:p>
            <a:r>
              <a:rPr lang="en-US" sz="2800" dirty="0">
                <a:latin typeface="Arial"/>
                <a:ea typeface="+mn-lt"/>
                <a:cs typeface="+mn-lt"/>
                <a:hlinkClick r:id="rId3"/>
              </a:rPr>
              <a:t>https://</a:t>
            </a:r>
            <a:r>
              <a:rPr lang="en-US" sz="2800" dirty="0" smtClean="0">
                <a:latin typeface="Arial"/>
                <a:ea typeface="+mn-lt"/>
                <a:cs typeface="+mn-lt"/>
                <a:hlinkClick r:id="rId3"/>
              </a:rPr>
              <a:t>scikit-learn.org/0.21/documentation.html</a:t>
            </a:r>
            <a:endParaRPr lang="en-US"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0" y="3238500"/>
            <a:ext cx="4876800" cy="2182268"/>
          </a:xfrm>
        </p:spPr>
        <p:txBody>
          <a:bodyPr>
            <a:normAutofit/>
          </a:bodyPr>
          <a:lstStyle/>
          <a:p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491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076699"/>
            <a:ext cx="6705600" cy="1231106"/>
          </a:xfrm>
        </p:spPr>
        <p:txBody>
          <a:bodyPr>
            <a:normAutofit fontScale="90000"/>
          </a:bodyPr>
          <a:lstStyle/>
          <a:p>
            <a:r>
              <a:rPr lang="en-US" sz="8000" dirty="0" smtClean="0">
                <a:solidFill>
                  <a:srgbClr val="FF0000"/>
                </a:solidFill>
              </a:rPr>
              <a:t> </a:t>
            </a:r>
            <a:r>
              <a:rPr lang="en-US" sz="8000" dirty="0" smtClean="0">
                <a:solidFill>
                  <a:schemeClr val="tx1"/>
                </a:solidFill>
              </a:rPr>
              <a:t>RECESSION</a:t>
            </a:r>
            <a:endParaRPr lang="en-IN" sz="80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0"/>
            <a:ext cx="111252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1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85800" y="1104900"/>
            <a:ext cx="15622204" cy="84382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5400" b="1" dirty="0">
                <a:latin typeface="Trebuchet MS" panose="020B0603020202020204"/>
                <a:cs typeface="Trebuchet MS" panose="020B0603020202020204"/>
              </a:rPr>
              <a:t> </a:t>
            </a:r>
            <a:r>
              <a:rPr lang="en-US" sz="5400" b="1" dirty="0" smtClean="0">
                <a:latin typeface="Trebuchet MS" panose="020B0603020202020204"/>
                <a:cs typeface="Trebuchet MS" panose="020B0603020202020204"/>
              </a:rPr>
              <a:t>OBJECTIVES</a:t>
            </a:r>
            <a:endParaRPr lang="en-US" sz="5400" b="1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48F428-2E98-7BA6-A5E6-A9A466C22D3D}"/>
              </a:ext>
            </a:extLst>
          </p:cNvPr>
          <p:cNvSpPr txBox="1"/>
          <p:nvPr/>
        </p:nvSpPr>
        <p:spPr>
          <a:xfrm>
            <a:off x="3048000" y="3314700"/>
            <a:ext cx="12799629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en-US" sz="2800" dirty="0">
                <a:latin typeface="Arial"/>
                <a:ea typeface="+mn-lt"/>
                <a:cs typeface="+mn-lt"/>
              </a:rPr>
              <a:t> The main objective of this project is to extract patterns from the dataset and use the trained models to predict </a:t>
            </a:r>
            <a:r>
              <a:rPr lang="en-US" sz="2800" dirty="0" smtClean="0">
                <a:latin typeface="Arial"/>
                <a:ea typeface="+mn-lt"/>
                <a:cs typeface="+mn-lt"/>
              </a:rPr>
              <a:t>Recession or No Recession based on the </a:t>
            </a:r>
            <a:r>
              <a:rPr lang="en-US" sz="2800" dirty="0">
                <a:latin typeface="Arial"/>
                <a:ea typeface="+mn-lt"/>
                <a:cs typeface="+mn-lt"/>
              </a:rPr>
              <a:t>user input. </a:t>
            </a:r>
            <a:endParaRPr lang="en-US" dirty="0">
              <a:cs typeface="Calibri"/>
            </a:endParaRPr>
          </a:p>
          <a:p>
            <a:endParaRPr lang="en-US" sz="2800" dirty="0">
              <a:latin typeface="Arial"/>
              <a:ea typeface="+mn-lt"/>
              <a:cs typeface="+mn-lt"/>
            </a:endParaRPr>
          </a:p>
          <a:p>
            <a:endParaRPr lang="en-US" sz="2800" dirty="0">
              <a:latin typeface="Arial"/>
              <a:ea typeface="+mn-lt"/>
              <a:cs typeface="+mn-lt"/>
            </a:endParaRPr>
          </a:p>
          <a:p>
            <a:pPr marL="285750" indent="-285750">
              <a:buFont typeface="Wingdings"/>
              <a:buChar char="q"/>
            </a:pPr>
            <a:r>
              <a:rPr lang="en-US" sz="2800" dirty="0">
                <a:latin typeface="Arial"/>
                <a:ea typeface="+mn-lt"/>
                <a:cs typeface="+mn-lt"/>
              </a:rPr>
              <a:t> </a:t>
            </a:r>
            <a:r>
              <a:rPr lang="en-US" sz="2800" dirty="0" smtClean="0">
                <a:latin typeface="Arial"/>
                <a:ea typeface="+mn-lt"/>
                <a:cs typeface="+mn-lt"/>
              </a:rPr>
              <a:t>In this project we have developed four different Machine Learning models. </a:t>
            </a:r>
            <a:r>
              <a:rPr lang="en-US" sz="2800" dirty="0">
                <a:latin typeface="Arial"/>
                <a:ea typeface="+mn-lt"/>
                <a:cs typeface="+mn-lt"/>
              </a:rPr>
              <a:t> </a:t>
            </a:r>
          </a:p>
          <a:p>
            <a:pPr marL="285750" indent="-285750">
              <a:buFont typeface="Wingdings"/>
              <a:buChar char="q"/>
            </a:pPr>
            <a:endParaRPr lang="en-US" sz="2800" dirty="0">
              <a:latin typeface="Arial"/>
              <a:cs typeface="Calibri"/>
            </a:endParaRPr>
          </a:p>
          <a:p>
            <a:pPr marL="285750" indent="-285750">
              <a:buFont typeface="Wingdings"/>
              <a:buChar char="q"/>
            </a:pPr>
            <a:endParaRPr lang="en-US" sz="2800" dirty="0">
              <a:latin typeface="Arial"/>
              <a:cs typeface="Calibri"/>
            </a:endParaRPr>
          </a:p>
          <a:p>
            <a:pPr marL="285750" indent="-285750">
              <a:buFont typeface="Wingdings"/>
              <a:buChar char="q"/>
            </a:pPr>
            <a:r>
              <a:rPr lang="en-US" sz="2800" dirty="0">
                <a:latin typeface="Arial"/>
                <a:cs typeface="Calibri"/>
              </a:rPr>
              <a:t> Best performed model will be used for prediction.</a:t>
            </a:r>
          </a:p>
          <a:p>
            <a:pPr marL="285750" indent="-285750">
              <a:buFont typeface="Wingdings"/>
              <a:buChar char="q"/>
            </a:pPr>
            <a:endParaRPr lang="en-US" sz="2800" dirty="0">
              <a:latin typeface="Arial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85800" y="952500"/>
            <a:ext cx="14859000" cy="93615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6000" b="1" dirty="0">
                <a:latin typeface="Trebuchet MS" panose="020B0603020202020204"/>
                <a:cs typeface="Trebuchet MS" panose="020B0603020202020204"/>
              </a:rPr>
              <a:t> </a:t>
            </a:r>
            <a:r>
              <a:rPr lang="en-US" sz="6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</a:t>
            </a:r>
            <a:endParaRPr lang="en-US" sz="6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E72EA-7840-05ED-5FF0-689B4738C1A9}"/>
              </a:ext>
            </a:extLst>
          </p:cNvPr>
          <p:cNvSpPr txBox="1"/>
          <p:nvPr/>
        </p:nvSpPr>
        <p:spPr>
          <a:xfrm>
            <a:off x="3276600" y="3390900"/>
            <a:ext cx="11706725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en-US" sz="3200" dirty="0">
                <a:latin typeface="Arial"/>
                <a:cs typeface="Arial"/>
              </a:rPr>
              <a:t> We have collected dataset from Federal Reserve Economic Data (FRED</a:t>
            </a:r>
            <a:r>
              <a:rPr lang="en-US" sz="3200" dirty="0" smtClean="0">
                <a:latin typeface="Arial"/>
                <a:cs typeface="Arial"/>
              </a:rPr>
              <a:t>). It </a:t>
            </a:r>
            <a:r>
              <a:rPr lang="en-US" sz="3200" dirty="0">
                <a:latin typeface="Arial"/>
                <a:cs typeface="Arial"/>
              </a:rPr>
              <a:t>is a database maintained by the Research division of the Federal Reserve Bank of </a:t>
            </a:r>
            <a:r>
              <a:rPr lang="en-US" sz="3200" dirty="0" smtClean="0">
                <a:latin typeface="Arial"/>
                <a:cs typeface="Arial"/>
              </a:rPr>
              <a:t>US.</a:t>
            </a:r>
          </a:p>
          <a:p>
            <a:pPr marL="285750" indent="-285750">
              <a:buFont typeface="Wingdings"/>
              <a:buChar char="q"/>
            </a:pPr>
            <a:endParaRPr lang="en-US" sz="3200" dirty="0">
              <a:latin typeface="Arial"/>
              <a:cs typeface="Calibri"/>
            </a:endParaRPr>
          </a:p>
          <a:p>
            <a:pPr marL="285750" indent="-285750">
              <a:buFont typeface="Wingdings"/>
              <a:buChar char="q"/>
            </a:pPr>
            <a:r>
              <a:rPr lang="en-US" sz="3200" dirty="0">
                <a:latin typeface="Arial"/>
                <a:cs typeface="Calibri"/>
              </a:rPr>
              <a:t> Dataset </a:t>
            </a:r>
            <a:r>
              <a:rPr lang="en-US" sz="3200" dirty="0" smtClean="0">
                <a:latin typeface="Arial"/>
                <a:cs typeface="Calibri"/>
              </a:rPr>
              <a:t>contains 75 years of economic data (1947-2022).</a:t>
            </a:r>
          </a:p>
          <a:p>
            <a:pPr marL="285750" indent="-285750">
              <a:buFont typeface="Wingdings"/>
              <a:buChar char="q"/>
            </a:pPr>
            <a:endParaRPr lang="en-US" sz="3200" dirty="0">
              <a:latin typeface="Arial"/>
              <a:cs typeface="Calibri"/>
            </a:endParaRPr>
          </a:p>
          <a:p>
            <a:pPr marL="285750" indent="-285750">
              <a:buFont typeface="Wingdings"/>
              <a:buChar char="q"/>
            </a:pPr>
            <a:r>
              <a:rPr lang="en-US" sz="3200" dirty="0">
                <a:latin typeface="Arial"/>
                <a:cs typeface="Calibri"/>
              </a:rPr>
              <a:t> The final data set is formed by merging 10 different data sets of key economic indicators.</a:t>
            </a:r>
            <a:endParaRPr lang="en-US" sz="3200" dirty="0"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42900"/>
            <a:ext cx="15544800" cy="61555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KEY ECONOMIC INDICATORS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50676"/>
            <a:ext cx="17221200" cy="8991600"/>
          </a:xfrm>
        </p:spPr>
        <p:txBody>
          <a:bodyPr>
            <a:normAutofit fontScale="92500" lnSpcReduction="10000"/>
          </a:bodyPr>
          <a:lstStyle/>
          <a:p>
            <a:endParaRPr lang="en-IN" dirty="0" smtClean="0"/>
          </a:p>
          <a:p>
            <a:r>
              <a:rPr lang="en-IN" sz="3200" b="1" dirty="0" smtClean="0"/>
              <a:t>1. Debt To GDP Ratio : </a:t>
            </a:r>
            <a:r>
              <a:rPr lang="en-US" sz="3200" dirty="0" smtClean="0"/>
              <a:t>A Debt-to-GDP </a:t>
            </a:r>
            <a:r>
              <a:rPr lang="en-US" sz="3200" dirty="0"/>
              <a:t>ratio is an indicator on how much a debt a country owes and how much it produces to pay off its </a:t>
            </a:r>
            <a:r>
              <a:rPr lang="en-US" sz="3200" dirty="0" smtClean="0"/>
              <a:t>debts.</a:t>
            </a:r>
          </a:p>
          <a:p>
            <a:pPr marL="514350" indent="-514350">
              <a:buAutoNum type="arabicPeriod"/>
            </a:pPr>
            <a:endParaRPr lang="en-US" sz="3200" dirty="0"/>
          </a:p>
          <a:p>
            <a:r>
              <a:rPr lang="en-US" sz="3200" b="1" dirty="0" smtClean="0"/>
              <a:t>2</a:t>
            </a:r>
            <a:r>
              <a:rPr lang="en-US" sz="3200" b="1" dirty="0"/>
              <a:t>. Consumer Confidence Index : </a:t>
            </a:r>
            <a:r>
              <a:rPr lang="en-US" sz="3200" dirty="0"/>
              <a:t>It provides an indication of future developments of households consumption and saving, based on their expected financial situation, unemployment and capability of savings. 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b="1" dirty="0" smtClean="0"/>
              <a:t>3. Federal Funds : </a:t>
            </a:r>
            <a:r>
              <a:rPr lang="en-US" sz="3200" dirty="0" smtClean="0"/>
              <a:t>Fed </a:t>
            </a:r>
            <a:r>
              <a:rPr lang="en-US" sz="3200" dirty="0"/>
              <a:t>funds are excess reserves that commercial banks and other financial institutions deposit at regional Federal Reserve banks; these funds can be </a:t>
            </a:r>
            <a:r>
              <a:rPr lang="en-US" sz="3200" dirty="0" smtClean="0"/>
              <a:t>lent to other market participants like businesses and people.</a:t>
            </a:r>
          </a:p>
          <a:p>
            <a:endParaRPr lang="en-US" sz="3200" dirty="0"/>
          </a:p>
          <a:p>
            <a:r>
              <a:rPr lang="en-US" sz="3200" b="1" dirty="0"/>
              <a:t>4. Housing </a:t>
            </a:r>
            <a:r>
              <a:rPr lang="en-US" sz="3200" b="1" dirty="0" smtClean="0"/>
              <a:t>Price : </a:t>
            </a:r>
            <a:r>
              <a:rPr lang="en-US" sz="3200" dirty="0" smtClean="0"/>
              <a:t>Housing </a:t>
            </a:r>
            <a:r>
              <a:rPr lang="en-US" sz="3200" dirty="0"/>
              <a:t>prices include housing rent </a:t>
            </a:r>
            <a:r>
              <a:rPr lang="en-US" sz="3200" dirty="0" smtClean="0"/>
              <a:t>prices, </a:t>
            </a:r>
            <a:r>
              <a:rPr lang="en-US" sz="3200" dirty="0"/>
              <a:t>real and nominal house </a:t>
            </a:r>
            <a:r>
              <a:rPr lang="en-US" sz="3200" dirty="0" smtClean="0"/>
              <a:t>prices, </a:t>
            </a:r>
            <a:r>
              <a:rPr lang="en-US" sz="3200" dirty="0"/>
              <a:t>and ratios of price to rent and price to </a:t>
            </a:r>
            <a:r>
              <a:rPr lang="en-US" sz="3200" dirty="0" smtClean="0"/>
              <a:t>income.</a:t>
            </a:r>
          </a:p>
          <a:p>
            <a:endParaRPr lang="en-US" sz="3200" dirty="0"/>
          </a:p>
          <a:p>
            <a:r>
              <a:rPr lang="en-US" sz="3200" b="1" dirty="0"/>
              <a:t>5. </a:t>
            </a:r>
            <a:r>
              <a:rPr lang="en-US" sz="3200" b="1" dirty="0" err="1"/>
              <a:t>Infliation</a:t>
            </a:r>
            <a:r>
              <a:rPr lang="en-US" sz="3200" b="1" dirty="0"/>
              <a:t> </a:t>
            </a:r>
            <a:r>
              <a:rPr lang="en-US" sz="3200" b="1" dirty="0" smtClean="0"/>
              <a:t>CPI : </a:t>
            </a:r>
            <a:r>
              <a:rPr lang="en-US" sz="3200" dirty="0" smtClean="0"/>
              <a:t>It </a:t>
            </a:r>
            <a:r>
              <a:rPr lang="en-US" sz="3200" dirty="0"/>
              <a:t>is defined as the change in the prices of a basket of goods and services that are typically purchased by specific groups of households.</a:t>
            </a:r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864488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333500"/>
            <a:ext cx="17221200" cy="7467600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 smtClean="0"/>
              <a:t>6. M2 </a:t>
            </a:r>
            <a:r>
              <a:rPr lang="en-US" sz="3200" b="1" dirty="0"/>
              <a:t>velocity : </a:t>
            </a:r>
            <a:r>
              <a:rPr lang="en-US" sz="3200" dirty="0"/>
              <a:t>The velocity of money is the frequency at which one unit of currency is used to purchase domestically- produced goods and services within a given time period</a:t>
            </a:r>
            <a:r>
              <a:rPr lang="en-US" sz="3200" dirty="0" smtClean="0"/>
              <a:t>.</a:t>
            </a:r>
          </a:p>
          <a:p>
            <a:endParaRPr lang="en-US" sz="3200" dirty="0"/>
          </a:p>
          <a:p>
            <a:r>
              <a:rPr lang="en-US" sz="3200" dirty="0"/>
              <a:t>7. </a:t>
            </a:r>
            <a:r>
              <a:rPr lang="en-US" sz="3200" b="1" dirty="0" smtClean="0"/>
              <a:t>Manufacturing </a:t>
            </a:r>
            <a:r>
              <a:rPr lang="en-US" sz="3200" b="1" dirty="0"/>
              <a:t>Output : </a:t>
            </a:r>
            <a:r>
              <a:rPr lang="en-US" sz="3200" dirty="0"/>
              <a:t>It is the result of an economic process that has used inputs to produce a product or service that is available for sale or use somewhere </a:t>
            </a:r>
            <a:r>
              <a:rPr lang="en-US" sz="3200" dirty="0" smtClean="0"/>
              <a:t>else within a year.</a:t>
            </a:r>
          </a:p>
          <a:p>
            <a:endParaRPr lang="en-US" sz="3200" dirty="0"/>
          </a:p>
          <a:p>
            <a:r>
              <a:rPr lang="en-US" sz="3200" b="1" dirty="0"/>
              <a:t>8. Market cap to GDP ratio : </a:t>
            </a:r>
            <a:r>
              <a:rPr lang="en-US" sz="3200" dirty="0"/>
              <a:t>The stock market cap-to-GDP ratio is used to determine whether an overall market is undervalued or overvalued compared to a historical average</a:t>
            </a:r>
            <a:r>
              <a:rPr lang="en-US" sz="3200" dirty="0" smtClean="0"/>
              <a:t>.</a:t>
            </a:r>
          </a:p>
          <a:p>
            <a:endParaRPr lang="en-US" sz="3200" dirty="0"/>
          </a:p>
          <a:p>
            <a:r>
              <a:rPr lang="en-US" sz="3200" b="1" dirty="0"/>
              <a:t>9. Treasury Yield Curve : </a:t>
            </a:r>
            <a:r>
              <a:rPr lang="en-US" sz="3200" dirty="0"/>
              <a:t>This curve refers to a line chart that depicts the yields of short-term Treasury bills compared to the yields of long-term Treasury notes and bonds</a:t>
            </a:r>
            <a:r>
              <a:rPr lang="en-US" sz="3200" dirty="0" smtClean="0"/>
              <a:t>.</a:t>
            </a:r>
          </a:p>
          <a:p>
            <a:endParaRPr lang="en-US" sz="3200" dirty="0"/>
          </a:p>
          <a:p>
            <a:r>
              <a:rPr lang="en-US" sz="3200" b="1" dirty="0"/>
              <a:t>10. Unemployment Rate : </a:t>
            </a:r>
            <a:r>
              <a:rPr lang="en-US" sz="3200" dirty="0"/>
              <a:t>The unemployed are people of working age who are without work, are available for work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6917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71500"/>
            <a:ext cx="15544800" cy="829508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DATA CLEANING</a:t>
            </a:r>
            <a:endParaRPr lang="en-IN" sz="4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90700"/>
            <a:ext cx="16383000" cy="6643509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Wingdings"/>
              <a:buChar char="q"/>
            </a:pPr>
            <a:r>
              <a:rPr lang="en-US" sz="3200" dirty="0" smtClean="0">
                <a:latin typeface="Arial"/>
                <a:cs typeface="Arial"/>
              </a:rPr>
              <a:t> The </a:t>
            </a:r>
            <a:r>
              <a:rPr lang="en-US" sz="3200" dirty="0">
                <a:latin typeface="Arial"/>
                <a:cs typeface="Arial"/>
              </a:rPr>
              <a:t>date column in each individual </a:t>
            </a:r>
            <a:r>
              <a:rPr lang="en-US" sz="3200" dirty="0" err="1">
                <a:latin typeface="Arial"/>
                <a:cs typeface="Arial"/>
              </a:rPr>
              <a:t>dataframe</a:t>
            </a:r>
            <a:r>
              <a:rPr lang="en-US" sz="3200" dirty="0">
                <a:latin typeface="Arial"/>
                <a:cs typeface="Arial"/>
              </a:rPr>
              <a:t> is split to get month and year columns </a:t>
            </a:r>
            <a:r>
              <a:rPr lang="en-US" sz="3200" dirty="0" smtClean="0">
                <a:latin typeface="Arial"/>
                <a:cs typeface="Arial"/>
              </a:rPr>
              <a:t>separately.</a:t>
            </a:r>
            <a:endParaRPr lang="en-US" sz="3200" dirty="0">
              <a:latin typeface="Arial"/>
              <a:cs typeface="Arial"/>
            </a:endParaRPr>
          </a:p>
          <a:p>
            <a:pPr marL="285750" indent="-285750">
              <a:buFont typeface="Wingdings"/>
              <a:buChar char="q"/>
            </a:pPr>
            <a:endParaRPr lang="en-US" sz="3200" dirty="0">
              <a:latin typeface="Arial"/>
              <a:cs typeface="Calibri"/>
            </a:endParaRPr>
          </a:p>
          <a:p>
            <a:pPr marL="285750" indent="-285750">
              <a:buFont typeface="Wingdings"/>
              <a:buChar char="q"/>
            </a:pPr>
            <a:r>
              <a:rPr lang="en-US" sz="3200" dirty="0">
                <a:latin typeface="Arial"/>
                <a:cs typeface="Calibri"/>
              </a:rPr>
              <a:t> The whole is converted into a single format, with each month per year.</a:t>
            </a:r>
          </a:p>
          <a:p>
            <a:endParaRPr lang="en-US" sz="3200" dirty="0">
              <a:latin typeface="Arial"/>
              <a:cs typeface="Calibri"/>
            </a:endParaRPr>
          </a:p>
          <a:p>
            <a:pPr marL="285750" indent="-285750">
              <a:buFont typeface="Wingdings"/>
              <a:buChar char="q"/>
            </a:pPr>
            <a:r>
              <a:rPr lang="en-US" sz="3200" dirty="0">
                <a:latin typeface="Arial"/>
                <a:cs typeface="Calibri"/>
              </a:rPr>
              <a:t> For quarterly datasets, this was achieved by using the quarterly value for every month of that quarter</a:t>
            </a:r>
            <a:r>
              <a:rPr lang="en-US" sz="3200" dirty="0" smtClean="0">
                <a:latin typeface="Arial"/>
                <a:cs typeface="Calibri"/>
              </a:rPr>
              <a:t>.</a:t>
            </a:r>
          </a:p>
          <a:p>
            <a:endParaRPr lang="en-US" sz="3200" dirty="0" smtClean="0">
              <a:latin typeface="Arial"/>
              <a:cs typeface="Calibri"/>
            </a:endParaRPr>
          </a:p>
          <a:p>
            <a:pPr marL="285750" indent="-285750">
              <a:buFont typeface="Wingdings"/>
              <a:buChar char="q"/>
            </a:pPr>
            <a:r>
              <a:rPr lang="en-US" sz="3200" dirty="0" smtClean="0">
                <a:latin typeface="Arial"/>
                <a:cs typeface="Calibri"/>
              </a:rPr>
              <a:t> Since most </a:t>
            </a:r>
            <a:r>
              <a:rPr lang="en-US" sz="3200" dirty="0">
                <a:latin typeface="Arial"/>
                <a:cs typeface="Calibri"/>
              </a:rPr>
              <a:t>of the values before 1987 are </a:t>
            </a:r>
            <a:r>
              <a:rPr lang="en-US" sz="3200" dirty="0" err="1" smtClean="0">
                <a:latin typeface="Arial"/>
                <a:cs typeface="Calibri"/>
              </a:rPr>
              <a:t>NaN</a:t>
            </a:r>
            <a:r>
              <a:rPr lang="en-US" sz="3200" dirty="0" smtClean="0">
                <a:latin typeface="Arial"/>
                <a:cs typeface="Calibri"/>
              </a:rPr>
              <a:t> </a:t>
            </a:r>
            <a:r>
              <a:rPr lang="en-US" sz="3200" dirty="0">
                <a:latin typeface="Arial"/>
                <a:cs typeface="Calibri"/>
              </a:rPr>
              <a:t>values, so we decided to drop those </a:t>
            </a:r>
            <a:r>
              <a:rPr lang="en-US" sz="3200" dirty="0" smtClean="0">
                <a:latin typeface="Arial"/>
                <a:cs typeface="Calibri"/>
              </a:rPr>
              <a:t>      values.</a:t>
            </a:r>
          </a:p>
          <a:p>
            <a:pPr marL="285750" indent="-285750">
              <a:buFont typeface="Wingdings"/>
              <a:buChar char="q"/>
            </a:pPr>
            <a:endParaRPr lang="en-US" sz="3200" dirty="0" smtClean="0">
              <a:latin typeface="Arial"/>
              <a:cs typeface="Calibri"/>
            </a:endParaRPr>
          </a:p>
          <a:p>
            <a:pPr marL="285750" indent="-285750">
              <a:buFont typeface="Wingdings"/>
              <a:buChar char="q"/>
            </a:pPr>
            <a:r>
              <a:rPr lang="en-US" sz="3200" dirty="0" smtClean="0">
                <a:latin typeface="Arial"/>
                <a:cs typeface="Calibri"/>
              </a:rPr>
              <a:t> We </a:t>
            </a:r>
            <a:r>
              <a:rPr lang="en-US" sz="3200" dirty="0">
                <a:latin typeface="Arial"/>
                <a:cs typeface="Calibri"/>
              </a:rPr>
              <a:t>filled the missing values after 1987 with the mean of that particular column</a:t>
            </a:r>
            <a:r>
              <a:rPr lang="en-US" sz="3200" dirty="0" smtClean="0">
                <a:latin typeface="Arial"/>
                <a:cs typeface="Calibri"/>
              </a:rPr>
              <a:t>.</a:t>
            </a:r>
            <a:endParaRPr lang="en-US" sz="3200" dirty="0">
              <a:latin typeface="Arial"/>
              <a:cs typeface="Calibri"/>
            </a:endParaRPr>
          </a:p>
          <a:p>
            <a:pPr marL="285750" indent="-285750">
              <a:buFont typeface="Wingdings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3043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676400" y="723900"/>
            <a:ext cx="13944600" cy="84382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5400" b="1" dirty="0" smtClean="0">
                <a:latin typeface="Trebuchet MS"/>
                <a:ea typeface="+mn-lt"/>
                <a:cs typeface="+mn-lt"/>
              </a:rPr>
              <a:t>EXPLORATORY DATA ANALYSIS</a:t>
            </a:r>
            <a:endParaRPr lang="en-US" sz="5400" b="1" dirty="0">
              <a:latin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35FD8A-ABDD-3D97-DFF3-2425DC919DC8}"/>
              </a:ext>
            </a:extLst>
          </p:cNvPr>
          <p:cNvSpPr txBox="1"/>
          <p:nvPr/>
        </p:nvSpPr>
        <p:spPr>
          <a:xfrm>
            <a:off x="1828800" y="2247900"/>
            <a:ext cx="15697199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q"/>
            </a:pPr>
            <a:r>
              <a:rPr lang="en-US" sz="3200" dirty="0">
                <a:latin typeface="Arial"/>
                <a:ea typeface="+mn-lt"/>
                <a:cs typeface="+mn-lt"/>
              </a:rPr>
              <a:t>Exploratory data analysis is an approach to analyzing data sets to summarize their main characteristics, often with visual methods.</a:t>
            </a:r>
          </a:p>
          <a:p>
            <a:pPr marL="457200" indent="-457200">
              <a:buFont typeface="Wingdings"/>
              <a:buChar char="q"/>
            </a:pPr>
            <a:endParaRPr lang="en-US" sz="3200" dirty="0">
              <a:latin typeface="Arial"/>
              <a:cs typeface="Calibri"/>
            </a:endParaRPr>
          </a:p>
          <a:p>
            <a:pPr marL="457200" indent="-457200">
              <a:buFont typeface="Wingdings"/>
              <a:buChar char="q"/>
            </a:pPr>
            <a:r>
              <a:rPr lang="en-US" sz="3200" dirty="0" smtClean="0">
                <a:latin typeface="Arial"/>
                <a:cs typeface="Calibri"/>
              </a:rPr>
              <a:t>We have used Histogram and Box Plot.</a:t>
            </a:r>
          </a:p>
          <a:p>
            <a:pPr marL="457200" indent="-457200">
              <a:buFont typeface="Wingdings"/>
              <a:buChar char="q"/>
            </a:pPr>
            <a:endParaRPr lang="en-US" sz="3200" dirty="0">
              <a:latin typeface="Arial"/>
              <a:cs typeface="Calibri"/>
            </a:endParaRPr>
          </a:p>
          <a:p>
            <a:pPr marL="457200" indent="-457200">
              <a:buFont typeface="Wingdings"/>
              <a:buChar char="q"/>
            </a:pPr>
            <a:r>
              <a:rPr lang="en-US" sz="3200" dirty="0">
                <a:latin typeface="Arial"/>
                <a:cs typeface="Calibri"/>
              </a:rPr>
              <a:t>Correlation Heat Map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4152900"/>
            <a:ext cx="6781800" cy="56387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0" y="800100"/>
            <a:ext cx="14478000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5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MODELS</a:t>
            </a:r>
            <a:endParaRPr lang="en-IN" sz="5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56139A-3267-8AD9-B112-EB8A497B02F5}"/>
              </a:ext>
            </a:extLst>
          </p:cNvPr>
          <p:cNvSpPr txBox="1"/>
          <p:nvPr/>
        </p:nvSpPr>
        <p:spPr>
          <a:xfrm>
            <a:off x="6380107" y="2680138"/>
            <a:ext cx="13479517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en-US" sz="3200" dirty="0">
                <a:latin typeface="Arial"/>
                <a:cs typeface="Calibri"/>
              </a:rPr>
              <a:t> Machine Learning Models </a:t>
            </a:r>
          </a:p>
          <a:p>
            <a:pPr marL="285750" indent="-285750">
              <a:buFont typeface="Wingdings"/>
              <a:buChar char="q"/>
            </a:pPr>
            <a:endParaRPr lang="en-US" sz="3200" dirty="0">
              <a:latin typeface="Arial"/>
              <a:ea typeface="+mn-lt"/>
              <a:cs typeface="+mn-lt"/>
            </a:endParaRPr>
          </a:p>
          <a:p>
            <a:pPr marL="914400" lvl="1" indent="-457200">
              <a:buFont typeface="Wingdings"/>
              <a:buChar char="§"/>
            </a:pPr>
            <a:r>
              <a:rPr lang="en-US" sz="3200" dirty="0" smtClean="0">
                <a:ea typeface="+mn-lt"/>
                <a:cs typeface="+mn-lt"/>
              </a:rPr>
              <a:t>Logistic Regression</a:t>
            </a:r>
            <a:endParaRPr lang="en-US" sz="3200" dirty="0">
              <a:latin typeface="Arial"/>
              <a:cs typeface="Calibri"/>
            </a:endParaRPr>
          </a:p>
          <a:p>
            <a:pPr marL="914400" lvl="1" indent="-457200">
              <a:buFont typeface="Wingdings"/>
              <a:buChar char="§"/>
            </a:pPr>
            <a:endParaRPr lang="en-US" sz="3200" dirty="0">
              <a:ea typeface="+mn-lt"/>
              <a:cs typeface="+mn-lt"/>
            </a:endParaRPr>
          </a:p>
          <a:p>
            <a:pPr marL="914400" lvl="1" indent="-457200">
              <a:buFont typeface="Wingdings"/>
              <a:buChar char="§"/>
            </a:pPr>
            <a:r>
              <a:rPr lang="en-US" sz="3200" dirty="0">
                <a:ea typeface="+mn-lt"/>
                <a:cs typeface="+mn-lt"/>
              </a:rPr>
              <a:t>Random Forest</a:t>
            </a:r>
            <a:endParaRPr lang="en-US" sz="3200" dirty="0">
              <a:latin typeface="Calibri"/>
              <a:cs typeface="Calibri"/>
            </a:endParaRPr>
          </a:p>
          <a:p>
            <a:pPr marL="914400" lvl="1" indent="-457200">
              <a:buFont typeface="Wingdings"/>
              <a:buChar char="§"/>
            </a:pPr>
            <a:endParaRPr lang="en-US" sz="3200" dirty="0">
              <a:latin typeface="Calibri"/>
              <a:cs typeface="Calibri"/>
            </a:endParaRPr>
          </a:p>
          <a:p>
            <a:pPr marL="914400" lvl="1" indent="-457200">
              <a:buFont typeface="Wingdings"/>
              <a:buChar char="§"/>
            </a:pPr>
            <a:r>
              <a:rPr lang="en-US" sz="3200" dirty="0" smtClean="0">
                <a:latin typeface="Calibri"/>
                <a:cs typeface="Calibri"/>
              </a:rPr>
              <a:t>Gradient Boosting</a:t>
            </a:r>
          </a:p>
          <a:p>
            <a:pPr marL="914400" lvl="1" indent="-457200">
              <a:buFont typeface="Wingdings"/>
              <a:buChar char="§"/>
            </a:pPr>
            <a:endParaRPr lang="en-US" sz="3200" dirty="0">
              <a:latin typeface="Calibri"/>
              <a:cs typeface="Calibri"/>
            </a:endParaRPr>
          </a:p>
          <a:p>
            <a:pPr marL="914400" lvl="1" indent="-457200">
              <a:buFont typeface="Wingdings"/>
              <a:buChar char="§"/>
            </a:pPr>
            <a:r>
              <a:rPr lang="en-US" sz="3200" dirty="0" smtClean="0">
                <a:latin typeface="Calibri"/>
                <a:cs typeface="Calibri"/>
              </a:rPr>
              <a:t>SVM</a:t>
            </a:r>
            <a:endParaRPr lang="en-US" sz="3200" dirty="0">
              <a:latin typeface="Calibri"/>
              <a:cs typeface="Calibri"/>
            </a:endParaRPr>
          </a:p>
          <a:p>
            <a:pPr lvl="1"/>
            <a:endParaRPr lang="en-US"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347</TotalTime>
  <Words>457</Words>
  <Application>Microsoft Office PowerPoint</Application>
  <PresentationFormat>Custom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Tahoma</vt:lpstr>
      <vt:lpstr>Trebuchet MS</vt:lpstr>
      <vt:lpstr>Wingdings</vt:lpstr>
      <vt:lpstr>Wingdings 3</vt:lpstr>
      <vt:lpstr>Facet</vt:lpstr>
      <vt:lpstr>Project Presentation on RECESSION PREDICTION OF USA</vt:lpstr>
      <vt:lpstr> RECESSION</vt:lpstr>
      <vt:lpstr>PowerPoint Presentation</vt:lpstr>
      <vt:lpstr>PowerPoint Presentation</vt:lpstr>
      <vt:lpstr>KEY ECONOMIC INDICATORS</vt:lpstr>
      <vt:lpstr>PowerPoint Presentation</vt:lpstr>
      <vt:lpstr>DATA CLEANING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Presentation  Group Id - 18</dc:title>
  <dc:creator>Sagar Khond</dc:creator>
  <cp:lastModifiedBy>hp</cp:lastModifiedBy>
  <cp:revision>475</cp:revision>
  <dcterms:created xsi:type="dcterms:W3CDTF">2022-06-02T08:55:00Z</dcterms:created>
  <dcterms:modified xsi:type="dcterms:W3CDTF">2023-08-31T07:52:24Z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9C849CEB6DE7492691D2F70B15E91DA7</vt:lpwstr>
  </property>
  <property fmtid="{D5CDD505-2E9C-101B-9397-08002B2CF9AE}" pid="3" name="KSOProductBuildVer">
    <vt:lpwstr>1033-11.2.0.11130</vt:lpwstr>
  </property>
</Properties>
</file>