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9" r:id="rId4"/>
    <p:sldId id="287" r:id="rId5"/>
    <p:sldId id="275" r:id="rId6"/>
    <p:sldId id="288" r:id="rId7"/>
    <p:sldId id="261" r:id="rId8"/>
    <p:sldId id="289" r:id="rId9"/>
    <p:sldId id="292" r:id="rId10"/>
    <p:sldId id="291" r:id="rId11"/>
    <p:sldId id="263" r:id="rId12"/>
    <p:sldId id="293" r:id="rId13"/>
    <p:sldId id="294" r:id="rId14"/>
    <p:sldId id="269" r:id="rId15"/>
    <p:sldId id="295" r:id="rId16"/>
    <p:sldId id="299" r:id="rId17"/>
    <p:sldId id="298" r:id="rId18"/>
    <p:sldId id="300" r:id="rId19"/>
    <p:sldId id="296" r:id="rId20"/>
    <p:sldId id="297" r:id="rId21"/>
    <p:sldId id="268" r:id="rId22"/>
    <p:sldId id="301" r:id="rId23"/>
    <p:sldId id="302" r:id="rId24"/>
    <p:sldId id="303" r:id="rId25"/>
    <p:sldId id="304" r:id="rId26"/>
    <p:sldId id="305" r:id="rId27"/>
    <p:sldId id="306" r:id="rId28"/>
    <p:sldId id="307" r:id="rId29"/>
    <p:sldId id="258" r:id="rId30"/>
    <p:sldId id="308" r:id="rId31"/>
    <p:sldId id="309" r:id="rId32"/>
  </p:sldIdLst>
  <p:sldSz cx="9144000" cy="5143500" type="screen16x9"/>
  <p:notesSz cx="6858000" cy="9144000"/>
  <p:embeddedFontLst>
    <p:embeddedFont>
      <p:font typeface="Calibri" panose="020F0502020204030204" pitchFamily="34" charset="0"/>
      <p:regular r:id="rId34"/>
      <p:bold r:id="rId35"/>
      <p:italic r:id="rId36"/>
      <p:boldItalic r:id="rId37"/>
    </p:embeddedFont>
    <p:embeddedFont>
      <p:font typeface="Calibri Light" panose="020F0302020204030204" pitchFamily="34" charset="0"/>
      <p:regular r:id="rId38"/>
      <p:italic r:id="rId39"/>
    </p:embeddedFont>
    <p:embeddedFont>
      <p:font typeface="Oswald" panose="020B0604020202020204" charset="0"/>
      <p:regular r:id="rId40"/>
      <p:bold r:id="rId41"/>
    </p:embeddedFont>
    <p:embeddedFont>
      <p:font typeface="Source Sans Pro" panose="020B050303040302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6C681F-78B6-45C4-89BD-E21F98EC8357}">
  <a:tblStyle styleId="{9C6C681F-78B6-45C4-89BD-E21F98EC835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4" d="100"/>
          <a:sy n="94" d="100"/>
        </p:scale>
        <p:origin x="87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itin\OneDrive\Desktop\Data%20Science%20Project\Final_data_cluster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itin\OneDrive\Desktop\Data%20Science%20Project\Final_data_cluster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itin\OneDrive\Desktop\Data%20Science%20Project\Final_data_cluster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itin\OneDrive\Desktop\Data%20Science%20Project\Final_data_cluster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Nitin\OneDrive\Desktop\Data%20Science%20Project\Final_data_cluster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Nitin\OneDrive\Desktop\Data%20Science%20Project\Final_data_cluster1.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3526887925977789E-2"/>
          <c:y val="0.11685350678799052"/>
          <c:w val="0.80891549508978411"/>
          <c:h val="0.766292986424019"/>
        </c:manualLayout>
      </c:layout>
      <c:pie3DChart>
        <c:varyColors val="1"/>
        <c:ser>
          <c:idx val="0"/>
          <c:order val="0"/>
          <c:tx>
            <c:strRef>
              <c:f>Sheet3!$B$13</c:f>
              <c:strCache>
                <c:ptCount val="1"/>
                <c:pt idx="0">
                  <c:v>Total percentage</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8346-46FF-B747-7D03F658AFD5}"/>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8346-46FF-B747-7D03F658AFD5}"/>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8346-46FF-B747-7D03F658AFD5}"/>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8346-46FF-B747-7D03F658AFD5}"/>
              </c:ext>
            </c:extLst>
          </c:dPt>
          <c:dLbls>
            <c:dLbl>
              <c:idx val="0"/>
              <c:layout>
                <c:manualLayout>
                  <c:x val="2.5702177646795863E-2"/>
                  <c:y val="-3.6810999739548718E-2"/>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fld id="{FD752EA5-E3DA-4DDE-A6B8-35A3A8B4E745}" type="CATEGORYNAME">
                      <a:rPr lang="en-US" smtClean="0"/>
                      <a:pPr>
                        <a:defRPr/>
                      </a:pPr>
                      <a:t>[CATEGORY NAME]</a:t>
                    </a:fld>
                    <a:r>
                      <a:rPr lang="en-US" dirty="0"/>
                      <a:t> </a:t>
                    </a:r>
                  </a:p>
                  <a:p>
                    <a:pPr>
                      <a:defRPr/>
                    </a:pPr>
                    <a:r>
                      <a:rPr lang="en-US" sz="1330" b="1" i="0" u="none" strike="noStrike" baseline="0" dirty="0">
                        <a:effectLst/>
                      </a:rPr>
                      <a:t>(36-50)</a:t>
                    </a:r>
                    <a:r>
                      <a:rPr lang="en-US" baseline="0" dirty="0"/>
                      <a:t>
</a:t>
                    </a:r>
                    <a:fld id="{14033BAC-EFD2-4AFF-8688-8599241BBF5E}" type="PERCENTAGE">
                      <a:rPr lang="en-US" baseline="0"/>
                      <a:pPr>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8346-46FF-B747-7D03F658AFD5}"/>
                </c:ext>
              </c:extLst>
            </c:dLbl>
            <c:dLbl>
              <c:idx val="1"/>
              <c:layout>
                <c:manualLayout>
                  <c:x val="0.12916524813732294"/>
                  <c:y val="-5.2587142485070563E-3"/>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fld id="{91A28323-50CC-40C1-9FE2-6D4D37CCFC76}" type="CATEGORYNAME">
                      <a:rPr lang="en-US" smtClean="0"/>
                      <a:pPr>
                        <a:defRPr>
                          <a:solidFill>
                            <a:schemeClr val="accent1"/>
                          </a:solidFill>
                        </a:defRPr>
                      </a:pPr>
                      <a:t>[CATEGORY NAME]</a:t>
                    </a:fld>
                    <a:r>
                      <a:rPr lang="en-US" dirty="0"/>
                      <a:t> </a:t>
                    </a:r>
                    <a:r>
                      <a:rPr lang="en-US" sz="1330" b="1" i="0" u="none" strike="noStrike" baseline="0" dirty="0">
                        <a:effectLst/>
                      </a:rPr>
                      <a:t>(51-60)</a:t>
                    </a:r>
                    <a:r>
                      <a:rPr lang="en-US" baseline="0" dirty="0"/>
                      <a:t>
</a:t>
                    </a:r>
                    <a:fld id="{E602093E-DF3E-439D-8D53-0B4500C65055}" type="PERCENTAGE">
                      <a:rPr lang="en-US" baseline="0"/>
                      <a:pPr>
                        <a:defRPr>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8346-46FF-B747-7D03F658AFD5}"/>
                </c:ext>
              </c:extLst>
            </c:dLbl>
            <c:dLbl>
              <c:idx val="2"/>
              <c:layout>
                <c:manualLayout>
                  <c:x val="2.2486594616527949E-7"/>
                  <c:y val="0.3369574984089283"/>
                </c:manualLayout>
              </c:layout>
              <c:tx>
                <c:rich>
                  <a:bodyPr rot="0" spcFirstLastPara="1" vertOverflow="ellipsis" vert="horz" wrap="square" lIns="38100" tIns="19050" rIns="38100" bIns="19050" anchor="ctr" anchorCtr="1">
                    <a:noAutofit/>
                  </a:bodyPr>
                  <a:lstStyle/>
                  <a:p>
                    <a:pPr>
                      <a:defRPr sz="1330" b="1" i="0" u="none" strike="noStrike" kern="1200" spc="0" baseline="0">
                        <a:solidFill>
                          <a:schemeClr val="accent1"/>
                        </a:solidFill>
                        <a:latin typeface="+mn-lt"/>
                        <a:ea typeface="+mn-ea"/>
                        <a:cs typeface="+mn-cs"/>
                      </a:defRPr>
                    </a:pPr>
                    <a:r>
                      <a:rPr lang="en-US" dirty="0"/>
                      <a:t>Super</a:t>
                    </a:r>
                    <a:r>
                      <a:rPr lang="en-US" baseline="0" dirty="0"/>
                      <a:t> </a:t>
                    </a:r>
                    <a:r>
                      <a:rPr lang="en-US" dirty="0"/>
                      <a:t>Senior </a:t>
                    </a:r>
                    <a:r>
                      <a:rPr lang="en-US" sz="1330" b="1" i="0" u="none" strike="noStrike" baseline="0" dirty="0">
                        <a:effectLst/>
                      </a:rPr>
                      <a:t>(60+)</a:t>
                    </a:r>
                    <a:r>
                      <a:rPr lang="en-US" baseline="0" dirty="0"/>
                      <a:t>
</a:t>
                    </a:r>
                    <a:fld id="{D3DD676B-E654-484E-8140-21AFD855B204}" type="PERCENTAGE">
                      <a:rPr lang="en-US" baseline="0"/>
                      <a:pPr>
                        <a:defRPr>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no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2069301885680851"/>
                      <c:h val="0.27310532045238189"/>
                    </c:manualLayout>
                  </c15:layout>
                  <c15:dlblFieldTable/>
                  <c15:showDataLabelsRange val="0"/>
                </c:ext>
                <c:ext xmlns:c16="http://schemas.microsoft.com/office/drawing/2014/chart" uri="{C3380CC4-5D6E-409C-BE32-E72D297353CC}">
                  <c16:uniqueId val="{00000005-8346-46FF-B747-7D03F658AFD5}"/>
                </c:ext>
              </c:extLst>
            </c:dLbl>
            <c:dLbl>
              <c:idx val="3"/>
              <c:layout>
                <c:manualLayout>
                  <c:x val="-6.2704318820335253E-2"/>
                  <c:y val="2.0703599403570708E-7"/>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r>
                      <a:rPr lang="en-US" baseline="0" dirty="0"/>
                      <a:t>Young Adult </a:t>
                    </a:r>
                    <a:r>
                      <a:rPr lang="en-US" sz="1330" b="1" i="0" u="none" strike="noStrike" baseline="0" dirty="0">
                        <a:effectLst/>
                      </a:rPr>
                      <a:t>(0-35)</a:t>
                    </a:r>
                    <a:r>
                      <a:rPr lang="en-US" baseline="0" dirty="0"/>
                      <a:t>
</a:t>
                    </a:r>
                    <a:fld id="{B8B5DB9E-B76F-45F2-9D27-E2C8B385E7B8}" type="PERCENTAGE">
                      <a:rPr lang="en-US" baseline="0" smtClean="0"/>
                      <a:pPr>
                        <a:defRPr>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5812114607876513"/>
                      <c:h val="0.25707245307425675"/>
                    </c:manualLayout>
                  </c15:layout>
                  <c15:dlblFieldTable/>
                  <c15:showDataLabelsRange val="0"/>
                </c:ext>
                <c:ext xmlns:c16="http://schemas.microsoft.com/office/drawing/2014/chart" uri="{C3380CC4-5D6E-409C-BE32-E72D297353CC}">
                  <c16:uniqueId val="{00000007-8346-46FF-B747-7D03F658AFD5}"/>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Sheet3!$A$14:$A$17</c:f>
              <c:strCache>
                <c:ptCount val="4"/>
                <c:pt idx="0">
                  <c:v>Adult</c:v>
                </c:pt>
                <c:pt idx="1">
                  <c:v>Senior</c:v>
                </c:pt>
                <c:pt idx="2">
                  <c:v>Supersenior</c:v>
                </c:pt>
                <c:pt idx="3">
                  <c:v>Young_Adult</c:v>
                </c:pt>
              </c:strCache>
            </c:strRef>
          </c:cat>
          <c:val>
            <c:numRef>
              <c:f>Sheet3!$B$14:$B$17</c:f>
              <c:numCache>
                <c:formatCode>0%</c:formatCode>
                <c:ptCount val="4"/>
                <c:pt idx="0">
                  <c:v>0.2772772772772773</c:v>
                </c:pt>
                <c:pt idx="1">
                  <c:v>0.3733733733733734</c:v>
                </c:pt>
                <c:pt idx="2">
                  <c:v>0.17017017017017017</c:v>
                </c:pt>
                <c:pt idx="3">
                  <c:v>0.17917917917917917</c:v>
                </c:pt>
              </c:numCache>
            </c:numRef>
          </c:val>
          <c:extLst>
            <c:ext xmlns:c16="http://schemas.microsoft.com/office/drawing/2014/chart" uri="{C3380CC4-5D6E-409C-BE32-E72D297353CC}">
              <c16:uniqueId val="{00000008-8346-46FF-B747-7D03F658AFD5}"/>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'City analysis'!$B$84</c:f>
              <c:strCache>
                <c:ptCount val="1"/>
                <c:pt idx="0">
                  <c:v>Has WealthManagement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'City analysis'!$A$85:$A$90</c:f>
              <c:strCache>
                <c:ptCount val="6"/>
                <c:pt idx="0">
                  <c:v>Osoyoos</c:v>
                </c:pt>
                <c:pt idx="1">
                  <c:v>Penticton</c:v>
                </c:pt>
                <c:pt idx="2">
                  <c:v>West Kelowna</c:v>
                </c:pt>
                <c:pt idx="3">
                  <c:v>Other</c:v>
                </c:pt>
                <c:pt idx="4">
                  <c:v>Kamloops</c:v>
                </c:pt>
                <c:pt idx="5">
                  <c:v>Kelowna</c:v>
                </c:pt>
              </c:strCache>
            </c:strRef>
          </c:cat>
          <c:val>
            <c:numRef>
              <c:f>'City analysis'!$B$85:$B$90</c:f>
              <c:numCache>
                <c:formatCode>0%</c:formatCode>
                <c:ptCount val="6"/>
                <c:pt idx="0">
                  <c:v>4.8048048048048048E-2</c:v>
                </c:pt>
                <c:pt idx="1">
                  <c:v>5.7057057057057055E-2</c:v>
                </c:pt>
                <c:pt idx="2">
                  <c:v>6.006006006006006E-2</c:v>
                </c:pt>
                <c:pt idx="3">
                  <c:v>0.2072072072072072</c:v>
                </c:pt>
                <c:pt idx="4">
                  <c:v>0.28828828828828829</c:v>
                </c:pt>
                <c:pt idx="5">
                  <c:v>0.33933933933933935</c:v>
                </c:pt>
              </c:numCache>
            </c:numRef>
          </c:val>
          <c:extLst>
            <c:ext xmlns:c16="http://schemas.microsoft.com/office/drawing/2014/chart" uri="{C3380CC4-5D6E-409C-BE32-E72D297353CC}">
              <c16:uniqueId val="{00000000-1974-4A1E-A6A1-8F6990CFB488}"/>
            </c:ext>
          </c:extLst>
        </c:ser>
        <c:dLbls>
          <c:dLblPos val="outEnd"/>
          <c:showLegendKey val="0"/>
          <c:showVal val="1"/>
          <c:showCatName val="0"/>
          <c:showSerName val="0"/>
          <c:showPercent val="0"/>
          <c:showBubbleSize val="0"/>
        </c:dLbls>
        <c:gapWidth val="182"/>
        <c:axId val="971383504"/>
        <c:axId val="971389328"/>
      </c:barChart>
      <c:catAx>
        <c:axId val="97138350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City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1389328"/>
        <c:crosses val="autoZero"/>
        <c:auto val="1"/>
        <c:lblAlgn val="ctr"/>
        <c:lblOffset val="100"/>
        <c:noMultiLvlLbl val="0"/>
      </c:catAx>
      <c:valAx>
        <c:axId val="9713893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Customer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13835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'City analysis'!$B$92</c:f>
              <c:strCache>
                <c:ptCount val="1"/>
                <c:pt idx="0">
                  <c:v>Has Mortgage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'City analysis'!$A$93:$A$98</c:f>
              <c:strCache>
                <c:ptCount val="6"/>
                <c:pt idx="0">
                  <c:v>West Kelowna</c:v>
                </c:pt>
                <c:pt idx="1">
                  <c:v>Vernon</c:v>
                </c:pt>
                <c:pt idx="2">
                  <c:v>Lake Country</c:v>
                </c:pt>
                <c:pt idx="3">
                  <c:v>Other</c:v>
                </c:pt>
                <c:pt idx="4">
                  <c:v>Kamloops</c:v>
                </c:pt>
                <c:pt idx="5">
                  <c:v>Kelowna</c:v>
                </c:pt>
              </c:strCache>
            </c:strRef>
          </c:cat>
          <c:val>
            <c:numRef>
              <c:f>'City analysis'!$B$93:$B$98</c:f>
              <c:numCache>
                <c:formatCode>0%</c:formatCode>
                <c:ptCount val="6"/>
                <c:pt idx="0">
                  <c:v>5.8823529411764705E-2</c:v>
                </c:pt>
                <c:pt idx="1">
                  <c:v>5.8823529411764705E-2</c:v>
                </c:pt>
                <c:pt idx="2">
                  <c:v>0.10294117647058823</c:v>
                </c:pt>
                <c:pt idx="3">
                  <c:v>0.17156862745098039</c:v>
                </c:pt>
                <c:pt idx="4">
                  <c:v>0.24019607843137256</c:v>
                </c:pt>
                <c:pt idx="5">
                  <c:v>0.36764705882352944</c:v>
                </c:pt>
              </c:numCache>
            </c:numRef>
          </c:val>
          <c:extLst>
            <c:ext xmlns:c16="http://schemas.microsoft.com/office/drawing/2014/chart" uri="{C3380CC4-5D6E-409C-BE32-E72D297353CC}">
              <c16:uniqueId val="{00000000-B15C-44AE-A44D-ED60025DB90A}"/>
            </c:ext>
          </c:extLst>
        </c:ser>
        <c:dLbls>
          <c:dLblPos val="outEnd"/>
          <c:showLegendKey val="0"/>
          <c:showVal val="1"/>
          <c:showCatName val="0"/>
          <c:showSerName val="0"/>
          <c:showPercent val="0"/>
          <c:showBubbleSize val="0"/>
        </c:dLbls>
        <c:gapWidth val="182"/>
        <c:axId val="411239776"/>
        <c:axId val="984876224"/>
      </c:barChart>
      <c:catAx>
        <c:axId val="41123977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City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4876224"/>
        <c:crosses val="autoZero"/>
        <c:auto val="1"/>
        <c:lblAlgn val="ctr"/>
        <c:lblOffset val="100"/>
        <c:noMultiLvlLbl val="0"/>
      </c:catAx>
      <c:valAx>
        <c:axId val="9848762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Customer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12397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'City analysis'!$B$106</c:f>
              <c:strCache>
                <c:ptCount val="1"/>
                <c:pt idx="0">
                  <c:v>Has Creditcard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'City analysis'!$A$107:$A$112</c:f>
              <c:strCache>
                <c:ptCount val="6"/>
                <c:pt idx="0">
                  <c:v>Penticton</c:v>
                </c:pt>
                <c:pt idx="1">
                  <c:v>Lake Country</c:v>
                </c:pt>
                <c:pt idx="2">
                  <c:v>West Kelowna</c:v>
                </c:pt>
                <c:pt idx="3">
                  <c:v>Other</c:v>
                </c:pt>
                <c:pt idx="4">
                  <c:v>Kamloops</c:v>
                </c:pt>
                <c:pt idx="5">
                  <c:v>Kelowna</c:v>
                </c:pt>
              </c:strCache>
            </c:strRef>
          </c:cat>
          <c:val>
            <c:numRef>
              <c:f>'City analysis'!$B$107:$B$112</c:f>
              <c:numCache>
                <c:formatCode>0%</c:formatCode>
                <c:ptCount val="6"/>
                <c:pt idx="0">
                  <c:v>4.9145299145299144E-2</c:v>
                </c:pt>
                <c:pt idx="1">
                  <c:v>6.1965811965811968E-2</c:v>
                </c:pt>
                <c:pt idx="2">
                  <c:v>7.9059829059829057E-2</c:v>
                </c:pt>
                <c:pt idx="3">
                  <c:v>0.19444444444444445</c:v>
                </c:pt>
                <c:pt idx="4">
                  <c:v>0.28418803418803418</c:v>
                </c:pt>
                <c:pt idx="5">
                  <c:v>0.33119658119658119</c:v>
                </c:pt>
              </c:numCache>
            </c:numRef>
          </c:val>
          <c:extLst>
            <c:ext xmlns:c16="http://schemas.microsoft.com/office/drawing/2014/chart" uri="{C3380CC4-5D6E-409C-BE32-E72D297353CC}">
              <c16:uniqueId val="{00000000-A87A-4E0D-8FB6-BDE28FFDA8AA}"/>
            </c:ext>
          </c:extLst>
        </c:ser>
        <c:dLbls>
          <c:dLblPos val="outEnd"/>
          <c:showLegendKey val="0"/>
          <c:showVal val="1"/>
          <c:showCatName val="0"/>
          <c:showSerName val="0"/>
          <c:showPercent val="0"/>
          <c:showBubbleSize val="0"/>
        </c:dLbls>
        <c:gapWidth val="182"/>
        <c:axId val="1041930512"/>
        <c:axId val="1041932176"/>
      </c:barChart>
      <c:catAx>
        <c:axId val="104193051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City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1932176"/>
        <c:crosses val="autoZero"/>
        <c:auto val="1"/>
        <c:lblAlgn val="ctr"/>
        <c:lblOffset val="100"/>
        <c:noMultiLvlLbl val="0"/>
      </c:catAx>
      <c:valAx>
        <c:axId val="10419321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Customer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19305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'City analysis'!$B$116</c:f>
              <c:strCache>
                <c:ptCount val="1"/>
                <c:pt idx="0">
                  <c:v>Engagement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'City analysis'!$A$117:$A$122</c:f>
              <c:strCache>
                <c:ptCount val="6"/>
                <c:pt idx="0">
                  <c:v>Merritt</c:v>
                </c:pt>
                <c:pt idx="1">
                  <c:v>West Kelowna</c:v>
                </c:pt>
                <c:pt idx="2">
                  <c:v>Lake Country</c:v>
                </c:pt>
                <c:pt idx="3">
                  <c:v>Other</c:v>
                </c:pt>
                <c:pt idx="4">
                  <c:v>Kelowna</c:v>
                </c:pt>
                <c:pt idx="5">
                  <c:v>Kamloops</c:v>
                </c:pt>
              </c:strCache>
            </c:strRef>
          </c:cat>
          <c:val>
            <c:numRef>
              <c:f>'City analysis'!$B$117:$B$122</c:f>
              <c:numCache>
                <c:formatCode>0%</c:formatCode>
                <c:ptCount val="6"/>
                <c:pt idx="0">
                  <c:v>4.0853506363863236E-2</c:v>
                </c:pt>
                <c:pt idx="1">
                  <c:v>4.3448964312453209E-2</c:v>
                </c:pt>
                <c:pt idx="2">
                  <c:v>5.9545794858996755E-2</c:v>
                </c:pt>
                <c:pt idx="3">
                  <c:v>0.20157224856501124</c:v>
                </c:pt>
                <c:pt idx="4">
                  <c:v>0.29513351634639379</c:v>
                </c:pt>
                <c:pt idx="5">
                  <c:v>0.35944596955328173</c:v>
                </c:pt>
              </c:numCache>
            </c:numRef>
          </c:val>
          <c:extLst>
            <c:ext xmlns:c16="http://schemas.microsoft.com/office/drawing/2014/chart" uri="{C3380CC4-5D6E-409C-BE32-E72D297353CC}">
              <c16:uniqueId val="{00000000-B5B1-45ED-BFE9-EA378CC3F16E}"/>
            </c:ext>
          </c:extLst>
        </c:ser>
        <c:dLbls>
          <c:dLblPos val="outEnd"/>
          <c:showLegendKey val="0"/>
          <c:showVal val="1"/>
          <c:showCatName val="0"/>
          <c:showSerName val="0"/>
          <c:showPercent val="0"/>
          <c:showBubbleSize val="0"/>
        </c:dLbls>
        <c:gapWidth val="182"/>
        <c:axId val="933452256"/>
        <c:axId val="933431872"/>
      </c:barChart>
      <c:catAx>
        <c:axId val="93345225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City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3431872"/>
        <c:crosses val="autoZero"/>
        <c:auto val="1"/>
        <c:lblAlgn val="ctr"/>
        <c:lblOffset val="100"/>
        <c:noMultiLvlLbl val="0"/>
      </c:catAx>
      <c:valAx>
        <c:axId val="9334318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Customer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34522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Sheet7!$B$8</c:f>
              <c:strCache>
                <c:ptCount val="1"/>
                <c:pt idx="0">
                  <c:v>Percentage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Sheet7!$A$9:$A$12</c:f>
              <c:strCache>
                <c:ptCount val="4"/>
                <c:pt idx="0">
                  <c:v>Mortgage</c:v>
                </c:pt>
                <c:pt idx="1">
                  <c:v>Wealth management </c:v>
                </c:pt>
                <c:pt idx="2">
                  <c:v>Credit card </c:v>
                </c:pt>
                <c:pt idx="3">
                  <c:v>Payroll </c:v>
                </c:pt>
              </c:strCache>
            </c:strRef>
          </c:cat>
          <c:val>
            <c:numRef>
              <c:f>Sheet7!$B$9:$B$12</c:f>
              <c:numCache>
                <c:formatCode>0.00%</c:formatCode>
                <c:ptCount val="4"/>
                <c:pt idx="0">
                  <c:v>0.20399999999999999</c:v>
                </c:pt>
                <c:pt idx="1">
                  <c:v>0.33300000000000002</c:v>
                </c:pt>
                <c:pt idx="2">
                  <c:v>0.46800000000000003</c:v>
                </c:pt>
                <c:pt idx="3">
                  <c:v>0.501</c:v>
                </c:pt>
              </c:numCache>
            </c:numRef>
          </c:val>
          <c:extLst>
            <c:ext xmlns:c16="http://schemas.microsoft.com/office/drawing/2014/chart" uri="{C3380CC4-5D6E-409C-BE32-E72D297353CC}">
              <c16:uniqueId val="{00000000-27A2-49EA-A946-C309EAC539B4}"/>
            </c:ext>
          </c:extLst>
        </c:ser>
        <c:dLbls>
          <c:showLegendKey val="0"/>
          <c:showVal val="1"/>
          <c:showCatName val="0"/>
          <c:showSerName val="0"/>
          <c:showPercent val="0"/>
          <c:showBubbleSize val="0"/>
        </c:dLbls>
        <c:gapWidth val="150"/>
        <c:shape val="box"/>
        <c:axId val="681123168"/>
        <c:axId val="681120672"/>
        <c:axId val="0"/>
      </c:bar3DChart>
      <c:catAx>
        <c:axId val="6811231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81120672"/>
        <c:crosses val="autoZero"/>
        <c:auto val="1"/>
        <c:lblAlgn val="ctr"/>
        <c:lblOffset val="100"/>
        <c:noMultiLvlLbl val="0"/>
      </c:catAx>
      <c:valAx>
        <c:axId val="681120672"/>
        <c:scaling>
          <c:orientation val="minMax"/>
        </c:scaling>
        <c:delete val="0"/>
        <c:axPos val="b"/>
        <c:majorGridlines>
          <c:spPr>
            <a:ln w="9525" cap="flat" cmpd="sng" algn="ctr">
              <a:solidFill>
                <a:schemeClr val="dk1">
                  <a:lumMod val="50000"/>
                  <a:lumOff val="5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811231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827A50-AD00-400D-8691-3C4D99DA7E8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CA"/>
        </a:p>
      </dgm:t>
    </dgm:pt>
    <dgm:pt modelId="{25BD071E-C2F7-4ACD-AC4B-0B778CE6B284}">
      <dgm:prSet phldrT="[Text]"/>
      <dgm:spPr/>
      <dgm:t>
        <a:bodyPr/>
        <a:lstStyle/>
        <a:p>
          <a:r>
            <a:rPr lang="en-CA" dirty="0"/>
            <a:t>Senior</a:t>
          </a:r>
        </a:p>
      </dgm:t>
    </dgm:pt>
    <dgm:pt modelId="{B90D00AF-5EA6-436A-8139-21CC8DAE44EF}" type="parTrans" cxnId="{8C7E2B36-094F-415F-9CBB-7094268CA4E5}">
      <dgm:prSet/>
      <dgm:spPr/>
      <dgm:t>
        <a:bodyPr/>
        <a:lstStyle/>
        <a:p>
          <a:endParaRPr lang="en-CA"/>
        </a:p>
      </dgm:t>
    </dgm:pt>
    <dgm:pt modelId="{3A3A6FAC-9953-4D1B-9DEA-3DED4641885E}" type="sibTrans" cxnId="{8C7E2B36-094F-415F-9CBB-7094268CA4E5}">
      <dgm:prSet/>
      <dgm:spPr/>
      <dgm:t>
        <a:bodyPr/>
        <a:lstStyle/>
        <a:p>
          <a:endParaRPr lang="en-CA"/>
        </a:p>
      </dgm:t>
    </dgm:pt>
    <dgm:pt modelId="{19FA34B8-6DB9-485B-BF25-3A9FB0BC49B4}">
      <dgm:prSet phldrT="[Text]"/>
      <dgm:spPr/>
      <dgm:t>
        <a:bodyPr/>
        <a:lstStyle/>
        <a:p>
          <a:pPr>
            <a:buNone/>
          </a:pPr>
          <a:r>
            <a:rPr lang="en-CA" dirty="0"/>
            <a:t>33%</a:t>
          </a:r>
        </a:p>
      </dgm:t>
    </dgm:pt>
    <dgm:pt modelId="{DEFEE67E-C5E1-46FB-8D64-96320295C934}" type="parTrans" cxnId="{862B4854-E721-4F63-9029-EA82CFECBC50}">
      <dgm:prSet/>
      <dgm:spPr/>
      <dgm:t>
        <a:bodyPr/>
        <a:lstStyle/>
        <a:p>
          <a:endParaRPr lang="en-CA"/>
        </a:p>
      </dgm:t>
    </dgm:pt>
    <dgm:pt modelId="{B24735B3-87A3-4DC9-82E3-45C17DF8DC65}" type="sibTrans" cxnId="{862B4854-E721-4F63-9029-EA82CFECBC50}">
      <dgm:prSet/>
      <dgm:spPr/>
      <dgm:t>
        <a:bodyPr/>
        <a:lstStyle/>
        <a:p>
          <a:endParaRPr lang="en-CA"/>
        </a:p>
      </dgm:t>
    </dgm:pt>
    <dgm:pt modelId="{1F8D023C-C8F3-4C82-BAD5-399EAB309A3F}">
      <dgm:prSet phldrT="[Text]"/>
      <dgm:spPr/>
      <dgm:t>
        <a:bodyPr/>
        <a:lstStyle/>
        <a:p>
          <a:r>
            <a:rPr lang="en-CA" dirty="0"/>
            <a:t>Adult</a:t>
          </a:r>
        </a:p>
      </dgm:t>
    </dgm:pt>
    <dgm:pt modelId="{3226475A-CCD2-42CE-BB2D-916DE1340BD3}" type="parTrans" cxnId="{A5439C4F-9BB4-4A60-A09F-2717E86B463A}">
      <dgm:prSet/>
      <dgm:spPr/>
      <dgm:t>
        <a:bodyPr/>
        <a:lstStyle/>
        <a:p>
          <a:endParaRPr lang="en-CA"/>
        </a:p>
      </dgm:t>
    </dgm:pt>
    <dgm:pt modelId="{72113243-B2DE-47D7-B13F-4AE2A83A5F8D}" type="sibTrans" cxnId="{A5439C4F-9BB4-4A60-A09F-2717E86B463A}">
      <dgm:prSet/>
      <dgm:spPr/>
      <dgm:t>
        <a:bodyPr/>
        <a:lstStyle/>
        <a:p>
          <a:endParaRPr lang="en-CA"/>
        </a:p>
      </dgm:t>
    </dgm:pt>
    <dgm:pt modelId="{DDCE559F-6B1F-489B-BF1F-2D8C72C7FA2F}">
      <dgm:prSet phldrT="[Text]"/>
      <dgm:spPr/>
      <dgm:t>
        <a:bodyPr/>
        <a:lstStyle/>
        <a:p>
          <a:pPr>
            <a:buFont typeface="Arial" panose="020B0604020202020204" pitchFamily="34" charset="0"/>
            <a:buNone/>
          </a:pPr>
          <a:r>
            <a:rPr lang="en-CA" dirty="0"/>
            <a:t>31%</a:t>
          </a:r>
        </a:p>
      </dgm:t>
    </dgm:pt>
    <dgm:pt modelId="{AAF3B14C-B3B9-4032-885F-6FB17422CAB0}" type="parTrans" cxnId="{0B8A5A59-2B2F-4CF7-8D2C-94C4CBEE3FC7}">
      <dgm:prSet/>
      <dgm:spPr/>
      <dgm:t>
        <a:bodyPr/>
        <a:lstStyle/>
        <a:p>
          <a:endParaRPr lang="en-CA"/>
        </a:p>
      </dgm:t>
    </dgm:pt>
    <dgm:pt modelId="{18CB277E-3BC4-471D-AEF3-1426CDE73861}" type="sibTrans" cxnId="{0B8A5A59-2B2F-4CF7-8D2C-94C4CBEE3FC7}">
      <dgm:prSet/>
      <dgm:spPr/>
      <dgm:t>
        <a:bodyPr/>
        <a:lstStyle/>
        <a:p>
          <a:endParaRPr lang="en-CA"/>
        </a:p>
      </dgm:t>
    </dgm:pt>
    <dgm:pt modelId="{3227F47C-7F7A-4D9C-A393-B1A7EBA7BC63}">
      <dgm:prSet phldrT="[Text]"/>
      <dgm:spPr/>
      <dgm:t>
        <a:bodyPr/>
        <a:lstStyle/>
        <a:p>
          <a:r>
            <a:rPr lang="en-CA" dirty="0"/>
            <a:t>Young Adult</a:t>
          </a:r>
        </a:p>
      </dgm:t>
    </dgm:pt>
    <dgm:pt modelId="{4DDFFD15-F0DF-416C-882A-231088EB9E30}" type="parTrans" cxnId="{FC2E866A-1DB0-4A97-ACBA-19E528FB3E9C}">
      <dgm:prSet/>
      <dgm:spPr/>
      <dgm:t>
        <a:bodyPr/>
        <a:lstStyle/>
        <a:p>
          <a:endParaRPr lang="en-CA"/>
        </a:p>
      </dgm:t>
    </dgm:pt>
    <dgm:pt modelId="{114FD948-B8E0-49CA-9A2F-206DBEE66887}" type="sibTrans" cxnId="{FC2E866A-1DB0-4A97-ACBA-19E528FB3E9C}">
      <dgm:prSet/>
      <dgm:spPr/>
      <dgm:t>
        <a:bodyPr/>
        <a:lstStyle/>
        <a:p>
          <a:endParaRPr lang="en-CA"/>
        </a:p>
      </dgm:t>
    </dgm:pt>
    <dgm:pt modelId="{EA7C4E53-FC45-440F-AACA-5BF68235E1E2}">
      <dgm:prSet phldrT="[Text]" custT="1"/>
      <dgm:spPr/>
      <dgm:t>
        <a:bodyPr/>
        <a:lstStyle/>
        <a:p>
          <a:pPr>
            <a:buNone/>
          </a:pPr>
          <a:r>
            <a:rPr lang="en-CA" sz="2100" dirty="0"/>
            <a:t>14%</a:t>
          </a:r>
        </a:p>
      </dgm:t>
    </dgm:pt>
    <dgm:pt modelId="{A0B7F903-DE62-4B88-90A6-0BD971482EBE}" type="parTrans" cxnId="{8B6AD141-45C7-44CF-B5D1-3B5B0549E791}">
      <dgm:prSet/>
      <dgm:spPr/>
      <dgm:t>
        <a:bodyPr/>
        <a:lstStyle/>
        <a:p>
          <a:endParaRPr lang="en-CA"/>
        </a:p>
      </dgm:t>
    </dgm:pt>
    <dgm:pt modelId="{9C347318-995F-44FB-A451-67A0D44A568A}" type="sibTrans" cxnId="{8B6AD141-45C7-44CF-B5D1-3B5B0549E791}">
      <dgm:prSet/>
      <dgm:spPr/>
      <dgm:t>
        <a:bodyPr/>
        <a:lstStyle/>
        <a:p>
          <a:endParaRPr lang="en-CA"/>
        </a:p>
      </dgm:t>
    </dgm:pt>
    <dgm:pt modelId="{016A3CCC-92D1-40BC-A739-B425E2504FB3}">
      <dgm:prSet phldrT="[Text]"/>
      <dgm:spPr/>
      <dgm:t>
        <a:bodyPr/>
        <a:lstStyle/>
        <a:p>
          <a:r>
            <a:rPr lang="en-CA" dirty="0"/>
            <a:t>Super Senior</a:t>
          </a:r>
        </a:p>
      </dgm:t>
    </dgm:pt>
    <dgm:pt modelId="{7FBE05D2-EBDF-43C2-8648-9E67602B9A5A}" type="parTrans" cxnId="{A6101D8A-06E7-4C02-8B72-9FEE6AD1980A}">
      <dgm:prSet/>
      <dgm:spPr/>
      <dgm:t>
        <a:bodyPr/>
        <a:lstStyle/>
        <a:p>
          <a:endParaRPr lang="en-CA"/>
        </a:p>
      </dgm:t>
    </dgm:pt>
    <dgm:pt modelId="{675CD3C3-A0FD-45C4-A90B-42B826BEB6C2}" type="sibTrans" cxnId="{A6101D8A-06E7-4C02-8B72-9FEE6AD1980A}">
      <dgm:prSet/>
      <dgm:spPr/>
      <dgm:t>
        <a:bodyPr/>
        <a:lstStyle/>
        <a:p>
          <a:endParaRPr lang="en-CA"/>
        </a:p>
      </dgm:t>
    </dgm:pt>
    <dgm:pt modelId="{98FD3878-96FF-4B90-B3F5-E6C5C2B0F702}" type="pres">
      <dgm:prSet presAssocID="{82827A50-AD00-400D-8691-3C4D99DA7E84}" presName="Name0" presStyleCnt="0">
        <dgm:presLayoutVars>
          <dgm:dir/>
          <dgm:animLvl val="lvl"/>
          <dgm:resizeHandles val="exact"/>
        </dgm:presLayoutVars>
      </dgm:prSet>
      <dgm:spPr/>
    </dgm:pt>
    <dgm:pt modelId="{7745D32E-2E12-4010-970D-5A0B0F733A48}" type="pres">
      <dgm:prSet presAssocID="{25BD071E-C2F7-4ACD-AC4B-0B778CE6B284}" presName="linNode" presStyleCnt="0"/>
      <dgm:spPr/>
    </dgm:pt>
    <dgm:pt modelId="{CF0B0537-786E-45F0-9348-D7A40F0BF1EA}" type="pres">
      <dgm:prSet presAssocID="{25BD071E-C2F7-4ACD-AC4B-0B778CE6B284}" presName="parentText" presStyleLbl="node1" presStyleIdx="0" presStyleCnt="4" custLinFactNeighborX="-2004" custLinFactNeighborY="-32">
        <dgm:presLayoutVars>
          <dgm:chMax val="1"/>
          <dgm:bulletEnabled val="1"/>
        </dgm:presLayoutVars>
      </dgm:prSet>
      <dgm:spPr/>
    </dgm:pt>
    <dgm:pt modelId="{9EDB55CF-596E-451E-AECC-D00AA1407011}" type="pres">
      <dgm:prSet presAssocID="{25BD071E-C2F7-4ACD-AC4B-0B778CE6B284}" presName="descendantText" presStyleLbl="alignAccFollowNode1" presStyleIdx="0" presStyleCnt="3" custScaleX="38159" custLinFactNeighborX="-8052" custLinFactNeighborY="-1466">
        <dgm:presLayoutVars>
          <dgm:bulletEnabled val="1"/>
        </dgm:presLayoutVars>
      </dgm:prSet>
      <dgm:spPr/>
    </dgm:pt>
    <dgm:pt modelId="{2FB47703-6E18-481F-ABAC-6FABDD69C1EA}" type="pres">
      <dgm:prSet presAssocID="{3A3A6FAC-9953-4D1B-9DEA-3DED4641885E}" presName="sp" presStyleCnt="0"/>
      <dgm:spPr/>
    </dgm:pt>
    <dgm:pt modelId="{17778417-BF8C-4749-B821-9162ED1C68C0}" type="pres">
      <dgm:prSet presAssocID="{1F8D023C-C8F3-4C82-BAD5-399EAB309A3F}" presName="linNode" presStyleCnt="0"/>
      <dgm:spPr/>
    </dgm:pt>
    <dgm:pt modelId="{A94B2E6C-C353-46F5-BF39-C66F474C1A4C}" type="pres">
      <dgm:prSet presAssocID="{1F8D023C-C8F3-4C82-BAD5-399EAB309A3F}" presName="parentText" presStyleLbl="node1" presStyleIdx="1" presStyleCnt="4">
        <dgm:presLayoutVars>
          <dgm:chMax val="1"/>
          <dgm:bulletEnabled val="1"/>
        </dgm:presLayoutVars>
      </dgm:prSet>
      <dgm:spPr/>
    </dgm:pt>
    <dgm:pt modelId="{2EE98EC7-8552-4428-8B69-372F602E4790}" type="pres">
      <dgm:prSet presAssocID="{1F8D023C-C8F3-4C82-BAD5-399EAB309A3F}" presName="descendantText" presStyleLbl="alignAccFollowNode1" presStyleIdx="1" presStyleCnt="3" custScaleX="38852" custLinFactNeighborX="-5640" custLinFactNeighborY="2346">
        <dgm:presLayoutVars>
          <dgm:bulletEnabled val="1"/>
        </dgm:presLayoutVars>
      </dgm:prSet>
      <dgm:spPr/>
    </dgm:pt>
    <dgm:pt modelId="{5AE6E9AF-92BB-4CFB-B6FA-05BF452EC501}" type="pres">
      <dgm:prSet presAssocID="{72113243-B2DE-47D7-B13F-4AE2A83A5F8D}" presName="sp" presStyleCnt="0"/>
      <dgm:spPr/>
    </dgm:pt>
    <dgm:pt modelId="{FCB61FFA-2FC6-4886-9576-FD05408A3877}" type="pres">
      <dgm:prSet presAssocID="{3227F47C-7F7A-4D9C-A393-B1A7EBA7BC63}" presName="linNode" presStyleCnt="0"/>
      <dgm:spPr/>
    </dgm:pt>
    <dgm:pt modelId="{4C25A9DE-1F0F-4E68-B4B6-3E4BB50AB02D}" type="pres">
      <dgm:prSet presAssocID="{3227F47C-7F7A-4D9C-A393-B1A7EBA7BC63}" presName="parentText" presStyleLbl="node1" presStyleIdx="2" presStyleCnt="4">
        <dgm:presLayoutVars>
          <dgm:chMax val="1"/>
          <dgm:bulletEnabled val="1"/>
        </dgm:presLayoutVars>
      </dgm:prSet>
      <dgm:spPr/>
    </dgm:pt>
    <dgm:pt modelId="{BD8A68B6-9B4E-4020-8A48-8BC68F0B68BF}" type="pres">
      <dgm:prSet presAssocID="{3227F47C-7F7A-4D9C-A393-B1A7EBA7BC63}" presName="descendantText" presStyleLbl="alignAccFollowNode1" presStyleIdx="2" presStyleCnt="3" custScaleX="37504" custLinFactY="26246" custLinFactNeighborX="549" custLinFactNeighborY="100000">
        <dgm:presLayoutVars>
          <dgm:bulletEnabled val="1"/>
        </dgm:presLayoutVars>
      </dgm:prSet>
      <dgm:spPr/>
    </dgm:pt>
    <dgm:pt modelId="{986EB6A0-02A4-40EA-BCB9-428320E2EA14}" type="pres">
      <dgm:prSet presAssocID="{114FD948-B8E0-49CA-9A2F-206DBEE66887}" presName="sp" presStyleCnt="0"/>
      <dgm:spPr/>
    </dgm:pt>
    <dgm:pt modelId="{5FB2BCE0-EAFD-4043-AA82-215D32E9BBA8}" type="pres">
      <dgm:prSet presAssocID="{016A3CCC-92D1-40BC-A739-B425E2504FB3}" presName="linNode" presStyleCnt="0"/>
      <dgm:spPr/>
    </dgm:pt>
    <dgm:pt modelId="{92FBF6CE-F68F-44CB-8D86-F1E1FCD2471F}" type="pres">
      <dgm:prSet presAssocID="{016A3CCC-92D1-40BC-A739-B425E2504FB3}" presName="parentText" presStyleLbl="node1" presStyleIdx="3" presStyleCnt="4" custLinFactNeighborX="222" custLinFactNeighborY="455">
        <dgm:presLayoutVars>
          <dgm:chMax val="1"/>
          <dgm:bulletEnabled val="1"/>
        </dgm:presLayoutVars>
      </dgm:prSet>
      <dgm:spPr/>
    </dgm:pt>
  </dgm:ptLst>
  <dgm:cxnLst>
    <dgm:cxn modelId="{8C7E2B36-094F-415F-9CBB-7094268CA4E5}" srcId="{82827A50-AD00-400D-8691-3C4D99DA7E84}" destId="{25BD071E-C2F7-4ACD-AC4B-0B778CE6B284}" srcOrd="0" destOrd="0" parTransId="{B90D00AF-5EA6-436A-8139-21CC8DAE44EF}" sibTransId="{3A3A6FAC-9953-4D1B-9DEA-3DED4641885E}"/>
    <dgm:cxn modelId="{BBF6DB3C-C9A1-40B4-BB2B-37DA0C9230EF}" type="presOf" srcId="{3227F47C-7F7A-4D9C-A393-B1A7EBA7BC63}" destId="{4C25A9DE-1F0F-4E68-B4B6-3E4BB50AB02D}" srcOrd="0" destOrd="0" presId="urn:microsoft.com/office/officeart/2005/8/layout/vList5"/>
    <dgm:cxn modelId="{8B6AD141-45C7-44CF-B5D1-3B5B0549E791}" srcId="{3227F47C-7F7A-4D9C-A393-B1A7EBA7BC63}" destId="{EA7C4E53-FC45-440F-AACA-5BF68235E1E2}" srcOrd="0" destOrd="0" parTransId="{A0B7F903-DE62-4B88-90A6-0BD971482EBE}" sibTransId="{9C347318-995F-44FB-A451-67A0D44A568A}"/>
    <dgm:cxn modelId="{FC2E866A-1DB0-4A97-ACBA-19E528FB3E9C}" srcId="{82827A50-AD00-400D-8691-3C4D99DA7E84}" destId="{3227F47C-7F7A-4D9C-A393-B1A7EBA7BC63}" srcOrd="2" destOrd="0" parTransId="{4DDFFD15-F0DF-416C-882A-231088EB9E30}" sibTransId="{114FD948-B8E0-49CA-9A2F-206DBEE66887}"/>
    <dgm:cxn modelId="{A5439C4F-9BB4-4A60-A09F-2717E86B463A}" srcId="{82827A50-AD00-400D-8691-3C4D99DA7E84}" destId="{1F8D023C-C8F3-4C82-BAD5-399EAB309A3F}" srcOrd="1" destOrd="0" parTransId="{3226475A-CCD2-42CE-BB2D-916DE1340BD3}" sibTransId="{72113243-B2DE-47D7-B13F-4AE2A83A5F8D}"/>
    <dgm:cxn modelId="{17E27972-4C86-4986-9440-CB3E59092374}" type="presOf" srcId="{DDCE559F-6B1F-489B-BF1F-2D8C72C7FA2F}" destId="{2EE98EC7-8552-4428-8B69-372F602E4790}" srcOrd="0" destOrd="0" presId="urn:microsoft.com/office/officeart/2005/8/layout/vList5"/>
    <dgm:cxn modelId="{862B4854-E721-4F63-9029-EA82CFECBC50}" srcId="{25BD071E-C2F7-4ACD-AC4B-0B778CE6B284}" destId="{19FA34B8-6DB9-485B-BF25-3A9FB0BC49B4}" srcOrd="0" destOrd="0" parTransId="{DEFEE67E-C5E1-46FB-8D64-96320295C934}" sibTransId="{B24735B3-87A3-4DC9-82E3-45C17DF8DC65}"/>
    <dgm:cxn modelId="{0B8A5A59-2B2F-4CF7-8D2C-94C4CBEE3FC7}" srcId="{1F8D023C-C8F3-4C82-BAD5-399EAB309A3F}" destId="{DDCE559F-6B1F-489B-BF1F-2D8C72C7FA2F}" srcOrd="0" destOrd="0" parTransId="{AAF3B14C-B3B9-4032-885F-6FB17422CAB0}" sibTransId="{18CB277E-3BC4-471D-AEF3-1426CDE73861}"/>
    <dgm:cxn modelId="{68898188-E3E9-4C0B-A877-F2555C1E2288}" type="presOf" srcId="{016A3CCC-92D1-40BC-A739-B425E2504FB3}" destId="{92FBF6CE-F68F-44CB-8D86-F1E1FCD2471F}" srcOrd="0" destOrd="0" presId="urn:microsoft.com/office/officeart/2005/8/layout/vList5"/>
    <dgm:cxn modelId="{A6101D8A-06E7-4C02-8B72-9FEE6AD1980A}" srcId="{82827A50-AD00-400D-8691-3C4D99DA7E84}" destId="{016A3CCC-92D1-40BC-A739-B425E2504FB3}" srcOrd="3" destOrd="0" parTransId="{7FBE05D2-EBDF-43C2-8648-9E67602B9A5A}" sibTransId="{675CD3C3-A0FD-45C4-A90B-42B826BEB6C2}"/>
    <dgm:cxn modelId="{3A49AB90-089C-4E79-8DF7-E4FB36722A88}" type="presOf" srcId="{EA7C4E53-FC45-440F-AACA-5BF68235E1E2}" destId="{BD8A68B6-9B4E-4020-8A48-8BC68F0B68BF}" srcOrd="0" destOrd="0" presId="urn:microsoft.com/office/officeart/2005/8/layout/vList5"/>
    <dgm:cxn modelId="{0106A1B7-DF08-421B-976D-9D2F10BA2AA9}" type="presOf" srcId="{82827A50-AD00-400D-8691-3C4D99DA7E84}" destId="{98FD3878-96FF-4B90-B3F5-E6C5C2B0F702}" srcOrd="0" destOrd="0" presId="urn:microsoft.com/office/officeart/2005/8/layout/vList5"/>
    <dgm:cxn modelId="{2E279FD5-2D2F-47F3-9FAD-FBE61D026AF8}" type="presOf" srcId="{19FA34B8-6DB9-485B-BF25-3A9FB0BC49B4}" destId="{9EDB55CF-596E-451E-AECC-D00AA1407011}" srcOrd="0" destOrd="0" presId="urn:microsoft.com/office/officeart/2005/8/layout/vList5"/>
    <dgm:cxn modelId="{98FE2BDE-5F13-49E1-B36A-FB72E6CF086E}" type="presOf" srcId="{25BD071E-C2F7-4ACD-AC4B-0B778CE6B284}" destId="{CF0B0537-786E-45F0-9348-D7A40F0BF1EA}" srcOrd="0" destOrd="0" presId="urn:microsoft.com/office/officeart/2005/8/layout/vList5"/>
    <dgm:cxn modelId="{594000E1-4A5D-4DA1-857F-AB3B1C04FB80}" type="presOf" srcId="{1F8D023C-C8F3-4C82-BAD5-399EAB309A3F}" destId="{A94B2E6C-C353-46F5-BF39-C66F474C1A4C}" srcOrd="0" destOrd="0" presId="urn:microsoft.com/office/officeart/2005/8/layout/vList5"/>
    <dgm:cxn modelId="{9586480F-A3D0-4F0B-BCC3-D393881232E7}" type="presParOf" srcId="{98FD3878-96FF-4B90-B3F5-E6C5C2B0F702}" destId="{7745D32E-2E12-4010-970D-5A0B0F733A48}" srcOrd="0" destOrd="0" presId="urn:microsoft.com/office/officeart/2005/8/layout/vList5"/>
    <dgm:cxn modelId="{47F2EDDC-B65B-4F27-8B4B-200653C8E4B5}" type="presParOf" srcId="{7745D32E-2E12-4010-970D-5A0B0F733A48}" destId="{CF0B0537-786E-45F0-9348-D7A40F0BF1EA}" srcOrd="0" destOrd="0" presId="urn:microsoft.com/office/officeart/2005/8/layout/vList5"/>
    <dgm:cxn modelId="{B989808B-6240-4CC9-AC14-1D1F59314DAA}" type="presParOf" srcId="{7745D32E-2E12-4010-970D-5A0B0F733A48}" destId="{9EDB55CF-596E-451E-AECC-D00AA1407011}" srcOrd="1" destOrd="0" presId="urn:microsoft.com/office/officeart/2005/8/layout/vList5"/>
    <dgm:cxn modelId="{60387CB8-CDB5-49A2-97F0-2DFFCC2FB9C8}" type="presParOf" srcId="{98FD3878-96FF-4B90-B3F5-E6C5C2B0F702}" destId="{2FB47703-6E18-481F-ABAC-6FABDD69C1EA}" srcOrd="1" destOrd="0" presId="urn:microsoft.com/office/officeart/2005/8/layout/vList5"/>
    <dgm:cxn modelId="{04EC219F-1CEA-4F3C-B4BF-94BDD62E5D79}" type="presParOf" srcId="{98FD3878-96FF-4B90-B3F5-E6C5C2B0F702}" destId="{17778417-BF8C-4749-B821-9162ED1C68C0}" srcOrd="2" destOrd="0" presId="urn:microsoft.com/office/officeart/2005/8/layout/vList5"/>
    <dgm:cxn modelId="{77C68C12-CDD4-4FC6-A89F-AF9CC0D8FD0E}" type="presParOf" srcId="{17778417-BF8C-4749-B821-9162ED1C68C0}" destId="{A94B2E6C-C353-46F5-BF39-C66F474C1A4C}" srcOrd="0" destOrd="0" presId="urn:microsoft.com/office/officeart/2005/8/layout/vList5"/>
    <dgm:cxn modelId="{DAE60644-2166-4318-848A-DF0F0880A87E}" type="presParOf" srcId="{17778417-BF8C-4749-B821-9162ED1C68C0}" destId="{2EE98EC7-8552-4428-8B69-372F602E4790}" srcOrd="1" destOrd="0" presId="urn:microsoft.com/office/officeart/2005/8/layout/vList5"/>
    <dgm:cxn modelId="{49374E8B-5648-4001-805B-CBF238FB9DEC}" type="presParOf" srcId="{98FD3878-96FF-4B90-B3F5-E6C5C2B0F702}" destId="{5AE6E9AF-92BB-4CFB-B6FA-05BF452EC501}" srcOrd="3" destOrd="0" presId="urn:microsoft.com/office/officeart/2005/8/layout/vList5"/>
    <dgm:cxn modelId="{44047E16-3B32-45A8-89A1-EB822F62FC09}" type="presParOf" srcId="{98FD3878-96FF-4B90-B3F5-E6C5C2B0F702}" destId="{FCB61FFA-2FC6-4886-9576-FD05408A3877}" srcOrd="4" destOrd="0" presId="urn:microsoft.com/office/officeart/2005/8/layout/vList5"/>
    <dgm:cxn modelId="{BA73DF03-1473-4E7C-A78C-442DF3EC343B}" type="presParOf" srcId="{FCB61FFA-2FC6-4886-9576-FD05408A3877}" destId="{4C25A9DE-1F0F-4E68-B4B6-3E4BB50AB02D}" srcOrd="0" destOrd="0" presId="urn:microsoft.com/office/officeart/2005/8/layout/vList5"/>
    <dgm:cxn modelId="{EC1A08E7-516C-4161-A3A0-1670E70AECCD}" type="presParOf" srcId="{FCB61FFA-2FC6-4886-9576-FD05408A3877}" destId="{BD8A68B6-9B4E-4020-8A48-8BC68F0B68BF}" srcOrd="1" destOrd="0" presId="urn:microsoft.com/office/officeart/2005/8/layout/vList5"/>
    <dgm:cxn modelId="{2DC53764-31BF-44E4-AA9D-C933809FC519}" type="presParOf" srcId="{98FD3878-96FF-4B90-B3F5-E6C5C2B0F702}" destId="{986EB6A0-02A4-40EA-BCB9-428320E2EA14}" srcOrd="5" destOrd="0" presId="urn:microsoft.com/office/officeart/2005/8/layout/vList5"/>
    <dgm:cxn modelId="{215B13BF-3B08-4F6A-B04A-00C5D6E1E1B3}" type="presParOf" srcId="{98FD3878-96FF-4B90-B3F5-E6C5C2B0F702}" destId="{5FB2BCE0-EAFD-4043-AA82-215D32E9BBA8}" srcOrd="6" destOrd="0" presId="urn:microsoft.com/office/officeart/2005/8/layout/vList5"/>
    <dgm:cxn modelId="{F67C9B6C-0AAF-4A32-B8BD-609E0ABBD249}" type="presParOf" srcId="{5FB2BCE0-EAFD-4043-AA82-215D32E9BBA8}" destId="{92FBF6CE-F68F-44CB-8D86-F1E1FCD2471F}" srcOrd="0"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827A50-AD00-400D-8691-3C4D99DA7E8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CA"/>
        </a:p>
      </dgm:t>
    </dgm:pt>
    <dgm:pt modelId="{016A3CCC-92D1-40BC-A739-B425E2504FB3}">
      <dgm:prSet phldrT="[Text]"/>
      <dgm:spPr/>
      <dgm:t>
        <a:bodyPr/>
        <a:lstStyle/>
        <a:p>
          <a:r>
            <a:rPr lang="en-CA" dirty="0"/>
            <a:t>Kamloops</a:t>
          </a:r>
        </a:p>
      </dgm:t>
    </dgm:pt>
    <dgm:pt modelId="{7FBE05D2-EBDF-43C2-8648-9E67602B9A5A}" type="parTrans" cxnId="{A6101D8A-06E7-4C02-8B72-9FEE6AD1980A}">
      <dgm:prSet/>
      <dgm:spPr/>
      <dgm:t>
        <a:bodyPr/>
        <a:lstStyle/>
        <a:p>
          <a:endParaRPr lang="en-CA"/>
        </a:p>
      </dgm:t>
    </dgm:pt>
    <dgm:pt modelId="{675CD3C3-A0FD-45C4-A90B-42B826BEB6C2}" type="sibTrans" cxnId="{A6101D8A-06E7-4C02-8B72-9FEE6AD1980A}">
      <dgm:prSet/>
      <dgm:spPr/>
      <dgm:t>
        <a:bodyPr/>
        <a:lstStyle/>
        <a:p>
          <a:endParaRPr lang="en-CA"/>
        </a:p>
      </dgm:t>
    </dgm:pt>
    <dgm:pt modelId="{4C62CA5B-E4F5-4CBF-B47D-3514689469C1}">
      <dgm:prSet phldrT="[Text]"/>
      <dgm:spPr/>
      <dgm:t>
        <a:bodyPr/>
        <a:lstStyle/>
        <a:p>
          <a:r>
            <a:rPr lang="en-CA" dirty="0"/>
            <a:t>Other</a:t>
          </a:r>
        </a:p>
      </dgm:t>
    </dgm:pt>
    <dgm:pt modelId="{226B14F3-256B-4762-AA68-734CD49FC0E2}" type="parTrans" cxnId="{93388F29-992E-4FF9-AF1B-525070E2DD62}">
      <dgm:prSet/>
      <dgm:spPr/>
      <dgm:t>
        <a:bodyPr/>
        <a:lstStyle/>
        <a:p>
          <a:endParaRPr lang="en-CA"/>
        </a:p>
      </dgm:t>
    </dgm:pt>
    <dgm:pt modelId="{03113B30-7320-4BA2-BED8-47CAA2F7F0D5}" type="sibTrans" cxnId="{93388F29-992E-4FF9-AF1B-525070E2DD62}">
      <dgm:prSet/>
      <dgm:spPr/>
      <dgm:t>
        <a:bodyPr/>
        <a:lstStyle/>
        <a:p>
          <a:endParaRPr lang="en-CA"/>
        </a:p>
      </dgm:t>
    </dgm:pt>
    <dgm:pt modelId="{202581BC-F336-44FC-A4D8-02940DE822F1}">
      <dgm:prSet phldrT="[Text]"/>
      <dgm:spPr/>
      <dgm:t>
        <a:bodyPr/>
        <a:lstStyle/>
        <a:p>
          <a:r>
            <a:rPr lang="en-CA" dirty="0"/>
            <a:t>Merritt</a:t>
          </a:r>
        </a:p>
      </dgm:t>
    </dgm:pt>
    <dgm:pt modelId="{9053186C-CEC1-4812-B4A5-072D55FDF0D1}" type="parTrans" cxnId="{5527778D-0A9E-420D-8CC9-79FC1B29B754}">
      <dgm:prSet/>
      <dgm:spPr/>
      <dgm:t>
        <a:bodyPr/>
        <a:lstStyle/>
        <a:p>
          <a:endParaRPr lang="en-CA"/>
        </a:p>
      </dgm:t>
    </dgm:pt>
    <dgm:pt modelId="{2D5163D8-A9F0-44D1-83A2-C5AE1914CDCB}" type="sibTrans" cxnId="{5527778D-0A9E-420D-8CC9-79FC1B29B754}">
      <dgm:prSet/>
      <dgm:spPr/>
      <dgm:t>
        <a:bodyPr/>
        <a:lstStyle/>
        <a:p>
          <a:endParaRPr lang="en-CA"/>
        </a:p>
      </dgm:t>
    </dgm:pt>
    <dgm:pt modelId="{468A0E22-3E46-49B9-9B8E-6FA105388411}">
      <dgm:prSet phldrT="[Text]"/>
      <dgm:spPr/>
      <dgm:t>
        <a:bodyPr/>
        <a:lstStyle/>
        <a:p>
          <a:r>
            <a:rPr lang="en-CA" dirty="0"/>
            <a:t>West Kelowna</a:t>
          </a:r>
        </a:p>
      </dgm:t>
    </dgm:pt>
    <dgm:pt modelId="{1BBA9E77-9CE7-4090-A5F3-05AAD3E57B4F}" type="parTrans" cxnId="{9BD9902B-0A70-4AC8-BF74-1E4DE299A241}">
      <dgm:prSet/>
      <dgm:spPr/>
      <dgm:t>
        <a:bodyPr/>
        <a:lstStyle/>
        <a:p>
          <a:endParaRPr lang="en-CA"/>
        </a:p>
      </dgm:t>
    </dgm:pt>
    <dgm:pt modelId="{B610FF6F-857C-4160-87D7-54D65B6B9CD8}" type="sibTrans" cxnId="{9BD9902B-0A70-4AC8-BF74-1E4DE299A241}">
      <dgm:prSet/>
      <dgm:spPr/>
      <dgm:t>
        <a:bodyPr/>
        <a:lstStyle/>
        <a:p>
          <a:endParaRPr lang="en-CA"/>
        </a:p>
      </dgm:t>
    </dgm:pt>
    <dgm:pt modelId="{45F2EFC4-FF91-4AE2-9935-8724AC5814C5}">
      <dgm:prSet phldrT="[Text]"/>
      <dgm:spPr/>
      <dgm:t>
        <a:bodyPr/>
        <a:lstStyle/>
        <a:p>
          <a:r>
            <a:rPr lang="en-CA" dirty="0"/>
            <a:t>Lake Country</a:t>
          </a:r>
        </a:p>
      </dgm:t>
    </dgm:pt>
    <dgm:pt modelId="{A637868B-7419-489B-8006-6483F5B24E58}" type="parTrans" cxnId="{8859A90A-153F-4BAC-B7EC-EE29A60402F2}">
      <dgm:prSet/>
      <dgm:spPr/>
      <dgm:t>
        <a:bodyPr/>
        <a:lstStyle/>
        <a:p>
          <a:endParaRPr lang="en-CA"/>
        </a:p>
      </dgm:t>
    </dgm:pt>
    <dgm:pt modelId="{32C527E9-FCD3-44B6-8A64-D9EB3902203F}" type="sibTrans" cxnId="{8859A90A-153F-4BAC-B7EC-EE29A60402F2}">
      <dgm:prSet/>
      <dgm:spPr/>
      <dgm:t>
        <a:bodyPr/>
        <a:lstStyle/>
        <a:p>
          <a:endParaRPr lang="en-CA"/>
        </a:p>
      </dgm:t>
    </dgm:pt>
    <dgm:pt modelId="{C0101A10-03F4-47F5-84BA-9BFCE1EA88F9}">
      <dgm:prSet phldrT="[Text]"/>
      <dgm:spPr/>
      <dgm:t>
        <a:bodyPr/>
        <a:lstStyle/>
        <a:p>
          <a:r>
            <a:rPr lang="en-CA" dirty="0"/>
            <a:t>Kelowna</a:t>
          </a:r>
        </a:p>
      </dgm:t>
    </dgm:pt>
    <dgm:pt modelId="{380B9908-2BBE-4095-977A-3B4492687411}" type="parTrans" cxnId="{D4A160C8-A0BC-494F-8C10-125FF0F66890}">
      <dgm:prSet/>
      <dgm:spPr/>
      <dgm:t>
        <a:bodyPr/>
        <a:lstStyle/>
        <a:p>
          <a:endParaRPr lang="en-CA"/>
        </a:p>
      </dgm:t>
    </dgm:pt>
    <dgm:pt modelId="{82971B12-6E45-4B31-976B-23F6DD382AC2}" type="sibTrans" cxnId="{D4A160C8-A0BC-494F-8C10-125FF0F66890}">
      <dgm:prSet/>
      <dgm:spPr/>
      <dgm:t>
        <a:bodyPr/>
        <a:lstStyle/>
        <a:p>
          <a:endParaRPr lang="en-CA"/>
        </a:p>
      </dgm:t>
    </dgm:pt>
    <dgm:pt modelId="{98FD3878-96FF-4B90-B3F5-E6C5C2B0F702}" type="pres">
      <dgm:prSet presAssocID="{82827A50-AD00-400D-8691-3C4D99DA7E84}" presName="Name0" presStyleCnt="0">
        <dgm:presLayoutVars>
          <dgm:dir/>
          <dgm:animLvl val="lvl"/>
          <dgm:resizeHandles val="exact"/>
        </dgm:presLayoutVars>
      </dgm:prSet>
      <dgm:spPr/>
    </dgm:pt>
    <dgm:pt modelId="{5FB2BCE0-EAFD-4043-AA82-215D32E9BBA8}" type="pres">
      <dgm:prSet presAssocID="{016A3CCC-92D1-40BC-A739-B425E2504FB3}" presName="linNode" presStyleCnt="0"/>
      <dgm:spPr/>
    </dgm:pt>
    <dgm:pt modelId="{92FBF6CE-F68F-44CB-8D86-F1E1FCD2471F}" type="pres">
      <dgm:prSet presAssocID="{016A3CCC-92D1-40BC-A739-B425E2504FB3}" presName="parentText" presStyleLbl="node1" presStyleIdx="0" presStyleCnt="6" custScaleX="110000" custLinFactNeighborX="-5734" custLinFactNeighborY="-3019">
        <dgm:presLayoutVars>
          <dgm:chMax val="1"/>
          <dgm:bulletEnabled val="1"/>
        </dgm:presLayoutVars>
      </dgm:prSet>
      <dgm:spPr/>
    </dgm:pt>
    <dgm:pt modelId="{26907C35-596B-45FA-B4A8-29CBAD148BDD}" type="pres">
      <dgm:prSet presAssocID="{675CD3C3-A0FD-45C4-A90B-42B826BEB6C2}" presName="sp" presStyleCnt="0"/>
      <dgm:spPr/>
    </dgm:pt>
    <dgm:pt modelId="{CD9E801C-40F6-46C6-B75C-4A4B891E147A}" type="pres">
      <dgm:prSet presAssocID="{C0101A10-03F4-47F5-84BA-9BFCE1EA88F9}" presName="linNode" presStyleCnt="0"/>
      <dgm:spPr/>
    </dgm:pt>
    <dgm:pt modelId="{CAF5E431-3289-4D8F-A6B6-1EC2116602AF}" type="pres">
      <dgm:prSet presAssocID="{C0101A10-03F4-47F5-84BA-9BFCE1EA88F9}" presName="parentText" presStyleLbl="node1" presStyleIdx="1" presStyleCnt="6" custScaleX="110000" custLinFactNeighborX="-5734" custLinFactNeighborY="-3019">
        <dgm:presLayoutVars>
          <dgm:chMax val="1"/>
          <dgm:bulletEnabled val="1"/>
        </dgm:presLayoutVars>
      </dgm:prSet>
      <dgm:spPr/>
    </dgm:pt>
    <dgm:pt modelId="{3F6C5E24-8A7A-4710-9FB4-620E7D0F0EF6}" type="pres">
      <dgm:prSet presAssocID="{82971B12-6E45-4B31-976B-23F6DD382AC2}" presName="sp" presStyleCnt="0"/>
      <dgm:spPr/>
    </dgm:pt>
    <dgm:pt modelId="{769C563D-0EB0-4A22-B5A5-E9D980EA6EA7}" type="pres">
      <dgm:prSet presAssocID="{45F2EFC4-FF91-4AE2-9935-8724AC5814C5}" presName="linNode" presStyleCnt="0"/>
      <dgm:spPr/>
    </dgm:pt>
    <dgm:pt modelId="{5271CE02-E1D9-47E1-B0CF-667AA89EBFBF}" type="pres">
      <dgm:prSet presAssocID="{45F2EFC4-FF91-4AE2-9935-8724AC5814C5}" presName="parentText" presStyleLbl="node1" presStyleIdx="2" presStyleCnt="6" custScaleX="110000" custLinFactNeighborX="-5734" custLinFactNeighborY="-3019">
        <dgm:presLayoutVars>
          <dgm:chMax val="1"/>
          <dgm:bulletEnabled val="1"/>
        </dgm:presLayoutVars>
      </dgm:prSet>
      <dgm:spPr/>
    </dgm:pt>
    <dgm:pt modelId="{D95DB47E-58BB-448D-9879-FC57484E69CE}" type="pres">
      <dgm:prSet presAssocID="{32C527E9-FCD3-44B6-8A64-D9EB3902203F}" presName="sp" presStyleCnt="0"/>
      <dgm:spPr/>
    </dgm:pt>
    <dgm:pt modelId="{52120E78-F33B-4509-A9AB-2DBE1D10CBA5}" type="pres">
      <dgm:prSet presAssocID="{468A0E22-3E46-49B9-9B8E-6FA105388411}" presName="linNode" presStyleCnt="0"/>
      <dgm:spPr/>
    </dgm:pt>
    <dgm:pt modelId="{4CF225E7-9462-4A10-969E-EDD4110EADCB}" type="pres">
      <dgm:prSet presAssocID="{468A0E22-3E46-49B9-9B8E-6FA105388411}" presName="parentText" presStyleLbl="node1" presStyleIdx="3" presStyleCnt="6" custScaleX="110000" custLinFactNeighborX="-5734" custLinFactNeighborY="-3019">
        <dgm:presLayoutVars>
          <dgm:chMax val="1"/>
          <dgm:bulletEnabled val="1"/>
        </dgm:presLayoutVars>
      </dgm:prSet>
      <dgm:spPr/>
    </dgm:pt>
    <dgm:pt modelId="{7B528219-7153-480B-9B0E-53B97D57D4E8}" type="pres">
      <dgm:prSet presAssocID="{B610FF6F-857C-4160-87D7-54D65B6B9CD8}" presName="sp" presStyleCnt="0"/>
      <dgm:spPr/>
    </dgm:pt>
    <dgm:pt modelId="{AC1CC5FB-703D-4018-887E-65FE7E589150}" type="pres">
      <dgm:prSet presAssocID="{202581BC-F336-44FC-A4D8-02940DE822F1}" presName="linNode" presStyleCnt="0"/>
      <dgm:spPr/>
    </dgm:pt>
    <dgm:pt modelId="{F03A6540-D08D-4DAE-922A-802844C12863}" type="pres">
      <dgm:prSet presAssocID="{202581BC-F336-44FC-A4D8-02940DE822F1}" presName="parentText" presStyleLbl="node1" presStyleIdx="4" presStyleCnt="6" custScaleX="110000" custLinFactNeighborX="-5734" custLinFactNeighborY="-3019">
        <dgm:presLayoutVars>
          <dgm:chMax val="1"/>
          <dgm:bulletEnabled val="1"/>
        </dgm:presLayoutVars>
      </dgm:prSet>
      <dgm:spPr/>
    </dgm:pt>
    <dgm:pt modelId="{FCBB466D-81B4-42CB-A3FE-C12479E140A5}" type="pres">
      <dgm:prSet presAssocID="{2D5163D8-A9F0-44D1-83A2-C5AE1914CDCB}" presName="sp" presStyleCnt="0"/>
      <dgm:spPr/>
    </dgm:pt>
    <dgm:pt modelId="{A2455D9A-1382-419E-93BC-12613192277C}" type="pres">
      <dgm:prSet presAssocID="{4C62CA5B-E4F5-4CBF-B47D-3514689469C1}" presName="linNode" presStyleCnt="0"/>
      <dgm:spPr/>
    </dgm:pt>
    <dgm:pt modelId="{FE3B1089-4342-4284-9B2F-75CDEF7BC032}" type="pres">
      <dgm:prSet presAssocID="{4C62CA5B-E4F5-4CBF-B47D-3514689469C1}" presName="parentText" presStyleLbl="node1" presStyleIdx="5" presStyleCnt="6" custScaleX="110000" custLinFactNeighborX="-3412" custLinFactNeighborY="7496">
        <dgm:presLayoutVars>
          <dgm:chMax val="1"/>
          <dgm:bulletEnabled val="1"/>
        </dgm:presLayoutVars>
      </dgm:prSet>
      <dgm:spPr/>
    </dgm:pt>
  </dgm:ptLst>
  <dgm:cxnLst>
    <dgm:cxn modelId="{8859A90A-153F-4BAC-B7EC-EE29A60402F2}" srcId="{82827A50-AD00-400D-8691-3C4D99DA7E84}" destId="{45F2EFC4-FF91-4AE2-9935-8724AC5814C5}" srcOrd="2" destOrd="0" parTransId="{A637868B-7419-489B-8006-6483F5B24E58}" sibTransId="{32C527E9-FCD3-44B6-8A64-D9EB3902203F}"/>
    <dgm:cxn modelId="{93388F29-992E-4FF9-AF1B-525070E2DD62}" srcId="{82827A50-AD00-400D-8691-3C4D99DA7E84}" destId="{4C62CA5B-E4F5-4CBF-B47D-3514689469C1}" srcOrd="5" destOrd="0" parTransId="{226B14F3-256B-4762-AA68-734CD49FC0E2}" sibTransId="{03113B30-7320-4BA2-BED8-47CAA2F7F0D5}"/>
    <dgm:cxn modelId="{9BD9902B-0A70-4AC8-BF74-1E4DE299A241}" srcId="{82827A50-AD00-400D-8691-3C4D99DA7E84}" destId="{468A0E22-3E46-49B9-9B8E-6FA105388411}" srcOrd="3" destOrd="0" parTransId="{1BBA9E77-9CE7-4090-A5F3-05AAD3E57B4F}" sibTransId="{B610FF6F-857C-4160-87D7-54D65B6B9CD8}"/>
    <dgm:cxn modelId="{1705AF35-6515-471E-82DB-EDB8571C4431}" type="presOf" srcId="{202581BC-F336-44FC-A4D8-02940DE822F1}" destId="{F03A6540-D08D-4DAE-922A-802844C12863}" srcOrd="0" destOrd="0" presId="urn:microsoft.com/office/officeart/2005/8/layout/vList5"/>
    <dgm:cxn modelId="{5BA7AC6C-60EF-455F-A5A0-8C27647ACE01}" type="presOf" srcId="{4C62CA5B-E4F5-4CBF-B47D-3514689469C1}" destId="{FE3B1089-4342-4284-9B2F-75CDEF7BC032}" srcOrd="0" destOrd="0" presId="urn:microsoft.com/office/officeart/2005/8/layout/vList5"/>
    <dgm:cxn modelId="{C2DD4C51-7D48-4C13-A6FC-666A98A05F3B}" type="presOf" srcId="{C0101A10-03F4-47F5-84BA-9BFCE1EA88F9}" destId="{CAF5E431-3289-4D8F-A6B6-1EC2116602AF}" srcOrd="0" destOrd="0" presId="urn:microsoft.com/office/officeart/2005/8/layout/vList5"/>
    <dgm:cxn modelId="{68898188-E3E9-4C0B-A877-F2555C1E2288}" type="presOf" srcId="{016A3CCC-92D1-40BC-A739-B425E2504FB3}" destId="{92FBF6CE-F68F-44CB-8D86-F1E1FCD2471F}" srcOrd="0" destOrd="0" presId="urn:microsoft.com/office/officeart/2005/8/layout/vList5"/>
    <dgm:cxn modelId="{A6101D8A-06E7-4C02-8B72-9FEE6AD1980A}" srcId="{82827A50-AD00-400D-8691-3C4D99DA7E84}" destId="{016A3CCC-92D1-40BC-A739-B425E2504FB3}" srcOrd="0" destOrd="0" parTransId="{7FBE05D2-EBDF-43C2-8648-9E67602B9A5A}" sibTransId="{675CD3C3-A0FD-45C4-A90B-42B826BEB6C2}"/>
    <dgm:cxn modelId="{5527778D-0A9E-420D-8CC9-79FC1B29B754}" srcId="{82827A50-AD00-400D-8691-3C4D99DA7E84}" destId="{202581BC-F336-44FC-A4D8-02940DE822F1}" srcOrd="4" destOrd="0" parTransId="{9053186C-CEC1-4812-B4A5-072D55FDF0D1}" sibTransId="{2D5163D8-A9F0-44D1-83A2-C5AE1914CDCB}"/>
    <dgm:cxn modelId="{C21C8A93-907F-4519-8505-EF2C8B65DD9C}" type="presOf" srcId="{468A0E22-3E46-49B9-9B8E-6FA105388411}" destId="{4CF225E7-9462-4A10-969E-EDD4110EADCB}" srcOrd="0" destOrd="0" presId="urn:microsoft.com/office/officeart/2005/8/layout/vList5"/>
    <dgm:cxn modelId="{DF990A9F-9267-45F1-AF37-FAAB34E604B4}" type="presOf" srcId="{45F2EFC4-FF91-4AE2-9935-8724AC5814C5}" destId="{5271CE02-E1D9-47E1-B0CF-667AA89EBFBF}" srcOrd="0" destOrd="0" presId="urn:microsoft.com/office/officeart/2005/8/layout/vList5"/>
    <dgm:cxn modelId="{0106A1B7-DF08-421B-976D-9D2F10BA2AA9}" type="presOf" srcId="{82827A50-AD00-400D-8691-3C4D99DA7E84}" destId="{98FD3878-96FF-4B90-B3F5-E6C5C2B0F702}" srcOrd="0" destOrd="0" presId="urn:microsoft.com/office/officeart/2005/8/layout/vList5"/>
    <dgm:cxn modelId="{D4A160C8-A0BC-494F-8C10-125FF0F66890}" srcId="{82827A50-AD00-400D-8691-3C4D99DA7E84}" destId="{C0101A10-03F4-47F5-84BA-9BFCE1EA88F9}" srcOrd="1" destOrd="0" parTransId="{380B9908-2BBE-4095-977A-3B4492687411}" sibTransId="{82971B12-6E45-4B31-976B-23F6DD382AC2}"/>
    <dgm:cxn modelId="{215B13BF-3B08-4F6A-B04A-00C5D6E1E1B3}" type="presParOf" srcId="{98FD3878-96FF-4B90-B3F5-E6C5C2B0F702}" destId="{5FB2BCE0-EAFD-4043-AA82-215D32E9BBA8}" srcOrd="0" destOrd="0" presId="urn:microsoft.com/office/officeart/2005/8/layout/vList5"/>
    <dgm:cxn modelId="{F67C9B6C-0AAF-4A32-B8BD-609E0ABBD249}" type="presParOf" srcId="{5FB2BCE0-EAFD-4043-AA82-215D32E9BBA8}" destId="{92FBF6CE-F68F-44CB-8D86-F1E1FCD2471F}" srcOrd="0" destOrd="0" presId="urn:microsoft.com/office/officeart/2005/8/layout/vList5"/>
    <dgm:cxn modelId="{5762987D-2BF0-47E1-8F56-B9CAE60E5EE0}" type="presParOf" srcId="{98FD3878-96FF-4B90-B3F5-E6C5C2B0F702}" destId="{26907C35-596B-45FA-B4A8-29CBAD148BDD}" srcOrd="1" destOrd="0" presId="urn:microsoft.com/office/officeart/2005/8/layout/vList5"/>
    <dgm:cxn modelId="{042D6C7A-3779-4679-BCF0-8149A6AD4622}" type="presParOf" srcId="{98FD3878-96FF-4B90-B3F5-E6C5C2B0F702}" destId="{CD9E801C-40F6-46C6-B75C-4A4B891E147A}" srcOrd="2" destOrd="0" presId="urn:microsoft.com/office/officeart/2005/8/layout/vList5"/>
    <dgm:cxn modelId="{A08DBC35-AAEA-4474-BCDA-FFE36E8030ED}" type="presParOf" srcId="{CD9E801C-40F6-46C6-B75C-4A4B891E147A}" destId="{CAF5E431-3289-4D8F-A6B6-1EC2116602AF}" srcOrd="0" destOrd="0" presId="urn:microsoft.com/office/officeart/2005/8/layout/vList5"/>
    <dgm:cxn modelId="{BB71A003-A150-489C-A6C0-FD937425C75C}" type="presParOf" srcId="{98FD3878-96FF-4B90-B3F5-E6C5C2B0F702}" destId="{3F6C5E24-8A7A-4710-9FB4-620E7D0F0EF6}" srcOrd="3" destOrd="0" presId="urn:microsoft.com/office/officeart/2005/8/layout/vList5"/>
    <dgm:cxn modelId="{C371C67D-5308-4EA5-8674-80D3AA51C76C}" type="presParOf" srcId="{98FD3878-96FF-4B90-B3F5-E6C5C2B0F702}" destId="{769C563D-0EB0-4A22-B5A5-E9D980EA6EA7}" srcOrd="4" destOrd="0" presId="urn:microsoft.com/office/officeart/2005/8/layout/vList5"/>
    <dgm:cxn modelId="{2D336C44-75DC-415E-9A49-D1D7654E1398}" type="presParOf" srcId="{769C563D-0EB0-4A22-B5A5-E9D980EA6EA7}" destId="{5271CE02-E1D9-47E1-B0CF-667AA89EBFBF}" srcOrd="0" destOrd="0" presId="urn:microsoft.com/office/officeart/2005/8/layout/vList5"/>
    <dgm:cxn modelId="{61982CBD-A134-4B1C-B65F-7706E350AC2D}" type="presParOf" srcId="{98FD3878-96FF-4B90-B3F5-E6C5C2B0F702}" destId="{D95DB47E-58BB-448D-9879-FC57484E69CE}" srcOrd="5" destOrd="0" presId="urn:microsoft.com/office/officeart/2005/8/layout/vList5"/>
    <dgm:cxn modelId="{59C982B6-AA16-4452-83D7-97E56383FC7A}" type="presParOf" srcId="{98FD3878-96FF-4B90-B3F5-E6C5C2B0F702}" destId="{52120E78-F33B-4509-A9AB-2DBE1D10CBA5}" srcOrd="6" destOrd="0" presId="urn:microsoft.com/office/officeart/2005/8/layout/vList5"/>
    <dgm:cxn modelId="{C3F08A21-5C77-4815-AEE0-5451BB14A9B2}" type="presParOf" srcId="{52120E78-F33B-4509-A9AB-2DBE1D10CBA5}" destId="{4CF225E7-9462-4A10-969E-EDD4110EADCB}" srcOrd="0" destOrd="0" presId="urn:microsoft.com/office/officeart/2005/8/layout/vList5"/>
    <dgm:cxn modelId="{0A71DCC9-82D1-46F8-8C8E-384E4F9D5186}" type="presParOf" srcId="{98FD3878-96FF-4B90-B3F5-E6C5C2B0F702}" destId="{7B528219-7153-480B-9B0E-53B97D57D4E8}" srcOrd="7" destOrd="0" presId="urn:microsoft.com/office/officeart/2005/8/layout/vList5"/>
    <dgm:cxn modelId="{C44D92A4-5313-420D-92C7-7430BDFA3437}" type="presParOf" srcId="{98FD3878-96FF-4B90-B3F5-E6C5C2B0F702}" destId="{AC1CC5FB-703D-4018-887E-65FE7E589150}" srcOrd="8" destOrd="0" presId="urn:microsoft.com/office/officeart/2005/8/layout/vList5"/>
    <dgm:cxn modelId="{0E7D89E7-4D8F-45F2-ADB1-0094421F5534}" type="presParOf" srcId="{AC1CC5FB-703D-4018-887E-65FE7E589150}" destId="{F03A6540-D08D-4DAE-922A-802844C12863}" srcOrd="0" destOrd="0" presId="urn:microsoft.com/office/officeart/2005/8/layout/vList5"/>
    <dgm:cxn modelId="{90C8C9CB-0976-44D7-A494-87D86980C8CC}" type="presParOf" srcId="{98FD3878-96FF-4B90-B3F5-E6C5C2B0F702}" destId="{FCBB466D-81B4-42CB-A3FE-C12479E140A5}" srcOrd="9" destOrd="0" presId="urn:microsoft.com/office/officeart/2005/8/layout/vList5"/>
    <dgm:cxn modelId="{312EE2EF-E248-4706-93CD-457DFAE63456}" type="presParOf" srcId="{98FD3878-96FF-4B90-B3F5-E6C5C2B0F702}" destId="{A2455D9A-1382-419E-93BC-12613192277C}" srcOrd="10" destOrd="0" presId="urn:microsoft.com/office/officeart/2005/8/layout/vList5"/>
    <dgm:cxn modelId="{2A3C5636-ADDC-4F24-AEC3-F5150041B0DB}" type="presParOf" srcId="{A2455D9A-1382-419E-93BC-12613192277C}" destId="{FE3B1089-4342-4284-9B2F-75CDEF7BC032}" srcOrd="0" destOrd="0" presId="urn:microsoft.com/office/officeart/2005/8/layout/vList5"/>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B55CF-596E-451E-AECC-D00AA1407011}">
      <dsp:nvSpPr>
        <dsp:cNvPr id="0" name=""/>
        <dsp:cNvSpPr/>
      </dsp:nvSpPr>
      <dsp:spPr>
        <a:xfrm rot="5400000">
          <a:off x="1906310" y="-58527"/>
          <a:ext cx="578713" cy="82648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None/>
          </a:pPr>
          <a:r>
            <a:rPr lang="en-CA" sz="2300" kern="1200" dirty="0"/>
            <a:t>33%</a:t>
          </a:r>
        </a:p>
      </dsp:txBody>
      <dsp:txXfrm rot="-5400000">
        <a:off x="1782424" y="93609"/>
        <a:ext cx="798236" cy="522213"/>
      </dsp:txXfrm>
    </dsp:sp>
    <dsp:sp modelId="{CF0B0537-786E-45F0-9348-D7A40F0BF1EA}">
      <dsp:nvSpPr>
        <dsp:cNvPr id="0" name=""/>
        <dsp:cNvSpPr/>
      </dsp:nvSpPr>
      <dsp:spPr>
        <a:xfrm>
          <a:off x="618798" y="1272"/>
          <a:ext cx="1218319" cy="72339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CA" sz="2100" kern="1200" dirty="0"/>
            <a:t>Senior</a:t>
          </a:r>
        </a:p>
      </dsp:txBody>
      <dsp:txXfrm>
        <a:off x="654111" y="36585"/>
        <a:ext cx="1147693" cy="652766"/>
      </dsp:txXfrm>
    </dsp:sp>
    <dsp:sp modelId="{2EE98EC7-8552-4428-8B69-372F602E4790}">
      <dsp:nvSpPr>
        <dsp:cNvPr id="0" name=""/>
        <dsp:cNvSpPr/>
      </dsp:nvSpPr>
      <dsp:spPr>
        <a:xfrm rot="5400000">
          <a:off x="1943200" y="715590"/>
          <a:ext cx="578713" cy="84149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Font typeface="Arial" panose="020B0604020202020204" pitchFamily="34" charset="0"/>
            <a:buNone/>
          </a:pPr>
          <a:r>
            <a:rPr lang="en-CA" sz="2300" kern="1200" dirty="0"/>
            <a:t>31%</a:t>
          </a:r>
        </a:p>
      </dsp:txBody>
      <dsp:txXfrm rot="-5400000">
        <a:off x="1811809" y="875231"/>
        <a:ext cx="813246" cy="522213"/>
      </dsp:txXfrm>
    </dsp:sp>
    <dsp:sp modelId="{A94B2E6C-C353-46F5-BF39-C66F474C1A4C}">
      <dsp:nvSpPr>
        <dsp:cNvPr id="0" name=""/>
        <dsp:cNvSpPr/>
      </dsp:nvSpPr>
      <dsp:spPr>
        <a:xfrm>
          <a:off x="662202" y="761065"/>
          <a:ext cx="1218319" cy="72339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CA" sz="2100" kern="1200" dirty="0"/>
            <a:t>Adult</a:t>
          </a:r>
        </a:p>
      </dsp:txBody>
      <dsp:txXfrm>
        <a:off x="697515" y="796378"/>
        <a:ext cx="1147693" cy="652766"/>
      </dsp:txXfrm>
    </dsp:sp>
    <dsp:sp modelId="{BD8A68B6-9B4E-4020-8A48-8BC68F0B68BF}">
      <dsp:nvSpPr>
        <dsp:cNvPr id="0" name=""/>
        <dsp:cNvSpPr/>
      </dsp:nvSpPr>
      <dsp:spPr>
        <a:xfrm rot="5400000">
          <a:off x="2004004" y="2206777"/>
          <a:ext cx="578713" cy="8122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933450">
            <a:lnSpc>
              <a:spcPct val="90000"/>
            </a:lnSpc>
            <a:spcBef>
              <a:spcPct val="0"/>
            </a:spcBef>
            <a:spcAft>
              <a:spcPct val="15000"/>
            </a:spcAft>
            <a:buNone/>
          </a:pPr>
          <a:r>
            <a:rPr lang="en-CA" sz="2100" kern="1200" dirty="0"/>
            <a:t>14%</a:t>
          </a:r>
        </a:p>
      </dsp:txBody>
      <dsp:txXfrm rot="-5400000">
        <a:off x="1887211" y="2351820"/>
        <a:ext cx="784049" cy="522213"/>
      </dsp:txXfrm>
    </dsp:sp>
    <dsp:sp modelId="{4C25A9DE-1F0F-4E68-B4B6-3E4BB50AB02D}">
      <dsp:nvSpPr>
        <dsp:cNvPr id="0" name=""/>
        <dsp:cNvSpPr/>
      </dsp:nvSpPr>
      <dsp:spPr>
        <a:xfrm>
          <a:off x="662202" y="1520627"/>
          <a:ext cx="1218319" cy="72339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CA" sz="2100" kern="1200" dirty="0"/>
            <a:t>Young Adult</a:t>
          </a:r>
        </a:p>
      </dsp:txBody>
      <dsp:txXfrm>
        <a:off x="697515" y="1555940"/>
        <a:ext cx="1147693" cy="652766"/>
      </dsp:txXfrm>
    </dsp:sp>
    <dsp:sp modelId="{92FBF6CE-F68F-44CB-8D86-F1E1FCD2471F}">
      <dsp:nvSpPr>
        <dsp:cNvPr id="0" name=""/>
        <dsp:cNvSpPr/>
      </dsp:nvSpPr>
      <dsp:spPr>
        <a:xfrm>
          <a:off x="664907" y="2281693"/>
          <a:ext cx="1218319" cy="72339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CA" sz="2100" kern="1200" dirty="0"/>
            <a:t>Super Senior</a:t>
          </a:r>
        </a:p>
      </dsp:txBody>
      <dsp:txXfrm>
        <a:off x="700220" y="2317006"/>
        <a:ext cx="1147693" cy="6527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FBF6CE-F68F-44CB-8D86-F1E1FCD2471F}">
      <dsp:nvSpPr>
        <dsp:cNvPr id="0" name=""/>
        <dsp:cNvSpPr/>
      </dsp:nvSpPr>
      <dsp:spPr>
        <a:xfrm>
          <a:off x="952176" y="0"/>
          <a:ext cx="1340151" cy="480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CA" sz="1400" kern="1200" dirty="0"/>
            <a:t>Kamloops</a:t>
          </a:r>
        </a:p>
      </dsp:txBody>
      <dsp:txXfrm>
        <a:off x="975634" y="23458"/>
        <a:ext cx="1293235" cy="433633"/>
      </dsp:txXfrm>
    </dsp:sp>
    <dsp:sp modelId="{CAF5E431-3289-4D8F-A6B6-1EC2116602AF}">
      <dsp:nvSpPr>
        <dsp:cNvPr id="0" name=""/>
        <dsp:cNvSpPr/>
      </dsp:nvSpPr>
      <dsp:spPr>
        <a:xfrm>
          <a:off x="952176" y="490894"/>
          <a:ext cx="1340151" cy="480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CA" sz="1400" kern="1200" dirty="0"/>
            <a:t>Kelowna</a:t>
          </a:r>
        </a:p>
      </dsp:txBody>
      <dsp:txXfrm>
        <a:off x="975634" y="514352"/>
        <a:ext cx="1293235" cy="433633"/>
      </dsp:txXfrm>
    </dsp:sp>
    <dsp:sp modelId="{5271CE02-E1D9-47E1-B0CF-667AA89EBFBF}">
      <dsp:nvSpPr>
        <dsp:cNvPr id="0" name=""/>
        <dsp:cNvSpPr/>
      </dsp:nvSpPr>
      <dsp:spPr>
        <a:xfrm>
          <a:off x="952176" y="995471"/>
          <a:ext cx="1340151" cy="480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CA" sz="1400" kern="1200" dirty="0"/>
            <a:t>Lake Country</a:t>
          </a:r>
        </a:p>
      </dsp:txBody>
      <dsp:txXfrm>
        <a:off x="975634" y="1018929"/>
        <a:ext cx="1293235" cy="433633"/>
      </dsp:txXfrm>
    </dsp:sp>
    <dsp:sp modelId="{4CF225E7-9462-4A10-969E-EDD4110EADCB}">
      <dsp:nvSpPr>
        <dsp:cNvPr id="0" name=""/>
        <dsp:cNvSpPr/>
      </dsp:nvSpPr>
      <dsp:spPr>
        <a:xfrm>
          <a:off x="952176" y="1500048"/>
          <a:ext cx="1340151" cy="480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CA" sz="1400" kern="1200" dirty="0"/>
            <a:t>West Kelowna</a:t>
          </a:r>
        </a:p>
      </dsp:txBody>
      <dsp:txXfrm>
        <a:off x="975634" y="1523506"/>
        <a:ext cx="1293235" cy="433633"/>
      </dsp:txXfrm>
    </dsp:sp>
    <dsp:sp modelId="{F03A6540-D08D-4DAE-922A-802844C12863}">
      <dsp:nvSpPr>
        <dsp:cNvPr id="0" name=""/>
        <dsp:cNvSpPr/>
      </dsp:nvSpPr>
      <dsp:spPr>
        <a:xfrm>
          <a:off x="952176" y="2004626"/>
          <a:ext cx="1340151" cy="480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CA" sz="1400" kern="1200" dirty="0"/>
            <a:t>Merritt</a:t>
          </a:r>
        </a:p>
      </dsp:txBody>
      <dsp:txXfrm>
        <a:off x="975634" y="2028084"/>
        <a:ext cx="1293235" cy="433633"/>
      </dsp:txXfrm>
    </dsp:sp>
    <dsp:sp modelId="{FE3B1089-4342-4284-9B2F-75CDEF7BC032}">
      <dsp:nvSpPr>
        <dsp:cNvPr id="0" name=""/>
        <dsp:cNvSpPr/>
      </dsp:nvSpPr>
      <dsp:spPr>
        <a:xfrm>
          <a:off x="980465" y="2524536"/>
          <a:ext cx="1340151" cy="480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CA" sz="1400" kern="1200" dirty="0"/>
            <a:t>Other</a:t>
          </a:r>
        </a:p>
      </dsp:txBody>
      <dsp:txXfrm>
        <a:off x="1003923" y="2547994"/>
        <a:ext cx="1293235" cy="43363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531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4104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5292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3677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6593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6651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5007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922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6802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d2061351b_17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d2061351b_17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14694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95882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60375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68705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3155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68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52986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66357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4940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1034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3052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8510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5842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62" name="Google Shape;162;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3" name="Google Shape;163;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4" name="Google Shape;164;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5" name="Google Shape;165;p5"/>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5"/>
          <p:cNvGrpSpPr/>
          <p:nvPr/>
        </p:nvGrpSpPr>
        <p:grpSpPr>
          <a:xfrm>
            <a:off x="-9525" y="4462475"/>
            <a:ext cx="9167825" cy="595300"/>
            <a:chOff x="-9525" y="4462475"/>
            <a:chExt cx="9167825" cy="595300"/>
          </a:xfrm>
        </p:grpSpPr>
        <p:sp>
          <p:nvSpPr>
            <p:cNvPr id="169" name="Google Shape;169;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70" name="Google Shape;170;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71" name="Google Shape;171;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72" name="Google Shape;172;p5"/>
          <p:cNvGrpSpPr/>
          <p:nvPr/>
        </p:nvGrpSpPr>
        <p:grpSpPr>
          <a:xfrm>
            <a:off x="-42837" y="4443488"/>
            <a:ext cx="9229575" cy="642787"/>
            <a:chOff x="-42837" y="4443488"/>
            <a:chExt cx="9229575" cy="642787"/>
          </a:xfrm>
        </p:grpSpPr>
        <p:sp>
          <p:nvSpPr>
            <p:cNvPr id="173" name="Google Shape;173;p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5" name="Google Shape;205;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6" name="Google Shape;206;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7" name="Google Shape;207;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8" name="Google Shape;208;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9" name="Google Shape;209;p6"/>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6"/>
          <p:cNvGrpSpPr/>
          <p:nvPr/>
        </p:nvGrpSpPr>
        <p:grpSpPr>
          <a:xfrm>
            <a:off x="-9525" y="4462475"/>
            <a:ext cx="9167825" cy="595300"/>
            <a:chOff x="-9525" y="4462475"/>
            <a:chExt cx="9167825" cy="595300"/>
          </a:xfrm>
        </p:grpSpPr>
        <p:sp>
          <p:nvSpPr>
            <p:cNvPr id="213" name="Google Shape;213;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14" name="Google Shape;214;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15" name="Google Shape;215;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16" name="Google Shape;216;p6"/>
          <p:cNvGrpSpPr/>
          <p:nvPr/>
        </p:nvGrpSpPr>
        <p:grpSpPr>
          <a:xfrm>
            <a:off x="-42837" y="4443488"/>
            <a:ext cx="9229575" cy="642787"/>
            <a:chOff x="-42837" y="4443488"/>
            <a:chExt cx="9229575" cy="642787"/>
          </a:xfrm>
        </p:grpSpPr>
        <p:sp>
          <p:nvSpPr>
            <p:cNvPr id="217" name="Google Shape;217;p6"/>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6"/>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94" name="Google Shape;294;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95" name="Google Shape;295;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6" name="Google Shape;296;p8"/>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8"/>
          <p:cNvGrpSpPr/>
          <p:nvPr/>
        </p:nvGrpSpPr>
        <p:grpSpPr>
          <a:xfrm>
            <a:off x="-9525" y="4462475"/>
            <a:ext cx="9167825" cy="595300"/>
            <a:chOff x="-9525" y="4462475"/>
            <a:chExt cx="9167825" cy="595300"/>
          </a:xfrm>
        </p:grpSpPr>
        <p:sp>
          <p:nvSpPr>
            <p:cNvPr id="300" name="Google Shape;300;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01" name="Google Shape;301;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02" name="Google Shape;302;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03" name="Google Shape;303;p8"/>
          <p:cNvGrpSpPr/>
          <p:nvPr/>
        </p:nvGrpSpPr>
        <p:grpSpPr>
          <a:xfrm>
            <a:off x="-42837" y="4443488"/>
            <a:ext cx="9229575" cy="642787"/>
            <a:chOff x="-42837" y="4443488"/>
            <a:chExt cx="9229575" cy="642787"/>
          </a:xfrm>
        </p:grpSpPr>
        <p:sp>
          <p:nvSpPr>
            <p:cNvPr id="304" name="Google Shape;304;p8"/>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8"/>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4"/>
        <p:cNvGrpSpPr/>
        <p:nvPr/>
      </p:nvGrpSpPr>
      <p:grpSpPr>
        <a:xfrm>
          <a:off x="0" y="0"/>
          <a:ext cx="0" cy="0"/>
          <a:chOff x="0" y="0"/>
          <a:chExt cx="0" cy="0"/>
        </a:xfrm>
      </p:grpSpPr>
      <p:sp>
        <p:nvSpPr>
          <p:cNvPr id="335" name="Google Shape;335;p9"/>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Clr>
                <a:srgbClr val="00CEF6"/>
              </a:buClr>
              <a:buSzPts val="1400"/>
              <a:buNone/>
              <a:defRPr sz="1400">
                <a:solidFill>
                  <a:srgbClr val="00CEF6"/>
                </a:solidFill>
              </a:defRPr>
            </a:lvl1pPr>
          </a:lstStyle>
          <a:p>
            <a:endParaRPr/>
          </a:p>
        </p:txBody>
      </p:sp>
      <p:sp>
        <p:nvSpPr>
          <p:cNvPr id="336" name="Google Shape;336;p9"/>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37" name="Google Shape;337;p9"/>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8" name="Google Shape;338;p9"/>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9"/>
          <p:cNvGrpSpPr/>
          <p:nvPr/>
        </p:nvGrpSpPr>
        <p:grpSpPr>
          <a:xfrm>
            <a:off x="-9525" y="4462475"/>
            <a:ext cx="9167825" cy="595300"/>
            <a:chOff x="-9525" y="4462475"/>
            <a:chExt cx="9167825" cy="595300"/>
          </a:xfrm>
        </p:grpSpPr>
        <p:sp>
          <p:nvSpPr>
            <p:cNvPr id="342" name="Google Shape;342;p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43" name="Google Shape;343;p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44" name="Google Shape;344;p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45" name="Google Shape;345;p9"/>
          <p:cNvGrpSpPr/>
          <p:nvPr/>
        </p:nvGrpSpPr>
        <p:grpSpPr>
          <a:xfrm>
            <a:off x="-42837" y="4443488"/>
            <a:ext cx="9229575" cy="642787"/>
            <a:chOff x="-42837" y="4443488"/>
            <a:chExt cx="9229575" cy="642787"/>
          </a:xfrm>
        </p:grpSpPr>
        <p:sp>
          <p:nvSpPr>
            <p:cNvPr id="346" name="Google Shape;346;p9"/>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9"/>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86" name="Google Shape;386;p10"/>
          <p:cNvGrpSpPr/>
          <p:nvPr/>
        </p:nvGrpSpPr>
        <p:grpSpPr>
          <a:xfrm>
            <a:off x="-42837" y="4443488"/>
            <a:ext cx="9229575" cy="642787"/>
            <a:chOff x="-42837" y="4443488"/>
            <a:chExt cx="9229575" cy="642787"/>
          </a:xfrm>
        </p:grpSpPr>
        <p:sp>
          <p:nvSpPr>
            <p:cNvPr id="387" name="Google Shape;387;p1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Lst>
  <p:transition spd="slow">
    <p:push dir="u"/>
  </p:transition>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Excel_Worksheet.xlsx"/><Relationship Id="rId7" Type="http://schemas.openxmlformats.org/officeDocument/2006/relationships/chart" Target="../charts/chart6.xm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14.emf"/><Relationship Id="rId5" Type="http://schemas.openxmlformats.org/officeDocument/2006/relationships/package" Target="../embeddings/Microsoft_Excel_Worksheet1.xlsx"/><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3" Type="http://schemas.openxmlformats.org/officeDocument/2006/relationships/image" Target="../media/image8.jpg"/><Relationship Id="rId7" Type="http://schemas.openxmlformats.org/officeDocument/2006/relationships/diagramQuickStyle" Target="../diagrams/quickStyle1.xml"/><Relationship Id="rId12" Type="http://schemas.openxmlformats.org/officeDocument/2006/relationships/diagramQuickStyle" Target="../diagrams/quickStyle2.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Layout" Target="../diagrams/layout1.xml"/><Relationship Id="rId11" Type="http://schemas.openxmlformats.org/officeDocument/2006/relationships/diagramLayout" Target="../diagrams/layout2.xml"/><Relationship Id="rId5" Type="http://schemas.openxmlformats.org/officeDocument/2006/relationships/diagramData" Target="../diagrams/data1.xml"/><Relationship Id="rId10" Type="http://schemas.openxmlformats.org/officeDocument/2006/relationships/diagramData" Target="../diagrams/data2.xml"/><Relationship Id="rId4" Type="http://schemas.openxmlformats.org/officeDocument/2006/relationships/hyperlink" Target="https://www.peoplematters.in/article/retention/employee-engagement-is-now-more-personal-7077" TargetMode="External"/><Relationship Id="rId9" Type="http://schemas.microsoft.com/office/2007/relationships/diagramDrawing" Target="../diagrams/drawing1.xml"/><Relationship Id="rId14" Type="http://schemas.microsoft.com/office/2007/relationships/diagramDrawing" Target="../diagrams/drawing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2309350" y="3031150"/>
            <a:ext cx="5214600" cy="1159800"/>
          </a:xfrm>
        </p:spPr>
        <p:txBody>
          <a:bodyPr spcFirstLastPara="1" wrap="square" lIns="91425" tIns="91425" rIns="91425" bIns="91425" anchor="b" anchorCtr="0">
            <a:normAutofit/>
          </a:bodyPr>
          <a:lstStyle/>
          <a:p>
            <a:pPr marL="0" lvl="0" indent="0"/>
            <a:r>
              <a:rPr lang="en-CA" sz="4400" b="1" i="0" u="none" strike="noStrike" cap="none" dirty="0">
                <a:latin typeface="Oswald"/>
                <a:ea typeface="Oswald"/>
                <a:cs typeface="Oswald"/>
                <a:sym typeface="Oswald"/>
              </a:rPr>
              <a:t>Data Science Project</a:t>
            </a:r>
          </a:p>
        </p:txBody>
      </p:sp>
      <p:sp>
        <p:nvSpPr>
          <p:cNvPr id="5" name="TextBox 4">
            <a:extLst>
              <a:ext uri="{FF2B5EF4-FFF2-40B4-BE49-F238E27FC236}">
                <a16:creationId xmlns:a16="http://schemas.microsoft.com/office/drawing/2014/main" id="{24B8F582-55DF-4381-A31F-E206C3D9ED11}"/>
              </a:ext>
            </a:extLst>
          </p:cNvPr>
          <p:cNvSpPr txBox="1"/>
          <p:nvPr/>
        </p:nvSpPr>
        <p:spPr>
          <a:xfrm>
            <a:off x="2309441" y="4059250"/>
            <a:ext cx="5214600" cy="784800"/>
          </a:xfrm>
          <a:prstGeom prst="rect">
            <a:avLst/>
          </a:prstGeom>
          <a:noFill/>
          <a:ln>
            <a:noFill/>
          </a:ln>
        </p:spPr>
        <p:txBody>
          <a:bodyPr spcFirstLastPara="1" wrap="square" lIns="91425" tIns="91425" rIns="91425" bIns="91425" anchor="t" anchorCtr="0">
            <a:normAutofit fontScale="55000" lnSpcReduction="20000"/>
          </a:bodyPr>
          <a:lstStyle/>
          <a:p>
            <a:pPr marL="457200" indent="-355600" algn="r">
              <a:lnSpc>
                <a:spcPct val="90000"/>
              </a:lnSpc>
              <a:spcAft>
                <a:spcPts val="600"/>
              </a:spcAft>
              <a:buClr>
                <a:srgbClr val="FFFFFF"/>
              </a:buClr>
              <a:buSzPts val="2000"/>
            </a:pPr>
            <a:r>
              <a:rPr lang="en-CA" sz="1900" b="0" i="0" u="none" strike="noStrike" cap="none" dirty="0">
                <a:solidFill>
                  <a:srgbClr val="FFFFFF"/>
                </a:solidFill>
                <a:latin typeface="Source Sans Pro"/>
                <a:ea typeface="Source Sans Pro"/>
                <a:cs typeface="Source Sans Pro"/>
                <a:sym typeface="Source Sans Pro"/>
              </a:rPr>
              <a:t>Presented by:</a:t>
            </a:r>
          </a:p>
          <a:p>
            <a:pPr marL="457200" indent="-355600" algn="r">
              <a:lnSpc>
                <a:spcPct val="90000"/>
              </a:lnSpc>
              <a:spcAft>
                <a:spcPts val="600"/>
              </a:spcAft>
              <a:buClr>
                <a:srgbClr val="FFFFFF"/>
              </a:buClr>
              <a:buSzPts val="2000"/>
            </a:pPr>
            <a:r>
              <a:rPr lang="en-CA" sz="1900" b="0" i="0" u="none" strike="noStrike" cap="none" dirty="0">
                <a:solidFill>
                  <a:srgbClr val="FFFFFF"/>
                </a:solidFill>
                <a:latin typeface="Source Sans Pro"/>
                <a:ea typeface="Source Sans Pro"/>
                <a:cs typeface="Source Sans Pro"/>
                <a:sym typeface="Source Sans Pro"/>
              </a:rPr>
              <a:t>Sai Charan Guttikonda</a:t>
            </a:r>
          </a:p>
          <a:p>
            <a:pPr marL="457200" indent="-355600" algn="r">
              <a:lnSpc>
                <a:spcPct val="90000"/>
              </a:lnSpc>
              <a:spcAft>
                <a:spcPts val="600"/>
              </a:spcAft>
              <a:buClr>
                <a:srgbClr val="FFFFFF"/>
              </a:buClr>
              <a:buSzPts val="2000"/>
            </a:pPr>
            <a:r>
              <a:rPr lang="en-CA" sz="1900" b="0" i="0" u="none" strike="noStrike" cap="none" dirty="0">
                <a:solidFill>
                  <a:srgbClr val="FFFFFF"/>
                </a:solidFill>
                <a:latin typeface="Source Sans Pro"/>
                <a:ea typeface="Source Sans Pro"/>
                <a:cs typeface="Source Sans Pro"/>
                <a:sym typeface="Source Sans Pro"/>
              </a:rPr>
              <a:t>Sai Nitin Bhadriraju</a:t>
            </a:r>
          </a:p>
          <a:p>
            <a:pPr marL="457200" indent="-355600" algn="r">
              <a:lnSpc>
                <a:spcPct val="90000"/>
              </a:lnSpc>
              <a:spcAft>
                <a:spcPts val="600"/>
              </a:spcAft>
              <a:buClr>
                <a:srgbClr val="FFFFFF"/>
              </a:buClr>
              <a:buSzPts val="2000"/>
            </a:pPr>
            <a:endParaRPr lang="en-CA" sz="800" b="0" i="0" u="none" strike="noStrike" cap="none" dirty="0">
              <a:solidFill>
                <a:srgbClr val="FFFFFF"/>
              </a:solidFill>
              <a:latin typeface="Source Sans Pro"/>
              <a:ea typeface="Source Sans Pro"/>
              <a:cs typeface="Source Sans Pro"/>
              <a:sym typeface="Source Sans Pro"/>
            </a:endParaRPr>
          </a:p>
        </p:txBody>
      </p:sp>
      <p:sp>
        <p:nvSpPr>
          <p:cNvPr id="85" name="Slide Number Placeholder 3">
            <a:extLst>
              <a:ext uri="{FF2B5EF4-FFF2-40B4-BE49-F238E27FC236}">
                <a16:creationId xmlns:a16="http://schemas.microsoft.com/office/drawing/2014/main" id="{DAD7069A-F751-4CCB-AFDC-2A2882A8FE9A}"/>
              </a:ext>
            </a:extLst>
          </p:cNvPr>
          <p:cNvSpPr>
            <a:spLocks noGrp="1"/>
          </p:cNvSpPr>
          <p:nvPr>
            <p:ph type="sldNum" idx="12"/>
          </p:nvPr>
        </p:nvSpPr>
        <p:spPr>
          <a:xfrm>
            <a:off x="8556775" y="4826200"/>
            <a:ext cx="548700" cy="317400"/>
          </a:xfrm>
        </p:spPr>
        <p:txBody>
          <a:bodyPr/>
          <a:lstStyle/>
          <a:p>
            <a:pPr marL="0" lvl="0" indent="0" algn="r" rtl="0">
              <a:spcBef>
                <a:spcPts val="0"/>
              </a:spcBef>
              <a:spcAft>
                <a:spcPts val="600"/>
              </a:spcAft>
              <a:buNone/>
            </a:pPr>
            <a:fld id="{00000000-1234-1234-1234-123412341234}" type="slidenum">
              <a:rPr lang="en"/>
              <a:pPr marL="0" lvl="0" indent="0" algn="r" rtl="0">
                <a:spcBef>
                  <a:spcPts val="0"/>
                </a:spcBef>
                <a:spcAft>
                  <a:spcPts val="600"/>
                </a:spcAft>
                <a:buNone/>
              </a:pPr>
              <a:t>1</a:t>
            </a:fld>
            <a:endParaRPr lang="en"/>
          </a:p>
        </p:txBody>
      </p:sp>
      <p:sp>
        <p:nvSpPr>
          <p:cNvPr id="4" name="TextBox 3">
            <a:extLst>
              <a:ext uri="{FF2B5EF4-FFF2-40B4-BE49-F238E27FC236}">
                <a16:creationId xmlns:a16="http://schemas.microsoft.com/office/drawing/2014/main" id="{CDD299E0-67DA-4C8B-9F7C-07D4439D6B90}"/>
              </a:ext>
            </a:extLst>
          </p:cNvPr>
          <p:cNvSpPr txBox="1"/>
          <p:nvPr/>
        </p:nvSpPr>
        <p:spPr>
          <a:xfrm>
            <a:off x="198783" y="4403035"/>
            <a:ext cx="1341782" cy="307777"/>
          </a:xfrm>
          <a:prstGeom prst="rect">
            <a:avLst/>
          </a:prstGeom>
          <a:noFill/>
          <a:scene3d>
            <a:camera prst="perspectiveRelaxedModerately"/>
            <a:lightRig rig="threePt" dir="t"/>
          </a:scene3d>
        </p:spPr>
        <p:txBody>
          <a:bodyPr wrap="square" rtlCol="0">
            <a:spAutoFit/>
          </a:bodyPr>
          <a:lstStyle/>
          <a:p>
            <a:r>
              <a:rPr lang="en-CA" dirty="0">
                <a:solidFill>
                  <a:srgbClr val="000000">
                    <a:alpha val="20000"/>
                  </a:srgbClr>
                </a:solidFill>
              </a:rPr>
              <a:t>DSCI-490-001</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947192" y="3183074"/>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Research objective results</a:t>
            </a:r>
            <a:endParaRPr dirty="0"/>
          </a:p>
        </p:txBody>
      </p:sp>
      <p:sp>
        <p:nvSpPr>
          <p:cNvPr id="2" name="Slide Number Placeholder 1">
            <a:extLst>
              <a:ext uri="{FF2B5EF4-FFF2-40B4-BE49-F238E27FC236}">
                <a16:creationId xmlns:a16="http://schemas.microsoft.com/office/drawing/2014/main" id="{8142D94A-1C15-44E5-B8A3-BECC500986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grpSp>
        <p:nvGrpSpPr>
          <p:cNvPr id="5" name="Google Shape;976;p40">
            <a:extLst>
              <a:ext uri="{FF2B5EF4-FFF2-40B4-BE49-F238E27FC236}">
                <a16:creationId xmlns:a16="http://schemas.microsoft.com/office/drawing/2014/main" id="{FF4081DC-A24B-4BA8-9437-95246747649B}"/>
              </a:ext>
            </a:extLst>
          </p:cNvPr>
          <p:cNvGrpSpPr/>
          <p:nvPr/>
        </p:nvGrpSpPr>
        <p:grpSpPr>
          <a:xfrm>
            <a:off x="1816759" y="3293889"/>
            <a:ext cx="860311" cy="515524"/>
            <a:chOff x="4610450" y="3703750"/>
            <a:chExt cx="453050" cy="332175"/>
          </a:xfrm>
        </p:grpSpPr>
        <p:sp>
          <p:nvSpPr>
            <p:cNvPr id="6" name="Google Shape;977;p40">
              <a:extLst>
                <a:ext uri="{FF2B5EF4-FFF2-40B4-BE49-F238E27FC236}">
                  <a16:creationId xmlns:a16="http://schemas.microsoft.com/office/drawing/2014/main" id="{1E41AEF0-B2BE-41F4-B05C-BA8D51B98B40}"/>
                </a:ext>
              </a:extLst>
            </p:cNvPr>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78;p40">
              <a:extLst>
                <a:ext uri="{FF2B5EF4-FFF2-40B4-BE49-F238E27FC236}">
                  <a16:creationId xmlns:a16="http://schemas.microsoft.com/office/drawing/2014/main" id="{803E0854-F237-4552-BCA3-1A05A4CAA818}"/>
                </a:ext>
              </a:extLst>
            </p:cNvPr>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970;p40">
            <a:extLst>
              <a:ext uri="{FF2B5EF4-FFF2-40B4-BE49-F238E27FC236}">
                <a16:creationId xmlns:a16="http://schemas.microsoft.com/office/drawing/2014/main" id="{BEBA622A-8BF8-43EF-A652-FC6F88ABB5F2}"/>
              </a:ext>
            </a:extLst>
          </p:cNvPr>
          <p:cNvGrpSpPr/>
          <p:nvPr/>
        </p:nvGrpSpPr>
        <p:grpSpPr>
          <a:xfrm>
            <a:off x="1816758" y="4211151"/>
            <a:ext cx="860311" cy="515524"/>
            <a:chOff x="3936375" y="3703750"/>
            <a:chExt cx="453050" cy="332175"/>
          </a:xfrm>
        </p:grpSpPr>
        <p:sp>
          <p:nvSpPr>
            <p:cNvPr id="9" name="Google Shape;971;p40">
              <a:extLst>
                <a:ext uri="{FF2B5EF4-FFF2-40B4-BE49-F238E27FC236}">
                  <a16:creationId xmlns:a16="http://schemas.microsoft.com/office/drawing/2014/main" id="{309C1DB6-1920-4BF3-BBBF-0717C8AFA6AB}"/>
                </a:ext>
              </a:extLst>
            </p:cNvPr>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72;p40">
              <a:extLst>
                <a:ext uri="{FF2B5EF4-FFF2-40B4-BE49-F238E27FC236}">
                  <a16:creationId xmlns:a16="http://schemas.microsoft.com/office/drawing/2014/main" id="{ACD9FD52-47B0-4952-8F5E-CC27755E595B}"/>
                </a:ext>
              </a:extLst>
            </p:cNvPr>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73;p40">
              <a:extLst>
                <a:ext uri="{FF2B5EF4-FFF2-40B4-BE49-F238E27FC236}">
                  <a16:creationId xmlns:a16="http://schemas.microsoft.com/office/drawing/2014/main" id="{06EC4FDD-EAEE-45F3-BD8A-B1EF83682301}"/>
                </a:ext>
              </a:extLst>
            </p:cNvPr>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74;p40">
              <a:extLst>
                <a:ext uri="{FF2B5EF4-FFF2-40B4-BE49-F238E27FC236}">
                  <a16:creationId xmlns:a16="http://schemas.microsoft.com/office/drawing/2014/main" id="{6DF0A0CD-1D98-4B71-B0E1-4A171D8473E1}"/>
                </a:ext>
              </a:extLst>
            </p:cNvPr>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75;p40">
              <a:extLst>
                <a:ext uri="{FF2B5EF4-FFF2-40B4-BE49-F238E27FC236}">
                  <a16:creationId xmlns:a16="http://schemas.microsoft.com/office/drawing/2014/main" id="{6DCF4D9C-9624-4800-BD71-C3AE89BA122D}"/>
                </a:ext>
              </a:extLst>
            </p:cNvPr>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7570078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23825" y="292388"/>
            <a:ext cx="6996600" cy="715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                                  </a:t>
            </a:r>
            <a:r>
              <a:rPr lang="en" sz="3600" dirty="0"/>
              <a:t>Research obective </a:t>
            </a:r>
            <a:r>
              <a:rPr lang="en" sz="3600" dirty="0">
                <a:solidFill>
                  <a:srgbClr val="3C78D8"/>
                </a:solidFill>
              </a:rPr>
              <a:t>1</a:t>
            </a:r>
            <a:r>
              <a:rPr lang="en" dirty="0"/>
              <a:t>				</a:t>
            </a:r>
            <a:endParaRPr dirty="0"/>
          </a:p>
        </p:txBody>
      </p:sp>
      <p:sp>
        <p:nvSpPr>
          <p:cNvPr id="2" name="Slide Number Placeholder 1">
            <a:extLst>
              <a:ext uri="{FF2B5EF4-FFF2-40B4-BE49-F238E27FC236}">
                <a16:creationId xmlns:a16="http://schemas.microsoft.com/office/drawing/2014/main" id="{34217809-3822-44A3-99A3-47DF227B6E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7" name="Google Shape;493;p17">
            <a:extLst>
              <a:ext uri="{FF2B5EF4-FFF2-40B4-BE49-F238E27FC236}">
                <a16:creationId xmlns:a16="http://schemas.microsoft.com/office/drawing/2014/main" id="{51D1D9D6-39EF-4D26-917A-8CDDBDB52FF5}"/>
              </a:ext>
            </a:extLst>
          </p:cNvPr>
          <p:cNvSpPr txBox="1">
            <a:spLocks/>
          </p:cNvSpPr>
          <p:nvPr/>
        </p:nvSpPr>
        <p:spPr>
          <a:xfrm>
            <a:off x="1519950" y="650288"/>
            <a:ext cx="6104100" cy="81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lgn="ctr">
              <a:buFont typeface="Source Sans Pro"/>
              <a:buNone/>
            </a:pPr>
            <a:r>
              <a:rPr lang="en-US" i="1" dirty="0">
                <a:latin typeface="Times New Roman" panose="02020603050405020304" pitchFamily="18" charset="0"/>
                <a:ea typeface="Calibri" panose="020F0502020204030204" pitchFamily="34" charset="0"/>
              </a:rPr>
              <a:t>Evaluate freely available external data sources (online) through secondary research, which could add value to study the company’s customer base.</a:t>
            </a:r>
            <a:endParaRPr lang="en-US" i="1" dirty="0"/>
          </a:p>
        </p:txBody>
      </p:sp>
      <p:sp>
        <p:nvSpPr>
          <p:cNvPr id="12" name="Google Shape;472;p14">
            <a:extLst>
              <a:ext uri="{FF2B5EF4-FFF2-40B4-BE49-F238E27FC236}">
                <a16:creationId xmlns:a16="http://schemas.microsoft.com/office/drawing/2014/main" id="{9DB40CA5-EE7D-40E3-95F3-E4C51B7643AF}"/>
              </a:ext>
            </a:extLst>
          </p:cNvPr>
          <p:cNvSpPr txBox="1"/>
          <p:nvPr/>
        </p:nvSpPr>
        <p:spPr>
          <a:xfrm>
            <a:off x="1047750" y="1631292"/>
            <a:ext cx="7048500" cy="826500"/>
          </a:xfrm>
          <a:prstGeom prst="rect">
            <a:avLst/>
          </a:prstGeom>
          <a:noFill/>
          <a:ln>
            <a:noFill/>
          </a:ln>
        </p:spPr>
        <p:txBody>
          <a:bodyPr spcFirstLastPara="1" wrap="square" lIns="91425" tIns="91425" rIns="91425" bIns="91425" anchor="t" anchorCtr="0">
            <a:noAutofit/>
          </a:bodyPr>
          <a:lstStyle/>
          <a:p>
            <a:pPr marL="171450" lvl="0" indent="-171450">
              <a:spcBef>
                <a:spcPts val="1000"/>
              </a:spcBef>
              <a:buFont typeface="Arial" panose="020B0604020202020204" pitchFamily="34" charset="0"/>
              <a:buChar char="•"/>
            </a:pPr>
            <a:r>
              <a:rPr lang="en-IN" sz="1200" i="1" dirty="0">
                <a:solidFill>
                  <a:srgbClr val="28324A"/>
                </a:solidFill>
                <a:latin typeface="Source Sans Pro"/>
                <a:ea typeface="Source Sans Pro"/>
                <a:cs typeface="Source Sans Pro"/>
              </a:rPr>
              <a:t>Statistics Canada was selected as the optimal source for secondary data. </a:t>
            </a:r>
          </a:p>
          <a:p>
            <a:pPr marL="171450" lvl="0" indent="-171450">
              <a:spcBef>
                <a:spcPts val="1000"/>
              </a:spcBef>
              <a:buFont typeface="Arial" panose="020B0604020202020204" pitchFamily="34" charset="0"/>
              <a:buChar char="•"/>
            </a:pPr>
            <a:r>
              <a:rPr lang="en-IN" sz="1200" i="1" dirty="0">
                <a:solidFill>
                  <a:srgbClr val="28324A"/>
                </a:solidFill>
                <a:latin typeface="Source Sans Pro"/>
                <a:ea typeface="Source Sans Pro"/>
                <a:cs typeface="Source Sans Pro"/>
                <a:sym typeface="Source Sans Pro"/>
              </a:rPr>
              <a:t>Data was extracted in xlsx format.</a:t>
            </a:r>
          </a:p>
          <a:p>
            <a:pPr marL="171450" lvl="0" indent="-171450">
              <a:spcBef>
                <a:spcPts val="1000"/>
              </a:spcBef>
              <a:buFont typeface="Arial" panose="020B0604020202020204" pitchFamily="34" charset="0"/>
              <a:buChar char="•"/>
            </a:pPr>
            <a:r>
              <a:rPr lang="en-US" sz="1200" i="1" dirty="0">
                <a:solidFill>
                  <a:srgbClr val="28324A"/>
                </a:solidFill>
                <a:latin typeface="Source Sans Pro"/>
                <a:ea typeface="Source Sans Pro"/>
                <a:cs typeface="Source Sans Pro"/>
                <a:sym typeface="Source Sans Pro"/>
              </a:rPr>
              <a:t>2016 census data based on the postal codes</a:t>
            </a:r>
          </a:p>
          <a:p>
            <a:pPr marL="171450" lvl="0" indent="-171450">
              <a:spcBef>
                <a:spcPts val="1000"/>
              </a:spcBef>
              <a:buFont typeface="Arial" panose="020B0604020202020204" pitchFamily="34" charset="0"/>
              <a:buChar char="•"/>
            </a:pPr>
            <a:r>
              <a:rPr lang="en-US" sz="1200" i="1" dirty="0">
                <a:solidFill>
                  <a:srgbClr val="28324A"/>
                </a:solidFill>
                <a:latin typeface="Source Sans Pro"/>
                <a:ea typeface="Source Sans Pro"/>
                <a:cs typeface="Source Sans Pro"/>
                <a:sym typeface="Source Sans Pro"/>
              </a:rPr>
              <a:t>Variables: median income, average income, median age, average age, average population, and median population.</a:t>
            </a:r>
          </a:p>
          <a:p>
            <a:pPr marL="171450" lvl="0" indent="-171450">
              <a:spcBef>
                <a:spcPts val="1000"/>
              </a:spcBef>
              <a:buFont typeface="Arial" panose="020B0604020202020204" pitchFamily="34" charset="0"/>
              <a:buChar char="•"/>
            </a:pPr>
            <a:r>
              <a:rPr lang="en-US" sz="1200" i="1" dirty="0">
                <a:solidFill>
                  <a:srgbClr val="28324A"/>
                </a:solidFill>
                <a:latin typeface="Source Sans Pro"/>
                <a:ea typeface="Source Sans Pro"/>
                <a:cs typeface="Source Sans Pro"/>
                <a:sym typeface="Source Sans Pro"/>
              </a:rPr>
              <a:t>All the variables were used for modeling.</a:t>
            </a:r>
            <a:r>
              <a:rPr lang="en-US" sz="1200" dirty="0">
                <a:solidFill>
                  <a:srgbClr val="28324A"/>
                </a:solidFill>
                <a:latin typeface="Source Sans Pro"/>
                <a:ea typeface="Source Sans Pro"/>
                <a:cs typeface="Source Sans Pro"/>
                <a:sym typeface="Source Sans Pro"/>
              </a:rPr>
              <a:t> </a:t>
            </a:r>
            <a:endParaRPr sz="1200" dirty="0">
              <a:solidFill>
                <a:srgbClr val="28324A"/>
              </a:solidFill>
              <a:latin typeface="Source Sans Pro"/>
              <a:ea typeface="Source Sans Pro"/>
              <a:cs typeface="Source Sans Pro"/>
              <a:sym typeface="Source Sans Pro"/>
            </a:endParaRPr>
          </a:p>
          <a:p>
            <a:pPr marL="0" lvl="0" indent="0" algn="l" rtl="0">
              <a:spcBef>
                <a:spcPts val="1000"/>
              </a:spcBef>
              <a:spcAft>
                <a:spcPts val="0"/>
              </a:spcAft>
              <a:buNone/>
            </a:pPr>
            <a:endParaRPr sz="1200" dirty="0">
              <a:solidFill>
                <a:srgbClr val="28324A"/>
              </a:solidFill>
              <a:latin typeface="Source Sans Pro"/>
              <a:ea typeface="Source Sans Pro"/>
              <a:cs typeface="Source Sans Pro"/>
              <a:sym typeface="Source Sans Pro"/>
            </a:endParaRPr>
          </a:p>
          <a:p>
            <a:pPr marL="0" lvl="0" indent="0" algn="l" rtl="0">
              <a:spcBef>
                <a:spcPts val="1000"/>
              </a:spcBef>
              <a:spcAft>
                <a:spcPts val="1000"/>
              </a:spcAft>
              <a:buNone/>
            </a:pPr>
            <a:endParaRPr sz="1200" dirty="0">
              <a:solidFill>
                <a:srgbClr val="28324A"/>
              </a:solidFill>
              <a:latin typeface="Source Sans Pro"/>
              <a:ea typeface="Source Sans Pro"/>
              <a:cs typeface="Source Sans Pro"/>
              <a:sym typeface="Source Sans Pro"/>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23825" y="292388"/>
            <a:ext cx="6996600" cy="715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                                  </a:t>
            </a:r>
            <a:r>
              <a:rPr lang="en" sz="3600" dirty="0"/>
              <a:t>Research obective </a:t>
            </a:r>
            <a:r>
              <a:rPr lang="en" sz="3600" dirty="0">
                <a:solidFill>
                  <a:srgbClr val="3C78D8"/>
                </a:solidFill>
              </a:rPr>
              <a:t>2</a:t>
            </a:r>
            <a:r>
              <a:rPr lang="en" dirty="0"/>
              <a:t>				</a:t>
            </a:r>
            <a:endParaRPr dirty="0"/>
          </a:p>
        </p:txBody>
      </p:sp>
      <p:sp>
        <p:nvSpPr>
          <p:cNvPr id="2" name="Slide Number Placeholder 1">
            <a:extLst>
              <a:ext uri="{FF2B5EF4-FFF2-40B4-BE49-F238E27FC236}">
                <a16:creationId xmlns:a16="http://schemas.microsoft.com/office/drawing/2014/main" id="{34217809-3822-44A3-99A3-47DF227B6E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7" name="Google Shape;493;p17">
            <a:extLst>
              <a:ext uri="{FF2B5EF4-FFF2-40B4-BE49-F238E27FC236}">
                <a16:creationId xmlns:a16="http://schemas.microsoft.com/office/drawing/2014/main" id="{51D1D9D6-39EF-4D26-917A-8CDDBDB52FF5}"/>
              </a:ext>
            </a:extLst>
          </p:cNvPr>
          <p:cNvSpPr txBox="1">
            <a:spLocks/>
          </p:cNvSpPr>
          <p:nvPr/>
        </p:nvSpPr>
        <p:spPr>
          <a:xfrm>
            <a:off x="1519950" y="598238"/>
            <a:ext cx="6104100" cy="81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lgn="ctr">
              <a:buFont typeface="Source Sans Pro"/>
              <a:buNone/>
            </a:pPr>
            <a:r>
              <a:rPr lang="en-US" i="1" dirty="0">
                <a:latin typeface="Times New Roman" panose="02020603050405020304" pitchFamily="18" charset="0"/>
                <a:ea typeface="Calibri" panose="020F0502020204030204" pitchFamily="34" charset="0"/>
              </a:rPr>
              <a:t>Analyze customers' behavior associated with various services offered by the company.</a:t>
            </a:r>
            <a:endParaRPr lang="en-US" i="1" dirty="0"/>
          </a:p>
        </p:txBody>
      </p:sp>
      <p:graphicFrame>
        <p:nvGraphicFramePr>
          <p:cNvPr id="6" name="Chart 5">
            <a:extLst>
              <a:ext uri="{FF2B5EF4-FFF2-40B4-BE49-F238E27FC236}">
                <a16:creationId xmlns:a16="http://schemas.microsoft.com/office/drawing/2014/main" id="{D5C1DAA5-6C9C-4D9B-A4A8-02DAD73A26AD}"/>
              </a:ext>
            </a:extLst>
          </p:cNvPr>
          <p:cNvGraphicFramePr/>
          <p:nvPr>
            <p:extLst>
              <p:ext uri="{D42A27DB-BD31-4B8C-83A1-F6EECF244321}">
                <p14:modId xmlns:p14="http://schemas.microsoft.com/office/powerpoint/2010/main" val="1854134624"/>
              </p:ext>
            </p:extLst>
          </p:nvPr>
        </p:nvGraphicFramePr>
        <p:xfrm>
          <a:off x="519112" y="1418138"/>
          <a:ext cx="3109913" cy="23918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9C5B449D-2671-417B-9926-E26EF2C2B116}"/>
              </a:ext>
            </a:extLst>
          </p:cNvPr>
          <p:cNvGraphicFramePr/>
          <p:nvPr>
            <p:extLst>
              <p:ext uri="{D42A27DB-BD31-4B8C-83A1-F6EECF244321}">
                <p14:modId xmlns:p14="http://schemas.microsoft.com/office/powerpoint/2010/main" val="1558019660"/>
              </p:ext>
            </p:extLst>
          </p:nvPr>
        </p:nvGraphicFramePr>
        <p:xfrm>
          <a:off x="5069925" y="1466850"/>
          <a:ext cx="2924175" cy="2343150"/>
        </p:xfrm>
        <a:graphic>
          <a:graphicData uri="http://schemas.openxmlformats.org/drawingml/2006/chart">
            <c:chart xmlns:c="http://schemas.openxmlformats.org/drawingml/2006/chart" xmlns:r="http://schemas.openxmlformats.org/officeDocument/2006/relationships" r:id="rId4"/>
          </a:graphicData>
        </a:graphic>
      </p:graphicFrame>
      <p:sp>
        <p:nvSpPr>
          <p:cNvPr id="10" name="Google Shape;675;p29">
            <a:extLst>
              <a:ext uri="{FF2B5EF4-FFF2-40B4-BE49-F238E27FC236}">
                <a16:creationId xmlns:a16="http://schemas.microsoft.com/office/drawing/2014/main" id="{5F9439DD-1E96-492B-BAB7-3D2EB0A04A89}"/>
              </a:ext>
            </a:extLst>
          </p:cNvPr>
          <p:cNvSpPr txBox="1">
            <a:spLocks/>
          </p:cNvSpPr>
          <p:nvPr/>
        </p:nvSpPr>
        <p:spPr>
          <a:xfrm>
            <a:off x="939280" y="3809999"/>
            <a:ext cx="2962275" cy="46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lgn="ctr">
              <a:buFont typeface="Source Sans Pro"/>
              <a:buNone/>
            </a:pPr>
            <a:r>
              <a:rPr lang="en-US" sz="1100" i="1" dirty="0"/>
              <a:t>from Kelowna &amp; Kamloops</a:t>
            </a:r>
            <a:endParaRPr lang="en-US" sz="2600" i="1" dirty="0"/>
          </a:p>
        </p:txBody>
      </p:sp>
      <p:sp>
        <p:nvSpPr>
          <p:cNvPr id="11" name="Google Shape;674;p29">
            <a:extLst>
              <a:ext uri="{FF2B5EF4-FFF2-40B4-BE49-F238E27FC236}">
                <a16:creationId xmlns:a16="http://schemas.microsoft.com/office/drawing/2014/main" id="{B5D92075-2668-44BD-A903-47D9B6FEE985}"/>
              </a:ext>
            </a:extLst>
          </p:cNvPr>
          <p:cNvSpPr txBox="1">
            <a:spLocks/>
          </p:cNvSpPr>
          <p:nvPr/>
        </p:nvSpPr>
        <p:spPr>
          <a:xfrm>
            <a:off x="608396" y="3487146"/>
            <a:ext cx="3782629" cy="6457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IN" sz="1800" dirty="0">
                <a:solidFill>
                  <a:srgbClr val="3C78D8"/>
                </a:solidFill>
              </a:rPr>
              <a:t>34% &amp; 29% </a:t>
            </a:r>
            <a:r>
              <a:rPr lang="en-IN" sz="1600" dirty="0"/>
              <a:t>opted Wealth Management</a:t>
            </a:r>
            <a:endParaRPr lang="en-IN" sz="3600" dirty="0"/>
          </a:p>
        </p:txBody>
      </p:sp>
      <p:sp>
        <p:nvSpPr>
          <p:cNvPr id="13" name="Google Shape;674;p29">
            <a:extLst>
              <a:ext uri="{FF2B5EF4-FFF2-40B4-BE49-F238E27FC236}">
                <a16:creationId xmlns:a16="http://schemas.microsoft.com/office/drawing/2014/main" id="{D2B7B04D-41E9-44C1-952F-7261BE496773}"/>
              </a:ext>
            </a:extLst>
          </p:cNvPr>
          <p:cNvSpPr txBox="1">
            <a:spLocks/>
          </p:cNvSpPr>
          <p:nvPr/>
        </p:nvSpPr>
        <p:spPr>
          <a:xfrm>
            <a:off x="4721909" y="3478119"/>
            <a:ext cx="3782629" cy="6457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IN" sz="1800" dirty="0">
                <a:solidFill>
                  <a:srgbClr val="3C78D8"/>
                </a:solidFill>
              </a:rPr>
              <a:t>37% &amp; 24% </a:t>
            </a:r>
            <a:r>
              <a:rPr lang="en-IN" sz="1600" dirty="0"/>
              <a:t>opted Mortgage</a:t>
            </a:r>
            <a:endParaRPr lang="en-IN" sz="3600" dirty="0"/>
          </a:p>
        </p:txBody>
      </p:sp>
      <p:sp>
        <p:nvSpPr>
          <p:cNvPr id="14" name="Google Shape;675;p29">
            <a:extLst>
              <a:ext uri="{FF2B5EF4-FFF2-40B4-BE49-F238E27FC236}">
                <a16:creationId xmlns:a16="http://schemas.microsoft.com/office/drawing/2014/main" id="{F55C8BD8-061B-4D31-BA2A-D93EB0431719}"/>
              </a:ext>
            </a:extLst>
          </p:cNvPr>
          <p:cNvSpPr txBox="1">
            <a:spLocks/>
          </p:cNvSpPr>
          <p:nvPr/>
        </p:nvSpPr>
        <p:spPr>
          <a:xfrm>
            <a:off x="5132085" y="3832048"/>
            <a:ext cx="2962275" cy="46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lgn="ctr">
              <a:buFont typeface="Source Sans Pro"/>
              <a:buNone/>
            </a:pPr>
            <a:r>
              <a:rPr lang="en-US" sz="1100" i="1" dirty="0"/>
              <a:t>from Kelowna &amp; Kamloops</a:t>
            </a:r>
            <a:endParaRPr lang="en-US" sz="2600" i="1" dirty="0"/>
          </a:p>
        </p:txBody>
      </p:sp>
    </p:spTree>
    <p:extLst>
      <p:ext uri="{BB962C8B-B14F-4D97-AF65-F5344CB8AC3E}">
        <p14:creationId xmlns:p14="http://schemas.microsoft.com/office/powerpoint/2010/main" val="246512120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23825" y="292388"/>
            <a:ext cx="6996600" cy="715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                                  </a:t>
            </a:r>
            <a:r>
              <a:rPr lang="en" sz="3600" dirty="0"/>
              <a:t>Research obective </a:t>
            </a:r>
            <a:r>
              <a:rPr lang="en" sz="3600" dirty="0">
                <a:solidFill>
                  <a:srgbClr val="3C78D8"/>
                </a:solidFill>
              </a:rPr>
              <a:t>2</a:t>
            </a:r>
            <a:r>
              <a:rPr lang="en" sz="1600" dirty="0">
                <a:solidFill>
                  <a:srgbClr val="3C78D8"/>
                </a:solidFill>
              </a:rPr>
              <a:t>cont.</a:t>
            </a:r>
            <a:r>
              <a:rPr lang="en" dirty="0"/>
              <a:t>				</a:t>
            </a:r>
            <a:endParaRPr dirty="0"/>
          </a:p>
        </p:txBody>
      </p:sp>
      <p:sp>
        <p:nvSpPr>
          <p:cNvPr id="2" name="Slide Number Placeholder 1">
            <a:extLst>
              <a:ext uri="{FF2B5EF4-FFF2-40B4-BE49-F238E27FC236}">
                <a16:creationId xmlns:a16="http://schemas.microsoft.com/office/drawing/2014/main" id="{34217809-3822-44A3-99A3-47DF227B6E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graphicFrame>
        <p:nvGraphicFramePr>
          <p:cNvPr id="9" name="Chart 8">
            <a:extLst>
              <a:ext uri="{FF2B5EF4-FFF2-40B4-BE49-F238E27FC236}">
                <a16:creationId xmlns:a16="http://schemas.microsoft.com/office/drawing/2014/main" id="{62A18983-AABF-4D5D-803B-FD25E6D1A529}"/>
              </a:ext>
            </a:extLst>
          </p:cNvPr>
          <p:cNvGraphicFramePr>
            <a:graphicFrameLocks/>
          </p:cNvGraphicFramePr>
          <p:nvPr>
            <p:extLst>
              <p:ext uri="{D42A27DB-BD31-4B8C-83A1-F6EECF244321}">
                <p14:modId xmlns:p14="http://schemas.microsoft.com/office/powerpoint/2010/main" val="440731990"/>
              </p:ext>
            </p:extLst>
          </p:nvPr>
        </p:nvGraphicFramePr>
        <p:xfrm>
          <a:off x="514350" y="847724"/>
          <a:ext cx="3181349" cy="231603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2DAFA55B-9D68-41F2-977C-1C2DE7CAEF9F}"/>
              </a:ext>
            </a:extLst>
          </p:cNvPr>
          <p:cNvGraphicFramePr>
            <a:graphicFrameLocks/>
          </p:cNvGraphicFramePr>
          <p:nvPr>
            <p:extLst>
              <p:ext uri="{D42A27DB-BD31-4B8C-83A1-F6EECF244321}">
                <p14:modId xmlns:p14="http://schemas.microsoft.com/office/powerpoint/2010/main" val="1164904695"/>
              </p:ext>
            </p:extLst>
          </p:nvPr>
        </p:nvGraphicFramePr>
        <p:xfrm>
          <a:off x="4902051" y="847724"/>
          <a:ext cx="3470425" cy="2316037"/>
        </p:xfrm>
        <a:graphic>
          <a:graphicData uri="http://schemas.openxmlformats.org/drawingml/2006/chart">
            <c:chart xmlns:c="http://schemas.openxmlformats.org/drawingml/2006/chart" xmlns:r="http://schemas.openxmlformats.org/officeDocument/2006/relationships" r:id="rId4"/>
          </a:graphicData>
        </a:graphic>
      </p:graphicFrame>
      <p:sp>
        <p:nvSpPr>
          <p:cNvPr id="11" name="Google Shape;675;p29">
            <a:extLst>
              <a:ext uri="{FF2B5EF4-FFF2-40B4-BE49-F238E27FC236}">
                <a16:creationId xmlns:a16="http://schemas.microsoft.com/office/drawing/2014/main" id="{5ADB2726-3DAF-4D37-BF01-0E3482CDBAC9}"/>
              </a:ext>
            </a:extLst>
          </p:cNvPr>
          <p:cNvSpPr txBox="1">
            <a:spLocks/>
          </p:cNvSpPr>
          <p:nvPr/>
        </p:nvSpPr>
        <p:spPr>
          <a:xfrm>
            <a:off x="771524" y="3255014"/>
            <a:ext cx="2962275" cy="46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lgn="ctr">
              <a:buFont typeface="Source Sans Pro"/>
              <a:buNone/>
            </a:pPr>
            <a:r>
              <a:rPr lang="en-US" sz="1100" i="1" dirty="0"/>
              <a:t>From Kelowna &amp; Kamloops</a:t>
            </a:r>
            <a:endParaRPr lang="en-US" sz="2600" i="1" dirty="0"/>
          </a:p>
        </p:txBody>
      </p:sp>
      <p:sp>
        <p:nvSpPr>
          <p:cNvPr id="12" name="Google Shape;674;p29">
            <a:extLst>
              <a:ext uri="{FF2B5EF4-FFF2-40B4-BE49-F238E27FC236}">
                <a16:creationId xmlns:a16="http://schemas.microsoft.com/office/drawing/2014/main" id="{40ED79B5-1F90-4E83-93A9-3DC9F70E9DFA}"/>
              </a:ext>
            </a:extLst>
          </p:cNvPr>
          <p:cNvSpPr txBox="1">
            <a:spLocks/>
          </p:cNvSpPr>
          <p:nvPr/>
        </p:nvSpPr>
        <p:spPr>
          <a:xfrm>
            <a:off x="665546" y="2840907"/>
            <a:ext cx="3782629" cy="6457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IN" sz="1800" dirty="0">
                <a:solidFill>
                  <a:srgbClr val="3C78D8"/>
                </a:solidFill>
              </a:rPr>
              <a:t>33% &amp; 28% </a:t>
            </a:r>
            <a:r>
              <a:rPr lang="en-IN" sz="1600" dirty="0"/>
              <a:t>opted Credit Card</a:t>
            </a:r>
            <a:endParaRPr lang="en-IN" sz="3600" dirty="0"/>
          </a:p>
        </p:txBody>
      </p:sp>
      <p:sp>
        <p:nvSpPr>
          <p:cNvPr id="13" name="Google Shape;674;p29">
            <a:extLst>
              <a:ext uri="{FF2B5EF4-FFF2-40B4-BE49-F238E27FC236}">
                <a16:creationId xmlns:a16="http://schemas.microsoft.com/office/drawing/2014/main" id="{9EF3D346-6C6C-4EA6-A9BA-43C12E405F83}"/>
              </a:ext>
            </a:extLst>
          </p:cNvPr>
          <p:cNvSpPr txBox="1">
            <a:spLocks/>
          </p:cNvSpPr>
          <p:nvPr/>
        </p:nvSpPr>
        <p:spPr>
          <a:xfrm>
            <a:off x="4774146" y="2840906"/>
            <a:ext cx="3782629" cy="6457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IN" sz="1800" dirty="0">
                <a:solidFill>
                  <a:srgbClr val="3C78D8"/>
                </a:solidFill>
              </a:rPr>
              <a:t>36% &amp; 30% </a:t>
            </a:r>
            <a:r>
              <a:rPr lang="en-IN" sz="1600" dirty="0"/>
              <a:t>of total Engagement</a:t>
            </a:r>
          </a:p>
        </p:txBody>
      </p:sp>
      <p:sp>
        <p:nvSpPr>
          <p:cNvPr id="14" name="Google Shape;675;p29">
            <a:extLst>
              <a:ext uri="{FF2B5EF4-FFF2-40B4-BE49-F238E27FC236}">
                <a16:creationId xmlns:a16="http://schemas.microsoft.com/office/drawing/2014/main" id="{81BD01A9-E6F9-4289-99E0-7C09978987B2}"/>
              </a:ext>
            </a:extLst>
          </p:cNvPr>
          <p:cNvSpPr txBox="1">
            <a:spLocks/>
          </p:cNvSpPr>
          <p:nvPr/>
        </p:nvSpPr>
        <p:spPr>
          <a:xfrm>
            <a:off x="5184322" y="3255014"/>
            <a:ext cx="2962275" cy="46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lgn="ctr">
              <a:buFont typeface="Source Sans Pro"/>
              <a:buNone/>
            </a:pPr>
            <a:r>
              <a:rPr lang="en-US" sz="1100" i="1" dirty="0"/>
              <a:t>From Kamloops &amp; Kelowna </a:t>
            </a:r>
            <a:endParaRPr lang="en-US" sz="2600" i="1" dirty="0"/>
          </a:p>
        </p:txBody>
      </p:sp>
      <p:sp>
        <p:nvSpPr>
          <p:cNvPr id="15" name="TextBox 14">
            <a:extLst>
              <a:ext uri="{FF2B5EF4-FFF2-40B4-BE49-F238E27FC236}">
                <a16:creationId xmlns:a16="http://schemas.microsoft.com/office/drawing/2014/main" id="{959E5191-8ADB-4333-B74F-BC758AE5270E}"/>
              </a:ext>
            </a:extLst>
          </p:cNvPr>
          <p:cNvSpPr txBox="1"/>
          <p:nvPr/>
        </p:nvSpPr>
        <p:spPr>
          <a:xfrm>
            <a:off x="1719866" y="3809467"/>
            <a:ext cx="6652610" cy="369332"/>
          </a:xfrm>
          <a:prstGeom prst="rect">
            <a:avLst/>
          </a:prstGeom>
          <a:noFill/>
        </p:spPr>
        <p:txBody>
          <a:bodyPr wrap="square">
            <a:spAutoFit/>
          </a:bodyPr>
          <a:lstStyle/>
          <a:p>
            <a:r>
              <a:rPr lang="en-US" sz="1800" b="1" dirty="0">
                <a:solidFill>
                  <a:srgbClr val="3C78D8"/>
                </a:solidFill>
                <a:latin typeface="Oswald"/>
                <a:sym typeface="Source Sans Pro"/>
              </a:rPr>
              <a:t>Okanagan Region </a:t>
            </a:r>
            <a:r>
              <a:rPr lang="en-US" sz="1600" b="1" dirty="0">
                <a:solidFill>
                  <a:schemeClr val="accent1"/>
                </a:solidFill>
                <a:latin typeface="Oswald"/>
                <a:sym typeface="Source Sans Pro"/>
              </a:rPr>
              <a:t>has high density of customers and high engagement </a:t>
            </a:r>
            <a:endParaRPr lang="en-CA" sz="1600" b="1" dirty="0">
              <a:solidFill>
                <a:schemeClr val="accent1"/>
              </a:solidFill>
              <a:latin typeface="Oswald"/>
              <a:sym typeface="Oswald"/>
            </a:endParaRPr>
          </a:p>
        </p:txBody>
      </p:sp>
    </p:spTree>
    <p:extLst>
      <p:ext uri="{BB962C8B-B14F-4D97-AF65-F5344CB8AC3E}">
        <p14:creationId xmlns:p14="http://schemas.microsoft.com/office/powerpoint/2010/main" val="150588050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26"/>
          <p:cNvSpPr txBox="1">
            <a:spLocks noGrp="1"/>
          </p:cNvSpPr>
          <p:nvPr>
            <p:ph type="title"/>
          </p:nvPr>
        </p:nvSpPr>
        <p:spPr>
          <a:xfrm>
            <a:off x="937175" y="167251"/>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 Research obective </a:t>
            </a:r>
            <a:r>
              <a:rPr lang="en" sz="3600" dirty="0">
                <a:solidFill>
                  <a:srgbClr val="3C78D8"/>
                </a:solidFill>
              </a:rPr>
              <a:t>2</a:t>
            </a:r>
            <a:r>
              <a:rPr lang="en" sz="1600" dirty="0">
                <a:solidFill>
                  <a:srgbClr val="3C78D8"/>
                </a:solidFill>
              </a:rPr>
              <a:t>cont.</a:t>
            </a:r>
            <a:endParaRPr sz="3600" dirty="0">
              <a:ea typeface="Source Sans Pro"/>
            </a:endParaRPr>
          </a:p>
        </p:txBody>
      </p:sp>
      <p:sp>
        <p:nvSpPr>
          <p:cNvPr id="2" name="Slide Number Placeholder 1">
            <a:extLst>
              <a:ext uri="{FF2B5EF4-FFF2-40B4-BE49-F238E27FC236}">
                <a16:creationId xmlns:a16="http://schemas.microsoft.com/office/drawing/2014/main" id="{4D91C96F-FDC0-4B4E-BF46-4CAB0BB3E2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graphicFrame>
        <p:nvGraphicFramePr>
          <p:cNvPr id="9" name="Object 8">
            <a:extLst>
              <a:ext uri="{FF2B5EF4-FFF2-40B4-BE49-F238E27FC236}">
                <a16:creationId xmlns:a16="http://schemas.microsoft.com/office/drawing/2014/main" id="{A91F9286-2BA7-490C-925D-BBCF0D6D76E1}"/>
              </a:ext>
            </a:extLst>
          </p:cNvPr>
          <p:cNvGraphicFramePr>
            <a:graphicFrameLocks noChangeAspect="1"/>
          </p:cNvGraphicFramePr>
          <p:nvPr>
            <p:extLst>
              <p:ext uri="{D42A27DB-BD31-4B8C-83A1-F6EECF244321}">
                <p14:modId xmlns:p14="http://schemas.microsoft.com/office/powerpoint/2010/main" val="1612359937"/>
              </p:ext>
            </p:extLst>
          </p:nvPr>
        </p:nvGraphicFramePr>
        <p:xfrm>
          <a:off x="4636164" y="1479675"/>
          <a:ext cx="3805238" cy="1946275"/>
        </p:xfrm>
        <a:graphic>
          <a:graphicData uri="http://schemas.openxmlformats.org/presentationml/2006/ole">
            <mc:AlternateContent xmlns:mc="http://schemas.openxmlformats.org/markup-compatibility/2006">
              <mc:Choice xmlns:v="urn:schemas-microsoft-com:vml" Requires="v">
                <p:oleObj name="Worksheet" r:id="rId3" imgW="3838475" imgH="1009725" progId="Excel.Sheet.12">
                  <p:embed/>
                </p:oleObj>
              </mc:Choice>
              <mc:Fallback>
                <p:oleObj name="Worksheet" r:id="rId3" imgW="3838475" imgH="1009725" progId="Excel.Sheet.12">
                  <p:embed/>
                  <p:pic>
                    <p:nvPicPr>
                      <p:cNvPr id="0" name=""/>
                      <p:cNvPicPr/>
                      <p:nvPr/>
                    </p:nvPicPr>
                    <p:blipFill>
                      <a:blip r:embed="rId4"/>
                      <a:stretch>
                        <a:fillRect/>
                      </a:stretch>
                    </p:blipFill>
                    <p:spPr>
                      <a:xfrm>
                        <a:off x="4636164" y="1479675"/>
                        <a:ext cx="3805238" cy="1946275"/>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F9793DFD-13B2-41B2-B1C2-FC2DDD409B4C}"/>
              </a:ext>
            </a:extLst>
          </p:cNvPr>
          <p:cNvGraphicFramePr>
            <a:graphicFrameLocks noChangeAspect="1"/>
          </p:cNvGraphicFramePr>
          <p:nvPr>
            <p:extLst>
              <p:ext uri="{D42A27DB-BD31-4B8C-83A1-F6EECF244321}">
                <p14:modId xmlns:p14="http://schemas.microsoft.com/office/powerpoint/2010/main" val="460673665"/>
              </p:ext>
            </p:extLst>
          </p:nvPr>
        </p:nvGraphicFramePr>
        <p:xfrm>
          <a:off x="8441402" y="2452813"/>
          <a:ext cx="548701" cy="323207"/>
        </p:xfrm>
        <a:graphic>
          <a:graphicData uri="http://schemas.openxmlformats.org/presentationml/2006/ole">
            <mc:AlternateContent xmlns:mc="http://schemas.openxmlformats.org/markup-compatibility/2006">
              <mc:Choice xmlns:v="urn:schemas-microsoft-com:vml" Requires="v">
                <p:oleObj name="Worksheet" r:id="rId5" imgW="695425" imgH="409727" progId="Excel.Sheet.12">
                  <p:embed/>
                </p:oleObj>
              </mc:Choice>
              <mc:Fallback>
                <p:oleObj name="Worksheet" r:id="rId5" imgW="695425" imgH="409727" progId="Excel.Sheet.12">
                  <p:embed/>
                  <p:pic>
                    <p:nvPicPr>
                      <p:cNvPr id="0" name=""/>
                      <p:cNvPicPr/>
                      <p:nvPr/>
                    </p:nvPicPr>
                    <p:blipFill>
                      <a:blip r:embed="rId6"/>
                      <a:stretch>
                        <a:fillRect/>
                      </a:stretch>
                    </p:blipFill>
                    <p:spPr>
                      <a:xfrm>
                        <a:off x="8441402" y="2452813"/>
                        <a:ext cx="548701" cy="323207"/>
                      </a:xfrm>
                      <a:prstGeom prst="rect">
                        <a:avLst/>
                      </a:prstGeom>
                    </p:spPr>
                  </p:pic>
                </p:oleObj>
              </mc:Fallback>
            </mc:AlternateContent>
          </a:graphicData>
        </a:graphic>
      </p:graphicFrame>
      <p:graphicFrame>
        <p:nvGraphicFramePr>
          <p:cNvPr id="17" name="Chart 16">
            <a:extLst>
              <a:ext uri="{FF2B5EF4-FFF2-40B4-BE49-F238E27FC236}">
                <a16:creationId xmlns:a16="http://schemas.microsoft.com/office/drawing/2014/main" id="{ABDF4EE2-5E8F-414F-8552-99F659530CC0}"/>
              </a:ext>
            </a:extLst>
          </p:cNvPr>
          <p:cNvGraphicFramePr>
            <a:graphicFrameLocks/>
          </p:cNvGraphicFramePr>
          <p:nvPr>
            <p:extLst>
              <p:ext uri="{D42A27DB-BD31-4B8C-83A1-F6EECF244321}">
                <p14:modId xmlns:p14="http://schemas.microsoft.com/office/powerpoint/2010/main" val="1627983188"/>
              </p:ext>
            </p:extLst>
          </p:nvPr>
        </p:nvGraphicFramePr>
        <p:xfrm>
          <a:off x="38524" y="1149303"/>
          <a:ext cx="4482267" cy="2844893"/>
        </p:xfrm>
        <a:graphic>
          <a:graphicData uri="http://schemas.openxmlformats.org/drawingml/2006/chart">
            <c:chart xmlns:c="http://schemas.openxmlformats.org/drawingml/2006/chart" xmlns:r="http://schemas.openxmlformats.org/officeDocument/2006/relationships" r:id="rId7"/>
          </a:graphicData>
        </a:graphic>
      </p:graphicFrame>
      <p:sp>
        <p:nvSpPr>
          <p:cNvPr id="22" name="Google Shape;674;p29">
            <a:extLst>
              <a:ext uri="{FF2B5EF4-FFF2-40B4-BE49-F238E27FC236}">
                <a16:creationId xmlns:a16="http://schemas.microsoft.com/office/drawing/2014/main" id="{D9249008-668D-4A4C-BFC9-0250ABCB3BB3}"/>
              </a:ext>
            </a:extLst>
          </p:cNvPr>
          <p:cNvSpPr txBox="1">
            <a:spLocks/>
          </p:cNvSpPr>
          <p:nvPr/>
        </p:nvSpPr>
        <p:spPr>
          <a:xfrm>
            <a:off x="-763531" y="560198"/>
            <a:ext cx="3782629" cy="6457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IN" sz="1800" dirty="0">
                <a:solidFill>
                  <a:srgbClr val="3C78D8"/>
                </a:solidFill>
              </a:rPr>
              <a:t>Customer % </a:t>
            </a:r>
            <a:r>
              <a:rPr lang="en-IN" sz="1600" dirty="0"/>
              <a:t>by Service</a:t>
            </a:r>
            <a:endParaRPr lang="en-IN" sz="3600" dirty="0"/>
          </a:p>
        </p:txBody>
      </p:sp>
      <p:sp>
        <p:nvSpPr>
          <p:cNvPr id="23" name="Google Shape;674;p29">
            <a:extLst>
              <a:ext uri="{FF2B5EF4-FFF2-40B4-BE49-F238E27FC236}">
                <a16:creationId xmlns:a16="http://schemas.microsoft.com/office/drawing/2014/main" id="{424083B3-0276-4078-B080-6F3B875DDD3B}"/>
              </a:ext>
            </a:extLst>
          </p:cNvPr>
          <p:cNvSpPr txBox="1">
            <a:spLocks/>
          </p:cNvSpPr>
          <p:nvPr/>
        </p:nvSpPr>
        <p:spPr>
          <a:xfrm>
            <a:off x="5322846" y="3155402"/>
            <a:ext cx="3782629" cy="6457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IN" sz="1800" dirty="0">
                <a:solidFill>
                  <a:srgbClr val="3C78D8"/>
                </a:solidFill>
              </a:rPr>
              <a:t>Age Category % </a:t>
            </a:r>
            <a:r>
              <a:rPr lang="en-IN" sz="1600" dirty="0"/>
              <a:t>by Service</a:t>
            </a:r>
            <a:endParaRPr lang="en-IN" sz="3600" dirty="0"/>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23825" y="292388"/>
            <a:ext cx="6996600" cy="715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                                  </a:t>
            </a:r>
            <a:r>
              <a:rPr lang="en" sz="3600" dirty="0"/>
              <a:t>Research obective </a:t>
            </a:r>
            <a:r>
              <a:rPr lang="en" sz="3600" dirty="0">
                <a:solidFill>
                  <a:srgbClr val="3C78D8"/>
                </a:solidFill>
              </a:rPr>
              <a:t>3</a:t>
            </a:r>
            <a:r>
              <a:rPr lang="en" dirty="0"/>
              <a:t>				</a:t>
            </a:r>
            <a:endParaRPr dirty="0"/>
          </a:p>
        </p:txBody>
      </p:sp>
      <p:sp>
        <p:nvSpPr>
          <p:cNvPr id="2" name="Slide Number Placeholder 1">
            <a:extLst>
              <a:ext uri="{FF2B5EF4-FFF2-40B4-BE49-F238E27FC236}">
                <a16:creationId xmlns:a16="http://schemas.microsoft.com/office/drawing/2014/main" id="{34217809-3822-44A3-99A3-47DF227B6E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7" name="Google Shape;493;p17">
            <a:extLst>
              <a:ext uri="{FF2B5EF4-FFF2-40B4-BE49-F238E27FC236}">
                <a16:creationId xmlns:a16="http://schemas.microsoft.com/office/drawing/2014/main" id="{51D1D9D6-39EF-4D26-917A-8CDDBDB52FF5}"/>
              </a:ext>
            </a:extLst>
          </p:cNvPr>
          <p:cNvSpPr txBox="1">
            <a:spLocks/>
          </p:cNvSpPr>
          <p:nvPr/>
        </p:nvSpPr>
        <p:spPr>
          <a:xfrm>
            <a:off x="1519950" y="650288"/>
            <a:ext cx="6104100" cy="81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lgn="ctr">
              <a:buFont typeface="Source Sans Pro"/>
              <a:buNone/>
            </a:pPr>
            <a:r>
              <a:rPr lang="en-US" i="1" dirty="0">
                <a:latin typeface="Times New Roman" panose="02020603050405020304" pitchFamily="18" charset="0"/>
                <a:ea typeface="Calibri" panose="020F0502020204030204" pitchFamily="34" charset="0"/>
              </a:rPr>
              <a:t>Explore the degree to which a customer could subscribe to one or more company’s services.</a:t>
            </a:r>
            <a:endParaRPr lang="en-US" i="1" dirty="0"/>
          </a:p>
        </p:txBody>
      </p:sp>
      <p:pic>
        <p:nvPicPr>
          <p:cNvPr id="6" name="Picture 5">
            <a:extLst>
              <a:ext uri="{FF2B5EF4-FFF2-40B4-BE49-F238E27FC236}">
                <a16:creationId xmlns:a16="http://schemas.microsoft.com/office/drawing/2014/main" id="{DE81C454-6DD5-4BDE-B2B2-E8CA52340E94}"/>
              </a:ext>
            </a:extLst>
          </p:cNvPr>
          <p:cNvPicPr>
            <a:picLocks noChangeAspect="1"/>
          </p:cNvPicPr>
          <p:nvPr/>
        </p:nvPicPr>
        <p:blipFill>
          <a:blip r:embed="rId3"/>
          <a:stretch>
            <a:fillRect/>
          </a:stretch>
        </p:blipFill>
        <p:spPr>
          <a:xfrm>
            <a:off x="4841692" y="1366088"/>
            <a:ext cx="3338266" cy="2993205"/>
          </a:xfrm>
          <a:prstGeom prst="rect">
            <a:avLst/>
          </a:prstGeom>
        </p:spPr>
      </p:pic>
      <p:sp>
        <p:nvSpPr>
          <p:cNvPr id="8" name="TextBox 7">
            <a:extLst>
              <a:ext uri="{FF2B5EF4-FFF2-40B4-BE49-F238E27FC236}">
                <a16:creationId xmlns:a16="http://schemas.microsoft.com/office/drawing/2014/main" id="{23619244-1C8E-4FE3-AEF1-79052A6696A4}"/>
              </a:ext>
            </a:extLst>
          </p:cNvPr>
          <p:cNvSpPr txBox="1"/>
          <p:nvPr/>
        </p:nvSpPr>
        <p:spPr>
          <a:xfrm>
            <a:off x="0" y="1960633"/>
            <a:ext cx="5305425" cy="1938992"/>
          </a:xfrm>
          <a:prstGeom prst="rect">
            <a:avLst/>
          </a:prstGeom>
          <a:noFill/>
        </p:spPr>
        <p:txBody>
          <a:bodyPr wrap="square">
            <a:spAutoFit/>
          </a:bodyPr>
          <a:lstStyle/>
          <a:p>
            <a:pPr marL="0">
              <a:spcBef>
                <a:spcPts val="0"/>
              </a:spcBef>
            </a:pPr>
            <a:r>
              <a:rPr lang="en-IN" sz="1800" i="1" dirty="0">
                <a:latin typeface="Times New Roman" panose="02020603050405020304" pitchFamily="18" charset="0"/>
              </a:rPr>
              <a:t>Logistic and Random Forest (RF) algorithms were implemented</a:t>
            </a:r>
          </a:p>
          <a:p>
            <a:pPr marL="0">
              <a:spcBef>
                <a:spcPts val="0"/>
              </a:spcBef>
            </a:pPr>
            <a:endParaRPr lang="en-IN" sz="1200" dirty="0"/>
          </a:p>
          <a:p>
            <a:pPr marL="0">
              <a:spcBef>
                <a:spcPts val="0"/>
              </a:spcBef>
            </a:pPr>
            <a:r>
              <a:rPr lang="en-IN" sz="1800" i="1" dirty="0">
                <a:latin typeface="Times New Roman" panose="02020603050405020304" pitchFamily="18" charset="0"/>
              </a:rPr>
              <a:t>RF method was selected based on accuracy </a:t>
            </a:r>
          </a:p>
          <a:p>
            <a:pPr marL="0">
              <a:spcBef>
                <a:spcPts val="0"/>
              </a:spcBef>
            </a:pPr>
            <a:endParaRPr lang="en-IN" sz="1800" i="1" dirty="0">
              <a:latin typeface="Times New Roman" panose="02020603050405020304" pitchFamily="18" charset="0"/>
            </a:endParaRPr>
          </a:p>
          <a:p>
            <a:pPr marL="0">
              <a:spcBef>
                <a:spcPts val="0"/>
              </a:spcBef>
            </a:pPr>
            <a:r>
              <a:rPr lang="en-IN" sz="1800" i="1" dirty="0">
                <a:latin typeface="Times New Roman" panose="02020603050405020304" pitchFamily="18" charset="0"/>
              </a:rPr>
              <a:t>Predictors in the model were Wealth management, Mortgage and Credit card</a:t>
            </a:r>
          </a:p>
        </p:txBody>
      </p:sp>
    </p:spTree>
    <p:extLst>
      <p:ext uri="{BB962C8B-B14F-4D97-AF65-F5344CB8AC3E}">
        <p14:creationId xmlns:p14="http://schemas.microsoft.com/office/powerpoint/2010/main" val="164401735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23825" y="292388"/>
            <a:ext cx="6996600" cy="715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                                  </a:t>
            </a:r>
            <a:r>
              <a:rPr lang="en" sz="3600" dirty="0"/>
              <a:t>Research obective </a:t>
            </a:r>
            <a:r>
              <a:rPr lang="en" sz="3600" dirty="0">
                <a:solidFill>
                  <a:srgbClr val="3C78D8"/>
                </a:solidFill>
              </a:rPr>
              <a:t>3</a:t>
            </a:r>
            <a:r>
              <a:rPr lang="en" sz="2000" dirty="0">
                <a:solidFill>
                  <a:srgbClr val="3C78D8"/>
                </a:solidFill>
              </a:rPr>
              <a:t>cont.</a:t>
            </a:r>
            <a:r>
              <a:rPr lang="en" dirty="0"/>
              <a:t>				</a:t>
            </a:r>
            <a:endParaRPr dirty="0"/>
          </a:p>
        </p:txBody>
      </p:sp>
      <p:sp>
        <p:nvSpPr>
          <p:cNvPr id="2" name="Slide Number Placeholder 1">
            <a:extLst>
              <a:ext uri="{FF2B5EF4-FFF2-40B4-BE49-F238E27FC236}">
                <a16:creationId xmlns:a16="http://schemas.microsoft.com/office/drawing/2014/main" id="{34217809-3822-44A3-99A3-47DF227B6E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10" name="Google Shape;531;p21">
            <a:extLst>
              <a:ext uri="{FF2B5EF4-FFF2-40B4-BE49-F238E27FC236}">
                <a16:creationId xmlns:a16="http://schemas.microsoft.com/office/drawing/2014/main" id="{BEBD00AA-FF1B-4B31-95C2-07A5DBEE9522}"/>
              </a:ext>
            </a:extLst>
          </p:cNvPr>
          <p:cNvSpPr txBox="1">
            <a:spLocks/>
          </p:cNvSpPr>
          <p:nvPr/>
        </p:nvSpPr>
        <p:spPr>
          <a:xfrm>
            <a:off x="-439112" y="587508"/>
            <a:ext cx="3777150" cy="42068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dirty="0">
                <a:solidFill>
                  <a:srgbClr val="3C78D8"/>
                </a:solidFill>
              </a:rPr>
              <a:t>Wealth Management </a:t>
            </a:r>
            <a:r>
              <a:rPr lang="en-US" dirty="0"/>
              <a:t>model</a:t>
            </a:r>
          </a:p>
        </p:txBody>
      </p:sp>
      <p:sp>
        <p:nvSpPr>
          <p:cNvPr id="11" name="TextBox 10">
            <a:extLst>
              <a:ext uri="{FF2B5EF4-FFF2-40B4-BE49-F238E27FC236}">
                <a16:creationId xmlns:a16="http://schemas.microsoft.com/office/drawing/2014/main" id="{05F3C09D-9EA4-41AC-AE09-A32963CA7538}"/>
              </a:ext>
            </a:extLst>
          </p:cNvPr>
          <p:cNvSpPr txBox="1"/>
          <p:nvPr/>
        </p:nvSpPr>
        <p:spPr>
          <a:xfrm>
            <a:off x="167900" y="3170997"/>
            <a:ext cx="3307556" cy="1231106"/>
          </a:xfrm>
          <a:prstGeom prst="rect">
            <a:avLst/>
          </a:prstGeom>
          <a:noFill/>
        </p:spPr>
        <p:txBody>
          <a:bodyPr wrap="square">
            <a:spAutoFit/>
          </a:bodyPr>
          <a:lstStyle/>
          <a:p>
            <a:r>
              <a:rPr lang="en-US" dirty="0">
                <a:solidFill>
                  <a:srgbClr val="3C78D8"/>
                </a:solidFill>
                <a:latin typeface="Oswald"/>
                <a:sym typeface="Oswald"/>
              </a:rPr>
              <a:t>Top 5 most important variables</a:t>
            </a:r>
            <a:r>
              <a:rPr lang="en-CA" dirty="0">
                <a:solidFill>
                  <a:srgbClr val="3C78D8"/>
                </a:solidFill>
                <a:latin typeface="Oswald"/>
                <a:sym typeface="Oswald"/>
              </a:rPr>
              <a:t>:</a:t>
            </a:r>
          </a:p>
          <a:p>
            <a:pPr marL="285750" indent="-285750">
              <a:buFont typeface="Wingdings" panose="05000000000000000000" pitchFamily="2" charset="2"/>
              <a:buChar char="v"/>
            </a:pPr>
            <a:r>
              <a:rPr lang="en-US" sz="1200" dirty="0">
                <a:solidFill>
                  <a:schemeClr val="accent1"/>
                </a:solidFill>
                <a:latin typeface="Oswald"/>
                <a:sym typeface="Oswald"/>
              </a:rPr>
              <a:t>Number of products</a:t>
            </a:r>
          </a:p>
          <a:p>
            <a:pPr marL="285750" indent="-285750">
              <a:buFont typeface="Wingdings" panose="05000000000000000000" pitchFamily="2" charset="2"/>
              <a:buChar char="v"/>
            </a:pPr>
            <a:r>
              <a:rPr lang="en-US" sz="1200" dirty="0">
                <a:solidFill>
                  <a:schemeClr val="accent1"/>
                </a:solidFill>
                <a:latin typeface="Oswald"/>
                <a:sym typeface="Oswald"/>
              </a:rPr>
              <a:t>Deposit balance</a:t>
            </a:r>
          </a:p>
          <a:p>
            <a:pPr marL="285750" indent="-285750">
              <a:buFont typeface="Wingdings" panose="05000000000000000000" pitchFamily="2" charset="2"/>
              <a:buChar char="v"/>
            </a:pPr>
            <a:r>
              <a:rPr lang="en-US" sz="1200" dirty="0">
                <a:solidFill>
                  <a:schemeClr val="accent1"/>
                </a:solidFill>
                <a:latin typeface="Oswald"/>
                <a:sym typeface="Oswald"/>
              </a:rPr>
              <a:t>Number of online transactions</a:t>
            </a:r>
          </a:p>
          <a:p>
            <a:pPr marL="285750" indent="-285750">
              <a:buFont typeface="Wingdings" panose="05000000000000000000" pitchFamily="2" charset="2"/>
              <a:buChar char="v"/>
            </a:pPr>
            <a:r>
              <a:rPr lang="en-US" sz="1200" dirty="0">
                <a:solidFill>
                  <a:schemeClr val="accent1"/>
                </a:solidFill>
                <a:latin typeface="Oswald"/>
                <a:sym typeface="Oswald"/>
              </a:rPr>
              <a:t>Tenure group</a:t>
            </a:r>
          </a:p>
          <a:p>
            <a:pPr marL="285750" indent="-285750">
              <a:buFont typeface="Wingdings" panose="05000000000000000000" pitchFamily="2" charset="2"/>
              <a:buChar char="v"/>
            </a:pPr>
            <a:r>
              <a:rPr lang="en-CA" sz="1200" dirty="0">
                <a:solidFill>
                  <a:schemeClr val="accent1"/>
                </a:solidFill>
                <a:latin typeface="Oswald"/>
                <a:sym typeface="Oswald"/>
              </a:rPr>
              <a:t>Age category</a:t>
            </a:r>
          </a:p>
        </p:txBody>
      </p:sp>
      <p:sp>
        <p:nvSpPr>
          <p:cNvPr id="12" name="Google Shape;531;p21">
            <a:extLst>
              <a:ext uri="{FF2B5EF4-FFF2-40B4-BE49-F238E27FC236}">
                <a16:creationId xmlns:a16="http://schemas.microsoft.com/office/drawing/2014/main" id="{60ADC6B3-C58E-43F8-8B74-BBC0EA7E16D8}"/>
              </a:ext>
            </a:extLst>
          </p:cNvPr>
          <p:cNvSpPr txBox="1">
            <a:spLocks/>
          </p:cNvSpPr>
          <p:nvPr/>
        </p:nvSpPr>
        <p:spPr>
          <a:xfrm>
            <a:off x="2504113" y="2996226"/>
            <a:ext cx="3777150" cy="74187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sz="1800" dirty="0">
                <a:solidFill>
                  <a:srgbClr val="3C78D8"/>
                </a:solidFill>
              </a:rPr>
              <a:t>82%</a:t>
            </a:r>
            <a:endParaRPr lang="en-US" dirty="0">
              <a:solidFill>
                <a:srgbClr val="3C78D8"/>
              </a:solidFill>
            </a:endParaRPr>
          </a:p>
          <a:p>
            <a:r>
              <a:rPr lang="en-US" sz="1100" b="0" i="1" dirty="0">
                <a:solidFill>
                  <a:schemeClr val="dk1"/>
                </a:solidFill>
                <a:latin typeface="Source Sans Pro"/>
                <a:ea typeface="Source Sans Pro"/>
                <a:sym typeface="Source Sans Pro"/>
              </a:rPr>
              <a:t>Accuracy</a:t>
            </a:r>
          </a:p>
        </p:txBody>
      </p:sp>
      <p:sp>
        <p:nvSpPr>
          <p:cNvPr id="13" name="Google Shape;531;p21">
            <a:extLst>
              <a:ext uri="{FF2B5EF4-FFF2-40B4-BE49-F238E27FC236}">
                <a16:creationId xmlns:a16="http://schemas.microsoft.com/office/drawing/2014/main" id="{3B76E4C7-394A-4A8B-913E-E59C8D3D6756}"/>
              </a:ext>
            </a:extLst>
          </p:cNvPr>
          <p:cNvSpPr txBox="1">
            <a:spLocks/>
          </p:cNvSpPr>
          <p:nvPr/>
        </p:nvSpPr>
        <p:spPr>
          <a:xfrm>
            <a:off x="2504113" y="3504877"/>
            <a:ext cx="3777150" cy="74187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sz="1800" dirty="0">
                <a:solidFill>
                  <a:srgbClr val="3C78D8"/>
                </a:solidFill>
              </a:rPr>
              <a:t>0.65</a:t>
            </a:r>
            <a:endParaRPr lang="en-US" dirty="0">
              <a:solidFill>
                <a:srgbClr val="3C78D8"/>
              </a:solidFill>
            </a:endParaRPr>
          </a:p>
          <a:p>
            <a:r>
              <a:rPr lang="en-US" sz="1100" b="0" i="1" dirty="0">
                <a:solidFill>
                  <a:schemeClr val="dk1"/>
                </a:solidFill>
                <a:latin typeface="Source Sans Pro"/>
                <a:ea typeface="Source Sans Pro"/>
                <a:sym typeface="Source Sans Pro"/>
              </a:rPr>
              <a:t>Precision</a:t>
            </a:r>
          </a:p>
        </p:txBody>
      </p:sp>
      <p:sp>
        <p:nvSpPr>
          <p:cNvPr id="14" name="Google Shape;531;p21">
            <a:extLst>
              <a:ext uri="{FF2B5EF4-FFF2-40B4-BE49-F238E27FC236}">
                <a16:creationId xmlns:a16="http://schemas.microsoft.com/office/drawing/2014/main" id="{FB50455C-B57D-4C8D-A10C-EEF840B9475E}"/>
              </a:ext>
            </a:extLst>
          </p:cNvPr>
          <p:cNvSpPr txBox="1">
            <a:spLocks/>
          </p:cNvSpPr>
          <p:nvPr/>
        </p:nvSpPr>
        <p:spPr>
          <a:xfrm>
            <a:off x="2504113" y="3994112"/>
            <a:ext cx="3777150" cy="74187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sz="1800" dirty="0">
                <a:solidFill>
                  <a:srgbClr val="3C78D8"/>
                </a:solidFill>
              </a:rPr>
              <a:t>0.87</a:t>
            </a:r>
            <a:endParaRPr lang="en-US" dirty="0">
              <a:solidFill>
                <a:srgbClr val="3C78D8"/>
              </a:solidFill>
            </a:endParaRPr>
          </a:p>
          <a:p>
            <a:r>
              <a:rPr lang="en-US" sz="1100" b="0" i="1" dirty="0">
                <a:solidFill>
                  <a:schemeClr val="dk1"/>
                </a:solidFill>
                <a:latin typeface="Source Sans Pro"/>
                <a:ea typeface="Source Sans Pro"/>
                <a:sym typeface="Source Sans Pro"/>
              </a:rPr>
              <a:t>Recall</a:t>
            </a:r>
          </a:p>
        </p:txBody>
      </p:sp>
      <p:sp>
        <p:nvSpPr>
          <p:cNvPr id="17" name="TextBox 16">
            <a:extLst>
              <a:ext uri="{FF2B5EF4-FFF2-40B4-BE49-F238E27FC236}">
                <a16:creationId xmlns:a16="http://schemas.microsoft.com/office/drawing/2014/main" id="{15273731-7B59-41B6-B383-38050D9F0BA5}"/>
              </a:ext>
            </a:extLst>
          </p:cNvPr>
          <p:cNvSpPr txBox="1"/>
          <p:nvPr/>
        </p:nvSpPr>
        <p:spPr>
          <a:xfrm>
            <a:off x="7375141" y="3273290"/>
            <a:ext cx="1794785" cy="369332"/>
          </a:xfrm>
          <a:prstGeom prst="rect">
            <a:avLst/>
          </a:prstGeom>
          <a:noFill/>
        </p:spPr>
        <p:txBody>
          <a:bodyPr wrap="square">
            <a:spAutoFit/>
          </a:bodyPr>
          <a:lstStyle/>
          <a:p>
            <a:pPr algn="ctr"/>
            <a:r>
              <a:rPr lang="en-CA" sz="1800" b="1" dirty="0">
                <a:solidFill>
                  <a:srgbClr val="3C78D8"/>
                </a:solidFill>
                <a:latin typeface="Oswald"/>
                <a:sym typeface="Oswald"/>
              </a:rPr>
              <a:t>150 </a:t>
            </a:r>
            <a:r>
              <a:rPr lang="en-CA" sz="1200" dirty="0">
                <a:solidFill>
                  <a:schemeClr val="accent1"/>
                </a:solidFill>
                <a:latin typeface="Oswald"/>
                <a:sym typeface="Oswald"/>
              </a:rPr>
              <a:t>trees</a:t>
            </a:r>
            <a:r>
              <a:rPr lang="en-CA" sz="1100" i="1" dirty="0">
                <a:solidFill>
                  <a:schemeClr val="dk1"/>
                </a:solidFill>
                <a:latin typeface="Source Sans Pro"/>
                <a:ea typeface="Source Sans Pro"/>
                <a:sym typeface="Oswald"/>
              </a:rPr>
              <a:t> </a:t>
            </a:r>
          </a:p>
        </p:txBody>
      </p:sp>
      <p:sp>
        <p:nvSpPr>
          <p:cNvPr id="18" name="TextBox 17">
            <a:extLst>
              <a:ext uri="{FF2B5EF4-FFF2-40B4-BE49-F238E27FC236}">
                <a16:creationId xmlns:a16="http://schemas.microsoft.com/office/drawing/2014/main" id="{DBDC1086-6CF3-40CB-8CF7-075BB3235931}"/>
              </a:ext>
            </a:extLst>
          </p:cNvPr>
          <p:cNvSpPr txBox="1"/>
          <p:nvPr/>
        </p:nvSpPr>
        <p:spPr>
          <a:xfrm>
            <a:off x="5682780" y="3628781"/>
            <a:ext cx="1794785" cy="553998"/>
          </a:xfrm>
          <a:prstGeom prst="rect">
            <a:avLst/>
          </a:prstGeom>
          <a:noFill/>
        </p:spPr>
        <p:txBody>
          <a:bodyPr wrap="square">
            <a:spAutoFit/>
          </a:bodyPr>
          <a:lstStyle/>
          <a:p>
            <a:pPr algn="ctr"/>
            <a:r>
              <a:rPr lang="en-CA" sz="1800" b="1" dirty="0">
                <a:solidFill>
                  <a:srgbClr val="3C78D8"/>
                </a:solidFill>
                <a:latin typeface="Oswald"/>
                <a:sym typeface="Oswald"/>
              </a:rPr>
              <a:t>47,405 </a:t>
            </a:r>
            <a:r>
              <a:rPr lang="en-CA" sz="1200" dirty="0">
                <a:solidFill>
                  <a:schemeClr val="accent1"/>
                </a:solidFill>
                <a:latin typeface="Oswald"/>
                <a:sym typeface="Oswald"/>
              </a:rPr>
              <a:t>CAD</a:t>
            </a:r>
          </a:p>
          <a:p>
            <a:pPr algn="ctr"/>
            <a:r>
              <a:rPr lang="en-CA" sz="1100" i="1" dirty="0">
                <a:solidFill>
                  <a:schemeClr val="dk1"/>
                </a:solidFill>
                <a:latin typeface="Source Sans Pro"/>
                <a:ea typeface="Source Sans Pro"/>
                <a:sym typeface="Oswald"/>
              </a:rPr>
              <a:t>Avg. deposit balance</a:t>
            </a:r>
          </a:p>
        </p:txBody>
      </p:sp>
      <p:sp>
        <p:nvSpPr>
          <p:cNvPr id="19" name="TextBox 18">
            <a:extLst>
              <a:ext uri="{FF2B5EF4-FFF2-40B4-BE49-F238E27FC236}">
                <a16:creationId xmlns:a16="http://schemas.microsoft.com/office/drawing/2014/main" id="{82B3833C-4D82-480B-8DC6-A1072E64B8DB}"/>
              </a:ext>
            </a:extLst>
          </p:cNvPr>
          <p:cNvSpPr txBox="1"/>
          <p:nvPr/>
        </p:nvSpPr>
        <p:spPr>
          <a:xfrm>
            <a:off x="5697014" y="4085796"/>
            <a:ext cx="1794785" cy="707886"/>
          </a:xfrm>
          <a:prstGeom prst="rect">
            <a:avLst/>
          </a:prstGeom>
          <a:noFill/>
        </p:spPr>
        <p:txBody>
          <a:bodyPr wrap="square">
            <a:spAutoFit/>
          </a:bodyPr>
          <a:lstStyle/>
          <a:p>
            <a:pPr algn="ctr"/>
            <a:r>
              <a:rPr lang="en-CA" sz="1800" b="1" dirty="0">
                <a:solidFill>
                  <a:srgbClr val="3C78D8"/>
                </a:solidFill>
                <a:latin typeface="Oswald"/>
                <a:sym typeface="Oswald"/>
              </a:rPr>
              <a:t>4</a:t>
            </a:r>
            <a:endParaRPr lang="en-CA" sz="1200" dirty="0">
              <a:solidFill>
                <a:schemeClr val="accent1"/>
              </a:solidFill>
              <a:latin typeface="Oswald"/>
              <a:sym typeface="Oswald"/>
            </a:endParaRPr>
          </a:p>
          <a:p>
            <a:pPr algn="ctr"/>
            <a:r>
              <a:rPr lang="en-US" sz="1100" i="1" dirty="0">
                <a:solidFill>
                  <a:schemeClr val="dk1"/>
                </a:solidFill>
                <a:latin typeface="Source Sans Pro"/>
                <a:ea typeface="Source Sans Pro"/>
                <a:sym typeface="Oswald"/>
              </a:rPr>
              <a:t>Avg. number of products opted </a:t>
            </a:r>
            <a:endParaRPr lang="en-CA" sz="1100" i="1" dirty="0">
              <a:solidFill>
                <a:schemeClr val="dk1"/>
              </a:solidFill>
              <a:latin typeface="Source Sans Pro"/>
              <a:ea typeface="Source Sans Pro"/>
              <a:sym typeface="Oswald"/>
            </a:endParaRPr>
          </a:p>
        </p:txBody>
      </p:sp>
      <p:pic>
        <p:nvPicPr>
          <p:cNvPr id="15" name="Picture 14">
            <a:extLst>
              <a:ext uri="{FF2B5EF4-FFF2-40B4-BE49-F238E27FC236}">
                <a16:creationId xmlns:a16="http://schemas.microsoft.com/office/drawing/2014/main" id="{D066D3B3-6B4F-48EF-8219-08D34E3733D9}"/>
              </a:ext>
            </a:extLst>
          </p:cNvPr>
          <p:cNvPicPr>
            <a:picLocks noChangeAspect="1"/>
          </p:cNvPicPr>
          <p:nvPr/>
        </p:nvPicPr>
        <p:blipFill>
          <a:blip r:embed="rId3"/>
          <a:stretch>
            <a:fillRect/>
          </a:stretch>
        </p:blipFill>
        <p:spPr>
          <a:xfrm>
            <a:off x="167900" y="900587"/>
            <a:ext cx="8388875" cy="1996091"/>
          </a:xfrm>
          <a:prstGeom prst="rect">
            <a:avLst/>
          </a:prstGeom>
        </p:spPr>
      </p:pic>
      <p:sp>
        <p:nvSpPr>
          <p:cNvPr id="16" name="TextBox 15">
            <a:extLst>
              <a:ext uri="{FF2B5EF4-FFF2-40B4-BE49-F238E27FC236}">
                <a16:creationId xmlns:a16="http://schemas.microsoft.com/office/drawing/2014/main" id="{4C4CD0FE-779A-422E-976E-FA77652359AF}"/>
              </a:ext>
            </a:extLst>
          </p:cNvPr>
          <p:cNvSpPr txBox="1"/>
          <p:nvPr/>
        </p:nvSpPr>
        <p:spPr>
          <a:xfrm>
            <a:off x="5668546" y="3134758"/>
            <a:ext cx="1794785" cy="553998"/>
          </a:xfrm>
          <a:prstGeom prst="rect">
            <a:avLst/>
          </a:prstGeom>
          <a:noFill/>
        </p:spPr>
        <p:txBody>
          <a:bodyPr wrap="square">
            <a:spAutoFit/>
          </a:bodyPr>
          <a:lstStyle/>
          <a:p>
            <a:pPr algn="ctr"/>
            <a:r>
              <a:rPr lang="en-CA" sz="1800" b="1" dirty="0">
                <a:solidFill>
                  <a:srgbClr val="3C78D8"/>
                </a:solidFill>
                <a:latin typeface="Oswald"/>
                <a:sym typeface="Oswald"/>
              </a:rPr>
              <a:t>~31,000 </a:t>
            </a:r>
            <a:r>
              <a:rPr lang="en-CA" sz="1200" dirty="0">
                <a:solidFill>
                  <a:schemeClr val="accent1"/>
                </a:solidFill>
                <a:latin typeface="Oswald"/>
                <a:sym typeface="Oswald"/>
              </a:rPr>
              <a:t>CAD</a:t>
            </a:r>
          </a:p>
          <a:p>
            <a:pPr algn="ctr"/>
            <a:r>
              <a:rPr lang="en-CA" sz="1100" i="1" dirty="0">
                <a:solidFill>
                  <a:schemeClr val="dk1"/>
                </a:solidFill>
                <a:latin typeface="Source Sans Pro"/>
                <a:ea typeface="Source Sans Pro"/>
                <a:sym typeface="Oswald"/>
              </a:rPr>
              <a:t>Avg. annual income </a:t>
            </a:r>
          </a:p>
        </p:txBody>
      </p:sp>
      <p:sp>
        <p:nvSpPr>
          <p:cNvPr id="20" name="TextBox 19">
            <a:extLst>
              <a:ext uri="{FF2B5EF4-FFF2-40B4-BE49-F238E27FC236}">
                <a16:creationId xmlns:a16="http://schemas.microsoft.com/office/drawing/2014/main" id="{8A49CFA9-373C-491B-9182-944AC1D9C92B}"/>
              </a:ext>
            </a:extLst>
          </p:cNvPr>
          <p:cNvSpPr txBox="1"/>
          <p:nvPr/>
        </p:nvSpPr>
        <p:spPr>
          <a:xfrm>
            <a:off x="7476299" y="3628781"/>
            <a:ext cx="1794785" cy="369332"/>
          </a:xfrm>
          <a:prstGeom prst="rect">
            <a:avLst/>
          </a:prstGeom>
          <a:noFill/>
        </p:spPr>
        <p:txBody>
          <a:bodyPr wrap="square">
            <a:spAutoFit/>
          </a:bodyPr>
          <a:lstStyle/>
          <a:p>
            <a:pPr algn="ctr"/>
            <a:r>
              <a:rPr lang="en-CA" sz="1800" b="1" dirty="0">
                <a:solidFill>
                  <a:srgbClr val="3C78D8"/>
                </a:solidFill>
                <a:latin typeface="Oswald"/>
                <a:sym typeface="Oswald"/>
              </a:rPr>
              <a:t>22 </a:t>
            </a:r>
            <a:r>
              <a:rPr lang="en-CA" sz="1200" b="1" dirty="0">
                <a:solidFill>
                  <a:schemeClr val="accent1"/>
                </a:solidFill>
                <a:latin typeface="Oswald"/>
                <a:sym typeface="Oswald"/>
              </a:rPr>
              <a:t>v</a:t>
            </a:r>
            <a:r>
              <a:rPr lang="en-CA" sz="1200" dirty="0">
                <a:solidFill>
                  <a:schemeClr val="accent1"/>
                </a:solidFill>
                <a:latin typeface="Oswald"/>
                <a:sym typeface="Oswald"/>
              </a:rPr>
              <a:t>ariables</a:t>
            </a:r>
            <a:r>
              <a:rPr lang="en-CA" sz="1100" i="1" dirty="0">
                <a:solidFill>
                  <a:schemeClr val="dk1"/>
                </a:solidFill>
                <a:latin typeface="Source Sans Pro"/>
                <a:ea typeface="Source Sans Pro"/>
                <a:sym typeface="Oswald"/>
              </a:rPr>
              <a:t> </a:t>
            </a:r>
          </a:p>
        </p:txBody>
      </p:sp>
    </p:spTree>
    <p:extLst>
      <p:ext uri="{BB962C8B-B14F-4D97-AF65-F5344CB8AC3E}">
        <p14:creationId xmlns:p14="http://schemas.microsoft.com/office/powerpoint/2010/main" val="127063849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23825" y="292388"/>
            <a:ext cx="6996600" cy="715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                                  </a:t>
            </a:r>
            <a:r>
              <a:rPr lang="en" sz="3600" dirty="0"/>
              <a:t>Research obective </a:t>
            </a:r>
            <a:r>
              <a:rPr lang="en" sz="3600" dirty="0">
                <a:solidFill>
                  <a:srgbClr val="3C78D8"/>
                </a:solidFill>
              </a:rPr>
              <a:t>3</a:t>
            </a:r>
            <a:r>
              <a:rPr lang="en" sz="2000" dirty="0">
                <a:solidFill>
                  <a:srgbClr val="3C78D8"/>
                </a:solidFill>
              </a:rPr>
              <a:t>cont.</a:t>
            </a:r>
            <a:r>
              <a:rPr lang="en" dirty="0"/>
              <a:t>				</a:t>
            </a:r>
            <a:endParaRPr dirty="0"/>
          </a:p>
        </p:txBody>
      </p:sp>
      <p:sp>
        <p:nvSpPr>
          <p:cNvPr id="2" name="Slide Number Placeholder 1">
            <a:extLst>
              <a:ext uri="{FF2B5EF4-FFF2-40B4-BE49-F238E27FC236}">
                <a16:creationId xmlns:a16="http://schemas.microsoft.com/office/drawing/2014/main" id="{34217809-3822-44A3-99A3-47DF227B6E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9" name="Picture 8">
            <a:extLst>
              <a:ext uri="{FF2B5EF4-FFF2-40B4-BE49-F238E27FC236}">
                <a16:creationId xmlns:a16="http://schemas.microsoft.com/office/drawing/2014/main" id="{9A9DD5B4-BEB1-49A5-8F78-5F5C6CF6CDCE}"/>
              </a:ext>
            </a:extLst>
          </p:cNvPr>
          <p:cNvPicPr>
            <a:picLocks noChangeAspect="1"/>
          </p:cNvPicPr>
          <p:nvPr/>
        </p:nvPicPr>
        <p:blipFill>
          <a:blip r:embed="rId3"/>
          <a:stretch>
            <a:fillRect/>
          </a:stretch>
        </p:blipFill>
        <p:spPr>
          <a:xfrm>
            <a:off x="444125" y="877140"/>
            <a:ext cx="8112650" cy="2193926"/>
          </a:xfrm>
          <a:prstGeom prst="rect">
            <a:avLst/>
          </a:prstGeom>
        </p:spPr>
      </p:pic>
      <p:sp>
        <p:nvSpPr>
          <p:cNvPr id="10" name="Google Shape;531;p21">
            <a:extLst>
              <a:ext uri="{FF2B5EF4-FFF2-40B4-BE49-F238E27FC236}">
                <a16:creationId xmlns:a16="http://schemas.microsoft.com/office/drawing/2014/main" id="{BEBD00AA-FF1B-4B31-95C2-07A5DBEE9522}"/>
              </a:ext>
            </a:extLst>
          </p:cNvPr>
          <p:cNvSpPr txBox="1">
            <a:spLocks/>
          </p:cNvSpPr>
          <p:nvPr/>
        </p:nvSpPr>
        <p:spPr>
          <a:xfrm>
            <a:off x="-982037" y="587508"/>
            <a:ext cx="3777150" cy="42068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dirty="0">
                <a:solidFill>
                  <a:srgbClr val="3C78D8"/>
                </a:solidFill>
              </a:rPr>
              <a:t>Mortgage </a:t>
            </a:r>
            <a:r>
              <a:rPr lang="en-US" dirty="0"/>
              <a:t>model</a:t>
            </a:r>
          </a:p>
        </p:txBody>
      </p:sp>
      <p:sp>
        <p:nvSpPr>
          <p:cNvPr id="11" name="TextBox 10">
            <a:extLst>
              <a:ext uri="{FF2B5EF4-FFF2-40B4-BE49-F238E27FC236}">
                <a16:creationId xmlns:a16="http://schemas.microsoft.com/office/drawing/2014/main" id="{05F3C09D-9EA4-41AC-AE09-A32963CA7538}"/>
              </a:ext>
            </a:extLst>
          </p:cNvPr>
          <p:cNvSpPr txBox="1"/>
          <p:nvPr/>
        </p:nvSpPr>
        <p:spPr>
          <a:xfrm>
            <a:off x="167900" y="3170997"/>
            <a:ext cx="3307556" cy="1231106"/>
          </a:xfrm>
          <a:prstGeom prst="rect">
            <a:avLst/>
          </a:prstGeom>
          <a:noFill/>
        </p:spPr>
        <p:txBody>
          <a:bodyPr wrap="square">
            <a:spAutoFit/>
          </a:bodyPr>
          <a:lstStyle/>
          <a:p>
            <a:r>
              <a:rPr lang="en-US" dirty="0">
                <a:solidFill>
                  <a:srgbClr val="3C78D8"/>
                </a:solidFill>
                <a:latin typeface="Oswald"/>
                <a:sym typeface="Oswald"/>
              </a:rPr>
              <a:t>Top 5 most important variables</a:t>
            </a:r>
            <a:r>
              <a:rPr lang="en-CA" dirty="0">
                <a:solidFill>
                  <a:srgbClr val="3C78D8"/>
                </a:solidFill>
                <a:latin typeface="Oswald"/>
                <a:sym typeface="Oswald"/>
              </a:rPr>
              <a:t>:</a:t>
            </a:r>
          </a:p>
          <a:p>
            <a:pPr marL="285750" indent="-285750">
              <a:buFont typeface="Wingdings" panose="05000000000000000000" pitchFamily="2" charset="2"/>
              <a:buChar char="v"/>
            </a:pPr>
            <a:r>
              <a:rPr lang="en-CA" sz="1200" dirty="0">
                <a:solidFill>
                  <a:schemeClr val="accent1"/>
                </a:solidFill>
                <a:latin typeface="Oswald"/>
                <a:sym typeface="Oswald"/>
              </a:rPr>
              <a:t>Number of products subscribed by a customer</a:t>
            </a:r>
          </a:p>
          <a:p>
            <a:pPr marL="285750" indent="-285750">
              <a:buFont typeface="Wingdings" panose="05000000000000000000" pitchFamily="2" charset="2"/>
              <a:buChar char="v"/>
            </a:pPr>
            <a:r>
              <a:rPr lang="en-CA" sz="1200" dirty="0">
                <a:solidFill>
                  <a:schemeClr val="accent1"/>
                </a:solidFill>
                <a:latin typeface="Oswald"/>
                <a:sym typeface="Oswald"/>
              </a:rPr>
              <a:t>Deposit balance</a:t>
            </a:r>
          </a:p>
          <a:p>
            <a:pPr marL="285750" indent="-285750">
              <a:buFont typeface="Wingdings" panose="05000000000000000000" pitchFamily="2" charset="2"/>
              <a:buChar char="v"/>
            </a:pPr>
            <a:r>
              <a:rPr lang="en-CA" sz="1200" dirty="0">
                <a:solidFill>
                  <a:schemeClr val="accent1"/>
                </a:solidFill>
                <a:latin typeface="Oswald"/>
                <a:sym typeface="Oswald"/>
              </a:rPr>
              <a:t>Annual income after tax</a:t>
            </a:r>
          </a:p>
          <a:p>
            <a:pPr marL="285750" indent="-285750">
              <a:buFont typeface="Wingdings" panose="05000000000000000000" pitchFamily="2" charset="2"/>
              <a:buChar char="v"/>
            </a:pPr>
            <a:r>
              <a:rPr lang="en-CA" sz="1200" dirty="0">
                <a:solidFill>
                  <a:schemeClr val="accent1"/>
                </a:solidFill>
                <a:latin typeface="Oswald"/>
                <a:sym typeface="Oswald"/>
              </a:rPr>
              <a:t>Number of cheque </a:t>
            </a:r>
          </a:p>
          <a:p>
            <a:pPr marL="285750" indent="-285750">
              <a:buFont typeface="Wingdings" panose="05000000000000000000" pitchFamily="2" charset="2"/>
              <a:buChar char="v"/>
            </a:pPr>
            <a:r>
              <a:rPr lang="en-CA" sz="1200" dirty="0">
                <a:solidFill>
                  <a:schemeClr val="accent1"/>
                </a:solidFill>
                <a:latin typeface="Oswald"/>
                <a:sym typeface="Oswald"/>
              </a:rPr>
              <a:t>Online transactions</a:t>
            </a:r>
            <a:endParaRPr lang="en-CA" sz="2000" dirty="0">
              <a:solidFill>
                <a:schemeClr val="accent1"/>
              </a:solidFill>
              <a:latin typeface="Oswald"/>
              <a:sym typeface="Oswald"/>
            </a:endParaRPr>
          </a:p>
        </p:txBody>
      </p:sp>
      <p:sp>
        <p:nvSpPr>
          <p:cNvPr id="12" name="Google Shape;531;p21">
            <a:extLst>
              <a:ext uri="{FF2B5EF4-FFF2-40B4-BE49-F238E27FC236}">
                <a16:creationId xmlns:a16="http://schemas.microsoft.com/office/drawing/2014/main" id="{60ADC6B3-C58E-43F8-8B74-BBC0EA7E16D8}"/>
              </a:ext>
            </a:extLst>
          </p:cNvPr>
          <p:cNvSpPr txBox="1">
            <a:spLocks/>
          </p:cNvSpPr>
          <p:nvPr/>
        </p:nvSpPr>
        <p:spPr>
          <a:xfrm>
            <a:off x="2504113" y="2996226"/>
            <a:ext cx="3777150" cy="74187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sz="1800" dirty="0">
                <a:solidFill>
                  <a:srgbClr val="3C78D8"/>
                </a:solidFill>
              </a:rPr>
              <a:t>78%</a:t>
            </a:r>
            <a:endParaRPr lang="en-US" dirty="0">
              <a:solidFill>
                <a:srgbClr val="3C78D8"/>
              </a:solidFill>
            </a:endParaRPr>
          </a:p>
          <a:p>
            <a:r>
              <a:rPr lang="en-US" sz="1100" b="0" i="1" dirty="0">
                <a:solidFill>
                  <a:schemeClr val="dk1"/>
                </a:solidFill>
                <a:latin typeface="Source Sans Pro"/>
                <a:ea typeface="Source Sans Pro"/>
                <a:sym typeface="Source Sans Pro"/>
              </a:rPr>
              <a:t>Accuracy</a:t>
            </a:r>
          </a:p>
        </p:txBody>
      </p:sp>
      <p:sp>
        <p:nvSpPr>
          <p:cNvPr id="13" name="Google Shape;531;p21">
            <a:extLst>
              <a:ext uri="{FF2B5EF4-FFF2-40B4-BE49-F238E27FC236}">
                <a16:creationId xmlns:a16="http://schemas.microsoft.com/office/drawing/2014/main" id="{3B76E4C7-394A-4A8B-913E-E59C8D3D6756}"/>
              </a:ext>
            </a:extLst>
          </p:cNvPr>
          <p:cNvSpPr txBox="1">
            <a:spLocks/>
          </p:cNvSpPr>
          <p:nvPr/>
        </p:nvSpPr>
        <p:spPr>
          <a:xfrm>
            <a:off x="2504113" y="3498575"/>
            <a:ext cx="3777150" cy="74187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sz="1800" dirty="0">
                <a:solidFill>
                  <a:srgbClr val="3C78D8"/>
                </a:solidFill>
              </a:rPr>
              <a:t>0.28</a:t>
            </a:r>
            <a:endParaRPr lang="en-US" dirty="0">
              <a:solidFill>
                <a:srgbClr val="3C78D8"/>
              </a:solidFill>
            </a:endParaRPr>
          </a:p>
          <a:p>
            <a:r>
              <a:rPr lang="en-US" sz="1100" b="0" i="1" dirty="0">
                <a:solidFill>
                  <a:schemeClr val="dk1"/>
                </a:solidFill>
                <a:latin typeface="Source Sans Pro"/>
                <a:ea typeface="Source Sans Pro"/>
                <a:sym typeface="Source Sans Pro"/>
              </a:rPr>
              <a:t>Precision</a:t>
            </a:r>
          </a:p>
        </p:txBody>
      </p:sp>
      <p:sp>
        <p:nvSpPr>
          <p:cNvPr id="14" name="Google Shape;531;p21">
            <a:extLst>
              <a:ext uri="{FF2B5EF4-FFF2-40B4-BE49-F238E27FC236}">
                <a16:creationId xmlns:a16="http://schemas.microsoft.com/office/drawing/2014/main" id="{FB50455C-B57D-4C8D-A10C-EEF840B9475E}"/>
              </a:ext>
            </a:extLst>
          </p:cNvPr>
          <p:cNvSpPr txBox="1">
            <a:spLocks/>
          </p:cNvSpPr>
          <p:nvPr/>
        </p:nvSpPr>
        <p:spPr>
          <a:xfrm>
            <a:off x="2505895" y="3992926"/>
            <a:ext cx="3777150" cy="74187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sz="1800" dirty="0">
                <a:solidFill>
                  <a:srgbClr val="3C78D8"/>
                </a:solidFill>
              </a:rPr>
              <a:t>0.38</a:t>
            </a:r>
            <a:endParaRPr lang="en-US" dirty="0">
              <a:solidFill>
                <a:srgbClr val="3C78D8"/>
              </a:solidFill>
            </a:endParaRPr>
          </a:p>
          <a:p>
            <a:r>
              <a:rPr lang="en-US" sz="1100" b="0" i="1" dirty="0">
                <a:solidFill>
                  <a:schemeClr val="dk1"/>
                </a:solidFill>
                <a:latin typeface="Source Sans Pro"/>
                <a:ea typeface="Source Sans Pro"/>
                <a:sym typeface="Source Sans Pro"/>
              </a:rPr>
              <a:t>Recall</a:t>
            </a:r>
          </a:p>
        </p:txBody>
      </p:sp>
      <p:sp>
        <p:nvSpPr>
          <p:cNvPr id="17" name="TextBox 16">
            <a:extLst>
              <a:ext uri="{FF2B5EF4-FFF2-40B4-BE49-F238E27FC236}">
                <a16:creationId xmlns:a16="http://schemas.microsoft.com/office/drawing/2014/main" id="{15273731-7B59-41B6-B383-38050D9F0BA5}"/>
              </a:ext>
            </a:extLst>
          </p:cNvPr>
          <p:cNvSpPr txBox="1"/>
          <p:nvPr/>
        </p:nvSpPr>
        <p:spPr>
          <a:xfrm>
            <a:off x="5485028" y="3101820"/>
            <a:ext cx="1794785" cy="553998"/>
          </a:xfrm>
          <a:prstGeom prst="rect">
            <a:avLst/>
          </a:prstGeom>
          <a:noFill/>
        </p:spPr>
        <p:txBody>
          <a:bodyPr wrap="square">
            <a:spAutoFit/>
          </a:bodyPr>
          <a:lstStyle/>
          <a:p>
            <a:pPr algn="ctr"/>
            <a:r>
              <a:rPr lang="en-CA" sz="1800" b="1" dirty="0">
                <a:solidFill>
                  <a:srgbClr val="3C78D8"/>
                </a:solidFill>
                <a:latin typeface="Oswald"/>
                <a:sym typeface="Oswald"/>
              </a:rPr>
              <a:t>31,112 </a:t>
            </a:r>
            <a:r>
              <a:rPr lang="en-CA" sz="1200" dirty="0">
                <a:solidFill>
                  <a:schemeClr val="accent1"/>
                </a:solidFill>
                <a:latin typeface="Oswald"/>
                <a:sym typeface="Oswald"/>
              </a:rPr>
              <a:t>CAD</a:t>
            </a:r>
          </a:p>
          <a:p>
            <a:pPr algn="ctr"/>
            <a:r>
              <a:rPr lang="en-CA" sz="1100" i="1" dirty="0">
                <a:solidFill>
                  <a:schemeClr val="dk1"/>
                </a:solidFill>
                <a:latin typeface="Source Sans Pro"/>
                <a:ea typeface="Source Sans Pro"/>
                <a:sym typeface="Oswald"/>
              </a:rPr>
              <a:t>average annual income </a:t>
            </a:r>
          </a:p>
        </p:txBody>
      </p:sp>
      <p:sp>
        <p:nvSpPr>
          <p:cNvPr id="18" name="TextBox 17">
            <a:extLst>
              <a:ext uri="{FF2B5EF4-FFF2-40B4-BE49-F238E27FC236}">
                <a16:creationId xmlns:a16="http://schemas.microsoft.com/office/drawing/2014/main" id="{DBDC1086-6CF3-40CB-8CF7-075BB3235931}"/>
              </a:ext>
            </a:extLst>
          </p:cNvPr>
          <p:cNvSpPr txBox="1"/>
          <p:nvPr/>
        </p:nvSpPr>
        <p:spPr>
          <a:xfrm>
            <a:off x="5535444" y="3619530"/>
            <a:ext cx="1794785" cy="553998"/>
          </a:xfrm>
          <a:prstGeom prst="rect">
            <a:avLst/>
          </a:prstGeom>
          <a:noFill/>
        </p:spPr>
        <p:txBody>
          <a:bodyPr wrap="square">
            <a:spAutoFit/>
          </a:bodyPr>
          <a:lstStyle/>
          <a:p>
            <a:pPr algn="ctr"/>
            <a:r>
              <a:rPr lang="en-CA" sz="1800" b="1" dirty="0">
                <a:solidFill>
                  <a:srgbClr val="3C78D8"/>
                </a:solidFill>
                <a:latin typeface="Oswald"/>
                <a:sym typeface="Oswald"/>
              </a:rPr>
              <a:t>18,722 </a:t>
            </a:r>
            <a:r>
              <a:rPr lang="en-CA" sz="1200" dirty="0">
                <a:solidFill>
                  <a:schemeClr val="accent1"/>
                </a:solidFill>
                <a:latin typeface="Oswald"/>
                <a:sym typeface="Oswald"/>
              </a:rPr>
              <a:t>CAD</a:t>
            </a:r>
          </a:p>
          <a:p>
            <a:pPr algn="ctr"/>
            <a:r>
              <a:rPr lang="en-CA" sz="1100" i="1" dirty="0">
                <a:solidFill>
                  <a:schemeClr val="dk1"/>
                </a:solidFill>
                <a:latin typeface="Source Sans Pro"/>
                <a:ea typeface="Source Sans Pro"/>
                <a:sym typeface="Oswald"/>
              </a:rPr>
              <a:t>mean deposit balance</a:t>
            </a:r>
          </a:p>
        </p:txBody>
      </p:sp>
      <p:sp>
        <p:nvSpPr>
          <p:cNvPr id="19" name="TextBox 18">
            <a:extLst>
              <a:ext uri="{FF2B5EF4-FFF2-40B4-BE49-F238E27FC236}">
                <a16:creationId xmlns:a16="http://schemas.microsoft.com/office/drawing/2014/main" id="{82B3833C-4D82-480B-8DC6-A1072E64B8DB}"/>
              </a:ext>
            </a:extLst>
          </p:cNvPr>
          <p:cNvSpPr txBox="1"/>
          <p:nvPr/>
        </p:nvSpPr>
        <p:spPr>
          <a:xfrm>
            <a:off x="5471228" y="4055386"/>
            <a:ext cx="1794785" cy="707886"/>
          </a:xfrm>
          <a:prstGeom prst="rect">
            <a:avLst/>
          </a:prstGeom>
          <a:noFill/>
        </p:spPr>
        <p:txBody>
          <a:bodyPr wrap="square">
            <a:spAutoFit/>
          </a:bodyPr>
          <a:lstStyle/>
          <a:p>
            <a:pPr algn="ctr"/>
            <a:r>
              <a:rPr lang="en-CA" sz="1800" b="1" dirty="0">
                <a:solidFill>
                  <a:srgbClr val="3C78D8"/>
                </a:solidFill>
                <a:latin typeface="Oswald"/>
                <a:sym typeface="Oswald"/>
              </a:rPr>
              <a:t>5</a:t>
            </a:r>
            <a:endParaRPr lang="en-CA" sz="1200" dirty="0">
              <a:solidFill>
                <a:schemeClr val="accent1"/>
              </a:solidFill>
              <a:latin typeface="Oswald"/>
              <a:sym typeface="Oswald"/>
            </a:endParaRPr>
          </a:p>
          <a:p>
            <a:pPr algn="ctr"/>
            <a:r>
              <a:rPr lang="en-US" sz="1100" i="1" dirty="0">
                <a:solidFill>
                  <a:schemeClr val="dk1"/>
                </a:solidFill>
                <a:latin typeface="Source Sans Pro"/>
                <a:ea typeface="Source Sans Pro"/>
                <a:sym typeface="Oswald"/>
              </a:rPr>
              <a:t>mean number of products opted </a:t>
            </a:r>
            <a:endParaRPr lang="en-CA" sz="1100" i="1" dirty="0">
              <a:solidFill>
                <a:schemeClr val="dk1"/>
              </a:solidFill>
              <a:latin typeface="Source Sans Pro"/>
              <a:ea typeface="Source Sans Pro"/>
              <a:sym typeface="Oswald"/>
            </a:endParaRPr>
          </a:p>
        </p:txBody>
      </p:sp>
      <p:sp>
        <p:nvSpPr>
          <p:cNvPr id="20" name="TextBox 19">
            <a:extLst>
              <a:ext uri="{FF2B5EF4-FFF2-40B4-BE49-F238E27FC236}">
                <a16:creationId xmlns:a16="http://schemas.microsoft.com/office/drawing/2014/main" id="{5774D6BD-668A-49C9-AA50-7F5F4558CC14}"/>
              </a:ext>
            </a:extLst>
          </p:cNvPr>
          <p:cNvSpPr txBox="1"/>
          <p:nvPr/>
        </p:nvSpPr>
        <p:spPr>
          <a:xfrm>
            <a:off x="7279813" y="3240971"/>
            <a:ext cx="1794785" cy="369332"/>
          </a:xfrm>
          <a:prstGeom prst="rect">
            <a:avLst/>
          </a:prstGeom>
          <a:noFill/>
        </p:spPr>
        <p:txBody>
          <a:bodyPr wrap="square">
            <a:spAutoFit/>
          </a:bodyPr>
          <a:lstStyle/>
          <a:p>
            <a:pPr algn="ctr"/>
            <a:r>
              <a:rPr lang="en-CA" sz="1800" b="1" dirty="0">
                <a:solidFill>
                  <a:srgbClr val="3C78D8"/>
                </a:solidFill>
                <a:latin typeface="Oswald"/>
                <a:sym typeface="Oswald"/>
              </a:rPr>
              <a:t>200 </a:t>
            </a:r>
            <a:r>
              <a:rPr lang="en-CA" sz="1200" dirty="0">
                <a:solidFill>
                  <a:schemeClr val="accent1"/>
                </a:solidFill>
                <a:latin typeface="Oswald"/>
                <a:sym typeface="Oswald"/>
              </a:rPr>
              <a:t>trees</a:t>
            </a:r>
            <a:r>
              <a:rPr lang="en-CA" sz="1100" i="1" dirty="0">
                <a:solidFill>
                  <a:schemeClr val="dk1"/>
                </a:solidFill>
                <a:latin typeface="Source Sans Pro"/>
                <a:ea typeface="Source Sans Pro"/>
                <a:sym typeface="Oswald"/>
              </a:rPr>
              <a:t> </a:t>
            </a:r>
          </a:p>
        </p:txBody>
      </p:sp>
      <p:sp>
        <p:nvSpPr>
          <p:cNvPr id="21" name="TextBox 20">
            <a:extLst>
              <a:ext uri="{FF2B5EF4-FFF2-40B4-BE49-F238E27FC236}">
                <a16:creationId xmlns:a16="http://schemas.microsoft.com/office/drawing/2014/main" id="{B91A0F70-BB87-4E9E-91B7-78F759D3F8D6}"/>
              </a:ext>
            </a:extLst>
          </p:cNvPr>
          <p:cNvSpPr txBox="1"/>
          <p:nvPr/>
        </p:nvSpPr>
        <p:spPr>
          <a:xfrm>
            <a:off x="7349215" y="3564788"/>
            <a:ext cx="1794785" cy="369332"/>
          </a:xfrm>
          <a:prstGeom prst="rect">
            <a:avLst/>
          </a:prstGeom>
          <a:noFill/>
        </p:spPr>
        <p:txBody>
          <a:bodyPr wrap="square">
            <a:spAutoFit/>
          </a:bodyPr>
          <a:lstStyle/>
          <a:p>
            <a:pPr algn="ctr"/>
            <a:r>
              <a:rPr lang="en-CA" sz="1800" b="1" dirty="0">
                <a:solidFill>
                  <a:srgbClr val="3C78D8"/>
                </a:solidFill>
                <a:latin typeface="Oswald"/>
                <a:sym typeface="Oswald"/>
              </a:rPr>
              <a:t>19 </a:t>
            </a:r>
            <a:r>
              <a:rPr lang="en-CA" sz="1200" b="1" dirty="0">
                <a:solidFill>
                  <a:schemeClr val="accent1"/>
                </a:solidFill>
                <a:latin typeface="Oswald"/>
                <a:sym typeface="Oswald"/>
              </a:rPr>
              <a:t>v</a:t>
            </a:r>
            <a:r>
              <a:rPr lang="en-CA" sz="1200" dirty="0">
                <a:solidFill>
                  <a:schemeClr val="accent1"/>
                </a:solidFill>
                <a:latin typeface="Oswald"/>
                <a:sym typeface="Oswald"/>
              </a:rPr>
              <a:t>ariables</a:t>
            </a:r>
            <a:r>
              <a:rPr lang="en-CA" sz="1100" i="1" dirty="0">
                <a:solidFill>
                  <a:schemeClr val="dk1"/>
                </a:solidFill>
                <a:latin typeface="Source Sans Pro"/>
                <a:ea typeface="Source Sans Pro"/>
                <a:sym typeface="Oswald"/>
              </a:rPr>
              <a:t> </a:t>
            </a:r>
          </a:p>
        </p:txBody>
      </p:sp>
    </p:spTree>
    <p:extLst>
      <p:ext uri="{BB962C8B-B14F-4D97-AF65-F5344CB8AC3E}">
        <p14:creationId xmlns:p14="http://schemas.microsoft.com/office/powerpoint/2010/main" val="151025419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23825" y="292388"/>
            <a:ext cx="6996600" cy="715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                                  </a:t>
            </a:r>
            <a:r>
              <a:rPr lang="en" sz="3600" dirty="0"/>
              <a:t>Research obective </a:t>
            </a:r>
            <a:r>
              <a:rPr lang="en" sz="3600" dirty="0">
                <a:solidFill>
                  <a:srgbClr val="3C78D8"/>
                </a:solidFill>
              </a:rPr>
              <a:t>3</a:t>
            </a:r>
            <a:r>
              <a:rPr lang="en" sz="2000" dirty="0">
                <a:solidFill>
                  <a:srgbClr val="3C78D8"/>
                </a:solidFill>
              </a:rPr>
              <a:t>cont.</a:t>
            </a:r>
            <a:r>
              <a:rPr lang="en" dirty="0"/>
              <a:t>				</a:t>
            </a:r>
            <a:endParaRPr dirty="0"/>
          </a:p>
        </p:txBody>
      </p:sp>
      <p:sp>
        <p:nvSpPr>
          <p:cNvPr id="2" name="Slide Number Placeholder 1">
            <a:extLst>
              <a:ext uri="{FF2B5EF4-FFF2-40B4-BE49-F238E27FC236}">
                <a16:creationId xmlns:a16="http://schemas.microsoft.com/office/drawing/2014/main" id="{34217809-3822-44A3-99A3-47DF227B6E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10" name="Google Shape;531;p21">
            <a:extLst>
              <a:ext uri="{FF2B5EF4-FFF2-40B4-BE49-F238E27FC236}">
                <a16:creationId xmlns:a16="http://schemas.microsoft.com/office/drawing/2014/main" id="{BEBD00AA-FF1B-4B31-95C2-07A5DBEE9522}"/>
              </a:ext>
            </a:extLst>
          </p:cNvPr>
          <p:cNvSpPr txBox="1">
            <a:spLocks/>
          </p:cNvSpPr>
          <p:nvPr/>
        </p:nvSpPr>
        <p:spPr>
          <a:xfrm>
            <a:off x="-877262" y="601746"/>
            <a:ext cx="3777150" cy="42068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dirty="0">
                <a:solidFill>
                  <a:srgbClr val="3C78D8"/>
                </a:solidFill>
              </a:rPr>
              <a:t>Credit card </a:t>
            </a:r>
            <a:r>
              <a:rPr lang="en-US" dirty="0"/>
              <a:t>model</a:t>
            </a:r>
          </a:p>
        </p:txBody>
      </p:sp>
      <p:sp>
        <p:nvSpPr>
          <p:cNvPr id="11" name="TextBox 10">
            <a:extLst>
              <a:ext uri="{FF2B5EF4-FFF2-40B4-BE49-F238E27FC236}">
                <a16:creationId xmlns:a16="http://schemas.microsoft.com/office/drawing/2014/main" id="{05F3C09D-9EA4-41AC-AE09-A32963CA7538}"/>
              </a:ext>
            </a:extLst>
          </p:cNvPr>
          <p:cNvSpPr txBox="1"/>
          <p:nvPr/>
        </p:nvSpPr>
        <p:spPr>
          <a:xfrm>
            <a:off x="167900" y="3170997"/>
            <a:ext cx="3307556" cy="1231106"/>
          </a:xfrm>
          <a:prstGeom prst="rect">
            <a:avLst/>
          </a:prstGeom>
          <a:noFill/>
        </p:spPr>
        <p:txBody>
          <a:bodyPr wrap="square">
            <a:spAutoFit/>
          </a:bodyPr>
          <a:lstStyle/>
          <a:p>
            <a:r>
              <a:rPr lang="en-US" dirty="0">
                <a:solidFill>
                  <a:srgbClr val="3C78D8"/>
                </a:solidFill>
                <a:latin typeface="Oswald"/>
                <a:sym typeface="Oswald"/>
              </a:rPr>
              <a:t>Top 5 most important variables</a:t>
            </a:r>
            <a:r>
              <a:rPr lang="en-CA" dirty="0">
                <a:solidFill>
                  <a:srgbClr val="3C78D8"/>
                </a:solidFill>
                <a:latin typeface="Oswald"/>
                <a:sym typeface="Oswald"/>
              </a:rPr>
              <a:t>:</a:t>
            </a:r>
          </a:p>
          <a:p>
            <a:pPr marL="285750" indent="-285750">
              <a:buFont typeface="Wingdings" panose="05000000000000000000" pitchFamily="2" charset="2"/>
              <a:buChar char="v"/>
            </a:pPr>
            <a:r>
              <a:rPr lang="en-CA" sz="1200" dirty="0">
                <a:solidFill>
                  <a:schemeClr val="accent1"/>
                </a:solidFill>
                <a:latin typeface="Oswald"/>
                <a:sym typeface="Oswald"/>
              </a:rPr>
              <a:t>Number of products</a:t>
            </a:r>
          </a:p>
          <a:p>
            <a:pPr marL="285750" indent="-285750">
              <a:buFont typeface="Wingdings" panose="05000000000000000000" pitchFamily="2" charset="2"/>
              <a:buChar char="v"/>
            </a:pPr>
            <a:r>
              <a:rPr lang="en-CA" sz="1200" dirty="0">
                <a:solidFill>
                  <a:schemeClr val="accent1"/>
                </a:solidFill>
                <a:latin typeface="Oswald"/>
                <a:sym typeface="Oswald"/>
              </a:rPr>
              <a:t>Age category</a:t>
            </a:r>
          </a:p>
          <a:p>
            <a:pPr marL="285750" indent="-285750">
              <a:buFont typeface="Wingdings" panose="05000000000000000000" pitchFamily="2" charset="2"/>
              <a:buChar char="v"/>
            </a:pPr>
            <a:r>
              <a:rPr lang="en-CA" sz="1200" dirty="0">
                <a:solidFill>
                  <a:schemeClr val="accent1"/>
                </a:solidFill>
                <a:latin typeface="Oswald"/>
                <a:sym typeface="Oswald"/>
              </a:rPr>
              <a:t>Number of ATM transactions</a:t>
            </a:r>
          </a:p>
          <a:p>
            <a:pPr marL="285750" indent="-285750">
              <a:buFont typeface="Wingdings" panose="05000000000000000000" pitchFamily="2" charset="2"/>
              <a:buChar char="v"/>
            </a:pPr>
            <a:r>
              <a:rPr lang="en-CA" sz="1200" dirty="0">
                <a:solidFill>
                  <a:schemeClr val="accent1"/>
                </a:solidFill>
                <a:latin typeface="Oswald"/>
                <a:sym typeface="Oswald"/>
              </a:rPr>
              <a:t>Online banking user</a:t>
            </a:r>
          </a:p>
          <a:p>
            <a:pPr marL="285750" indent="-285750">
              <a:buFont typeface="Wingdings" panose="05000000000000000000" pitchFamily="2" charset="2"/>
              <a:buChar char="v"/>
            </a:pPr>
            <a:r>
              <a:rPr lang="en-CA" sz="1200" dirty="0">
                <a:solidFill>
                  <a:schemeClr val="accent1"/>
                </a:solidFill>
                <a:latin typeface="Oswald"/>
                <a:sym typeface="Oswald"/>
              </a:rPr>
              <a:t>Statement type</a:t>
            </a:r>
            <a:endParaRPr lang="en-CA" sz="2000" dirty="0">
              <a:solidFill>
                <a:schemeClr val="accent1"/>
              </a:solidFill>
              <a:latin typeface="Oswald"/>
              <a:sym typeface="Oswald"/>
            </a:endParaRPr>
          </a:p>
        </p:txBody>
      </p:sp>
      <p:sp>
        <p:nvSpPr>
          <p:cNvPr id="12" name="Google Shape;531;p21">
            <a:extLst>
              <a:ext uri="{FF2B5EF4-FFF2-40B4-BE49-F238E27FC236}">
                <a16:creationId xmlns:a16="http://schemas.microsoft.com/office/drawing/2014/main" id="{60ADC6B3-C58E-43F8-8B74-BBC0EA7E16D8}"/>
              </a:ext>
            </a:extLst>
          </p:cNvPr>
          <p:cNvSpPr txBox="1">
            <a:spLocks/>
          </p:cNvSpPr>
          <p:nvPr/>
        </p:nvSpPr>
        <p:spPr>
          <a:xfrm>
            <a:off x="2504113" y="2996226"/>
            <a:ext cx="3777150" cy="74187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sz="1800" dirty="0">
                <a:solidFill>
                  <a:srgbClr val="3C78D8"/>
                </a:solidFill>
              </a:rPr>
              <a:t>~74%</a:t>
            </a:r>
            <a:endParaRPr lang="en-US" dirty="0">
              <a:solidFill>
                <a:srgbClr val="3C78D8"/>
              </a:solidFill>
            </a:endParaRPr>
          </a:p>
          <a:p>
            <a:r>
              <a:rPr lang="en-US" sz="1100" b="0" i="1" dirty="0">
                <a:solidFill>
                  <a:schemeClr val="dk1"/>
                </a:solidFill>
                <a:latin typeface="Source Sans Pro"/>
                <a:ea typeface="Source Sans Pro"/>
                <a:sym typeface="Source Sans Pro"/>
              </a:rPr>
              <a:t>Accuracy</a:t>
            </a:r>
          </a:p>
        </p:txBody>
      </p:sp>
      <p:sp>
        <p:nvSpPr>
          <p:cNvPr id="13" name="Google Shape;531;p21">
            <a:extLst>
              <a:ext uri="{FF2B5EF4-FFF2-40B4-BE49-F238E27FC236}">
                <a16:creationId xmlns:a16="http://schemas.microsoft.com/office/drawing/2014/main" id="{3B76E4C7-394A-4A8B-913E-E59C8D3D6756}"/>
              </a:ext>
            </a:extLst>
          </p:cNvPr>
          <p:cNvSpPr txBox="1">
            <a:spLocks/>
          </p:cNvSpPr>
          <p:nvPr/>
        </p:nvSpPr>
        <p:spPr>
          <a:xfrm>
            <a:off x="2504113" y="3494242"/>
            <a:ext cx="3777150" cy="74187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sz="1800" dirty="0">
                <a:solidFill>
                  <a:srgbClr val="3C78D8"/>
                </a:solidFill>
              </a:rPr>
              <a:t>0.73</a:t>
            </a:r>
            <a:endParaRPr lang="en-US" dirty="0">
              <a:solidFill>
                <a:srgbClr val="3C78D8"/>
              </a:solidFill>
            </a:endParaRPr>
          </a:p>
          <a:p>
            <a:r>
              <a:rPr lang="en-US" sz="1100" b="0" i="1" dirty="0">
                <a:solidFill>
                  <a:schemeClr val="dk1"/>
                </a:solidFill>
                <a:latin typeface="Source Sans Pro"/>
                <a:ea typeface="Source Sans Pro"/>
                <a:sym typeface="Source Sans Pro"/>
              </a:rPr>
              <a:t>Precision</a:t>
            </a:r>
          </a:p>
        </p:txBody>
      </p:sp>
      <p:sp>
        <p:nvSpPr>
          <p:cNvPr id="14" name="Google Shape;531;p21">
            <a:extLst>
              <a:ext uri="{FF2B5EF4-FFF2-40B4-BE49-F238E27FC236}">
                <a16:creationId xmlns:a16="http://schemas.microsoft.com/office/drawing/2014/main" id="{FB50455C-B57D-4C8D-A10C-EEF840B9475E}"/>
              </a:ext>
            </a:extLst>
          </p:cNvPr>
          <p:cNvSpPr txBox="1">
            <a:spLocks/>
          </p:cNvSpPr>
          <p:nvPr/>
        </p:nvSpPr>
        <p:spPr>
          <a:xfrm>
            <a:off x="2504113" y="3992258"/>
            <a:ext cx="3777150" cy="74187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sz="1800" dirty="0">
                <a:solidFill>
                  <a:srgbClr val="3C78D8"/>
                </a:solidFill>
              </a:rPr>
              <a:t>0.71</a:t>
            </a:r>
            <a:endParaRPr lang="en-US" dirty="0">
              <a:solidFill>
                <a:srgbClr val="3C78D8"/>
              </a:solidFill>
            </a:endParaRPr>
          </a:p>
          <a:p>
            <a:r>
              <a:rPr lang="en-US" sz="1100" b="0" i="1" dirty="0">
                <a:solidFill>
                  <a:schemeClr val="dk1"/>
                </a:solidFill>
                <a:latin typeface="Source Sans Pro"/>
                <a:ea typeface="Source Sans Pro"/>
                <a:sym typeface="Source Sans Pro"/>
              </a:rPr>
              <a:t>Recall</a:t>
            </a:r>
          </a:p>
        </p:txBody>
      </p:sp>
      <p:sp>
        <p:nvSpPr>
          <p:cNvPr id="17" name="TextBox 16">
            <a:extLst>
              <a:ext uri="{FF2B5EF4-FFF2-40B4-BE49-F238E27FC236}">
                <a16:creationId xmlns:a16="http://schemas.microsoft.com/office/drawing/2014/main" id="{15273731-7B59-41B6-B383-38050D9F0BA5}"/>
              </a:ext>
            </a:extLst>
          </p:cNvPr>
          <p:cNvSpPr txBox="1"/>
          <p:nvPr/>
        </p:nvSpPr>
        <p:spPr>
          <a:xfrm>
            <a:off x="5485028" y="3101820"/>
            <a:ext cx="1794785" cy="553998"/>
          </a:xfrm>
          <a:prstGeom prst="rect">
            <a:avLst/>
          </a:prstGeom>
          <a:noFill/>
        </p:spPr>
        <p:txBody>
          <a:bodyPr wrap="square">
            <a:spAutoFit/>
          </a:bodyPr>
          <a:lstStyle/>
          <a:p>
            <a:pPr algn="ctr"/>
            <a:r>
              <a:rPr lang="en-CA" sz="1800" b="1" dirty="0">
                <a:solidFill>
                  <a:srgbClr val="3C78D8"/>
                </a:solidFill>
                <a:latin typeface="Oswald"/>
                <a:sym typeface="Oswald"/>
              </a:rPr>
              <a:t>22</a:t>
            </a:r>
            <a:endParaRPr lang="en-CA" sz="1200" dirty="0">
              <a:solidFill>
                <a:schemeClr val="accent1"/>
              </a:solidFill>
              <a:latin typeface="Oswald"/>
              <a:sym typeface="Oswald"/>
            </a:endParaRPr>
          </a:p>
          <a:p>
            <a:pPr algn="ctr"/>
            <a:r>
              <a:rPr lang="en-CA" sz="1100" i="1" dirty="0">
                <a:solidFill>
                  <a:schemeClr val="dk1"/>
                </a:solidFill>
                <a:latin typeface="Source Sans Pro"/>
                <a:ea typeface="Source Sans Pro"/>
                <a:sym typeface="Oswald"/>
              </a:rPr>
              <a:t>Mean debit transactions </a:t>
            </a:r>
          </a:p>
        </p:txBody>
      </p:sp>
      <p:sp>
        <p:nvSpPr>
          <p:cNvPr id="18" name="TextBox 17">
            <a:extLst>
              <a:ext uri="{FF2B5EF4-FFF2-40B4-BE49-F238E27FC236}">
                <a16:creationId xmlns:a16="http://schemas.microsoft.com/office/drawing/2014/main" id="{DBDC1086-6CF3-40CB-8CF7-075BB3235931}"/>
              </a:ext>
            </a:extLst>
          </p:cNvPr>
          <p:cNvSpPr txBox="1"/>
          <p:nvPr/>
        </p:nvSpPr>
        <p:spPr>
          <a:xfrm>
            <a:off x="5535444" y="3619530"/>
            <a:ext cx="1794785" cy="815608"/>
          </a:xfrm>
          <a:prstGeom prst="rect">
            <a:avLst/>
          </a:prstGeom>
          <a:noFill/>
        </p:spPr>
        <p:txBody>
          <a:bodyPr wrap="square">
            <a:spAutoFit/>
          </a:bodyPr>
          <a:lstStyle/>
          <a:p>
            <a:pPr algn="ctr"/>
            <a:r>
              <a:rPr lang="en-CA" sz="1800" b="1" dirty="0">
                <a:solidFill>
                  <a:srgbClr val="3C78D8"/>
                </a:solidFill>
                <a:latin typeface="Oswald"/>
                <a:sym typeface="Oswald"/>
              </a:rPr>
              <a:t>Young Adult </a:t>
            </a:r>
            <a:r>
              <a:rPr lang="en-CA" sz="1200" dirty="0">
                <a:solidFill>
                  <a:schemeClr val="accent1"/>
                </a:solidFill>
                <a:latin typeface="Oswald"/>
                <a:sym typeface="Oswald"/>
              </a:rPr>
              <a:t>&amp; </a:t>
            </a:r>
            <a:r>
              <a:rPr lang="en-CA" sz="1800" b="1" dirty="0">
                <a:solidFill>
                  <a:srgbClr val="3C78D8"/>
                </a:solidFill>
                <a:latin typeface="Oswald"/>
                <a:sym typeface="Oswald"/>
              </a:rPr>
              <a:t>Senior</a:t>
            </a:r>
            <a:r>
              <a:rPr lang="en-CA" sz="1200" dirty="0">
                <a:solidFill>
                  <a:schemeClr val="accent1"/>
                </a:solidFill>
                <a:latin typeface="Oswald"/>
                <a:sym typeface="Oswald"/>
              </a:rPr>
              <a:t> </a:t>
            </a:r>
          </a:p>
          <a:p>
            <a:pPr algn="ctr"/>
            <a:r>
              <a:rPr lang="en-CA" sz="1100" i="1" dirty="0">
                <a:solidFill>
                  <a:schemeClr val="dk1"/>
                </a:solidFill>
                <a:latin typeface="Source Sans Pro"/>
                <a:ea typeface="Source Sans Pro"/>
                <a:sym typeface="Oswald"/>
              </a:rPr>
              <a:t>Major age categories</a:t>
            </a:r>
          </a:p>
        </p:txBody>
      </p:sp>
      <p:sp>
        <p:nvSpPr>
          <p:cNvPr id="20" name="TextBox 19">
            <a:extLst>
              <a:ext uri="{FF2B5EF4-FFF2-40B4-BE49-F238E27FC236}">
                <a16:creationId xmlns:a16="http://schemas.microsoft.com/office/drawing/2014/main" id="{5774D6BD-668A-49C9-AA50-7F5F4558CC14}"/>
              </a:ext>
            </a:extLst>
          </p:cNvPr>
          <p:cNvSpPr txBox="1"/>
          <p:nvPr/>
        </p:nvSpPr>
        <p:spPr>
          <a:xfrm>
            <a:off x="7279813" y="3240971"/>
            <a:ext cx="1794785" cy="369332"/>
          </a:xfrm>
          <a:prstGeom prst="rect">
            <a:avLst/>
          </a:prstGeom>
          <a:noFill/>
        </p:spPr>
        <p:txBody>
          <a:bodyPr wrap="square">
            <a:spAutoFit/>
          </a:bodyPr>
          <a:lstStyle/>
          <a:p>
            <a:pPr algn="ctr"/>
            <a:r>
              <a:rPr lang="en-CA" sz="1800" b="1" dirty="0">
                <a:solidFill>
                  <a:srgbClr val="3C78D8"/>
                </a:solidFill>
                <a:latin typeface="Oswald"/>
                <a:sym typeface="Oswald"/>
              </a:rPr>
              <a:t>150 </a:t>
            </a:r>
            <a:r>
              <a:rPr lang="en-CA" sz="1200" dirty="0">
                <a:solidFill>
                  <a:schemeClr val="accent1"/>
                </a:solidFill>
                <a:latin typeface="Oswald"/>
                <a:sym typeface="Oswald"/>
              </a:rPr>
              <a:t>trees</a:t>
            </a:r>
            <a:r>
              <a:rPr lang="en-CA" sz="1100" i="1" dirty="0">
                <a:solidFill>
                  <a:schemeClr val="dk1"/>
                </a:solidFill>
                <a:latin typeface="Source Sans Pro"/>
                <a:ea typeface="Source Sans Pro"/>
                <a:sym typeface="Oswald"/>
              </a:rPr>
              <a:t> </a:t>
            </a:r>
          </a:p>
        </p:txBody>
      </p:sp>
      <p:sp>
        <p:nvSpPr>
          <p:cNvPr id="21" name="TextBox 20">
            <a:extLst>
              <a:ext uri="{FF2B5EF4-FFF2-40B4-BE49-F238E27FC236}">
                <a16:creationId xmlns:a16="http://schemas.microsoft.com/office/drawing/2014/main" id="{B91A0F70-BB87-4E9E-91B7-78F759D3F8D6}"/>
              </a:ext>
            </a:extLst>
          </p:cNvPr>
          <p:cNvSpPr txBox="1"/>
          <p:nvPr/>
        </p:nvSpPr>
        <p:spPr>
          <a:xfrm>
            <a:off x="7349215" y="3564788"/>
            <a:ext cx="1794785" cy="369332"/>
          </a:xfrm>
          <a:prstGeom prst="rect">
            <a:avLst/>
          </a:prstGeom>
          <a:noFill/>
        </p:spPr>
        <p:txBody>
          <a:bodyPr wrap="square">
            <a:spAutoFit/>
          </a:bodyPr>
          <a:lstStyle/>
          <a:p>
            <a:pPr algn="ctr"/>
            <a:r>
              <a:rPr lang="en-CA" sz="1800" b="1" dirty="0">
                <a:solidFill>
                  <a:srgbClr val="3C78D8"/>
                </a:solidFill>
                <a:latin typeface="Oswald"/>
                <a:sym typeface="Oswald"/>
              </a:rPr>
              <a:t>19 </a:t>
            </a:r>
            <a:r>
              <a:rPr lang="en-CA" sz="1200" b="1" dirty="0">
                <a:solidFill>
                  <a:schemeClr val="accent1"/>
                </a:solidFill>
                <a:latin typeface="Oswald"/>
                <a:sym typeface="Oswald"/>
              </a:rPr>
              <a:t>v</a:t>
            </a:r>
            <a:r>
              <a:rPr lang="en-CA" sz="1200" dirty="0">
                <a:solidFill>
                  <a:schemeClr val="accent1"/>
                </a:solidFill>
                <a:latin typeface="Oswald"/>
                <a:sym typeface="Oswald"/>
              </a:rPr>
              <a:t>ariables</a:t>
            </a:r>
            <a:r>
              <a:rPr lang="en-CA" sz="1100" i="1" dirty="0">
                <a:solidFill>
                  <a:schemeClr val="dk1"/>
                </a:solidFill>
                <a:latin typeface="Source Sans Pro"/>
                <a:ea typeface="Source Sans Pro"/>
                <a:sym typeface="Oswald"/>
              </a:rPr>
              <a:t> </a:t>
            </a:r>
          </a:p>
        </p:txBody>
      </p:sp>
      <p:pic>
        <p:nvPicPr>
          <p:cNvPr id="15" name="Picture 14">
            <a:extLst>
              <a:ext uri="{FF2B5EF4-FFF2-40B4-BE49-F238E27FC236}">
                <a16:creationId xmlns:a16="http://schemas.microsoft.com/office/drawing/2014/main" id="{96E3D67B-6AEC-48F6-9AB9-EB949E5C501C}"/>
              </a:ext>
            </a:extLst>
          </p:cNvPr>
          <p:cNvPicPr>
            <a:picLocks noChangeAspect="1"/>
          </p:cNvPicPr>
          <p:nvPr/>
        </p:nvPicPr>
        <p:blipFill>
          <a:blip r:embed="rId3"/>
          <a:stretch>
            <a:fillRect/>
          </a:stretch>
        </p:blipFill>
        <p:spPr>
          <a:xfrm>
            <a:off x="123825" y="925163"/>
            <a:ext cx="8432950" cy="2071063"/>
          </a:xfrm>
          <a:prstGeom prst="rect">
            <a:avLst/>
          </a:prstGeom>
        </p:spPr>
      </p:pic>
    </p:spTree>
    <p:extLst>
      <p:ext uri="{BB962C8B-B14F-4D97-AF65-F5344CB8AC3E}">
        <p14:creationId xmlns:p14="http://schemas.microsoft.com/office/powerpoint/2010/main" val="28788981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23825" y="292388"/>
            <a:ext cx="6996600" cy="715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                                  </a:t>
            </a:r>
            <a:r>
              <a:rPr lang="en" sz="3600" dirty="0"/>
              <a:t>Research obective </a:t>
            </a:r>
            <a:r>
              <a:rPr lang="en" sz="3600" dirty="0">
                <a:solidFill>
                  <a:srgbClr val="3C78D8"/>
                </a:solidFill>
              </a:rPr>
              <a:t>4</a:t>
            </a:r>
            <a:r>
              <a:rPr lang="en" dirty="0"/>
              <a:t>				</a:t>
            </a:r>
            <a:endParaRPr dirty="0"/>
          </a:p>
        </p:txBody>
      </p:sp>
      <p:sp>
        <p:nvSpPr>
          <p:cNvPr id="2" name="Slide Number Placeholder 1">
            <a:extLst>
              <a:ext uri="{FF2B5EF4-FFF2-40B4-BE49-F238E27FC236}">
                <a16:creationId xmlns:a16="http://schemas.microsoft.com/office/drawing/2014/main" id="{34217809-3822-44A3-99A3-47DF227B6E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7" name="Google Shape;493;p17">
            <a:extLst>
              <a:ext uri="{FF2B5EF4-FFF2-40B4-BE49-F238E27FC236}">
                <a16:creationId xmlns:a16="http://schemas.microsoft.com/office/drawing/2014/main" id="{51D1D9D6-39EF-4D26-917A-8CDDBDB52FF5}"/>
              </a:ext>
            </a:extLst>
          </p:cNvPr>
          <p:cNvSpPr txBox="1">
            <a:spLocks/>
          </p:cNvSpPr>
          <p:nvPr/>
        </p:nvSpPr>
        <p:spPr>
          <a:xfrm>
            <a:off x="1519950" y="650288"/>
            <a:ext cx="6104100" cy="81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lgn="ctr">
              <a:buFont typeface="Source Sans Pro"/>
              <a:buNone/>
            </a:pPr>
            <a:r>
              <a:rPr lang="en-US" i="1" dirty="0">
                <a:latin typeface="Times New Roman" panose="02020603050405020304" pitchFamily="18" charset="0"/>
                <a:ea typeface="Calibri" panose="020F0502020204030204" pitchFamily="34" charset="0"/>
              </a:rPr>
              <a:t>Segment prospective customers to upsell / target Prospera’s products and services.</a:t>
            </a:r>
            <a:endParaRPr lang="en-US" i="1" dirty="0"/>
          </a:p>
        </p:txBody>
      </p:sp>
      <p:sp>
        <p:nvSpPr>
          <p:cNvPr id="6" name="TextBox 5">
            <a:extLst>
              <a:ext uri="{FF2B5EF4-FFF2-40B4-BE49-F238E27FC236}">
                <a16:creationId xmlns:a16="http://schemas.microsoft.com/office/drawing/2014/main" id="{FEB3A8E4-68E5-4574-8A42-C11DA29BBDD1}"/>
              </a:ext>
            </a:extLst>
          </p:cNvPr>
          <p:cNvSpPr txBox="1"/>
          <p:nvPr/>
        </p:nvSpPr>
        <p:spPr>
          <a:xfrm>
            <a:off x="5746900" y="1756142"/>
            <a:ext cx="2809875" cy="1200329"/>
          </a:xfrm>
          <a:prstGeom prst="rect">
            <a:avLst/>
          </a:prstGeom>
          <a:noFill/>
        </p:spPr>
        <p:txBody>
          <a:bodyPr wrap="square">
            <a:spAutoFit/>
          </a:bodyPr>
          <a:lstStyle/>
          <a:p>
            <a:r>
              <a:rPr lang="en-CA" sz="1800" i="1" dirty="0">
                <a:latin typeface="Times New Roman" panose="02020603050405020304" pitchFamily="18" charset="0"/>
              </a:rPr>
              <a:t>The data was normalized to obtain better performing clusters, and four such clusters were recognized.</a:t>
            </a:r>
          </a:p>
        </p:txBody>
      </p:sp>
      <p:sp>
        <p:nvSpPr>
          <p:cNvPr id="8" name="TextBox 7">
            <a:extLst>
              <a:ext uri="{FF2B5EF4-FFF2-40B4-BE49-F238E27FC236}">
                <a16:creationId xmlns:a16="http://schemas.microsoft.com/office/drawing/2014/main" id="{0E8A7B09-915E-4CA1-A8E8-CFE4FE1F8C5F}"/>
              </a:ext>
            </a:extLst>
          </p:cNvPr>
          <p:cNvSpPr txBox="1"/>
          <p:nvPr/>
        </p:nvSpPr>
        <p:spPr>
          <a:xfrm>
            <a:off x="485775" y="1828088"/>
            <a:ext cx="4610100" cy="1754326"/>
          </a:xfrm>
          <a:prstGeom prst="rect">
            <a:avLst/>
          </a:prstGeom>
          <a:noFill/>
        </p:spPr>
        <p:txBody>
          <a:bodyPr wrap="square">
            <a:spAutoFit/>
          </a:bodyPr>
          <a:lstStyle/>
          <a:p>
            <a:pPr marL="0" lvl="0" indent="0" algn="l" rtl="0">
              <a:spcBef>
                <a:spcPts val="600"/>
              </a:spcBef>
              <a:spcAft>
                <a:spcPts val="0"/>
              </a:spcAft>
              <a:buNone/>
            </a:pPr>
            <a:r>
              <a:rPr lang="en-US" sz="1800" i="1" dirty="0">
                <a:effectLst/>
                <a:latin typeface="Times New Roman" panose="02020603050405020304" pitchFamily="18" charset="0"/>
                <a:ea typeface="Calibri" panose="020F0502020204030204" pitchFamily="34" charset="0"/>
              </a:rPr>
              <a:t>Kmeans, an unsupervised clustering technique was used to segment customers based on the variables, including deposit balance, loan balance, mortgage, credit card, payroll, wealth management, number of products, and tenure group.</a:t>
            </a:r>
            <a:endParaRPr lang="en-US" sz="1200" i="1" dirty="0"/>
          </a:p>
        </p:txBody>
      </p:sp>
    </p:spTree>
    <p:extLst>
      <p:ext uri="{BB962C8B-B14F-4D97-AF65-F5344CB8AC3E}">
        <p14:creationId xmlns:p14="http://schemas.microsoft.com/office/powerpoint/2010/main" val="294008813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About </a:t>
            </a:r>
            <a:r>
              <a:rPr lang="en" sz="3600" dirty="0">
                <a:solidFill>
                  <a:srgbClr val="3C78D8"/>
                </a:solidFill>
              </a:rPr>
              <a:t>Prospera</a:t>
            </a:r>
            <a:endParaRPr sz="3200" dirty="0">
              <a:solidFill>
                <a:srgbClr val="3C78D8"/>
              </a:solidFill>
            </a:endParaRPr>
          </a:p>
        </p:txBody>
      </p:sp>
      <p:sp>
        <p:nvSpPr>
          <p:cNvPr id="470" name="Google Shape;470;p14"/>
          <p:cNvSpPr txBox="1"/>
          <p:nvPr/>
        </p:nvSpPr>
        <p:spPr>
          <a:xfrm>
            <a:off x="1038323" y="896025"/>
            <a:ext cx="32346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200" dirty="0">
              <a:solidFill>
                <a:srgbClr val="00CEF6"/>
              </a:solidFill>
              <a:latin typeface="Source Sans Pro"/>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r>
              <a:rPr lang="en-US" sz="1200" i="1" dirty="0">
                <a:solidFill>
                  <a:srgbClr val="28324A"/>
                </a:solidFill>
                <a:latin typeface="Source Sans Pro"/>
                <a:ea typeface="Source Sans Pro"/>
                <a:cs typeface="Source Sans Pro"/>
                <a:sym typeface="Source Sans Pro"/>
              </a:rPr>
              <a:t>Prospera Credit Union (Prospera) is a British Columbia-based organization that offers various financial services, including personal banking, business banking, and wealth management.</a:t>
            </a:r>
            <a:endParaRPr sz="1200" i="1" dirty="0">
              <a:solidFill>
                <a:srgbClr val="28324A"/>
              </a:solidFill>
              <a:latin typeface="Source Sans Pro"/>
              <a:ea typeface="Source Sans Pro"/>
              <a:cs typeface="Source Sans Pro"/>
              <a:sym typeface="Source Sans Pro"/>
            </a:endParaRPr>
          </a:p>
          <a:p>
            <a:pPr marL="0" lvl="0" indent="0" algn="l" rtl="0">
              <a:spcBef>
                <a:spcPts val="600"/>
              </a:spcBef>
              <a:spcAft>
                <a:spcPts val="0"/>
              </a:spcAft>
              <a:buNone/>
            </a:pPr>
            <a:endParaRPr sz="1200" dirty="0">
              <a:solidFill>
                <a:srgbClr val="28324A"/>
              </a:solidFill>
              <a:latin typeface="Source Sans Pro"/>
              <a:ea typeface="Source Sans Pro"/>
              <a:cs typeface="Source Sans Pro"/>
              <a:sym typeface="Source Sans Pro"/>
            </a:endParaRPr>
          </a:p>
        </p:txBody>
      </p:sp>
      <p:sp>
        <p:nvSpPr>
          <p:cNvPr id="471" name="Google Shape;471;p14"/>
          <p:cNvSpPr txBox="1"/>
          <p:nvPr/>
        </p:nvSpPr>
        <p:spPr>
          <a:xfrm>
            <a:off x="4720050" y="896025"/>
            <a:ext cx="33762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200" dirty="0">
              <a:solidFill>
                <a:srgbClr val="00CEF6"/>
              </a:solidFill>
              <a:latin typeface="Source Sans Pro"/>
              <a:ea typeface="Source Sans Pro"/>
              <a:cs typeface="Source Sans Pro"/>
              <a:sym typeface="Source Sans Pro"/>
            </a:endParaRPr>
          </a:p>
          <a:p>
            <a:pPr marL="0" lvl="0" indent="0" algn="l" rtl="0">
              <a:spcBef>
                <a:spcPts val="600"/>
              </a:spcBef>
              <a:spcAft>
                <a:spcPts val="0"/>
              </a:spcAft>
              <a:buNone/>
            </a:pPr>
            <a:r>
              <a:rPr lang="en-US" sz="1200" i="1" dirty="0">
                <a:solidFill>
                  <a:srgbClr val="28324A"/>
                </a:solidFill>
                <a:latin typeface="Source Sans Pro"/>
                <a:ea typeface="Source Sans Pro"/>
                <a:cs typeface="Source Sans Pro"/>
                <a:sym typeface="Source Sans Pro"/>
              </a:rPr>
              <a:t>In addition, the company offers various online banking services including mobile banking, interac e-transfer, prosperity tracker, and payment services via Apple pay, Google pay, and Samsung pay.</a:t>
            </a:r>
            <a:endParaRPr sz="1200" i="1" dirty="0">
              <a:solidFill>
                <a:srgbClr val="28324A"/>
              </a:solidFill>
              <a:latin typeface="Source Sans Pro"/>
              <a:ea typeface="Source Sans Pro"/>
              <a:cs typeface="Source Sans Pro"/>
              <a:sym typeface="Source Sans Pro"/>
            </a:endParaRPr>
          </a:p>
        </p:txBody>
      </p:sp>
      <p:sp>
        <p:nvSpPr>
          <p:cNvPr id="472" name="Google Shape;472;p14"/>
          <p:cNvSpPr txBox="1"/>
          <p:nvPr/>
        </p:nvSpPr>
        <p:spPr>
          <a:xfrm>
            <a:off x="1047750" y="2583792"/>
            <a:ext cx="70485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US" sz="1200" i="1" dirty="0">
                <a:solidFill>
                  <a:srgbClr val="28324A"/>
                </a:solidFill>
                <a:latin typeface="Source Sans Pro"/>
                <a:ea typeface="Source Sans Pro"/>
                <a:cs typeface="Source Sans Pro"/>
                <a:sym typeface="Source Sans Pro"/>
              </a:rPr>
              <a:t>In January 2020, Prospera merged with Westminster Savings Credit Union, a full-service financial institution offering personal financial services products and services. The company operates a network of 29 branches, online and mobile banking, the exchange ATM network, and a contact center. The company serves approximately 120,000 members and manages around $9 billion worth of assets.</a:t>
            </a:r>
            <a:endParaRPr sz="1200" i="1" dirty="0">
              <a:solidFill>
                <a:srgbClr val="28324A"/>
              </a:solidFill>
              <a:latin typeface="Source Sans Pro"/>
              <a:ea typeface="Source Sans Pro"/>
              <a:cs typeface="Source Sans Pro"/>
              <a:sym typeface="Source Sans Pro"/>
            </a:endParaRPr>
          </a:p>
          <a:p>
            <a:pPr marL="0" lvl="0" indent="0" algn="l" rtl="0">
              <a:spcBef>
                <a:spcPts val="1000"/>
              </a:spcBef>
              <a:spcAft>
                <a:spcPts val="0"/>
              </a:spcAft>
              <a:buNone/>
            </a:pPr>
            <a:endParaRPr sz="1200" dirty="0">
              <a:solidFill>
                <a:srgbClr val="28324A"/>
              </a:solidFill>
              <a:latin typeface="Source Sans Pro"/>
              <a:ea typeface="Source Sans Pro"/>
              <a:cs typeface="Source Sans Pro"/>
              <a:sym typeface="Source Sans Pro"/>
            </a:endParaRPr>
          </a:p>
          <a:p>
            <a:pPr marL="0" lvl="0" indent="0" algn="l" rtl="0">
              <a:spcBef>
                <a:spcPts val="1000"/>
              </a:spcBef>
              <a:spcAft>
                <a:spcPts val="1000"/>
              </a:spcAft>
              <a:buNone/>
            </a:pPr>
            <a:endParaRPr sz="1200" dirty="0">
              <a:solidFill>
                <a:srgbClr val="28324A"/>
              </a:solidFill>
              <a:latin typeface="Source Sans Pro"/>
              <a:ea typeface="Source Sans Pro"/>
              <a:cs typeface="Source Sans Pro"/>
              <a:sym typeface="Source Sans Pro"/>
            </a:endParaRPr>
          </a:p>
        </p:txBody>
      </p:sp>
      <p:sp>
        <p:nvSpPr>
          <p:cNvPr id="2" name="Slide Number Placeholder 1">
            <a:extLst>
              <a:ext uri="{FF2B5EF4-FFF2-40B4-BE49-F238E27FC236}">
                <a16:creationId xmlns:a16="http://schemas.microsoft.com/office/drawing/2014/main" id="{F6C04A1A-88E6-442D-9787-EE8C1B2935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pic>
        <p:nvPicPr>
          <p:cNvPr id="4" name="Picture 3" descr="Logo&#10;&#10;Description automatically generated">
            <a:extLst>
              <a:ext uri="{FF2B5EF4-FFF2-40B4-BE49-F238E27FC236}">
                <a16:creationId xmlns:a16="http://schemas.microsoft.com/office/drawing/2014/main" id="{F35EF04C-A49C-46EE-A1F5-867D1EBBFFE1}"/>
              </a:ext>
            </a:extLst>
          </p:cNvPr>
          <p:cNvPicPr>
            <a:picLocks noChangeAspect="1"/>
          </p:cNvPicPr>
          <p:nvPr/>
        </p:nvPicPr>
        <p:blipFill>
          <a:blip r:embed="rId3">
            <a:alphaModFix amt="10000"/>
          </a:blip>
          <a:stretch>
            <a:fillRect/>
          </a:stretch>
        </p:blipFill>
        <p:spPr>
          <a:xfrm>
            <a:off x="3444248" y="1515750"/>
            <a:ext cx="1657350" cy="1666875"/>
          </a:xfrm>
          <a:prstGeom prst="rect">
            <a:avLst/>
          </a:prstGeom>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23825" y="292388"/>
            <a:ext cx="6996600" cy="715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                                  </a:t>
            </a:r>
            <a:r>
              <a:rPr lang="en" sz="3600" dirty="0"/>
              <a:t>Research obective </a:t>
            </a:r>
            <a:r>
              <a:rPr lang="en" sz="3600" dirty="0">
                <a:solidFill>
                  <a:srgbClr val="3C78D8"/>
                </a:solidFill>
              </a:rPr>
              <a:t>4</a:t>
            </a:r>
            <a:r>
              <a:rPr lang="en" sz="2000" dirty="0">
                <a:solidFill>
                  <a:srgbClr val="3C78D8"/>
                </a:solidFill>
              </a:rPr>
              <a:t>cont.</a:t>
            </a:r>
            <a:r>
              <a:rPr lang="en" dirty="0"/>
              <a:t>				</a:t>
            </a:r>
            <a:endParaRPr dirty="0"/>
          </a:p>
        </p:txBody>
      </p:sp>
      <p:sp>
        <p:nvSpPr>
          <p:cNvPr id="2" name="Slide Number Placeholder 1">
            <a:extLst>
              <a:ext uri="{FF2B5EF4-FFF2-40B4-BE49-F238E27FC236}">
                <a16:creationId xmlns:a16="http://schemas.microsoft.com/office/drawing/2014/main" id="{34217809-3822-44A3-99A3-47DF227B6E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9" name="Google Shape;531;p21">
            <a:extLst>
              <a:ext uri="{FF2B5EF4-FFF2-40B4-BE49-F238E27FC236}">
                <a16:creationId xmlns:a16="http://schemas.microsoft.com/office/drawing/2014/main" id="{FEC40530-95B9-49BA-A699-79A0C7A6E0F8}"/>
              </a:ext>
            </a:extLst>
          </p:cNvPr>
          <p:cNvSpPr txBox="1">
            <a:spLocks/>
          </p:cNvSpPr>
          <p:nvPr/>
        </p:nvSpPr>
        <p:spPr>
          <a:xfrm>
            <a:off x="6008350" y="699065"/>
            <a:ext cx="3777150" cy="42068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dirty="0">
                <a:solidFill>
                  <a:srgbClr val="3C78D8"/>
                </a:solidFill>
              </a:rPr>
              <a:t>Cluster</a:t>
            </a:r>
            <a:r>
              <a:rPr lang="en-US" dirty="0"/>
              <a:t> plot</a:t>
            </a:r>
          </a:p>
        </p:txBody>
      </p:sp>
      <p:pic>
        <p:nvPicPr>
          <p:cNvPr id="10" name="Picture 9">
            <a:extLst>
              <a:ext uri="{FF2B5EF4-FFF2-40B4-BE49-F238E27FC236}">
                <a16:creationId xmlns:a16="http://schemas.microsoft.com/office/drawing/2014/main" id="{34BB015B-3F07-4314-B869-9564E79255E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15765" y="1119745"/>
            <a:ext cx="4928235" cy="3199130"/>
          </a:xfrm>
          <a:prstGeom prst="rect">
            <a:avLst/>
          </a:prstGeom>
          <a:noFill/>
          <a:ln>
            <a:noFill/>
          </a:ln>
        </p:spPr>
      </p:pic>
      <p:sp>
        <p:nvSpPr>
          <p:cNvPr id="11" name="Google Shape;531;p21">
            <a:extLst>
              <a:ext uri="{FF2B5EF4-FFF2-40B4-BE49-F238E27FC236}">
                <a16:creationId xmlns:a16="http://schemas.microsoft.com/office/drawing/2014/main" id="{BE73174B-EB28-4C8E-9BBA-5AD2EB103EF4}"/>
              </a:ext>
            </a:extLst>
          </p:cNvPr>
          <p:cNvSpPr txBox="1">
            <a:spLocks/>
          </p:cNvSpPr>
          <p:nvPr/>
        </p:nvSpPr>
        <p:spPr>
          <a:xfrm>
            <a:off x="-1077287" y="760115"/>
            <a:ext cx="3777150" cy="42068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dirty="0">
                <a:solidFill>
                  <a:srgbClr val="3C78D8"/>
                </a:solidFill>
              </a:rPr>
              <a:t>Optimal K</a:t>
            </a:r>
            <a:r>
              <a:rPr lang="en-US" dirty="0"/>
              <a:t> plot</a:t>
            </a:r>
          </a:p>
        </p:txBody>
      </p:sp>
      <p:pic>
        <p:nvPicPr>
          <p:cNvPr id="12" name="Picture 11" descr="Chart, line chart&#10;&#10;Description automatically generated">
            <a:extLst>
              <a:ext uri="{FF2B5EF4-FFF2-40B4-BE49-F238E27FC236}">
                <a16:creationId xmlns:a16="http://schemas.microsoft.com/office/drawing/2014/main" id="{CF1BD305-3C1F-4730-AED1-7019A9B63F27}"/>
              </a:ext>
            </a:extLst>
          </p:cNvPr>
          <p:cNvPicPr>
            <a:picLocks noChangeAspect="1"/>
          </p:cNvPicPr>
          <p:nvPr/>
        </p:nvPicPr>
        <p:blipFill>
          <a:blip r:embed="rId4"/>
          <a:stretch>
            <a:fillRect/>
          </a:stretch>
        </p:blipFill>
        <p:spPr>
          <a:xfrm>
            <a:off x="0" y="1189050"/>
            <a:ext cx="3972320" cy="2922397"/>
          </a:xfrm>
          <a:prstGeom prst="rect">
            <a:avLst/>
          </a:prstGeom>
        </p:spPr>
      </p:pic>
    </p:spTree>
    <p:extLst>
      <p:ext uri="{BB962C8B-B14F-4D97-AF65-F5344CB8AC3E}">
        <p14:creationId xmlns:p14="http://schemas.microsoft.com/office/powerpoint/2010/main" val="212412466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25"/>
          <p:cNvSpPr/>
          <p:nvPr/>
        </p:nvSpPr>
        <p:spPr>
          <a:xfrm>
            <a:off x="3021959" y="1214200"/>
            <a:ext cx="2903100" cy="2903100"/>
          </a:xfrm>
          <a:prstGeom prst="ellipse">
            <a:avLst/>
          </a:prstGeom>
          <a:noFill/>
          <a:ln w="9525" cap="flat" cmpd="sng">
            <a:solidFill>
              <a:srgbClr val="7F7F7F"/>
            </a:solidFill>
            <a:prstDash val="lg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579" name="Google Shape;579;p25"/>
          <p:cNvSpPr txBox="1">
            <a:spLocks noGrp="1"/>
          </p:cNvSpPr>
          <p:nvPr>
            <p:ph type="title"/>
          </p:nvPr>
        </p:nvSpPr>
        <p:spPr>
          <a:xfrm>
            <a:off x="107370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Research obective </a:t>
            </a:r>
            <a:r>
              <a:rPr lang="en" sz="3600" dirty="0">
                <a:solidFill>
                  <a:srgbClr val="3C78D8"/>
                </a:solidFill>
              </a:rPr>
              <a:t>4</a:t>
            </a:r>
            <a:r>
              <a:rPr lang="en" sz="1600" dirty="0">
                <a:solidFill>
                  <a:srgbClr val="3C78D8"/>
                </a:solidFill>
              </a:rPr>
              <a:t>cont.</a:t>
            </a:r>
            <a:endParaRPr sz="3600" dirty="0"/>
          </a:p>
        </p:txBody>
      </p:sp>
      <p:sp>
        <p:nvSpPr>
          <p:cNvPr id="580" name="Google Shape;580;p25"/>
          <p:cNvSpPr/>
          <p:nvPr/>
        </p:nvSpPr>
        <p:spPr>
          <a:xfrm rot="2700000">
            <a:off x="2658025" y="1637234"/>
            <a:ext cx="2481945" cy="907501"/>
          </a:xfrm>
          <a:prstGeom prst="roundRect">
            <a:avLst>
              <a:gd name="adj" fmla="val 50000"/>
            </a:avLst>
          </a:prstGeom>
          <a:solidFill>
            <a:srgbClr val="AFF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a:p>
        </p:txBody>
      </p:sp>
      <p:sp>
        <p:nvSpPr>
          <p:cNvPr id="581" name="Google Shape;581;p25"/>
          <p:cNvSpPr/>
          <p:nvPr/>
        </p:nvSpPr>
        <p:spPr>
          <a:xfrm rot="2700000">
            <a:off x="3807808" y="2787016"/>
            <a:ext cx="2481945" cy="907501"/>
          </a:xfrm>
          <a:prstGeom prst="roundRect">
            <a:avLst>
              <a:gd name="adj" fmla="val 50000"/>
            </a:avLst>
          </a:prstGeom>
          <a:solidFill>
            <a:srgbClr val="28324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a:p>
        </p:txBody>
      </p:sp>
      <p:sp>
        <p:nvSpPr>
          <p:cNvPr id="582" name="Google Shape;582;p25"/>
          <p:cNvSpPr/>
          <p:nvPr/>
        </p:nvSpPr>
        <p:spPr>
          <a:xfrm rot="-2700000">
            <a:off x="2657772" y="2786947"/>
            <a:ext cx="2481945" cy="907501"/>
          </a:xfrm>
          <a:prstGeom prst="roundRect">
            <a:avLst>
              <a:gd name="adj" fmla="val 50000"/>
            </a:avLst>
          </a:prstGeom>
          <a:solidFill>
            <a:srgbClr val="3C78D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a:p>
        </p:txBody>
      </p:sp>
      <p:sp>
        <p:nvSpPr>
          <p:cNvPr id="583" name="Google Shape;583;p25"/>
          <p:cNvSpPr/>
          <p:nvPr/>
        </p:nvSpPr>
        <p:spPr>
          <a:xfrm rot="-2700000">
            <a:off x="3807555" y="1637165"/>
            <a:ext cx="2481945" cy="907501"/>
          </a:xfrm>
          <a:prstGeom prst="roundRect">
            <a:avLst>
              <a:gd name="adj" fmla="val 50000"/>
            </a:avLst>
          </a:prstGeom>
          <a:solidFill>
            <a:srgbClr val="00CEF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a:p>
        </p:txBody>
      </p:sp>
      <p:sp>
        <p:nvSpPr>
          <p:cNvPr id="584" name="Google Shape;584;p25"/>
          <p:cNvSpPr/>
          <p:nvPr/>
        </p:nvSpPr>
        <p:spPr>
          <a:xfrm>
            <a:off x="3633789" y="1814998"/>
            <a:ext cx="1694400" cy="1694400"/>
          </a:xfrm>
          <a:prstGeom prst="ellipse">
            <a:avLst/>
          </a:prstGeom>
          <a:noFill/>
          <a:ln w="76200" cap="flat" cmpd="sng">
            <a:solidFill>
              <a:srgbClr val="7F7F7F">
                <a:alpha val="2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
        <p:nvSpPr>
          <p:cNvPr id="585" name="Google Shape;585;p25"/>
          <p:cNvSpPr/>
          <p:nvPr/>
        </p:nvSpPr>
        <p:spPr>
          <a:xfrm>
            <a:off x="3632411" y="1824888"/>
            <a:ext cx="840300" cy="841500"/>
          </a:xfrm>
          <a:custGeom>
            <a:avLst/>
            <a:gdLst/>
            <a:ahLst/>
            <a:cxnLst/>
            <a:rect l="l" t="t" r="r" b="b"/>
            <a:pathLst>
              <a:path w="120000" h="120000" extrusionOk="0">
                <a:moveTo>
                  <a:pt x="120000" y="0"/>
                </a:moveTo>
                <a:cubicBezTo>
                  <a:pt x="53743" y="0"/>
                  <a:pt x="0" y="53743"/>
                  <a:pt x="0" y="120000"/>
                </a:cubicBezTo>
                <a:cubicBezTo>
                  <a:pt x="120000" y="120000"/>
                  <a:pt x="120000" y="120000"/>
                  <a:pt x="120000" y="120000"/>
                </a:cubicBezTo>
                <a:lnTo>
                  <a:pt x="120000" y="0"/>
                </a:lnTo>
                <a:close/>
              </a:path>
            </a:pathLst>
          </a:custGeom>
          <a:solidFill>
            <a:srgbClr val="8EC400"/>
          </a:solid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Font typeface="Arial"/>
              <a:buNone/>
            </a:pPr>
            <a:endParaRPr sz="2400" b="0" i="0" u="none" strike="noStrike" cap="none">
              <a:solidFill>
                <a:srgbClr val="000000"/>
              </a:solidFill>
              <a:latin typeface="Arial"/>
              <a:ea typeface="Arial"/>
              <a:cs typeface="Arial"/>
              <a:sym typeface="Arial"/>
            </a:endParaRPr>
          </a:p>
        </p:txBody>
      </p:sp>
      <p:sp>
        <p:nvSpPr>
          <p:cNvPr id="586" name="Google Shape;586;p25"/>
          <p:cNvSpPr/>
          <p:nvPr/>
        </p:nvSpPr>
        <p:spPr>
          <a:xfrm>
            <a:off x="3632411" y="2666172"/>
            <a:ext cx="840300" cy="840300"/>
          </a:xfrm>
          <a:custGeom>
            <a:avLst/>
            <a:gdLst/>
            <a:ahLst/>
            <a:cxnLst/>
            <a:rect l="l" t="t" r="r" b="b"/>
            <a:pathLst>
              <a:path w="120000" h="120000" extrusionOk="0">
                <a:moveTo>
                  <a:pt x="0" y="0"/>
                </a:moveTo>
                <a:cubicBezTo>
                  <a:pt x="0" y="66256"/>
                  <a:pt x="53743" y="120000"/>
                  <a:pt x="120000" y="120000"/>
                </a:cubicBezTo>
                <a:cubicBezTo>
                  <a:pt x="120000" y="0"/>
                  <a:pt x="120000" y="0"/>
                  <a:pt x="120000" y="0"/>
                </a:cubicBezTo>
                <a:lnTo>
                  <a:pt x="0" y="0"/>
                </a:lnTo>
                <a:close/>
              </a:path>
            </a:pathLst>
          </a:custGeom>
          <a:solidFill>
            <a:srgbClr val="3468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587" name="Google Shape;587;p25"/>
          <p:cNvSpPr/>
          <p:nvPr/>
        </p:nvSpPr>
        <p:spPr>
          <a:xfrm>
            <a:off x="4472916" y="1824888"/>
            <a:ext cx="841500" cy="8415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53743"/>
                  <a:pt x="66256" y="0"/>
                  <a:pt x="0" y="0"/>
                </a:cubicBezTo>
                <a:close/>
              </a:path>
            </a:pathLst>
          </a:custGeom>
          <a:solidFill>
            <a:srgbClr val="00A7C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588" name="Google Shape;588;p25"/>
          <p:cNvSpPr/>
          <p:nvPr/>
        </p:nvSpPr>
        <p:spPr>
          <a:xfrm>
            <a:off x="4472916" y="2666172"/>
            <a:ext cx="841500" cy="840300"/>
          </a:xfrm>
          <a:custGeom>
            <a:avLst/>
            <a:gdLst/>
            <a:ahLst/>
            <a:cxnLst/>
            <a:rect l="l" t="t" r="r" b="b"/>
            <a:pathLst>
              <a:path w="120000" h="120000" extrusionOk="0">
                <a:moveTo>
                  <a:pt x="0" y="120000"/>
                </a:moveTo>
                <a:cubicBezTo>
                  <a:pt x="66256" y="120000"/>
                  <a:pt x="120000" y="66256"/>
                  <a:pt x="120000" y="0"/>
                </a:cubicBezTo>
                <a:cubicBezTo>
                  <a:pt x="0" y="0"/>
                  <a:pt x="0" y="0"/>
                  <a:pt x="0" y="0"/>
                </a:cubicBezTo>
                <a:lnTo>
                  <a:pt x="0" y="120000"/>
                </a:lnTo>
                <a:close/>
              </a:path>
            </a:pathLst>
          </a:custGeom>
          <a:solidFill>
            <a:srgbClr val="1F2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589" name="Google Shape;589;p25"/>
          <p:cNvSpPr/>
          <p:nvPr/>
        </p:nvSpPr>
        <p:spPr>
          <a:xfrm>
            <a:off x="3852560" y="2045785"/>
            <a:ext cx="1240800" cy="1240800"/>
          </a:xfrm>
          <a:prstGeom prst="ellipse">
            <a:avLst/>
          </a:prstGeom>
          <a:gradFill>
            <a:gsLst>
              <a:gs pos="0">
                <a:srgbClr val="FFFFFF"/>
              </a:gs>
              <a:gs pos="81000">
                <a:srgbClr val="EEEEEE"/>
              </a:gs>
              <a:gs pos="100000">
                <a:srgbClr val="D8D8D8"/>
              </a:gs>
            </a:gsLst>
            <a:path path="circle">
              <a:fillToRect l="50000" t="50000" r="50000" b="50000"/>
            </a:path>
            <a:tileRect/>
          </a:gradFill>
          <a:ln>
            <a:noFill/>
          </a:ln>
        </p:spPr>
        <p:txBody>
          <a:bodyPr spcFirstLastPara="1" wrap="square" lIns="91425" tIns="1005825" rIns="91425" bIns="45700" anchor="ctr" anchorCtr="1">
            <a:noAutofit/>
          </a:bodyPr>
          <a:lstStyle/>
          <a:p>
            <a:pPr marL="0" marR="0" lvl="0" indent="0" algn="ctr" rtl="0">
              <a:spcBef>
                <a:spcPts val="0"/>
              </a:spcBef>
              <a:spcAft>
                <a:spcPts val="0"/>
              </a:spcAft>
              <a:buNone/>
            </a:pPr>
            <a:endParaRPr sz="1000" b="0" i="0" u="none" strike="noStrike" cap="none" dirty="0">
              <a:solidFill>
                <a:srgbClr val="28324A"/>
              </a:solidFill>
              <a:latin typeface="Source Sans Pro"/>
              <a:ea typeface="Source Sans Pro"/>
              <a:cs typeface="Source Sans Pro"/>
              <a:sym typeface="Source Sans Pro"/>
            </a:endParaRPr>
          </a:p>
        </p:txBody>
      </p:sp>
      <p:sp>
        <p:nvSpPr>
          <p:cNvPr id="590" name="Google Shape;590;p25"/>
          <p:cNvSpPr txBox="1"/>
          <p:nvPr/>
        </p:nvSpPr>
        <p:spPr>
          <a:xfrm rot="-2700000">
            <a:off x="2867939" y="3520645"/>
            <a:ext cx="1142967" cy="324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800" b="1" dirty="0">
                <a:solidFill>
                  <a:srgbClr val="FFFFFF"/>
                </a:solidFill>
                <a:latin typeface="Source Sans Pro"/>
                <a:ea typeface="Source Sans Pro"/>
                <a:cs typeface="Source Sans Pro"/>
                <a:sym typeface="Source Sans Pro"/>
              </a:rPr>
              <a:t>High deposit balance cluster</a:t>
            </a:r>
            <a:endParaRPr sz="800" b="1" dirty="0">
              <a:latin typeface="Source Sans Pro"/>
              <a:ea typeface="Source Sans Pro"/>
              <a:cs typeface="Source Sans Pro"/>
              <a:sym typeface="Source Sans Pro"/>
            </a:endParaRPr>
          </a:p>
        </p:txBody>
      </p:sp>
      <p:sp>
        <p:nvSpPr>
          <p:cNvPr id="591" name="Google Shape;591;p25"/>
          <p:cNvSpPr/>
          <p:nvPr/>
        </p:nvSpPr>
        <p:spPr>
          <a:xfrm>
            <a:off x="3751657" y="1311701"/>
            <a:ext cx="123900" cy="123900"/>
          </a:xfrm>
          <a:prstGeom prst="ellipse">
            <a:avLst/>
          </a:prstGeom>
          <a:solidFill>
            <a:srgbClr val="AFF000"/>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592" name="Google Shape;592;p25"/>
          <p:cNvSpPr/>
          <p:nvPr/>
        </p:nvSpPr>
        <p:spPr>
          <a:xfrm>
            <a:off x="5066754" y="1311701"/>
            <a:ext cx="123900" cy="123900"/>
          </a:xfrm>
          <a:prstGeom prst="ellipse">
            <a:avLst/>
          </a:prstGeom>
          <a:solidFill>
            <a:srgbClr val="00CEF6"/>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593" name="Google Shape;593;p25"/>
          <p:cNvSpPr/>
          <p:nvPr/>
        </p:nvSpPr>
        <p:spPr>
          <a:xfrm>
            <a:off x="5708039" y="1943931"/>
            <a:ext cx="123900" cy="123900"/>
          </a:xfrm>
          <a:prstGeom prst="ellipse">
            <a:avLst/>
          </a:prstGeom>
          <a:solidFill>
            <a:srgbClr val="00CEF6"/>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594" name="Google Shape;594;p25"/>
          <p:cNvSpPr/>
          <p:nvPr/>
        </p:nvSpPr>
        <p:spPr>
          <a:xfrm>
            <a:off x="5708039" y="3251593"/>
            <a:ext cx="123900" cy="123900"/>
          </a:xfrm>
          <a:prstGeom prst="ellipse">
            <a:avLst/>
          </a:prstGeom>
          <a:solidFill>
            <a:srgbClr val="28324A"/>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Font typeface="Arial"/>
              <a:buNone/>
            </a:pPr>
            <a:endParaRPr sz="2400" b="0" i="0" u="none" strike="noStrike" cap="none">
              <a:solidFill>
                <a:srgbClr val="FFFFFF"/>
              </a:solidFill>
              <a:latin typeface="Arial"/>
              <a:ea typeface="Arial"/>
              <a:cs typeface="Arial"/>
              <a:sym typeface="Arial"/>
            </a:endParaRPr>
          </a:p>
        </p:txBody>
      </p:sp>
      <p:sp>
        <p:nvSpPr>
          <p:cNvPr id="595" name="Google Shape;595;p25"/>
          <p:cNvSpPr/>
          <p:nvPr/>
        </p:nvSpPr>
        <p:spPr>
          <a:xfrm>
            <a:off x="3751657" y="3890258"/>
            <a:ext cx="123900" cy="123900"/>
          </a:xfrm>
          <a:prstGeom prst="ellipse">
            <a:avLst/>
          </a:prstGeom>
          <a:solidFill>
            <a:srgbClr val="3C78D8"/>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596" name="Google Shape;596;p25"/>
          <p:cNvSpPr/>
          <p:nvPr/>
        </p:nvSpPr>
        <p:spPr>
          <a:xfrm>
            <a:off x="5066754" y="3890258"/>
            <a:ext cx="123900" cy="123900"/>
          </a:xfrm>
          <a:prstGeom prst="ellipse">
            <a:avLst/>
          </a:prstGeom>
          <a:solidFill>
            <a:srgbClr val="28324A"/>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597" name="Google Shape;597;p25"/>
          <p:cNvSpPr/>
          <p:nvPr/>
        </p:nvSpPr>
        <p:spPr>
          <a:xfrm>
            <a:off x="3108648" y="1943931"/>
            <a:ext cx="123900" cy="123900"/>
          </a:xfrm>
          <a:prstGeom prst="ellipse">
            <a:avLst/>
          </a:prstGeom>
          <a:solidFill>
            <a:srgbClr val="AFF000"/>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598" name="Google Shape;598;p25"/>
          <p:cNvSpPr/>
          <p:nvPr/>
        </p:nvSpPr>
        <p:spPr>
          <a:xfrm>
            <a:off x="3108648" y="3251593"/>
            <a:ext cx="123900" cy="123900"/>
          </a:xfrm>
          <a:prstGeom prst="ellipse">
            <a:avLst/>
          </a:prstGeom>
          <a:solidFill>
            <a:srgbClr val="3C78D8"/>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603" name="Google Shape;603;p25"/>
          <p:cNvSpPr txBox="1"/>
          <p:nvPr/>
        </p:nvSpPr>
        <p:spPr>
          <a:xfrm rot="-2700000">
            <a:off x="4935249" y="1481512"/>
            <a:ext cx="1151028" cy="324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Font typeface="Arial"/>
              <a:buNone/>
            </a:pPr>
            <a:r>
              <a:rPr lang="en-CA" sz="800" b="1" i="0" u="none" strike="noStrike" cap="none" dirty="0">
                <a:solidFill>
                  <a:schemeClr val="tx1"/>
                </a:solidFill>
                <a:latin typeface="Source Sans Pro"/>
                <a:ea typeface="Source Sans Pro"/>
                <a:cs typeface="Source Sans Pro"/>
                <a:sym typeface="Source Sans Pro"/>
              </a:rPr>
              <a:t>Low-Medium deposit balance cluster</a:t>
            </a:r>
            <a:endParaRPr sz="800" b="1" i="0" u="none" strike="noStrike" cap="none" dirty="0">
              <a:solidFill>
                <a:schemeClr val="tx1"/>
              </a:solidFill>
              <a:latin typeface="Source Sans Pro"/>
              <a:ea typeface="Source Sans Pro"/>
              <a:cs typeface="Source Sans Pro"/>
              <a:sym typeface="Source Sans Pro"/>
            </a:endParaRPr>
          </a:p>
        </p:txBody>
      </p:sp>
      <p:sp>
        <p:nvSpPr>
          <p:cNvPr id="604" name="Google Shape;604;p25"/>
          <p:cNvSpPr txBox="1"/>
          <p:nvPr/>
        </p:nvSpPr>
        <p:spPr>
          <a:xfrm rot="2700000">
            <a:off x="2857863" y="1504386"/>
            <a:ext cx="1170969" cy="324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800" b="1" i="0" u="none" strike="noStrike" cap="none" dirty="0">
                <a:solidFill>
                  <a:schemeClr val="tx1"/>
                </a:solidFill>
                <a:latin typeface="Source Sans Pro"/>
                <a:ea typeface="Source Sans Pro"/>
                <a:cs typeface="Source Sans Pro"/>
                <a:sym typeface="Source Sans Pro"/>
              </a:rPr>
              <a:t>Low deposit balance cluster</a:t>
            </a:r>
            <a:endParaRPr sz="800" b="1" i="0" u="none" strike="noStrike" cap="none" dirty="0">
              <a:solidFill>
                <a:schemeClr val="tx1"/>
              </a:solidFill>
              <a:latin typeface="Source Sans Pro"/>
              <a:ea typeface="Source Sans Pro"/>
              <a:cs typeface="Source Sans Pro"/>
              <a:sym typeface="Source Sans Pro"/>
            </a:endParaRPr>
          </a:p>
        </p:txBody>
      </p:sp>
      <p:sp>
        <p:nvSpPr>
          <p:cNvPr id="605" name="Google Shape;605;p25"/>
          <p:cNvSpPr txBox="1"/>
          <p:nvPr/>
        </p:nvSpPr>
        <p:spPr>
          <a:xfrm rot="2700000">
            <a:off x="4890331" y="3529022"/>
            <a:ext cx="1166726" cy="324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800" b="1" i="0" u="none" strike="noStrike" cap="none" dirty="0">
                <a:solidFill>
                  <a:srgbClr val="FFFFFF"/>
                </a:solidFill>
                <a:latin typeface="Source Sans Pro"/>
                <a:ea typeface="Source Sans Pro"/>
                <a:cs typeface="Source Sans Pro"/>
                <a:sym typeface="Source Sans Pro"/>
              </a:rPr>
              <a:t>Medium deposit balance cluster</a:t>
            </a:r>
            <a:endParaRPr sz="800" b="1" i="0" u="none" strike="noStrike" cap="none" dirty="0">
              <a:solidFill>
                <a:srgbClr val="FFFFFF"/>
              </a:solidFill>
              <a:latin typeface="Source Sans Pro"/>
              <a:ea typeface="Source Sans Pro"/>
              <a:cs typeface="Source Sans Pro"/>
              <a:sym typeface="Source Sans Pro"/>
            </a:endParaRPr>
          </a:p>
        </p:txBody>
      </p:sp>
      <p:grpSp>
        <p:nvGrpSpPr>
          <p:cNvPr id="607" name="Google Shape;607;p25"/>
          <p:cNvGrpSpPr/>
          <p:nvPr/>
        </p:nvGrpSpPr>
        <p:grpSpPr>
          <a:xfrm>
            <a:off x="6235408" y="812692"/>
            <a:ext cx="2780702" cy="647163"/>
            <a:chOff x="8578272" y="1488369"/>
            <a:chExt cx="4043481" cy="941054"/>
          </a:xfrm>
        </p:grpSpPr>
        <p:sp>
          <p:nvSpPr>
            <p:cNvPr id="608" name="Google Shape;608;p25"/>
            <p:cNvSpPr txBox="1"/>
            <p:nvPr/>
          </p:nvSpPr>
          <p:spPr>
            <a:xfrm>
              <a:off x="8578272" y="1844723"/>
              <a:ext cx="4043481" cy="584700"/>
            </a:xfrm>
            <a:prstGeom prst="rect">
              <a:avLst/>
            </a:prstGeom>
            <a:noFill/>
            <a:ln>
              <a:noFill/>
            </a:ln>
          </p:spPr>
          <p:txBody>
            <a:bodyPr spcFirstLastPara="1" wrap="square" lIns="91425" tIns="45700" rIns="91425" bIns="45700" anchor="t" anchorCtr="0">
              <a:noAutofit/>
            </a:bodyPr>
            <a:lstStyle/>
            <a:p>
              <a:pPr marL="171450" marR="0" lvl="0" indent="-171450" algn="r" rtl="0">
                <a:spcBef>
                  <a:spcPts val="0"/>
                </a:spcBef>
                <a:spcAft>
                  <a:spcPts val="0"/>
                </a:spcAft>
                <a:buFont typeface="Arial" panose="020B0604020202020204" pitchFamily="34" charset="0"/>
                <a:buChar char="•"/>
              </a:pPr>
              <a:r>
                <a:rPr lang="en-US" sz="1100" b="0" i="0" u="none" strike="noStrike" cap="none" dirty="0">
                  <a:solidFill>
                    <a:srgbClr val="3F3F3F"/>
                  </a:solidFill>
                  <a:latin typeface="Source Sans Pro"/>
                  <a:ea typeface="Source Sans Pro"/>
                  <a:cs typeface="Source Sans Pro"/>
                  <a:sym typeface="Source Sans Pro"/>
                </a:rPr>
                <a:t>Cluster size: 316</a:t>
              </a:r>
            </a:p>
            <a:p>
              <a:pPr marL="171450" marR="0" lvl="0" indent="-171450" algn="r" rtl="0">
                <a:spcBef>
                  <a:spcPts val="0"/>
                </a:spcBef>
                <a:spcAft>
                  <a:spcPts val="0"/>
                </a:spcAft>
                <a:buFont typeface="Arial" panose="020B0604020202020204" pitchFamily="34" charset="0"/>
                <a:buChar char="•"/>
              </a:pPr>
              <a:r>
                <a:rPr lang="en-US" sz="1100" dirty="0">
                  <a:solidFill>
                    <a:srgbClr val="3F3F3F"/>
                  </a:solidFill>
                  <a:latin typeface="Source Sans Pro"/>
                  <a:ea typeface="Source Sans Pro"/>
                  <a:cs typeface="Source Sans Pro"/>
                  <a:sym typeface="Source Sans Pro"/>
                </a:rPr>
                <a:t>Median deposit balance: 1,451 CAD</a:t>
              </a:r>
            </a:p>
            <a:p>
              <a:pPr marL="171450" marR="0" lvl="0" indent="-171450" algn="r" rtl="0">
                <a:spcBef>
                  <a:spcPts val="0"/>
                </a:spcBef>
                <a:spcAft>
                  <a:spcPts val="0"/>
                </a:spcAft>
                <a:buFont typeface="Arial" panose="020B0604020202020204" pitchFamily="34" charset="0"/>
                <a:buChar char="•"/>
              </a:pPr>
              <a:r>
                <a:rPr lang="en-US" sz="1100" b="0" i="0" u="none" strike="noStrike" cap="none" dirty="0">
                  <a:solidFill>
                    <a:srgbClr val="3F3F3F"/>
                  </a:solidFill>
                  <a:latin typeface="Source Sans Pro"/>
                  <a:ea typeface="Source Sans Pro"/>
                  <a:cs typeface="Source Sans Pro"/>
                  <a:sym typeface="Source Sans Pro"/>
                </a:rPr>
                <a:t>Median loan balance: 5,878 CAD</a:t>
              </a:r>
            </a:p>
            <a:p>
              <a:pPr marL="171450" marR="0" lvl="0" indent="-171450" algn="r" rtl="0">
                <a:spcBef>
                  <a:spcPts val="0"/>
                </a:spcBef>
                <a:spcAft>
                  <a:spcPts val="0"/>
                </a:spcAft>
                <a:buFont typeface="Arial" panose="020B0604020202020204" pitchFamily="34" charset="0"/>
                <a:buChar char="•"/>
              </a:pPr>
              <a:r>
                <a:rPr lang="en-US" sz="1100" b="0" i="0" u="none" strike="noStrike" cap="none" dirty="0">
                  <a:solidFill>
                    <a:srgbClr val="3F3F3F"/>
                  </a:solidFill>
                  <a:latin typeface="Source Sans Pro"/>
                  <a:ea typeface="Source Sans Pro"/>
                  <a:cs typeface="Source Sans Pro"/>
                  <a:sym typeface="Source Sans Pro"/>
                </a:rPr>
                <a:t>Most opted services: wealth management and payroll</a:t>
              </a:r>
            </a:p>
            <a:p>
              <a:pPr marL="171450" marR="0" lvl="0" indent="-171450" algn="r" rtl="0">
                <a:spcBef>
                  <a:spcPts val="0"/>
                </a:spcBef>
                <a:spcAft>
                  <a:spcPts val="0"/>
                </a:spcAft>
                <a:buFont typeface="Arial" panose="020B0604020202020204" pitchFamily="34" charset="0"/>
                <a:buChar char="•"/>
              </a:pPr>
              <a:r>
                <a:rPr lang="en-US" sz="1100" dirty="0">
                  <a:solidFill>
                    <a:srgbClr val="3F3F3F"/>
                  </a:solidFill>
                  <a:latin typeface="Source Sans Pro"/>
                  <a:ea typeface="Source Sans Pro"/>
                  <a:cs typeface="Source Sans Pro"/>
                  <a:sym typeface="Source Sans Pro"/>
                </a:rPr>
                <a:t>25% of total engagement</a:t>
              </a:r>
            </a:p>
            <a:p>
              <a:pPr marL="171450" marR="0" lvl="0" indent="-171450" algn="r" rtl="0">
                <a:spcBef>
                  <a:spcPts val="0"/>
                </a:spcBef>
                <a:spcAft>
                  <a:spcPts val="0"/>
                </a:spcAft>
                <a:buFont typeface="Arial" panose="020B0604020202020204" pitchFamily="34" charset="0"/>
                <a:buChar char="•"/>
              </a:pPr>
              <a:r>
                <a:rPr lang="en-US" sz="1100" b="0" i="0" u="none" strike="noStrike" cap="none" dirty="0">
                  <a:solidFill>
                    <a:srgbClr val="3F3F3F"/>
                  </a:solidFill>
                  <a:latin typeface="Source Sans Pro"/>
                  <a:ea typeface="Source Sans Pro"/>
                  <a:cs typeface="Source Sans Pro"/>
                  <a:sym typeface="Source Sans Pro"/>
                </a:rPr>
                <a:t>Seniors are dominating age group</a:t>
              </a:r>
            </a:p>
            <a:p>
              <a:pPr marL="171450" marR="0" lvl="0" indent="-171450" algn="r" rtl="0">
                <a:spcBef>
                  <a:spcPts val="0"/>
                </a:spcBef>
                <a:spcAft>
                  <a:spcPts val="0"/>
                </a:spcAft>
                <a:buFont typeface="Arial" panose="020B0604020202020204" pitchFamily="34" charset="0"/>
                <a:buChar char="•"/>
              </a:pPr>
              <a:r>
                <a:rPr lang="en-US" sz="1100" b="0" i="0" u="none" strike="noStrike" cap="none" dirty="0">
                  <a:solidFill>
                    <a:srgbClr val="3F3F3F"/>
                  </a:solidFill>
                  <a:latin typeface="Source Sans Pro"/>
                  <a:ea typeface="Source Sans Pro"/>
                  <a:cs typeface="Source Sans Pro"/>
                  <a:sym typeface="Source Sans Pro"/>
                </a:rPr>
                <a:t>Majority of customers are from Kamloops (36%) and Kelowna (25%)</a:t>
              </a:r>
            </a:p>
            <a:p>
              <a:pPr marL="0" marR="0" lvl="0" indent="0" algn="l" rtl="0">
                <a:spcBef>
                  <a:spcPts val="0"/>
                </a:spcBef>
                <a:spcAft>
                  <a:spcPts val="0"/>
                </a:spcAft>
                <a:buNone/>
              </a:pPr>
              <a:endParaRPr lang="en-US" sz="1100" b="0" i="0" u="none" strike="noStrike" cap="none" dirty="0">
                <a:solidFill>
                  <a:srgbClr val="3F3F3F"/>
                </a:solidFill>
                <a:latin typeface="Source Sans Pro"/>
                <a:ea typeface="Source Sans Pro"/>
                <a:cs typeface="Source Sans Pro"/>
                <a:sym typeface="Source Sans Pro"/>
              </a:endParaRPr>
            </a:p>
          </p:txBody>
        </p:sp>
        <p:sp>
          <p:nvSpPr>
            <p:cNvPr id="609" name="Google Shape;609;p25"/>
            <p:cNvSpPr txBox="1"/>
            <p:nvPr/>
          </p:nvSpPr>
          <p:spPr>
            <a:xfrm>
              <a:off x="8578272" y="1488369"/>
              <a:ext cx="28101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0" i="0" u="none" strike="noStrike" cap="none" dirty="0">
                  <a:solidFill>
                    <a:srgbClr val="00CEF6"/>
                  </a:solidFill>
                  <a:latin typeface="Source Sans Pro"/>
                  <a:ea typeface="Source Sans Pro"/>
                  <a:cs typeface="Source Sans Pro"/>
                  <a:sym typeface="Source Sans Pro"/>
                </a:rPr>
                <a:t>Cluster 2</a:t>
              </a:r>
              <a:endParaRPr sz="1800" b="0" i="0" u="none" strike="noStrike" cap="none" dirty="0">
                <a:solidFill>
                  <a:srgbClr val="00CEF6"/>
                </a:solidFill>
                <a:latin typeface="Source Sans Pro"/>
                <a:ea typeface="Source Sans Pro"/>
                <a:cs typeface="Source Sans Pro"/>
                <a:sym typeface="Source Sans Pro"/>
              </a:endParaRPr>
            </a:p>
          </p:txBody>
        </p:sp>
      </p:grpSp>
      <p:grpSp>
        <p:nvGrpSpPr>
          <p:cNvPr id="610" name="Google Shape;610;p25"/>
          <p:cNvGrpSpPr/>
          <p:nvPr/>
        </p:nvGrpSpPr>
        <p:grpSpPr>
          <a:xfrm>
            <a:off x="6118745" y="2665687"/>
            <a:ext cx="2862443" cy="647073"/>
            <a:chOff x="6426462" y="3475458"/>
            <a:chExt cx="3159429" cy="714209"/>
          </a:xfrm>
        </p:grpSpPr>
        <p:sp>
          <p:nvSpPr>
            <p:cNvPr id="611" name="Google Shape;611;p25"/>
            <p:cNvSpPr txBox="1"/>
            <p:nvPr/>
          </p:nvSpPr>
          <p:spPr>
            <a:xfrm>
              <a:off x="6426462" y="3745967"/>
              <a:ext cx="3159429" cy="443700"/>
            </a:xfrm>
            <a:prstGeom prst="rect">
              <a:avLst/>
            </a:prstGeom>
            <a:noFill/>
            <a:ln>
              <a:noFill/>
            </a:ln>
          </p:spPr>
          <p:txBody>
            <a:bodyPr spcFirstLastPara="1" wrap="square" lIns="91425" tIns="45700" rIns="91425" bIns="45700" anchor="t" anchorCtr="0">
              <a:noAutofit/>
            </a:bodyPr>
            <a:lstStyle/>
            <a:p>
              <a:pPr marL="171450" marR="0" lvl="0" indent="-171450" algn="r" rtl="0">
                <a:spcBef>
                  <a:spcPts val="0"/>
                </a:spcBef>
                <a:spcAft>
                  <a:spcPts val="0"/>
                </a:spcAft>
                <a:buFont typeface="Arial" panose="020B0604020202020204" pitchFamily="34" charset="0"/>
                <a:buChar char="•"/>
              </a:pPr>
              <a:r>
                <a:rPr lang="en-US" sz="1100" b="0" i="0" u="none" strike="noStrike" cap="none" dirty="0">
                  <a:solidFill>
                    <a:srgbClr val="3F3F3F"/>
                  </a:solidFill>
                  <a:latin typeface="Source Sans Pro"/>
                  <a:ea typeface="Source Sans Pro"/>
                  <a:cs typeface="Source Sans Pro"/>
                  <a:sym typeface="Source Sans Pro"/>
                </a:rPr>
                <a:t>Cluster size: 400</a:t>
              </a:r>
            </a:p>
            <a:p>
              <a:pPr marL="171450" marR="0" lvl="0" indent="-171450" algn="r" rtl="0">
                <a:spcBef>
                  <a:spcPts val="0"/>
                </a:spcBef>
                <a:spcAft>
                  <a:spcPts val="0"/>
                </a:spcAft>
                <a:buFont typeface="Arial" panose="020B0604020202020204" pitchFamily="34" charset="0"/>
                <a:buChar char="•"/>
              </a:pPr>
              <a:r>
                <a:rPr lang="en-US" sz="1100" dirty="0">
                  <a:solidFill>
                    <a:srgbClr val="3F3F3F"/>
                  </a:solidFill>
                  <a:latin typeface="Source Sans Pro"/>
                  <a:ea typeface="Source Sans Pro"/>
                  <a:cs typeface="Source Sans Pro"/>
                  <a:sym typeface="Source Sans Pro"/>
                </a:rPr>
                <a:t>Median deposit balance: 3,530 CAD</a:t>
              </a:r>
            </a:p>
            <a:p>
              <a:pPr marL="171450" marR="0" lvl="0" indent="-171450" algn="r" rtl="0">
                <a:spcBef>
                  <a:spcPts val="0"/>
                </a:spcBef>
                <a:spcAft>
                  <a:spcPts val="0"/>
                </a:spcAft>
                <a:buFont typeface="Arial" panose="020B0604020202020204" pitchFamily="34" charset="0"/>
                <a:buChar char="•"/>
              </a:pPr>
              <a:r>
                <a:rPr lang="en-US" sz="1100" b="0" i="0" u="none" strike="noStrike" cap="none" dirty="0">
                  <a:solidFill>
                    <a:srgbClr val="3F3F3F"/>
                  </a:solidFill>
                  <a:latin typeface="Source Sans Pro"/>
                  <a:ea typeface="Source Sans Pro"/>
                  <a:cs typeface="Source Sans Pro"/>
                  <a:sym typeface="Source Sans Pro"/>
                </a:rPr>
                <a:t>Median loan balance: 11,268 CAD</a:t>
              </a:r>
            </a:p>
            <a:p>
              <a:pPr marL="171450" marR="0" lvl="0" indent="-171450" algn="r" rtl="0">
                <a:spcBef>
                  <a:spcPts val="0"/>
                </a:spcBef>
                <a:spcAft>
                  <a:spcPts val="0"/>
                </a:spcAft>
                <a:buFont typeface="Arial" panose="020B0604020202020204" pitchFamily="34" charset="0"/>
                <a:buChar char="•"/>
              </a:pPr>
              <a:r>
                <a:rPr lang="en-US" sz="1100" dirty="0">
                  <a:solidFill>
                    <a:srgbClr val="3F3F3F"/>
                  </a:solidFill>
                  <a:latin typeface="Source Sans Pro"/>
                  <a:ea typeface="Source Sans Pro"/>
                  <a:cs typeface="Source Sans Pro"/>
                  <a:sym typeface="Source Sans Pro"/>
                </a:rPr>
                <a:t>C</a:t>
              </a:r>
              <a:r>
                <a:rPr lang="en-US" sz="1100" b="0" i="0" u="none" strike="noStrike" cap="none" dirty="0">
                  <a:solidFill>
                    <a:srgbClr val="3F3F3F"/>
                  </a:solidFill>
                  <a:latin typeface="Source Sans Pro"/>
                  <a:ea typeface="Source Sans Pro"/>
                  <a:cs typeface="Source Sans Pro"/>
                  <a:sym typeface="Source Sans Pro"/>
                </a:rPr>
                <a:t>luster has opted for high number of services and products</a:t>
              </a:r>
            </a:p>
            <a:p>
              <a:pPr marL="171450" marR="0" lvl="0" indent="-171450" algn="r" rtl="0">
                <a:spcBef>
                  <a:spcPts val="0"/>
                </a:spcBef>
                <a:spcAft>
                  <a:spcPts val="0"/>
                </a:spcAft>
                <a:buFont typeface="Arial" panose="020B0604020202020204" pitchFamily="34" charset="0"/>
                <a:buChar char="•"/>
              </a:pPr>
              <a:r>
                <a:rPr lang="en-US" sz="1100" dirty="0">
                  <a:solidFill>
                    <a:srgbClr val="3F3F3F"/>
                  </a:solidFill>
                  <a:latin typeface="Source Sans Pro"/>
                  <a:ea typeface="Source Sans Pro"/>
                  <a:cs typeface="Source Sans Pro"/>
                  <a:sym typeface="Source Sans Pro"/>
                </a:rPr>
                <a:t>46% of total engagement</a:t>
              </a:r>
            </a:p>
            <a:p>
              <a:pPr marL="171450" marR="0" lvl="0" indent="-171450" algn="r" rtl="0">
                <a:spcBef>
                  <a:spcPts val="0"/>
                </a:spcBef>
                <a:spcAft>
                  <a:spcPts val="0"/>
                </a:spcAft>
                <a:buFont typeface="Arial" panose="020B0604020202020204" pitchFamily="34" charset="0"/>
                <a:buChar char="•"/>
              </a:pPr>
              <a:r>
                <a:rPr lang="en-US" sz="1100" b="0" i="0" u="none" strike="noStrike" cap="none" dirty="0">
                  <a:solidFill>
                    <a:srgbClr val="3F3F3F"/>
                  </a:solidFill>
                  <a:latin typeface="Source Sans Pro"/>
                  <a:ea typeface="Source Sans Pro"/>
                  <a:cs typeface="Source Sans Pro"/>
                  <a:sym typeface="Source Sans Pro"/>
                </a:rPr>
                <a:t>Seniors are dominating age group</a:t>
              </a:r>
            </a:p>
            <a:p>
              <a:pPr marL="171450" marR="0" lvl="0" indent="-171450" algn="r" rtl="0">
                <a:spcBef>
                  <a:spcPts val="0"/>
                </a:spcBef>
                <a:spcAft>
                  <a:spcPts val="0"/>
                </a:spcAft>
                <a:buFont typeface="Arial" panose="020B0604020202020204" pitchFamily="34" charset="0"/>
                <a:buChar char="•"/>
              </a:pPr>
              <a:r>
                <a:rPr lang="en-US" sz="1100" b="0" i="0" u="none" strike="noStrike" cap="none" dirty="0">
                  <a:solidFill>
                    <a:srgbClr val="3F3F3F"/>
                  </a:solidFill>
                  <a:latin typeface="Source Sans Pro"/>
                  <a:ea typeface="Source Sans Pro"/>
                  <a:cs typeface="Source Sans Pro"/>
                  <a:sym typeface="Source Sans Pro"/>
                </a:rPr>
                <a:t>Majority of customers are from Kelowna (34%) and Kamloops (30%)</a:t>
              </a:r>
            </a:p>
            <a:p>
              <a:pPr marL="0" marR="0" lvl="0" indent="0" algn="l" rtl="0">
                <a:spcBef>
                  <a:spcPts val="0"/>
                </a:spcBef>
                <a:spcAft>
                  <a:spcPts val="0"/>
                </a:spcAft>
                <a:buNone/>
              </a:pPr>
              <a:endParaRPr lang="en-US" sz="1100" b="0" i="0" u="none" strike="noStrike" cap="none" dirty="0">
                <a:solidFill>
                  <a:srgbClr val="3F3F3F"/>
                </a:solidFill>
                <a:latin typeface="Source Sans Pro"/>
                <a:ea typeface="Source Sans Pro"/>
                <a:cs typeface="Source Sans Pro"/>
                <a:sym typeface="Source Sans Pro"/>
              </a:endParaRPr>
            </a:p>
          </p:txBody>
        </p:sp>
        <p:sp>
          <p:nvSpPr>
            <p:cNvPr id="612" name="Google Shape;612;p25"/>
            <p:cNvSpPr txBox="1"/>
            <p:nvPr/>
          </p:nvSpPr>
          <p:spPr>
            <a:xfrm>
              <a:off x="6426462" y="3475458"/>
              <a:ext cx="2133000" cy="303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0" i="0" u="none" strike="noStrike" cap="none" dirty="0">
                  <a:solidFill>
                    <a:srgbClr val="28324A"/>
                  </a:solidFill>
                  <a:latin typeface="Source Sans Pro"/>
                  <a:ea typeface="Source Sans Pro"/>
                  <a:cs typeface="Source Sans Pro"/>
                  <a:sym typeface="Source Sans Pro"/>
                </a:rPr>
                <a:t>Cluster 3</a:t>
              </a:r>
              <a:endParaRPr sz="1800" b="0" i="0" u="none" strike="noStrike" cap="none" dirty="0">
                <a:solidFill>
                  <a:srgbClr val="28324A"/>
                </a:solidFill>
                <a:latin typeface="Source Sans Pro"/>
                <a:ea typeface="Source Sans Pro"/>
                <a:cs typeface="Source Sans Pro"/>
                <a:sym typeface="Source Sans Pro"/>
              </a:endParaRPr>
            </a:p>
          </p:txBody>
        </p:sp>
      </p:grpSp>
      <p:grpSp>
        <p:nvGrpSpPr>
          <p:cNvPr id="613" name="Google Shape;613;p25"/>
          <p:cNvGrpSpPr/>
          <p:nvPr/>
        </p:nvGrpSpPr>
        <p:grpSpPr>
          <a:xfrm>
            <a:off x="-10378" y="801921"/>
            <a:ext cx="2721519" cy="657934"/>
            <a:chOff x="7430951" y="1488369"/>
            <a:chExt cx="3957421" cy="956717"/>
          </a:xfrm>
        </p:grpSpPr>
        <p:sp>
          <p:nvSpPr>
            <p:cNvPr id="614" name="Google Shape;614;p25"/>
            <p:cNvSpPr txBox="1"/>
            <p:nvPr/>
          </p:nvSpPr>
          <p:spPr>
            <a:xfrm>
              <a:off x="7430951" y="1860386"/>
              <a:ext cx="3921216" cy="584700"/>
            </a:xfrm>
            <a:prstGeom prst="rect">
              <a:avLst/>
            </a:prstGeom>
            <a:noFill/>
            <a:ln>
              <a:noFill/>
            </a:ln>
          </p:spPr>
          <p:txBody>
            <a:bodyPr spcFirstLastPara="1" wrap="square" lIns="91425" tIns="45700" rIns="91425" bIns="45700" anchor="t" anchorCtr="0">
              <a:noAutofit/>
            </a:bodyPr>
            <a:lstStyle/>
            <a:p>
              <a:pPr marL="171450" marR="0" lvl="0" indent="-171450" algn="r" rtl="0">
                <a:spcBef>
                  <a:spcPts val="0"/>
                </a:spcBef>
                <a:spcAft>
                  <a:spcPts val="0"/>
                </a:spcAft>
                <a:buFont typeface="Arial" panose="020B0604020202020204" pitchFamily="34" charset="0"/>
                <a:buChar char="•"/>
              </a:pPr>
              <a:r>
                <a:rPr lang="en-CA" sz="1100" b="0" i="0" u="none" strike="noStrike" cap="none" dirty="0">
                  <a:solidFill>
                    <a:srgbClr val="3F3F3F"/>
                  </a:solidFill>
                  <a:latin typeface="Source Sans Pro"/>
                  <a:ea typeface="Source Sans Pro"/>
                  <a:cs typeface="Source Sans Pro"/>
                  <a:sym typeface="Source Sans Pro"/>
                </a:rPr>
                <a:t>Cluster size: 138</a:t>
              </a:r>
            </a:p>
            <a:p>
              <a:pPr marL="171450" marR="0" lvl="0" indent="-171450" algn="r" rtl="0">
                <a:spcBef>
                  <a:spcPts val="0"/>
                </a:spcBef>
                <a:spcAft>
                  <a:spcPts val="0"/>
                </a:spcAft>
                <a:buFont typeface="Arial" panose="020B0604020202020204" pitchFamily="34" charset="0"/>
                <a:buChar char="•"/>
              </a:pPr>
              <a:r>
                <a:rPr lang="en-CA" sz="1100" dirty="0">
                  <a:solidFill>
                    <a:srgbClr val="3F3F3F"/>
                  </a:solidFill>
                  <a:latin typeface="Source Sans Pro"/>
                  <a:ea typeface="Source Sans Pro"/>
                  <a:cs typeface="Source Sans Pro"/>
                  <a:sym typeface="Source Sans Pro"/>
                </a:rPr>
                <a:t>Median deposit balance: 1,265  CAD</a:t>
              </a:r>
            </a:p>
            <a:p>
              <a:pPr marL="171450" marR="0" lvl="0" indent="-171450" algn="r" rtl="0">
                <a:spcBef>
                  <a:spcPts val="0"/>
                </a:spcBef>
                <a:spcAft>
                  <a:spcPts val="0"/>
                </a:spcAft>
                <a:buFont typeface="Arial" panose="020B0604020202020204" pitchFamily="34" charset="0"/>
                <a:buChar char="•"/>
              </a:pPr>
              <a:r>
                <a:rPr lang="en-CA" sz="1100" b="0" i="0" u="none" strike="noStrike" cap="none" dirty="0">
                  <a:solidFill>
                    <a:srgbClr val="3F3F3F"/>
                  </a:solidFill>
                  <a:latin typeface="Source Sans Pro"/>
                  <a:ea typeface="Source Sans Pro"/>
                  <a:cs typeface="Source Sans Pro"/>
                  <a:sym typeface="Source Sans Pro"/>
                </a:rPr>
                <a:t>Median loan balance: 25,877 CAD</a:t>
              </a:r>
            </a:p>
            <a:p>
              <a:pPr marL="171450" marR="0" lvl="0" indent="-171450" algn="r" rtl="0">
                <a:spcBef>
                  <a:spcPts val="0"/>
                </a:spcBef>
                <a:spcAft>
                  <a:spcPts val="0"/>
                </a:spcAft>
                <a:buFont typeface="Arial" panose="020B0604020202020204" pitchFamily="34" charset="0"/>
                <a:buChar char="•"/>
              </a:pPr>
              <a:r>
                <a:rPr lang="en-US" sz="1100" b="0" i="0" u="none" strike="noStrike" cap="none" dirty="0">
                  <a:solidFill>
                    <a:srgbClr val="3F3F3F"/>
                  </a:solidFill>
                  <a:latin typeface="Source Sans Pro"/>
                  <a:ea typeface="Source Sans Pro"/>
                  <a:cs typeface="Source Sans Pro"/>
                  <a:sym typeface="Source Sans Pro"/>
                </a:rPr>
                <a:t>Opted for very few services and has minimal engagement</a:t>
              </a:r>
            </a:p>
            <a:p>
              <a:pPr marL="171450" marR="0" lvl="0" indent="-171450" algn="r" rtl="0">
                <a:spcBef>
                  <a:spcPts val="0"/>
                </a:spcBef>
                <a:spcAft>
                  <a:spcPts val="0"/>
                </a:spcAft>
                <a:buFont typeface="Arial" panose="020B0604020202020204" pitchFamily="34" charset="0"/>
                <a:buChar char="•"/>
              </a:pPr>
              <a:r>
                <a:rPr lang="en-US" sz="1100" dirty="0">
                  <a:solidFill>
                    <a:srgbClr val="3F3F3F"/>
                  </a:solidFill>
                  <a:latin typeface="Source Sans Pro"/>
                  <a:ea typeface="Source Sans Pro"/>
                  <a:cs typeface="Source Sans Pro"/>
                  <a:sym typeface="Source Sans Pro"/>
                </a:rPr>
                <a:t>Adults are dominating age group</a:t>
              </a:r>
            </a:p>
            <a:p>
              <a:pPr marL="171450" marR="0" lvl="0" indent="-171450" algn="r" rtl="0">
                <a:spcBef>
                  <a:spcPts val="0"/>
                </a:spcBef>
                <a:spcAft>
                  <a:spcPts val="0"/>
                </a:spcAft>
                <a:buFont typeface="Arial" panose="020B0604020202020204" pitchFamily="34" charset="0"/>
                <a:buChar char="•"/>
              </a:pPr>
              <a:r>
                <a:rPr lang="en-US" sz="1100" b="0" i="0" u="none" strike="noStrike" cap="none" dirty="0">
                  <a:solidFill>
                    <a:srgbClr val="3F3F3F"/>
                  </a:solidFill>
                  <a:latin typeface="Source Sans Pro"/>
                  <a:ea typeface="Source Sans Pro"/>
                  <a:cs typeface="Source Sans Pro"/>
                  <a:sym typeface="Source Sans Pro"/>
                </a:rPr>
                <a:t>Majority of customers are from Kelowna (28%) and Kamloops (27%)</a:t>
              </a:r>
              <a:endParaRPr sz="1100" b="0" i="0" u="none" strike="noStrike" cap="none" dirty="0">
                <a:solidFill>
                  <a:srgbClr val="3F3F3F"/>
                </a:solidFill>
                <a:latin typeface="Source Sans Pro"/>
                <a:ea typeface="Source Sans Pro"/>
                <a:cs typeface="Source Sans Pro"/>
                <a:sym typeface="Source Sans Pro"/>
              </a:endParaRPr>
            </a:p>
          </p:txBody>
        </p:sp>
        <p:sp>
          <p:nvSpPr>
            <p:cNvPr id="615" name="Google Shape;615;p25"/>
            <p:cNvSpPr txBox="1"/>
            <p:nvPr/>
          </p:nvSpPr>
          <p:spPr>
            <a:xfrm>
              <a:off x="8578272" y="1488369"/>
              <a:ext cx="2810100" cy="400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1800" b="0" i="0" u="none" strike="noStrike" cap="none" dirty="0">
                  <a:solidFill>
                    <a:srgbClr val="8EC400"/>
                  </a:solidFill>
                  <a:latin typeface="Source Sans Pro"/>
                  <a:ea typeface="Source Sans Pro"/>
                  <a:cs typeface="Source Sans Pro"/>
                  <a:sym typeface="Source Sans Pro"/>
                </a:rPr>
                <a:t>Cluster 1</a:t>
              </a:r>
              <a:endParaRPr sz="1800" b="0" i="0" u="none" strike="noStrike" cap="none" dirty="0">
                <a:solidFill>
                  <a:srgbClr val="8EC400"/>
                </a:solidFill>
                <a:latin typeface="Source Sans Pro"/>
                <a:ea typeface="Source Sans Pro"/>
                <a:cs typeface="Source Sans Pro"/>
                <a:sym typeface="Source Sans Pro"/>
              </a:endParaRPr>
            </a:p>
          </p:txBody>
        </p:sp>
      </p:grpSp>
      <p:grpSp>
        <p:nvGrpSpPr>
          <p:cNvPr id="616" name="Google Shape;616;p25"/>
          <p:cNvGrpSpPr/>
          <p:nvPr/>
        </p:nvGrpSpPr>
        <p:grpSpPr>
          <a:xfrm>
            <a:off x="-94664" y="2575895"/>
            <a:ext cx="2761099" cy="650708"/>
            <a:chOff x="-527619" y="3471446"/>
            <a:chExt cx="3047571" cy="718221"/>
          </a:xfrm>
        </p:grpSpPr>
        <p:sp>
          <p:nvSpPr>
            <p:cNvPr id="617" name="Google Shape;617;p25"/>
            <p:cNvSpPr txBox="1"/>
            <p:nvPr/>
          </p:nvSpPr>
          <p:spPr>
            <a:xfrm>
              <a:off x="-527619" y="3745967"/>
              <a:ext cx="3039970" cy="443700"/>
            </a:xfrm>
            <a:prstGeom prst="rect">
              <a:avLst/>
            </a:prstGeom>
            <a:noFill/>
            <a:ln>
              <a:noFill/>
            </a:ln>
          </p:spPr>
          <p:txBody>
            <a:bodyPr spcFirstLastPara="1" wrap="square" lIns="91425" tIns="45700" rIns="91425" bIns="45700" anchor="t" anchorCtr="0">
              <a:noAutofit/>
            </a:bodyPr>
            <a:lstStyle/>
            <a:p>
              <a:pPr marL="171450" marR="0" lvl="0" indent="-171450" algn="r" rtl="0">
                <a:spcBef>
                  <a:spcPts val="0"/>
                </a:spcBef>
                <a:spcAft>
                  <a:spcPts val="0"/>
                </a:spcAft>
                <a:buFont typeface="Arial" panose="020B0604020202020204" pitchFamily="34" charset="0"/>
                <a:buChar char="•"/>
              </a:pPr>
              <a:r>
                <a:rPr lang="en-US" sz="1100" b="0" i="0" u="none" strike="noStrike" cap="none" dirty="0">
                  <a:solidFill>
                    <a:srgbClr val="3F3F3F"/>
                  </a:solidFill>
                  <a:latin typeface="Source Sans Pro"/>
                  <a:ea typeface="Source Sans Pro"/>
                  <a:cs typeface="Source Sans Pro"/>
                  <a:sym typeface="Source Sans Pro"/>
                </a:rPr>
                <a:t>Cluster size: 145</a:t>
              </a:r>
            </a:p>
            <a:p>
              <a:pPr marL="171450" marR="0" lvl="0" indent="-171450" algn="r" rtl="0">
                <a:spcBef>
                  <a:spcPts val="0"/>
                </a:spcBef>
                <a:spcAft>
                  <a:spcPts val="0"/>
                </a:spcAft>
                <a:buFont typeface="Arial" panose="020B0604020202020204" pitchFamily="34" charset="0"/>
                <a:buChar char="•"/>
              </a:pPr>
              <a:r>
                <a:rPr lang="en-US" sz="1100" dirty="0">
                  <a:solidFill>
                    <a:srgbClr val="3F3F3F"/>
                  </a:solidFill>
                  <a:latin typeface="Source Sans Pro"/>
                  <a:ea typeface="Source Sans Pro"/>
                  <a:cs typeface="Source Sans Pro"/>
                  <a:sym typeface="Source Sans Pro"/>
                </a:rPr>
                <a:t>Median deposit balance: 15,060  CAD</a:t>
              </a:r>
            </a:p>
            <a:p>
              <a:pPr marL="171450" marR="0" lvl="0" indent="-171450" algn="r" rtl="0">
                <a:spcBef>
                  <a:spcPts val="0"/>
                </a:spcBef>
                <a:spcAft>
                  <a:spcPts val="0"/>
                </a:spcAft>
                <a:buFont typeface="Arial" panose="020B0604020202020204" pitchFamily="34" charset="0"/>
                <a:buChar char="•"/>
              </a:pPr>
              <a:r>
                <a:rPr lang="en-US" sz="1100" b="0" i="0" u="none" strike="noStrike" cap="none" dirty="0">
                  <a:solidFill>
                    <a:srgbClr val="3F3F3F"/>
                  </a:solidFill>
                  <a:latin typeface="Source Sans Pro"/>
                  <a:ea typeface="Source Sans Pro"/>
                  <a:cs typeface="Source Sans Pro"/>
                  <a:sym typeface="Source Sans Pro"/>
                </a:rPr>
                <a:t>Median loan balance: 41,760 CAD</a:t>
              </a:r>
            </a:p>
            <a:p>
              <a:pPr marL="171450" marR="0" lvl="0" indent="-171450" algn="r" rtl="0">
                <a:spcBef>
                  <a:spcPts val="0"/>
                </a:spcBef>
                <a:spcAft>
                  <a:spcPts val="0"/>
                </a:spcAft>
                <a:buFont typeface="Arial" panose="020B0604020202020204" pitchFamily="34" charset="0"/>
                <a:buChar char="•"/>
              </a:pPr>
              <a:r>
                <a:rPr lang="en-US" sz="1100" b="0" i="0" u="none" strike="noStrike" cap="none" dirty="0">
                  <a:solidFill>
                    <a:srgbClr val="3F3F3F"/>
                  </a:solidFill>
                  <a:latin typeface="Source Sans Pro"/>
                  <a:ea typeface="Source Sans Pro"/>
                  <a:cs typeface="Source Sans Pro"/>
                  <a:sym typeface="Source Sans Pro"/>
                </a:rPr>
                <a:t>Most opted services: wealth management, mortgage, and credit card</a:t>
              </a:r>
            </a:p>
            <a:p>
              <a:pPr marL="171450" marR="0" lvl="0" indent="-171450" algn="r" rtl="0">
                <a:spcBef>
                  <a:spcPts val="0"/>
                </a:spcBef>
                <a:spcAft>
                  <a:spcPts val="0"/>
                </a:spcAft>
                <a:buFont typeface="Arial" panose="020B0604020202020204" pitchFamily="34" charset="0"/>
                <a:buChar char="•"/>
              </a:pPr>
              <a:r>
                <a:rPr lang="en-US" sz="1100" dirty="0">
                  <a:solidFill>
                    <a:srgbClr val="3F3F3F"/>
                  </a:solidFill>
                  <a:latin typeface="Source Sans Pro"/>
                  <a:ea typeface="Source Sans Pro"/>
                  <a:cs typeface="Source Sans Pro"/>
                  <a:sym typeface="Source Sans Pro"/>
                </a:rPr>
                <a:t>Seniors are dominating age group</a:t>
              </a:r>
            </a:p>
            <a:p>
              <a:pPr marL="171450" marR="0" lvl="0" indent="-171450" algn="r" rtl="0">
                <a:spcBef>
                  <a:spcPts val="0"/>
                </a:spcBef>
                <a:spcAft>
                  <a:spcPts val="0"/>
                </a:spcAft>
                <a:buFont typeface="Arial" panose="020B0604020202020204" pitchFamily="34" charset="0"/>
                <a:buChar char="•"/>
              </a:pPr>
              <a:r>
                <a:rPr lang="en-US" sz="1100" b="0" i="0" u="none" strike="noStrike" cap="none" dirty="0">
                  <a:solidFill>
                    <a:srgbClr val="3F3F3F"/>
                  </a:solidFill>
                  <a:latin typeface="Source Sans Pro"/>
                  <a:ea typeface="Source Sans Pro"/>
                  <a:cs typeface="Source Sans Pro"/>
                  <a:sym typeface="Source Sans Pro"/>
                </a:rPr>
                <a:t>Cluster opted for second highest number of products</a:t>
              </a:r>
            </a:p>
            <a:p>
              <a:pPr marL="171450" marR="0" lvl="0" indent="-171450" algn="r" rtl="0">
                <a:spcBef>
                  <a:spcPts val="0"/>
                </a:spcBef>
                <a:spcAft>
                  <a:spcPts val="0"/>
                </a:spcAft>
                <a:buFont typeface="Arial" panose="020B0604020202020204" pitchFamily="34" charset="0"/>
                <a:buChar char="•"/>
              </a:pPr>
              <a:r>
                <a:rPr lang="en-US" sz="1100" b="0" i="0" u="none" strike="noStrike" cap="none" dirty="0">
                  <a:solidFill>
                    <a:srgbClr val="3F3F3F"/>
                  </a:solidFill>
                  <a:latin typeface="Source Sans Pro"/>
                  <a:ea typeface="Source Sans Pro"/>
                  <a:cs typeface="Source Sans Pro"/>
                  <a:sym typeface="Source Sans Pro"/>
                </a:rPr>
                <a:t>Majority of customers are from Kelowna (36%) and Kamloops (28%)</a:t>
              </a:r>
            </a:p>
          </p:txBody>
        </p:sp>
        <p:sp>
          <p:nvSpPr>
            <p:cNvPr id="618" name="Google Shape;618;p25"/>
            <p:cNvSpPr txBox="1"/>
            <p:nvPr/>
          </p:nvSpPr>
          <p:spPr>
            <a:xfrm>
              <a:off x="386952" y="3471446"/>
              <a:ext cx="2133000" cy="303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1800" b="0" i="0" u="none" strike="noStrike" cap="none" dirty="0">
                  <a:solidFill>
                    <a:srgbClr val="3468BC"/>
                  </a:solidFill>
                  <a:latin typeface="Source Sans Pro"/>
                  <a:ea typeface="Source Sans Pro"/>
                  <a:cs typeface="Source Sans Pro"/>
                  <a:sym typeface="Source Sans Pro"/>
                </a:rPr>
                <a:t>Cluster 4</a:t>
              </a:r>
              <a:endParaRPr sz="1800" b="0" i="0" u="none" strike="noStrike" cap="none" dirty="0">
                <a:solidFill>
                  <a:srgbClr val="3468BC"/>
                </a:solidFill>
                <a:latin typeface="Source Sans Pro"/>
                <a:ea typeface="Source Sans Pro"/>
                <a:cs typeface="Source Sans Pro"/>
                <a:sym typeface="Source Sans Pro"/>
              </a:endParaRPr>
            </a:p>
          </p:txBody>
        </p:sp>
      </p:grpSp>
      <p:sp>
        <p:nvSpPr>
          <p:cNvPr id="2" name="Slide Number Placeholder 1">
            <a:extLst>
              <a:ext uri="{FF2B5EF4-FFF2-40B4-BE49-F238E27FC236}">
                <a16:creationId xmlns:a16="http://schemas.microsoft.com/office/drawing/2014/main" id="{61EC2B4D-388E-467A-B7DE-B68B1CB579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grpSp>
        <p:nvGrpSpPr>
          <p:cNvPr id="67" name="Google Shape;1368;p41">
            <a:extLst>
              <a:ext uri="{FF2B5EF4-FFF2-40B4-BE49-F238E27FC236}">
                <a16:creationId xmlns:a16="http://schemas.microsoft.com/office/drawing/2014/main" id="{7B272F7C-E35F-4848-B495-8B5B2E6DF5EA}"/>
              </a:ext>
            </a:extLst>
          </p:cNvPr>
          <p:cNvGrpSpPr/>
          <p:nvPr/>
        </p:nvGrpSpPr>
        <p:grpSpPr>
          <a:xfrm rot="5817996">
            <a:off x="4263886" y="2411045"/>
            <a:ext cx="445578" cy="445773"/>
            <a:chOff x="557511" y="3214925"/>
            <a:chExt cx="719836" cy="720150"/>
          </a:xfrm>
        </p:grpSpPr>
        <p:sp>
          <p:nvSpPr>
            <p:cNvPr id="68" name="Google Shape;1369;p41">
              <a:extLst>
                <a:ext uri="{FF2B5EF4-FFF2-40B4-BE49-F238E27FC236}">
                  <a16:creationId xmlns:a16="http://schemas.microsoft.com/office/drawing/2014/main" id="{BFC45501-3D24-400B-97E2-A84E283C83A1}"/>
                </a:ext>
              </a:extLst>
            </p:cNvPr>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9" name="Google Shape;1370;p41">
              <a:extLst>
                <a:ext uri="{FF2B5EF4-FFF2-40B4-BE49-F238E27FC236}">
                  <a16:creationId xmlns:a16="http://schemas.microsoft.com/office/drawing/2014/main" id="{5E153023-0D54-44E0-B1A2-EC087B1D3281}"/>
                </a:ext>
              </a:extLst>
            </p:cNvPr>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0" name="Google Shape;1371;p41">
              <a:extLst>
                <a:ext uri="{FF2B5EF4-FFF2-40B4-BE49-F238E27FC236}">
                  <a16:creationId xmlns:a16="http://schemas.microsoft.com/office/drawing/2014/main" id="{1A451FF3-670F-48ED-A254-28A3717B9677}"/>
                </a:ext>
              </a:extLst>
            </p:cNvPr>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1" name="Google Shape;1372;p41">
              <a:extLst>
                <a:ext uri="{FF2B5EF4-FFF2-40B4-BE49-F238E27FC236}">
                  <a16:creationId xmlns:a16="http://schemas.microsoft.com/office/drawing/2014/main" id="{696CD0D1-073E-4BF2-AB38-FBF628F46212}"/>
                </a:ext>
              </a:extLst>
            </p:cNvPr>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1347219" y="3341652"/>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Recommendations</a:t>
            </a:r>
            <a:endParaRPr dirty="0"/>
          </a:p>
        </p:txBody>
      </p:sp>
      <p:sp>
        <p:nvSpPr>
          <p:cNvPr id="2" name="Slide Number Placeholder 1">
            <a:extLst>
              <a:ext uri="{FF2B5EF4-FFF2-40B4-BE49-F238E27FC236}">
                <a16:creationId xmlns:a16="http://schemas.microsoft.com/office/drawing/2014/main" id="{8142D94A-1C15-44E5-B8A3-BECC500986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grpSp>
        <p:nvGrpSpPr>
          <p:cNvPr id="14" name="Google Shape;891;p40">
            <a:extLst>
              <a:ext uri="{FF2B5EF4-FFF2-40B4-BE49-F238E27FC236}">
                <a16:creationId xmlns:a16="http://schemas.microsoft.com/office/drawing/2014/main" id="{2C5A66F9-8BA0-4249-ACE0-EEC8EA116C56}"/>
              </a:ext>
            </a:extLst>
          </p:cNvPr>
          <p:cNvGrpSpPr/>
          <p:nvPr/>
        </p:nvGrpSpPr>
        <p:grpSpPr>
          <a:xfrm>
            <a:off x="1999156" y="3560728"/>
            <a:ext cx="602713" cy="553460"/>
            <a:chOff x="5970800" y="1619250"/>
            <a:chExt cx="428650" cy="456725"/>
          </a:xfrm>
        </p:grpSpPr>
        <p:sp>
          <p:nvSpPr>
            <p:cNvPr id="15" name="Google Shape;892;p40">
              <a:extLst>
                <a:ext uri="{FF2B5EF4-FFF2-40B4-BE49-F238E27FC236}">
                  <a16:creationId xmlns:a16="http://schemas.microsoft.com/office/drawing/2014/main" id="{23118A7A-2246-4E8C-9DEC-19C88B790B25}"/>
                </a:ext>
              </a:extLst>
            </p:cNvPr>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93;p40">
              <a:extLst>
                <a:ext uri="{FF2B5EF4-FFF2-40B4-BE49-F238E27FC236}">
                  <a16:creationId xmlns:a16="http://schemas.microsoft.com/office/drawing/2014/main" id="{23F1DCDA-F13D-4209-9D9D-9E0B23BD0CD5}"/>
                </a:ext>
              </a:extLst>
            </p:cNvPr>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94;p40">
              <a:extLst>
                <a:ext uri="{FF2B5EF4-FFF2-40B4-BE49-F238E27FC236}">
                  <a16:creationId xmlns:a16="http://schemas.microsoft.com/office/drawing/2014/main" id="{1319CDD6-F232-468B-933A-21D4EE2D9CDB}"/>
                </a:ext>
              </a:extLst>
            </p:cNvPr>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95;p40">
              <a:extLst>
                <a:ext uri="{FF2B5EF4-FFF2-40B4-BE49-F238E27FC236}">
                  <a16:creationId xmlns:a16="http://schemas.microsoft.com/office/drawing/2014/main" id="{B6DF10A2-12C2-4811-81CA-6DFE439C7E67}"/>
                </a:ext>
              </a:extLst>
            </p:cNvPr>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96;p40">
              <a:extLst>
                <a:ext uri="{FF2B5EF4-FFF2-40B4-BE49-F238E27FC236}">
                  <a16:creationId xmlns:a16="http://schemas.microsoft.com/office/drawing/2014/main" id="{71FE72F3-7496-473E-ADF0-035759815EC6}"/>
                </a:ext>
              </a:extLst>
            </p:cNvPr>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924;p40">
            <a:extLst>
              <a:ext uri="{FF2B5EF4-FFF2-40B4-BE49-F238E27FC236}">
                <a16:creationId xmlns:a16="http://schemas.microsoft.com/office/drawing/2014/main" id="{002E8BBB-97C8-4D3A-B3D3-5AED033C559B}"/>
              </a:ext>
            </a:extLst>
          </p:cNvPr>
          <p:cNvGrpSpPr/>
          <p:nvPr/>
        </p:nvGrpSpPr>
        <p:grpSpPr>
          <a:xfrm>
            <a:off x="2059269" y="4327865"/>
            <a:ext cx="424063" cy="493479"/>
            <a:chOff x="6730350" y="2315900"/>
            <a:chExt cx="257700" cy="420100"/>
          </a:xfrm>
        </p:grpSpPr>
        <p:sp>
          <p:nvSpPr>
            <p:cNvPr id="21" name="Google Shape;925;p40">
              <a:extLst>
                <a:ext uri="{FF2B5EF4-FFF2-40B4-BE49-F238E27FC236}">
                  <a16:creationId xmlns:a16="http://schemas.microsoft.com/office/drawing/2014/main" id="{2A1BF31B-1691-48E1-9D20-977FC741B79F}"/>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26;p40">
              <a:extLst>
                <a:ext uri="{FF2B5EF4-FFF2-40B4-BE49-F238E27FC236}">
                  <a16:creationId xmlns:a16="http://schemas.microsoft.com/office/drawing/2014/main" id="{1E8F761E-6A2B-4F0E-95B3-E73932067AD6}"/>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27;p40">
              <a:extLst>
                <a:ext uri="{FF2B5EF4-FFF2-40B4-BE49-F238E27FC236}">
                  <a16:creationId xmlns:a16="http://schemas.microsoft.com/office/drawing/2014/main" id="{5FD386D8-FF88-40AC-80A9-71337787E202}"/>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28;p40">
              <a:extLst>
                <a:ext uri="{FF2B5EF4-FFF2-40B4-BE49-F238E27FC236}">
                  <a16:creationId xmlns:a16="http://schemas.microsoft.com/office/drawing/2014/main" id="{C0C6C4C4-8D7F-454D-A731-74ED006A0110}"/>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29;p40">
              <a:extLst>
                <a:ext uri="{FF2B5EF4-FFF2-40B4-BE49-F238E27FC236}">
                  <a16:creationId xmlns:a16="http://schemas.microsoft.com/office/drawing/2014/main" id="{8BC16EF9-E2C0-48FC-87A4-4807591BBCE9}"/>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7603546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217809-3822-44A3-99A3-47DF227B6E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8" name="TextBox 7">
            <a:extLst>
              <a:ext uri="{FF2B5EF4-FFF2-40B4-BE49-F238E27FC236}">
                <a16:creationId xmlns:a16="http://schemas.microsoft.com/office/drawing/2014/main" id="{23619244-1C8E-4FE3-AEF1-79052A6696A4}"/>
              </a:ext>
            </a:extLst>
          </p:cNvPr>
          <p:cNvSpPr txBox="1"/>
          <p:nvPr/>
        </p:nvSpPr>
        <p:spPr>
          <a:xfrm>
            <a:off x="476249" y="268760"/>
            <a:ext cx="8160546" cy="4093428"/>
          </a:xfrm>
          <a:prstGeom prst="rect">
            <a:avLst/>
          </a:prstGeom>
          <a:noFill/>
        </p:spPr>
        <p:txBody>
          <a:bodyPr wrap="square">
            <a:spAutoFit/>
          </a:bodyPr>
          <a:lstStyle/>
          <a:p>
            <a:pPr marL="0">
              <a:spcBef>
                <a:spcPts val="0"/>
              </a:spcBef>
            </a:pPr>
            <a:r>
              <a:rPr lang="en-US" sz="1600" i="1" dirty="0">
                <a:latin typeface="Times New Roman" panose="02020603050405020304" pitchFamily="18" charset="0"/>
              </a:rPr>
              <a:t>Wealth management model identified 58 potential customers. </a:t>
            </a:r>
            <a:endParaRPr lang="en-IN" sz="1600" dirty="0"/>
          </a:p>
          <a:p>
            <a:pPr marL="0">
              <a:spcBef>
                <a:spcPts val="0"/>
              </a:spcBef>
            </a:pPr>
            <a:endParaRPr lang="en-IN" sz="1600" i="1" dirty="0">
              <a:latin typeface="Times New Roman" panose="02020603050405020304" pitchFamily="18" charset="0"/>
            </a:endParaRPr>
          </a:p>
          <a:p>
            <a:pPr marL="0">
              <a:spcBef>
                <a:spcPts val="0"/>
              </a:spcBef>
            </a:pPr>
            <a:r>
              <a:rPr lang="en-US" sz="1600" i="1" dirty="0">
                <a:latin typeface="Times New Roman" panose="02020603050405020304" pitchFamily="18" charset="0"/>
              </a:rPr>
              <a:t>Narrowed to 9 customers after consideration of model error. 4 seniors, 2 adults and 3 young adults from Kelowna, Armstrong and chase.</a:t>
            </a:r>
            <a:r>
              <a:rPr lang="en-IN" sz="1600" i="1" dirty="0">
                <a:latin typeface="Times New Roman" panose="02020603050405020304" pitchFamily="18" charset="0"/>
              </a:rPr>
              <a:t> </a:t>
            </a:r>
          </a:p>
          <a:p>
            <a:pPr marL="0">
              <a:spcBef>
                <a:spcPts val="0"/>
              </a:spcBef>
            </a:pPr>
            <a:endParaRPr lang="en-IN" sz="1600" i="1" dirty="0">
              <a:latin typeface="Times New Roman" panose="02020603050405020304" pitchFamily="18" charset="0"/>
            </a:endParaRPr>
          </a:p>
          <a:p>
            <a:pPr marL="0">
              <a:spcBef>
                <a:spcPts val="0"/>
              </a:spcBef>
            </a:pPr>
            <a:r>
              <a:rPr lang="en-US" sz="1600" i="1" dirty="0">
                <a:latin typeface="Times New Roman" panose="02020603050405020304" pitchFamily="18" charset="0"/>
              </a:rPr>
              <a:t>Mortgage model identified 138 potential customers and narrowed to 6 clients based on key characteristics. They belong to senior age category and are from Kelowna and Lake Country.</a:t>
            </a:r>
          </a:p>
          <a:p>
            <a:pPr marL="0">
              <a:spcBef>
                <a:spcPts val="0"/>
              </a:spcBef>
            </a:pPr>
            <a:endParaRPr lang="en-US" sz="1600" i="1" dirty="0">
              <a:latin typeface="Times New Roman" panose="02020603050405020304" pitchFamily="18" charset="0"/>
            </a:endParaRPr>
          </a:p>
          <a:p>
            <a:pPr marL="0">
              <a:spcBef>
                <a:spcPts val="0"/>
              </a:spcBef>
            </a:pPr>
            <a:r>
              <a:rPr lang="en-US" sz="1600" i="1" dirty="0">
                <a:latin typeface="Times New Roman" panose="02020603050405020304" pitchFamily="18" charset="0"/>
              </a:rPr>
              <a:t>39 possible clients for credit card and narrowed down to 11. Majority fall under young adult and seniors.</a:t>
            </a:r>
          </a:p>
          <a:p>
            <a:pPr marL="0">
              <a:spcBef>
                <a:spcPts val="0"/>
              </a:spcBef>
            </a:pPr>
            <a:endParaRPr lang="en-US" sz="1600" i="1" dirty="0">
              <a:latin typeface="Times New Roman" panose="02020603050405020304" pitchFamily="18" charset="0"/>
            </a:endParaRPr>
          </a:p>
          <a:p>
            <a:pPr marL="0">
              <a:spcBef>
                <a:spcPts val="0"/>
              </a:spcBef>
            </a:pPr>
            <a:r>
              <a:rPr lang="en-US" sz="1600" i="1" dirty="0">
                <a:latin typeface="Times New Roman" panose="02020603050405020304" pitchFamily="18" charset="0"/>
              </a:rPr>
              <a:t>In cluster 1, loan amount is 20 times more than the deposit balance, which is the highest compared to other clusters. Its important to keep an eye on this cluster for any defaults or delinquencies.</a:t>
            </a:r>
          </a:p>
          <a:p>
            <a:pPr marL="0">
              <a:spcBef>
                <a:spcPts val="0"/>
              </a:spcBef>
            </a:pPr>
            <a:endParaRPr lang="en-US" sz="1800" i="1" dirty="0">
              <a:latin typeface="Times New Roman" panose="02020603050405020304" pitchFamily="18" charset="0"/>
            </a:endParaRPr>
          </a:p>
          <a:p>
            <a:pPr marL="0">
              <a:spcBef>
                <a:spcPts val="0"/>
              </a:spcBef>
            </a:pPr>
            <a:endParaRPr lang="en-IN" sz="1800" i="1" dirty="0">
              <a:latin typeface="Times New Roman" panose="02020603050405020304" pitchFamily="18" charset="0"/>
            </a:endParaRPr>
          </a:p>
        </p:txBody>
      </p:sp>
      <p:grpSp>
        <p:nvGrpSpPr>
          <p:cNvPr id="9" name="Google Shape;1223;p41">
            <a:extLst>
              <a:ext uri="{FF2B5EF4-FFF2-40B4-BE49-F238E27FC236}">
                <a16:creationId xmlns:a16="http://schemas.microsoft.com/office/drawing/2014/main" id="{CFC59720-9A9C-42DB-A2F6-40181FFA68D8}"/>
              </a:ext>
            </a:extLst>
          </p:cNvPr>
          <p:cNvGrpSpPr/>
          <p:nvPr/>
        </p:nvGrpSpPr>
        <p:grpSpPr>
          <a:xfrm>
            <a:off x="56728" y="219764"/>
            <a:ext cx="419522" cy="501322"/>
            <a:chOff x="7638277" y="937343"/>
            <a:chExt cx="744273" cy="793950"/>
          </a:xfrm>
        </p:grpSpPr>
        <p:sp>
          <p:nvSpPr>
            <p:cNvPr id="10" name="Google Shape;1224;p41">
              <a:extLst>
                <a:ext uri="{FF2B5EF4-FFF2-40B4-BE49-F238E27FC236}">
                  <a16:creationId xmlns:a16="http://schemas.microsoft.com/office/drawing/2014/main" id="{3E0A148E-0315-4734-A076-AB37952C0D9D}"/>
                </a:ext>
              </a:extLst>
            </p:cNvPr>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225;p41">
              <a:extLst>
                <a:ext uri="{FF2B5EF4-FFF2-40B4-BE49-F238E27FC236}">
                  <a16:creationId xmlns:a16="http://schemas.microsoft.com/office/drawing/2014/main" id="{CEBB7DF6-5B2A-44CB-9D10-C6CE462FF6D6}"/>
                </a:ext>
              </a:extLst>
            </p:cNvPr>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226;p41">
              <a:extLst>
                <a:ext uri="{FF2B5EF4-FFF2-40B4-BE49-F238E27FC236}">
                  <a16:creationId xmlns:a16="http://schemas.microsoft.com/office/drawing/2014/main" id="{509FC061-A077-4A30-84A0-415B1C29BB5B}"/>
                </a:ext>
              </a:extLst>
            </p:cNvPr>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227;p41">
              <a:extLst>
                <a:ext uri="{FF2B5EF4-FFF2-40B4-BE49-F238E27FC236}">
                  <a16:creationId xmlns:a16="http://schemas.microsoft.com/office/drawing/2014/main" id="{FCCB435C-6612-4FF1-A09C-668B76AB6E62}"/>
                </a:ext>
              </a:extLst>
            </p:cNvPr>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4" name="Google Shape;1228;p41">
              <a:extLst>
                <a:ext uri="{FF2B5EF4-FFF2-40B4-BE49-F238E27FC236}">
                  <a16:creationId xmlns:a16="http://schemas.microsoft.com/office/drawing/2014/main" id="{385BE0E3-A622-49D9-85F8-13E80ACDE1DC}"/>
                </a:ext>
              </a:extLst>
            </p:cNvPr>
            <p:cNvGrpSpPr/>
            <p:nvPr/>
          </p:nvGrpSpPr>
          <p:grpSpPr>
            <a:xfrm>
              <a:off x="7638277" y="937343"/>
              <a:ext cx="744273" cy="793950"/>
              <a:chOff x="6565437" y="1588001"/>
              <a:chExt cx="744273" cy="793950"/>
            </a:xfrm>
          </p:grpSpPr>
          <p:sp>
            <p:nvSpPr>
              <p:cNvPr id="15" name="Google Shape;1229;p41">
                <a:extLst>
                  <a:ext uri="{FF2B5EF4-FFF2-40B4-BE49-F238E27FC236}">
                    <a16:creationId xmlns:a16="http://schemas.microsoft.com/office/drawing/2014/main" id="{D3B5BF13-0845-4616-AF0F-2FD56E129430}"/>
                  </a:ext>
                </a:extLst>
              </p:cNvPr>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230;p41">
                <a:extLst>
                  <a:ext uri="{FF2B5EF4-FFF2-40B4-BE49-F238E27FC236}">
                    <a16:creationId xmlns:a16="http://schemas.microsoft.com/office/drawing/2014/main" id="{CE77313D-65ED-4AA4-86C7-FECA844FC06F}"/>
                  </a:ext>
                </a:extLst>
              </p:cNvPr>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231;p41">
                <a:extLst>
                  <a:ext uri="{FF2B5EF4-FFF2-40B4-BE49-F238E27FC236}">
                    <a16:creationId xmlns:a16="http://schemas.microsoft.com/office/drawing/2014/main" id="{9A877C92-8EB9-429A-BAB7-9D371D6A0B7E}"/>
                  </a:ext>
                </a:extLst>
              </p:cNvPr>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232;p41">
                <a:extLst>
                  <a:ext uri="{FF2B5EF4-FFF2-40B4-BE49-F238E27FC236}">
                    <a16:creationId xmlns:a16="http://schemas.microsoft.com/office/drawing/2014/main" id="{AE458C9D-C52B-4518-919B-A0808D148F57}"/>
                  </a:ext>
                </a:extLst>
              </p:cNvPr>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233;p41">
                <a:extLst>
                  <a:ext uri="{FF2B5EF4-FFF2-40B4-BE49-F238E27FC236}">
                    <a16:creationId xmlns:a16="http://schemas.microsoft.com/office/drawing/2014/main" id="{FF7C3531-7E76-4A87-8B39-BFE6DBB1BF8C}"/>
                  </a:ext>
                </a:extLst>
              </p:cNvPr>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234;p41">
                <a:extLst>
                  <a:ext uri="{FF2B5EF4-FFF2-40B4-BE49-F238E27FC236}">
                    <a16:creationId xmlns:a16="http://schemas.microsoft.com/office/drawing/2014/main" id="{6391BB76-9047-4BEA-A849-8C82E96B29B2}"/>
                  </a:ext>
                </a:extLst>
              </p:cNvPr>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235;p41">
                <a:extLst>
                  <a:ext uri="{FF2B5EF4-FFF2-40B4-BE49-F238E27FC236}">
                    <a16:creationId xmlns:a16="http://schemas.microsoft.com/office/drawing/2014/main" id="{6CF0D915-7C44-4EC8-B696-A86E3A317C4C}"/>
                  </a:ext>
                </a:extLst>
              </p:cNvPr>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 name="Google Shape;1236;p41">
                <a:extLst>
                  <a:ext uri="{FF2B5EF4-FFF2-40B4-BE49-F238E27FC236}">
                    <a16:creationId xmlns:a16="http://schemas.microsoft.com/office/drawing/2014/main" id="{E7F87EF0-2FDB-405F-9F39-2CFC7AF1FAB3}"/>
                  </a:ext>
                </a:extLst>
              </p:cNvPr>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3" name="Google Shape;1237;p41">
                <a:extLst>
                  <a:ext uri="{FF2B5EF4-FFF2-40B4-BE49-F238E27FC236}">
                    <a16:creationId xmlns:a16="http://schemas.microsoft.com/office/drawing/2014/main" id="{75EE3011-630D-49B3-8CBD-8E05BAF667A2}"/>
                  </a:ext>
                </a:extLst>
              </p:cNvPr>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4" name="Google Shape;1238;p41">
                <a:extLst>
                  <a:ext uri="{FF2B5EF4-FFF2-40B4-BE49-F238E27FC236}">
                    <a16:creationId xmlns:a16="http://schemas.microsoft.com/office/drawing/2014/main" id="{79420C72-3A00-495A-9ECD-0D90796D5C67}"/>
                  </a:ext>
                </a:extLst>
              </p:cNvPr>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25" name="Google Shape;1223;p41">
            <a:extLst>
              <a:ext uri="{FF2B5EF4-FFF2-40B4-BE49-F238E27FC236}">
                <a16:creationId xmlns:a16="http://schemas.microsoft.com/office/drawing/2014/main" id="{C3B84A7F-0F05-465D-A66C-711741BFA89F}"/>
              </a:ext>
            </a:extLst>
          </p:cNvPr>
          <p:cNvGrpSpPr/>
          <p:nvPr/>
        </p:nvGrpSpPr>
        <p:grpSpPr>
          <a:xfrm>
            <a:off x="65445" y="772263"/>
            <a:ext cx="423090" cy="493853"/>
            <a:chOff x="7638277" y="937343"/>
            <a:chExt cx="744273" cy="793950"/>
          </a:xfrm>
        </p:grpSpPr>
        <p:sp>
          <p:nvSpPr>
            <p:cNvPr id="26" name="Google Shape;1224;p41">
              <a:extLst>
                <a:ext uri="{FF2B5EF4-FFF2-40B4-BE49-F238E27FC236}">
                  <a16:creationId xmlns:a16="http://schemas.microsoft.com/office/drawing/2014/main" id="{FC5C270F-7B5C-458E-B3E2-D242FD15E610}"/>
                </a:ext>
              </a:extLst>
            </p:cNvPr>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225;p41">
              <a:extLst>
                <a:ext uri="{FF2B5EF4-FFF2-40B4-BE49-F238E27FC236}">
                  <a16:creationId xmlns:a16="http://schemas.microsoft.com/office/drawing/2014/main" id="{F482B56A-CA4F-4E9C-8744-E8EB8BBADC36}"/>
                </a:ext>
              </a:extLst>
            </p:cNvPr>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226;p41">
              <a:extLst>
                <a:ext uri="{FF2B5EF4-FFF2-40B4-BE49-F238E27FC236}">
                  <a16:creationId xmlns:a16="http://schemas.microsoft.com/office/drawing/2014/main" id="{E9B37E59-2FD3-4AB9-9C50-0865046CD4BE}"/>
                </a:ext>
              </a:extLst>
            </p:cNvPr>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1227;p41">
              <a:extLst>
                <a:ext uri="{FF2B5EF4-FFF2-40B4-BE49-F238E27FC236}">
                  <a16:creationId xmlns:a16="http://schemas.microsoft.com/office/drawing/2014/main" id="{7B2EB818-C81C-4D69-9A5F-6CD3040626BB}"/>
                </a:ext>
              </a:extLst>
            </p:cNvPr>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0" name="Google Shape;1228;p41">
              <a:extLst>
                <a:ext uri="{FF2B5EF4-FFF2-40B4-BE49-F238E27FC236}">
                  <a16:creationId xmlns:a16="http://schemas.microsoft.com/office/drawing/2014/main" id="{EFC845B4-04E3-474E-9AD8-9AC0B2534470}"/>
                </a:ext>
              </a:extLst>
            </p:cNvPr>
            <p:cNvGrpSpPr/>
            <p:nvPr/>
          </p:nvGrpSpPr>
          <p:grpSpPr>
            <a:xfrm>
              <a:off x="7638277" y="937343"/>
              <a:ext cx="744273" cy="793950"/>
              <a:chOff x="6565437" y="1588001"/>
              <a:chExt cx="744273" cy="793950"/>
            </a:xfrm>
          </p:grpSpPr>
          <p:sp>
            <p:nvSpPr>
              <p:cNvPr id="31" name="Google Shape;1229;p41">
                <a:extLst>
                  <a:ext uri="{FF2B5EF4-FFF2-40B4-BE49-F238E27FC236}">
                    <a16:creationId xmlns:a16="http://schemas.microsoft.com/office/drawing/2014/main" id="{ABC25CE4-8B52-4633-A33E-BD641A7F96B2}"/>
                  </a:ext>
                </a:extLst>
              </p:cNvPr>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1230;p41">
                <a:extLst>
                  <a:ext uri="{FF2B5EF4-FFF2-40B4-BE49-F238E27FC236}">
                    <a16:creationId xmlns:a16="http://schemas.microsoft.com/office/drawing/2014/main" id="{53A0BBF3-091A-4671-A3E5-F75208C3F300}"/>
                  </a:ext>
                </a:extLst>
              </p:cNvPr>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 name="Google Shape;1231;p41">
                <a:extLst>
                  <a:ext uri="{FF2B5EF4-FFF2-40B4-BE49-F238E27FC236}">
                    <a16:creationId xmlns:a16="http://schemas.microsoft.com/office/drawing/2014/main" id="{85C3225B-05B4-4FA4-B3C3-0BE67D6286BE}"/>
                  </a:ext>
                </a:extLst>
              </p:cNvPr>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4" name="Google Shape;1232;p41">
                <a:extLst>
                  <a:ext uri="{FF2B5EF4-FFF2-40B4-BE49-F238E27FC236}">
                    <a16:creationId xmlns:a16="http://schemas.microsoft.com/office/drawing/2014/main" id="{67725755-0A18-4962-8C04-DD603213F8FA}"/>
                  </a:ext>
                </a:extLst>
              </p:cNvPr>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 name="Google Shape;1233;p41">
                <a:extLst>
                  <a:ext uri="{FF2B5EF4-FFF2-40B4-BE49-F238E27FC236}">
                    <a16:creationId xmlns:a16="http://schemas.microsoft.com/office/drawing/2014/main" id="{D1C46868-076E-4DB3-B361-A8C02CAD7E7D}"/>
                  </a:ext>
                </a:extLst>
              </p:cNvPr>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 name="Google Shape;1234;p41">
                <a:extLst>
                  <a:ext uri="{FF2B5EF4-FFF2-40B4-BE49-F238E27FC236}">
                    <a16:creationId xmlns:a16="http://schemas.microsoft.com/office/drawing/2014/main" id="{55944C93-EF3B-4F4D-8DC7-E235CCFB1C53}"/>
                  </a:ext>
                </a:extLst>
              </p:cNvPr>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7" name="Google Shape;1235;p41">
                <a:extLst>
                  <a:ext uri="{FF2B5EF4-FFF2-40B4-BE49-F238E27FC236}">
                    <a16:creationId xmlns:a16="http://schemas.microsoft.com/office/drawing/2014/main" id="{3B889299-A830-4D50-A8A8-3AFFF153946F}"/>
                  </a:ext>
                </a:extLst>
              </p:cNvPr>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 name="Google Shape;1236;p41">
                <a:extLst>
                  <a:ext uri="{FF2B5EF4-FFF2-40B4-BE49-F238E27FC236}">
                    <a16:creationId xmlns:a16="http://schemas.microsoft.com/office/drawing/2014/main" id="{307E55D4-57A7-45FA-8563-20D47981B086}"/>
                  </a:ext>
                </a:extLst>
              </p:cNvPr>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9" name="Google Shape;1237;p41">
                <a:extLst>
                  <a:ext uri="{FF2B5EF4-FFF2-40B4-BE49-F238E27FC236}">
                    <a16:creationId xmlns:a16="http://schemas.microsoft.com/office/drawing/2014/main" id="{420C3545-95A8-4804-A609-9284B3906385}"/>
                  </a:ext>
                </a:extLst>
              </p:cNvPr>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0" name="Google Shape;1238;p41">
                <a:extLst>
                  <a:ext uri="{FF2B5EF4-FFF2-40B4-BE49-F238E27FC236}">
                    <a16:creationId xmlns:a16="http://schemas.microsoft.com/office/drawing/2014/main" id="{8923DC15-AEA8-42C6-A699-819BE6D222B6}"/>
                  </a:ext>
                </a:extLst>
              </p:cNvPr>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41" name="Google Shape;1223;p41">
            <a:extLst>
              <a:ext uri="{FF2B5EF4-FFF2-40B4-BE49-F238E27FC236}">
                <a16:creationId xmlns:a16="http://schemas.microsoft.com/office/drawing/2014/main" id="{0C71CE54-FB7D-4AF1-B387-CBC05A799F66}"/>
              </a:ext>
            </a:extLst>
          </p:cNvPr>
          <p:cNvGrpSpPr/>
          <p:nvPr/>
        </p:nvGrpSpPr>
        <p:grpSpPr>
          <a:xfrm>
            <a:off x="65445" y="1472603"/>
            <a:ext cx="460705" cy="491455"/>
            <a:chOff x="7638277" y="937343"/>
            <a:chExt cx="744273" cy="793950"/>
          </a:xfrm>
        </p:grpSpPr>
        <p:sp>
          <p:nvSpPr>
            <p:cNvPr id="42" name="Google Shape;1224;p41">
              <a:extLst>
                <a:ext uri="{FF2B5EF4-FFF2-40B4-BE49-F238E27FC236}">
                  <a16:creationId xmlns:a16="http://schemas.microsoft.com/office/drawing/2014/main" id="{B9217A73-0054-409D-95A1-F4A7C4429ED0}"/>
                </a:ext>
              </a:extLst>
            </p:cNvPr>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1225;p41">
              <a:extLst>
                <a:ext uri="{FF2B5EF4-FFF2-40B4-BE49-F238E27FC236}">
                  <a16:creationId xmlns:a16="http://schemas.microsoft.com/office/drawing/2014/main" id="{DD61741B-4EED-4FBF-8A70-F1FE9AA9683F}"/>
                </a:ext>
              </a:extLst>
            </p:cNvPr>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1226;p41">
              <a:extLst>
                <a:ext uri="{FF2B5EF4-FFF2-40B4-BE49-F238E27FC236}">
                  <a16:creationId xmlns:a16="http://schemas.microsoft.com/office/drawing/2014/main" id="{F0A043AB-25FF-4F3D-BF67-C5460E90A2AB}"/>
                </a:ext>
              </a:extLst>
            </p:cNvPr>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1227;p41">
              <a:extLst>
                <a:ext uri="{FF2B5EF4-FFF2-40B4-BE49-F238E27FC236}">
                  <a16:creationId xmlns:a16="http://schemas.microsoft.com/office/drawing/2014/main" id="{149DC728-56D9-4659-B1FE-761309887B27}"/>
                </a:ext>
              </a:extLst>
            </p:cNvPr>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46" name="Google Shape;1228;p41">
              <a:extLst>
                <a:ext uri="{FF2B5EF4-FFF2-40B4-BE49-F238E27FC236}">
                  <a16:creationId xmlns:a16="http://schemas.microsoft.com/office/drawing/2014/main" id="{9A9755F4-094A-4AC9-BDB5-113E4E3EDF21}"/>
                </a:ext>
              </a:extLst>
            </p:cNvPr>
            <p:cNvGrpSpPr/>
            <p:nvPr/>
          </p:nvGrpSpPr>
          <p:grpSpPr>
            <a:xfrm>
              <a:off x="7638277" y="937343"/>
              <a:ext cx="744273" cy="793950"/>
              <a:chOff x="6565437" y="1588001"/>
              <a:chExt cx="744273" cy="793950"/>
            </a:xfrm>
          </p:grpSpPr>
          <p:sp>
            <p:nvSpPr>
              <p:cNvPr id="47" name="Google Shape;1229;p41">
                <a:extLst>
                  <a:ext uri="{FF2B5EF4-FFF2-40B4-BE49-F238E27FC236}">
                    <a16:creationId xmlns:a16="http://schemas.microsoft.com/office/drawing/2014/main" id="{66793C62-2F1A-40E7-901F-C93DC2F6DC96}"/>
                  </a:ext>
                </a:extLst>
              </p:cNvPr>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 name="Google Shape;1230;p41">
                <a:extLst>
                  <a:ext uri="{FF2B5EF4-FFF2-40B4-BE49-F238E27FC236}">
                    <a16:creationId xmlns:a16="http://schemas.microsoft.com/office/drawing/2014/main" id="{93A70A17-459A-4C2F-A4FF-2B6104835005}"/>
                  </a:ext>
                </a:extLst>
              </p:cNvPr>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 name="Google Shape;1231;p41">
                <a:extLst>
                  <a:ext uri="{FF2B5EF4-FFF2-40B4-BE49-F238E27FC236}">
                    <a16:creationId xmlns:a16="http://schemas.microsoft.com/office/drawing/2014/main" id="{4E7D8361-8EDA-4A8B-9ED0-B5B27A268CBC}"/>
                  </a:ext>
                </a:extLst>
              </p:cNvPr>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 name="Google Shape;1232;p41">
                <a:extLst>
                  <a:ext uri="{FF2B5EF4-FFF2-40B4-BE49-F238E27FC236}">
                    <a16:creationId xmlns:a16="http://schemas.microsoft.com/office/drawing/2014/main" id="{61884E4D-5594-4B61-9DF8-D7B04F40D70D}"/>
                  </a:ext>
                </a:extLst>
              </p:cNvPr>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 name="Google Shape;1233;p41">
                <a:extLst>
                  <a:ext uri="{FF2B5EF4-FFF2-40B4-BE49-F238E27FC236}">
                    <a16:creationId xmlns:a16="http://schemas.microsoft.com/office/drawing/2014/main" id="{C9C7D47A-532F-4FBE-BAE0-2055C8534F54}"/>
                  </a:ext>
                </a:extLst>
              </p:cNvPr>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 name="Google Shape;1234;p41">
                <a:extLst>
                  <a:ext uri="{FF2B5EF4-FFF2-40B4-BE49-F238E27FC236}">
                    <a16:creationId xmlns:a16="http://schemas.microsoft.com/office/drawing/2014/main" id="{C0052F0F-72FE-4053-8C7B-5BBDE915D242}"/>
                  </a:ext>
                </a:extLst>
              </p:cNvPr>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 name="Google Shape;1235;p41">
                <a:extLst>
                  <a:ext uri="{FF2B5EF4-FFF2-40B4-BE49-F238E27FC236}">
                    <a16:creationId xmlns:a16="http://schemas.microsoft.com/office/drawing/2014/main" id="{2E0365F1-4B49-440D-9EF3-81F81BB6A6FE}"/>
                  </a:ext>
                </a:extLst>
              </p:cNvPr>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 name="Google Shape;1236;p41">
                <a:extLst>
                  <a:ext uri="{FF2B5EF4-FFF2-40B4-BE49-F238E27FC236}">
                    <a16:creationId xmlns:a16="http://schemas.microsoft.com/office/drawing/2014/main" id="{87F5DE17-A376-4B6C-B628-29A344736BEA}"/>
                  </a:ext>
                </a:extLst>
              </p:cNvPr>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5" name="Google Shape;1237;p41">
                <a:extLst>
                  <a:ext uri="{FF2B5EF4-FFF2-40B4-BE49-F238E27FC236}">
                    <a16:creationId xmlns:a16="http://schemas.microsoft.com/office/drawing/2014/main" id="{F619AC85-EE69-47BD-AE35-DF90D97432BB}"/>
                  </a:ext>
                </a:extLst>
              </p:cNvPr>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6" name="Google Shape;1238;p41">
                <a:extLst>
                  <a:ext uri="{FF2B5EF4-FFF2-40B4-BE49-F238E27FC236}">
                    <a16:creationId xmlns:a16="http://schemas.microsoft.com/office/drawing/2014/main" id="{6D7A3967-0D9B-44FF-9EBB-5DC744B0C1FD}"/>
                  </a:ext>
                </a:extLst>
              </p:cNvPr>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57" name="Google Shape;1223;p41">
            <a:extLst>
              <a:ext uri="{FF2B5EF4-FFF2-40B4-BE49-F238E27FC236}">
                <a16:creationId xmlns:a16="http://schemas.microsoft.com/office/drawing/2014/main" id="{20C1360D-2F30-48E6-9208-BD4F9F8BD023}"/>
              </a:ext>
            </a:extLst>
          </p:cNvPr>
          <p:cNvGrpSpPr/>
          <p:nvPr/>
        </p:nvGrpSpPr>
        <p:grpSpPr>
          <a:xfrm>
            <a:off x="58262" y="2954262"/>
            <a:ext cx="460705" cy="491455"/>
            <a:chOff x="7638277" y="937343"/>
            <a:chExt cx="744273" cy="793950"/>
          </a:xfrm>
        </p:grpSpPr>
        <p:sp>
          <p:nvSpPr>
            <p:cNvPr id="58" name="Google Shape;1224;p41">
              <a:extLst>
                <a:ext uri="{FF2B5EF4-FFF2-40B4-BE49-F238E27FC236}">
                  <a16:creationId xmlns:a16="http://schemas.microsoft.com/office/drawing/2014/main" id="{3928B54E-2192-4256-A6F4-C3D0F9E5769B}"/>
                </a:ext>
              </a:extLst>
            </p:cNvPr>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1225;p41">
              <a:extLst>
                <a:ext uri="{FF2B5EF4-FFF2-40B4-BE49-F238E27FC236}">
                  <a16:creationId xmlns:a16="http://schemas.microsoft.com/office/drawing/2014/main" id="{E91D54AB-7625-4A10-B09D-EB5C41A84635}"/>
                </a:ext>
              </a:extLst>
            </p:cNvPr>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1226;p41">
              <a:extLst>
                <a:ext uri="{FF2B5EF4-FFF2-40B4-BE49-F238E27FC236}">
                  <a16:creationId xmlns:a16="http://schemas.microsoft.com/office/drawing/2014/main" id="{0C525105-3CB8-4F2F-9FA0-5AA2B286875F}"/>
                </a:ext>
              </a:extLst>
            </p:cNvPr>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1227;p41">
              <a:extLst>
                <a:ext uri="{FF2B5EF4-FFF2-40B4-BE49-F238E27FC236}">
                  <a16:creationId xmlns:a16="http://schemas.microsoft.com/office/drawing/2014/main" id="{CC6C54FF-4D74-464C-93AA-CB37756D526E}"/>
                </a:ext>
              </a:extLst>
            </p:cNvPr>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62" name="Google Shape;1228;p41">
              <a:extLst>
                <a:ext uri="{FF2B5EF4-FFF2-40B4-BE49-F238E27FC236}">
                  <a16:creationId xmlns:a16="http://schemas.microsoft.com/office/drawing/2014/main" id="{64023AA7-19AF-4069-A5E1-616D6BEA37F5}"/>
                </a:ext>
              </a:extLst>
            </p:cNvPr>
            <p:cNvGrpSpPr/>
            <p:nvPr/>
          </p:nvGrpSpPr>
          <p:grpSpPr>
            <a:xfrm>
              <a:off x="7638277" y="937343"/>
              <a:ext cx="744273" cy="793950"/>
              <a:chOff x="6565437" y="1588001"/>
              <a:chExt cx="744273" cy="793950"/>
            </a:xfrm>
          </p:grpSpPr>
          <p:sp>
            <p:nvSpPr>
              <p:cNvPr id="63" name="Google Shape;1229;p41">
                <a:extLst>
                  <a:ext uri="{FF2B5EF4-FFF2-40B4-BE49-F238E27FC236}">
                    <a16:creationId xmlns:a16="http://schemas.microsoft.com/office/drawing/2014/main" id="{06E06D84-225A-4FA7-8F85-2B02C5498F62}"/>
                  </a:ext>
                </a:extLst>
              </p:cNvPr>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4" name="Google Shape;1230;p41">
                <a:extLst>
                  <a:ext uri="{FF2B5EF4-FFF2-40B4-BE49-F238E27FC236}">
                    <a16:creationId xmlns:a16="http://schemas.microsoft.com/office/drawing/2014/main" id="{ABDE5F88-9DEC-4FDA-9ED8-FDE4527ED992}"/>
                  </a:ext>
                </a:extLst>
              </p:cNvPr>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5" name="Google Shape;1231;p41">
                <a:extLst>
                  <a:ext uri="{FF2B5EF4-FFF2-40B4-BE49-F238E27FC236}">
                    <a16:creationId xmlns:a16="http://schemas.microsoft.com/office/drawing/2014/main" id="{5377BCC8-5D52-4A99-9435-F5362F7C481D}"/>
                  </a:ext>
                </a:extLst>
              </p:cNvPr>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6" name="Google Shape;1232;p41">
                <a:extLst>
                  <a:ext uri="{FF2B5EF4-FFF2-40B4-BE49-F238E27FC236}">
                    <a16:creationId xmlns:a16="http://schemas.microsoft.com/office/drawing/2014/main" id="{7534EF29-8FBC-47D9-9D56-56DE2BC518B6}"/>
                  </a:ext>
                </a:extLst>
              </p:cNvPr>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7" name="Google Shape;1233;p41">
                <a:extLst>
                  <a:ext uri="{FF2B5EF4-FFF2-40B4-BE49-F238E27FC236}">
                    <a16:creationId xmlns:a16="http://schemas.microsoft.com/office/drawing/2014/main" id="{9C23C262-D1C0-456B-A5E0-7185A4425FC7}"/>
                  </a:ext>
                </a:extLst>
              </p:cNvPr>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 name="Google Shape;1234;p41">
                <a:extLst>
                  <a:ext uri="{FF2B5EF4-FFF2-40B4-BE49-F238E27FC236}">
                    <a16:creationId xmlns:a16="http://schemas.microsoft.com/office/drawing/2014/main" id="{BFA5940E-9D1F-4E7B-B77D-384BAFFDDB5F}"/>
                  </a:ext>
                </a:extLst>
              </p:cNvPr>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9" name="Google Shape;1235;p41">
                <a:extLst>
                  <a:ext uri="{FF2B5EF4-FFF2-40B4-BE49-F238E27FC236}">
                    <a16:creationId xmlns:a16="http://schemas.microsoft.com/office/drawing/2014/main" id="{458F9284-E6BA-4207-B71B-378E2633250E}"/>
                  </a:ext>
                </a:extLst>
              </p:cNvPr>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0" name="Google Shape;1236;p41">
                <a:extLst>
                  <a:ext uri="{FF2B5EF4-FFF2-40B4-BE49-F238E27FC236}">
                    <a16:creationId xmlns:a16="http://schemas.microsoft.com/office/drawing/2014/main" id="{1C1F9050-A7B5-4C73-80D7-CC259B7AC545}"/>
                  </a:ext>
                </a:extLst>
              </p:cNvPr>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1" name="Google Shape;1237;p41">
                <a:extLst>
                  <a:ext uri="{FF2B5EF4-FFF2-40B4-BE49-F238E27FC236}">
                    <a16:creationId xmlns:a16="http://schemas.microsoft.com/office/drawing/2014/main" id="{C527741A-5E30-4DF1-838B-79D54B873B6C}"/>
                  </a:ext>
                </a:extLst>
              </p:cNvPr>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2" name="Google Shape;1238;p41">
                <a:extLst>
                  <a:ext uri="{FF2B5EF4-FFF2-40B4-BE49-F238E27FC236}">
                    <a16:creationId xmlns:a16="http://schemas.microsoft.com/office/drawing/2014/main" id="{199674EA-A9F1-49B1-AAEF-8CA7ED4E22F8}"/>
                  </a:ext>
                </a:extLst>
              </p:cNvPr>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73" name="Google Shape;1223;p41">
            <a:extLst>
              <a:ext uri="{FF2B5EF4-FFF2-40B4-BE49-F238E27FC236}">
                <a16:creationId xmlns:a16="http://schemas.microsoft.com/office/drawing/2014/main" id="{4F7FBDCA-CCFB-48BD-BAF1-70506DDA6B71}"/>
              </a:ext>
            </a:extLst>
          </p:cNvPr>
          <p:cNvGrpSpPr/>
          <p:nvPr/>
        </p:nvGrpSpPr>
        <p:grpSpPr>
          <a:xfrm>
            <a:off x="69013" y="2186183"/>
            <a:ext cx="460705" cy="491455"/>
            <a:chOff x="7638277" y="937343"/>
            <a:chExt cx="744273" cy="793950"/>
          </a:xfrm>
        </p:grpSpPr>
        <p:sp>
          <p:nvSpPr>
            <p:cNvPr id="74" name="Google Shape;1224;p41">
              <a:extLst>
                <a:ext uri="{FF2B5EF4-FFF2-40B4-BE49-F238E27FC236}">
                  <a16:creationId xmlns:a16="http://schemas.microsoft.com/office/drawing/2014/main" id="{08013183-2AB7-4C12-8CC5-94D66482B255}"/>
                </a:ext>
              </a:extLst>
            </p:cNvPr>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1225;p41">
              <a:extLst>
                <a:ext uri="{FF2B5EF4-FFF2-40B4-BE49-F238E27FC236}">
                  <a16:creationId xmlns:a16="http://schemas.microsoft.com/office/drawing/2014/main" id="{CD820D02-2D3D-4D43-9988-5279C7DB1FA5}"/>
                </a:ext>
              </a:extLst>
            </p:cNvPr>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226;p41">
              <a:extLst>
                <a:ext uri="{FF2B5EF4-FFF2-40B4-BE49-F238E27FC236}">
                  <a16:creationId xmlns:a16="http://schemas.microsoft.com/office/drawing/2014/main" id="{ACC7A7C6-67DF-4D70-944C-1BF72EAE206F}"/>
                </a:ext>
              </a:extLst>
            </p:cNvPr>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227;p41">
              <a:extLst>
                <a:ext uri="{FF2B5EF4-FFF2-40B4-BE49-F238E27FC236}">
                  <a16:creationId xmlns:a16="http://schemas.microsoft.com/office/drawing/2014/main" id="{2AAF77C8-F31D-454A-A069-FE82DEBC61B1}"/>
                </a:ext>
              </a:extLst>
            </p:cNvPr>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78" name="Google Shape;1228;p41">
              <a:extLst>
                <a:ext uri="{FF2B5EF4-FFF2-40B4-BE49-F238E27FC236}">
                  <a16:creationId xmlns:a16="http://schemas.microsoft.com/office/drawing/2014/main" id="{83378E59-ED0B-4A19-8922-04B81B8D4504}"/>
                </a:ext>
              </a:extLst>
            </p:cNvPr>
            <p:cNvGrpSpPr/>
            <p:nvPr/>
          </p:nvGrpSpPr>
          <p:grpSpPr>
            <a:xfrm>
              <a:off x="7638277" y="937343"/>
              <a:ext cx="744273" cy="793950"/>
              <a:chOff x="6565437" y="1588001"/>
              <a:chExt cx="744273" cy="793950"/>
            </a:xfrm>
          </p:grpSpPr>
          <p:sp>
            <p:nvSpPr>
              <p:cNvPr id="79" name="Google Shape;1229;p41">
                <a:extLst>
                  <a:ext uri="{FF2B5EF4-FFF2-40B4-BE49-F238E27FC236}">
                    <a16:creationId xmlns:a16="http://schemas.microsoft.com/office/drawing/2014/main" id="{CE6D527C-7148-4CD4-938F-2DC8CFBAFFC8}"/>
                  </a:ext>
                </a:extLst>
              </p:cNvPr>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0" name="Google Shape;1230;p41">
                <a:extLst>
                  <a:ext uri="{FF2B5EF4-FFF2-40B4-BE49-F238E27FC236}">
                    <a16:creationId xmlns:a16="http://schemas.microsoft.com/office/drawing/2014/main" id="{BEE813EE-7F31-433B-A209-AECADD7ED272}"/>
                  </a:ext>
                </a:extLst>
              </p:cNvPr>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1" name="Google Shape;1231;p41">
                <a:extLst>
                  <a:ext uri="{FF2B5EF4-FFF2-40B4-BE49-F238E27FC236}">
                    <a16:creationId xmlns:a16="http://schemas.microsoft.com/office/drawing/2014/main" id="{6B488D63-DF53-48DA-88F6-638EFC3F44EB}"/>
                  </a:ext>
                </a:extLst>
              </p:cNvPr>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2" name="Google Shape;1232;p41">
                <a:extLst>
                  <a:ext uri="{FF2B5EF4-FFF2-40B4-BE49-F238E27FC236}">
                    <a16:creationId xmlns:a16="http://schemas.microsoft.com/office/drawing/2014/main" id="{53FDE755-76DC-440E-B61C-021B89DE3E93}"/>
                  </a:ext>
                </a:extLst>
              </p:cNvPr>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3" name="Google Shape;1233;p41">
                <a:extLst>
                  <a:ext uri="{FF2B5EF4-FFF2-40B4-BE49-F238E27FC236}">
                    <a16:creationId xmlns:a16="http://schemas.microsoft.com/office/drawing/2014/main" id="{BD7B8AF5-158A-4552-8364-5CB08651B8A9}"/>
                  </a:ext>
                </a:extLst>
              </p:cNvPr>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4" name="Google Shape;1234;p41">
                <a:extLst>
                  <a:ext uri="{FF2B5EF4-FFF2-40B4-BE49-F238E27FC236}">
                    <a16:creationId xmlns:a16="http://schemas.microsoft.com/office/drawing/2014/main" id="{975A879B-D335-4B94-8F60-19CAA8093CC3}"/>
                  </a:ext>
                </a:extLst>
              </p:cNvPr>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5" name="Google Shape;1235;p41">
                <a:extLst>
                  <a:ext uri="{FF2B5EF4-FFF2-40B4-BE49-F238E27FC236}">
                    <a16:creationId xmlns:a16="http://schemas.microsoft.com/office/drawing/2014/main" id="{6A983F8A-552D-43C4-979D-27AAEAB65F7F}"/>
                  </a:ext>
                </a:extLst>
              </p:cNvPr>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6" name="Google Shape;1236;p41">
                <a:extLst>
                  <a:ext uri="{FF2B5EF4-FFF2-40B4-BE49-F238E27FC236}">
                    <a16:creationId xmlns:a16="http://schemas.microsoft.com/office/drawing/2014/main" id="{3EAF5912-F0B8-4F2D-95DA-F6CE5AF4E0DA}"/>
                  </a:ext>
                </a:extLst>
              </p:cNvPr>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7" name="Google Shape;1237;p41">
                <a:extLst>
                  <a:ext uri="{FF2B5EF4-FFF2-40B4-BE49-F238E27FC236}">
                    <a16:creationId xmlns:a16="http://schemas.microsoft.com/office/drawing/2014/main" id="{707DEA87-756E-416A-BF88-896433D04DC6}"/>
                  </a:ext>
                </a:extLst>
              </p:cNvPr>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8" name="Google Shape;1238;p41">
                <a:extLst>
                  <a:ext uri="{FF2B5EF4-FFF2-40B4-BE49-F238E27FC236}">
                    <a16:creationId xmlns:a16="http://schemas.microsoft.com/office/drawing/2014/main" id="{D898BFF9-16CA-4763-9755-466E20D7535B}"/>
                  </a:ext>
                </a:extLst>
              </p:cNvPr>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359351740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217809-3822-44A3-99A3-47DF227B6E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8" name="TextBox 7">
            <a:extLst>
              <a:ext uri="{FF2B5EF4-FFF2-40B4-BE49-F238E27FC236}">
                <a16:creationId xmlns:a16="http://schemas.microsoft.com/office/drawing/2014/main" id="{23619244-1C8E-4FE3-AEF1-79052A6696A4}"/>
              </a:ext>
            </a:extLst>
          </p:cNvPr>
          <p:cNvSpPr txBox="1"/>
          <p:nvPr/>
        </p:nvSpPr>
        <p:spPr>
          <a:xfrm>
            <a:off x="476249" y="268760"/>
            <a:ext cx="8160546" cy="4739759"/>
          </a:xfrm>
          <a:prstGeom prst="rect">
            <a:avLst/>
          </a:prstGeom>
          <a:noFill/>
        </p:spPr>
        <p:txBody>
          <a:bodyPr wrap="square">
            <a:spAutoFit/>
          </a:bodyPr>
          <a:lstStyle/>
          <a:p>
            <a:pPr marL="0">
              <a:spcBef>
                <a:spcPts val="0"/>
              </a:spcBef>
            </a:pPr>
            <a:r>
              <a:rPr lang="en-US" sz="1600" i="1" dirty="0">
                <a:latin typeface="Times New Roman" panose="02020603050405020304" pitchFamily="18" charset="0"/>
              </a:rPr>
              <a:t>Cluster 2 has second highest percentage of customers who signed up for payroll services, which means there are a greater number of working-class customers. These customers can be targeted for credit card as the percentage of customers opted for credit card is comparatively less (15%).</a:t>
            </a:r>
            <a:r>
              <a:rPr lang="en-US" sz="1800" i="1" dirty="0">
                <a:latin typeface="Times New Roman" panose="02020603050405020304" pitchFamily="18" charset="0"/>
              </a:rPr>
              <a:t> </a:t>
            </a:r>
            <a:endParaRPr lang="en-IN" sz="1200" dirty="0"/>
          </a:p>
          <a:p>
            <a:pPr marL="0">
              <a:spcBef>
                <a:spcPts val="0"/>
              </a:spcBef>
            </a:pPr>
            <a:endParaRPr lang="en-IN" sz="1800" i="1" dirty="0">
              <a:latin typeface="Times New Roman" panose="02020603050405020304" pitchFamily="18" charset="0"/>
            </a:endParaRPr>
          </a:p>
          <a:p>
            <a:pPr marL="0">
              <a:spcBef>
                <a:spcPts val="0"/>
              </a:spcBef>
            </a:pPr>
            <a:r>
              <a:rPr lang="en-US" sz="1600" i="1" dirty="0">
                <a:latin typeface="Times New Roman" panose="02020603050405020304" pitchFamily="18" charset="0"/>
              </a:rPr>
              <a:t>Cluster 3 is the most loyal customer base among the clusters. Customers in this cluster opted for maximum number of services and highest percentage of products. These customers can be targeted for wealth management as it the least opted service in the cluster, as well as the deposit balance is fairly affluent (3,530 CAD).</a:t>
            </a:r>
            <a:r>
              <a:rPr lang="en-IN" sz="1800" i="1" dirty="0">
                <a:latin typeface="Times New Roman" panose="02020603050405020304" pitchFamily="18" charset="0"/>
              </a:rPr>
              <a:t> </a:t>
            </a:r>
          </a:p>
          <a:p>
            <a:pPr marL="0">
              <a:spcBef>
                <a:spcPts val="0"/>
              </a:spcBef>
            </a:pPr>
            <a:endParaRPr lang="en-IN" sz="1800" i="1" dirty="0">
              <a:latin typeface="Times New Roman" panose="02020603050405020304" pitchFamily="18" charset="0"/>
            </a:endParaRPr>
          </a:p>
          <a:p>
            <a:pPr marL="0">
              <a:spcBef>
                <a:spcPts val="0"/>
              </a:spcBef>
            </a:pPr>
            <a:r>
              <a:rPr lang="en-US" sz="1600" i="1" dirty="0">
                <a:latin typeface="Times New Roman" panose="02020603050405020304" pitchFamily="18" charset="0"/>
              </a:rPr>
              <a:t>Cluster 4 has affluent customers with highest deposit balance. Customers in this cluster can be targeted for wealth management.</a:t>
            </a:r>
            <a:endParaRPr lang="en-US" sz="1800" i="1" dirty="0">
              <a:latin typeface="Times New Roman" panose="02020603050405020304" pitchFamily="18" charset="0"/>
            </a:endParaRPr>
          </a:p>
          <a:p>
            <a:pPr marL="0">
              <a:spcBef>
                <a:spcPts val="0"/>
              </a:spcBef>
            </a:pPr>
            <a:endParaRPr lang="en-US" sz="1800" i="1" dirty="0">
              <a:latin typeface="Times New Roman" panose="02020603050405020304" pitchFamily="18" charset="0"/>
            </a:endParaRPr>
          </a:p>
          <a:p>
            <a:pPr marL="0">
              <a:spcBef>
                <a:spcPts val="0"/>
              </a:spcBef>
            </a:pPr>
            <a:r>
              <a:rPr lang="en-US" sz="1600" i="1" dirty="0">
                <a:latin typeface="Times New Roman" panose="02020603050405020304" pitchFamily="18" charset="0"/>
              </a:rPr>
              <a:t>According to industry estimates, the Okanagan Valley real estate market is set to increase at 5% in 2021 . Besides, the average sales price in Kelowna for the year 2020 increased 5.6% to 553,175 CAD from 523,832 CAD in 2019. Target cluster 2 &amp; 3 for mortgage services as majority of  customers from those clusters are from Kelowna and other Okanagan cities. </a:t>
            </a:r>
          </a:p>
          <a:p>
            <a:pPr marL="0">
              <a:spcBef>
                <a:spcPts val="0"/>
              </a:spcBef>
            </a:pPr>
            <a:endParaRPr lang="en-US" sz="1800" i="1" dirty="0">
              <a:latin typeface="Times New Roman" panose="02020603050405020304" pitchFamily="18" charset="0"/>
            </a:endParaRPr>
          </a:p>
          <a:p>
            <a:pPr marL="0">
              <a:spcBef>
                <a:spcPts val="0"/>
              </a:spcBef>
            </a:pPr>
            <a:endParaRPr lang="en-IN" sz="1800" i="1" dirty="0">
              <a:latin typeface="Times New Roman" panose="02020603050405020304" pitchFamily="18" charset="0"/>
            </a:endParaRPr>
          </a:p>
        </p:txBody>
      </p:sp>
      <p:grpSp>
        <p:nvGrpSpPr>
          <p:cNvPr id="9" name="Google Shape;1223;p41">
            <a:extLst>
              <a:ext uri="{FF2B5EF4-FFF2-40B4-BE49-F238E27FC236}">
                <a16:creationId xmlns:a16="http://schemas.microsoft.com/office/drawing/2014/main" id="{CFC59720-9A9C-42DB-A2F6-40181FFA68D8}"/>
              </a:ext>
            </a:extLst>
          </p:cNvPr>
          <p:cNvGrpSpPr/>
          <p:nvPr/>
        </p:nvGrpSpPr>
        <p:grpSpPr>
          <a:xfrm>
            <a:off x="15545" y="229630"/>
            <a:ext cx="460705" cy="491455"/>
            <a:chOff x="7638277" y="937343"/>
            <a:chExt cx="744273" cy="793950"/>
          </a:xfrm>
        </p:grpSpPr>
        <p:sp>
          <p:nvSpPr>
            <p:cNvPr id="10" name="Google Shape;1224;p41">
              <a:extLst>
                <a:ext uri="{FF2B5EF4-FFF2-40B4-BE49-F238E27FC236}">
                  <a16:creationId xmlns:a16="http://schemas.microsoft.com/office/drawing/2014/main" id="{3E0A148E-0315-4734-A076-AB37952C0D9D}"/>
                </a:ext>
              </a:extLst>
            </p:cNvPr>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225;p41">
              <a:extLst>
                <a:ext uri="{FF2B5EF4-FFF2-40B4-BE49-F238E27FC236}">
                  <a16:creationId xmlns:a16="http://schemas.microsoft.com/office/drawing/2014/main" id="{CEBB7DF6-5B2A-44CB-9D10-C6CE462FF6D6}"/>
                </a:ext>
              </a:extLst>
            </p:cNvPr>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226;p41">
              <a:extLst>
                <a:ext uri="{FF2B5EF4-FFF2-40B4-BE49-F238E27FC236}">
                  <a16:creationId xmlns:a16="http://schemas.microsoft.com/office/drawing/2014/main" id="{509FC061-A077-4A30-84A0-415B1C29BB5B}"/>
                </a:ext>
              </a:extLst>
            </p:cNvPr>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227;p41">
              <a:extLst>
                <a:ext uri="{FF2B5EF4-FFF2-40B4-BE49-F238E27FC236}">
                  <a16:creationId xmlns:a16="http://schemas.microsoft.com/office/drawing/2014/main" id="{FCCB435C-6612-4FF1-A09C-668B76AB6E62}"/>
                </a:ext>
              </a:extLst>
            </p:cNvPr>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4" name="Google Shape;1228;p41">
              <a:extLst>
                <a:ext uri="{FF2B5EF4-FFF2-40B4-BE49-F238E27FC236}">
                  <a16:creationId xmlns:a16="http://schemas.microsoft.com/office/drawing/2014/main" id="{385BE0E3-A622-49D9-85F8-13E80ACDE1DC}"/>
                </a:ext>
              </a:extLst>
            </p:cNvPr>
            <p:cNvGrpSpPr/>
            <p:nvPr/>
          </p:nvGrpSpPr>
          <p:grpSpPr>
            <a:xfrm>
              <a:off x="7638277" y="937343"/>
              <a:ext cx="744273" cy="793950"/>
              <a:chOff x="6565437" y="1588001"/>
              <a:chExt cx="744273" cy="793950"/>
            </a:xfrm>
          </p:grpSpPr>
          <p:sp>
            <p:nvSpPr>
              <p:cNvPr id="15" name="Google Shape;1229;p41">
                <a:extLst>
                  <a:ext uri="{FF2B5EF4-FFF2-40B4-BE49-F238E27FC236}">
                    <a16:creationId xmlns:a16="http://schemas.microsoft.com/office/drawing/2014/main" id="{D3B5BF13-0845-4616-AF0F-2FD56E129430}"/>
                  </a:ext>
                </a:extLst>
              </p:cNvPr>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230;p41">
                <a:extLst>
                  <a:ext uri="{FF2B5EF4-FFF2-40B4-BE49-F238E27FC236}">
                    <a16:creationId xmlns:a16="http://schemas.microsoft.com/office/drawing/2014/main" id="{CE77313D-65ED-4AA4-86C7-FECA844FC06F}"/>
                  </a:ext>
                </a:extLst>
              </p:cNvPr>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231;p41">
                <a:extLst>
                  <a:ext uri="{FF2B5EF4-FFF2-40B4-BE49-F238E27FC236}">
                    <a16:creationId xmlns:a16="http://schemas.microsoft.com/office/drawing/2014/main" id="{9A877C92-8EB9-429A-BAB7-9D371D6A0B7E}"/>
                  </a:ext>
                </a:extLst>
              </p:cNvPr>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232;p41">
                <a:extLst>
                  <a:ext uri="{FF2B5EF4-FFF2-40B4-BE49-F238E27FC236}">
                    <a16:creationId xmlns:a16="http://schemas.microsoft.com/office/drawing/2014/main" id="{AE458C9D-C52B-4518-919B-A0808D148F57}"/>
                  </a:ext>
                </a:extLst>
              </p:cNvPr>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233;p41">
                <a:extLst>
                  <a:ext uri="{FF2B5EF4-FFF2-40B4-BE49-F238E27FC236}">
                    <a16:creationId xmlns:a16="http://schemas.microsoft.com/office/drawing/2014/main" id="{FF7C3531-7E76-4A87-8B39-BFE6DBB1BF8C}"/>
                  </a:ext>
                </a:extLst>
              </p:cNvPr>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234;p41">
                <a:extLst>
                  <a:ext uri="{FF2B5EF4-FFF2-40B4-BE49-F238E27FC236}">
                    <a16:creationId xmlns:a16="http://schemas.microsoft.com/office/drawing/2014/main" id="{6391BB76-9047-4BEA-A849-8C82E96B29B2}"/>
                  </a:ext>
                </a:extLst>
              </p:cNvPr>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235;p41">
                <a:extLst>
                  <a:ext uri="{FF2B5EF4-FFF2-40B4-BE49-F238E27FC236}">
                    <a16:creationId xmlns:a16="http://schemas.microsoft.com/office/drawing/2014/main" id="{6CF0D915-7C44-4EC8-B696-A86E3A317C4C}"/>
                  </a:ext>
                </a:extLst>
              </p:cNvPr>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 name="Google Shape;1236;p41">
                <a:extLst>
                  <a:ext uri="{FF2B5EF4-FFF2-40B4-BE49-F238E27FC236}">
                    <a16:creationId xmlns:a16="http://schemas.microsoft.com/office/drawing/2014/main" id="{E7F87EF0-2FDB-405F-9F39-2CFC7AF1FAB3}"/>
                  </a:ext>
                </a:extLst>
              </p:cNvPr>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3" name="Google Shape;1237;p41">
                <a:extLst>
                  <a:ext uri="{FF2B5EF4-FFF2-40B4-BE49-F238E27FC236}">
                    <a16:creationId xmlns:a16="http://schemas.microsoft.com/office/drawing/2014/main" id="{75EE3011-630D-49B3-8CBD-8E05BAF667A2}"/>
                  </a:ext>
                </a:extLst>
              </p:cNvPr>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4" name="Google Shape;1238;p41">
                <a:extLst>
                  <a:ext uri="{FF2B5EF4-FFF2-40B4-BE49-F238E27FC236}">
                    <a16:creationId xmlns:a16="http://schemas.microsoft.com/office/drawing/2014/main" id="{79420C72-3A00-495A-9ECD-0D90796D5C67}"/>
                  </a:ext>
                </a:extLst>
              </p:cNvPr>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41" name="Google Shape;1223;p41">
            <a:extLst>
              <a:ext uri="{FF2B5EF4-FFF2-40B4-BE49-F238E27FC236}">
                <a16:creationId xmlns:a16="http://schemas.microsoft.com/office/drawing/2014/main" id="{0C71CE54-FB7D-4AF1-B387-CBC05A799F66}"/>
              </a:ext>
            </a:extLst>
          </p:cNvPr>
          <p:cNvGrpSpPr/>
          <p:nvPr/>
        </p:nvGrpSpPr>
        <p:grpSpPr>
          <a:xfrm>
            <a:off x="26526" y="1290639"/>
            <a:ext cx="460705" cy="491455"/>
            <a:chOff x="7638277" y="937343"/>
            <a:chExt cx="744273" cy="793950"/>
          </a:xfrm>
        </p:grpSpPr>
        <p:sp>
          <p:nvSpPr>
            <p:cNvPr id="42" name="Google Shape;1224;p41">
              <a:extLst>
                <a:ext uri="{FF2B5EF4-FFF2-40B4-BE49-F238E27FC236}">
                  <a16:creationId xmlns:a16="http://schemas.microsoft.com/office/drawing/2014/main" id="{B9217A73-0054-409D-95A1-F4A7C4429ED0}"/>
                </a:ext>
              </a:extLst>
            </p:cNvPr>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1225;p41">
              <a:extLst>
                <a:ext uri="{FF2B5EF4-FFF2-40B4-BE49-F238E27FC236}">
                  <a16:creationId xmlns:a16="http://schemas.microsoft.com/office/drawing/2014/main" id="{DD61741B-4EED-4FBF-8A70-F1FE9AA9683F}"/>
                </a:ext>
              </a:extLst>
            </p:cNvPr>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1226;p41">
              <a:extLst>
                <a:ext uri="{FF2B5EF4-FFF2-40B4-BE49-F238E27FC236}">
                  <a16:creationId xmlns:a16="http://schemas.microsoft.com/office/drawing/2014/main" id="{F0A043AB-25FF-4F3D-BF67-C5460E90A2AB}"/>
                </a:ext>
              </a:extLst>
            </p:cNvPr>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1227;p41">
              <a:extLst>
                <a:ext uri="{FF2B5EF4-FFF2-40B4-BE49-F238E27FC236}">
                  <a16:creationId xmlns:a16="http://schemas.microsoft.com/office/drawing/2014/main" id="{149DC728-56D9-4659-B1FE-761309887B27}"/>
                </a:ext>
              </a:extLst>
            </p:cNvPr>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46" name="Google Shape;1228;p41">
              <a:extLst>
                <a:ext uri="{FF2B5EF4-FFF2-40B4-BE49-F238E27FC236}">
                  <a16:creationId xmlns:a16="http://schemas.microsoft.com/office/drawing/2014/main" id="{9A9755F4-094A-4AC9-BDB5-113E4E3EDF21}"/>
                </a:ext>
              </a:extLst>
            </p:cNvPr>
            <p:cNvGrpSpPr/>
            <p:nvPr/>
          </p:nvGrpSpPr>
          <p:grpSpPr>
            <a:xfrm>
              <a:off x="7638277" y="937343"/>
              <a:ext cx="744273" cy="793950"/>
              <a:chOff x="6565437" y="1588001"/>
              <a:chExt cx="744273" cy="793950"/>
            </a:xfrm>
          </p:grpSpPr>
          <p:sp>
            <p:nvSpPr>
              <p:cNvPr id="47" name="Google Shape;1229;p41">
                <a:extLst>
                  <a:ext uri="{FF2B5EF4-FFF2-40B4-BE49-F238E27FC236}">
                    <a16:creationId xmlns:a16="http://schemas.microsoft.com/office/drawing/2014/main" id="{66793C62-2F1A-40E7-901F-C93DC2F6DC96}"/>
                  </a:ext>
                </a:extLst>
              </p:cNvPr>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 name="Google Shape;1230;p41">
                <a:extLst>
                  <a:ext uri="{FF2B5EF4-FFF2-40B4-BE49-F238E27FC236}">
                    <a16:creationId xmlns:a16="http://schemas.microsoft.com/office/drawing/2014/main" id="{93A70A17-459A-4C2F-A4FF-2B6104835005}"/>
                  </a:ext>
                </a:extLst>
              </p:cNvPr>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 name="Google Shape;1231;p41">
                <a:extLst>
                  <a:ext uri="{FF2B5EF4-FFF2-40B4-BE49-F238E27FC236}">
                    <a16:creationId xmlns:a16="http://schemas.microsoft.com/office/drawing/2014/main" id="{4E7D8361-8EDA-4A8B-9ED0-B5B27A268CBC}"/>
                  </a:ext>
                </a:extLst>
              </p:cNvPr>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 name="Google Shape;1232;p41">
                <a:extLst>
                  <a:ext uri="{FF2B5EF4-FFF2-40B4-BE49-F238E27FC236}">
                    <a16:creationId xmlns:a16="http://schemas.microsoft.com/office/drawing/2014/main" id="{61884E4D-5594-4B61-9DF8-D7B04F40D70D}"/>
                  </a:ext>
                </a:extLst>
              </p:cNvPr>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 name="Google Shape;1233;p41">
                <a:extLst>
                  <a:ext uri="{FF2B5EF4-FFF2-40B4-BE49-F238E27FC236}">
                    <a16:creationId xmlns:a16="http://schemas.microsoft.com/office/drawing/2014/main" id="{C9C7D47A-532F-4FBE-BAE0-2055C8534F54}"/>
                  </a:ext>
                </a:extLst>
              </p:cNvPr>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 name="Google Shape;1234;p41">
                <a:extLst>
                  <a:ext uri="{FF2B5EF4-FFF2-40B4-BE49-F238E27FC236}">
                    <a16:creationId xmlns:a16="http://schemas.microsoft.com/office/drawing/2014/main" id="{C0052F0F-72FE-4053-8C7B-5BBDE915D242}"/>
                  </a:ext>
                </a:extLst>
              </p:cNvPr>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 name="Google Shape;1235;p41">
                <a:extLst>
                  <a:ext uri="{FF2B5EF4-FFF2-40B4-BE49-F238E27FC236}">
                    <a16:creationId xmlns:a16="http://schemas.microsoft.com/office/drawing/2014/main" id="{2E0365F1-4B49-440D-9EF3-81F81BB6A6FE}"/>
                  </a:ext>
                </a:extLst>
              </p:cNvPr>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 name="Google Shape;1236;p41">
                <a:extLst>
                  <a:ext uri="{FF2B5EF4-FFF2-40B4-BE49-F238E27FC236}">
                    <a16:creationId xmlns:a16="http://schemas.microsoft.com/office/drawing/2014/main" id="{87F5DE17-A376-4B6C-B628-29A344736BEA}"/>
                  </a:ext>
                </a:extLst>
              </p:cNvPr>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5" name="Google Shape;1237;p41">
                <a:extLst>
                  <a:ext uri="{FF2B5EF4-FFF2-40B4-BE49-F238E27FC236}">
                    <a16:creationId xmlns:a16="http://schemas.microsoft.com/office/drawing/2014/main" id="{F619AC85-EE69-47BD-AE35-DF90D97432BB}"/>
                  </a:ext>
                </a:extLst>
              </p:cNvPr>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6" name="Google Shape;1238;p41">
                <a:extLst>
                  <a:ext uri="{FF2B5EF4-FFF2-40B4-BE49-F238E27FC236}">
                    <a16:creationId xmlns:a16="http://schemas.microsoft.com/office/drawing/2014/main" id="{6D7A3967-0D9B-44FF-9EBB-5DC744B0C1FD}"/>
                  </a:ext>
                </a:extLst>
              </p:cNvPr>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57" name="Google Shape;1223;p41">
            <a:extLst>
              <a:ext uri="{FF2B5EF4-FFF2-40B4-BE49-F238E27FC236}">
                <a16:creationId xmlns:a16="http://schemas.microsoft.com/office/drawing/2014/main" id="{20C1360D-2F30-48E6-9208-BD4F9F8BD023}"/>
              </a:ext>
            </a:extLst>
          </p:cNvPr>
          <p:cNvGrpSpPr/>
          <p:nvPr/>
        </p:nvGrpSpPr>
        <p:grpSpPr>
          <a:xfrm>
            <a:off x="35946" y="3307254"/>
            <a:ext cx="460705" cy="491455"/>
            <a:chOff x="7638277" y="937343"/>
            <a:chExt cx="744273" cy="793950"/>
          </a:xfrm>
        </p:grpSpPr>
        <p:sp>
          <p:nvSpPr>
            <p:cNvPr id="58" name="Google Shape;1224;p41">
              <a:extLst>
                <a:ext uri="{FF2B5EF4-FFF2-40B4-BE49-F238E27FC236}">
                  <a16:creationId xmlns:a16="http://schemas.microsoft.com/office/drawing/2014/main" id="{3928B54E-2192-4256-A6F4-C3D0F9E5769B}"/>
                </a:ext>
              </a:extLst>
            </p:cNvPr>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1225;p41">
              <a:extLst>
                <a:ext uri="{FF2B5EF4-FFF2-40B4-BE49-F238E27FC236}">
                  <a16:creationId xmlns:a16="http://schemas.microsoft.com/office/drawing/2014/main" id="{E91D54AB-7625-4A10-B09D-EB5C41A84635}"/>
                </a:ext>
              </a:extLst>
            </p:cNvPr>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1226;p41">
              <a:extLst>
                <a:ext uri="{FF2B5EF4-FFF2-40B4-BE49-F238E27FC236}">
                  <a16:creationId xmlns:a16="http://schemas.microsoft.com/office/drawing/2014/main" id="{0C525105-3CB8-4F2F-9FA0-5AA2B286875F}"/>
                </a:ext>
              </a:extLst>
            </p:cNvPr>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1227;p41">
              <a:extLst>
                <a:ext uri="{FF2B5EF4-FFF2-40B4-BE49-F238E27FC236}">
                  <a16:creationId xmlns:a16="http://schemas.microsoft.com/office/drawing/2014/main" id="{CC6C54FF-4D74-464C-93AA-CB37756D526E}"/>
                </a:ext>
              </a:extLst>
            </p:cNvPr>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62" name="Google Shape;1228;p41">
              <a:extLst>
                <a:ext uri="{FF2B5EF4-FFF2-40B4-BE49-F238E27FC236}">
                  <a16:creationId xmlns:a16="http://schemas.microsoft.com/office/drawing/2014/main" id="{64023AA7-19AF-4069-A5E1-616D6BEA37F5}"/>
                </a:ext>
              </a:extLst>
            </p:cNvPr>
            <p:cNvGrpSpPr/>
            <p:nvPr/>
          </p:nvGrpSpPr>
          <p:grpSpPr>
            <a:xfrm>
              <a:off x="7638277" y="937343"/>
              <a:ext cx="744273" cy="793950"/>
              <a:chOff x="6565437" y="1588001"/>
              <a:chExt cx="744273" cy="793950"/>
            </a:xfrm>
          </p:grpSpPr>
          <p:sp>
            <p:nvSpPr>
              <p:cNvPr id="63" name="Google Shape;1229;p41">
                <a:extLst>
                  <a:ext uri="{FF2B5EF4-FFF2-40B4-BE49-F238E27FC236}">
                    <a16:creationId xmlns:a16="http://schemas.microsoft.com/office/drawing/2014/main" id="{06E06D84-225A-4FA7-8F85-2B02C5498F62}"/>
                  </a:ext>
                </a:extLst>
              </p:cNvPr>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4" name="Google Shape;1230;p41">
                <a:extLst>
                  <a:ext uri="{FF2B5EF4-FFF2-40B4-BE49-F238E27FC236}">
                    <a16:creationId xmlns:a16="http://schemas.microsoft.com/office/drawing/2014/main" id="{ABDE5F88-9DEC-4FDA-9ED8-FDE4527ED992}"/>
                  </a:ext>
                </a:extLst>
              </p:cNvPr>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5" name="Google Shape;1231;p41">
                <a:extLst>
                  <a:ext uri="{FF2B5EF4-FFF2-40B4-BE49-F238E27FC236}">
                    <a16:creationId xmlns:a16="http://schemas.microsoft.com/office/drawing/2014/main" id="{5377BCC8-5D52-4A99-9435-F5362F7C481D}"/>
                  </a:ext>
                </a:extLst>
              </p:cNvPr>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6" name="Google Shape;1232;p41">
                <a:extLst>
                  <a:ext uri="{FF2B5EF4-FFF2-40B4-BE49-F238E27FC236}">
                    <a16:creationId xmlns:a16="http://schemas.microsoft.com/office/drawing/2014/main" id="{7534EF29-8FBC-47D9-9D56-56DE2BC518B6}"/>
                  </a:ext>
                </a:extLst>
              </p:cNvPr>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7" name="Google Shape;1233;p41">
                <a:extLst>
                  <a:ext uri="{FF2B5EF4-FFF2-40B4-BE49-F238E27FC236}">
                    <a16:creationId xmlns:a16="http://schemas.microsoft.com/office/drawing/2014/main" id="{9C23C262-D1C0-456B-A5E0-7185A4425FC7}"/>
                  </a:ext>
                </a:extLst>
              </p:cNvPr>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 name="Google Shape;1234;p41">
                <a:extLst>
                  <a:ext uri="{FF2B5EF4-FFF2-40B4-BE49-F238E27FC236}">
                    <a16:creationId xmlns:a16="http://schemas.microsoft.com/office/drawing/2014/main" id="{BFA5940E-9D1F-4E7B-B77D-384BAFFDDB5F}"/>
                  </a:ext>
                </a:extLst>
              </p:cNvPr>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9" name="Google Shape;1235;p41">
                <a:extLst>
                  <a:ext uri="{FF2B5EF4-FFF2-40B4-BE49-F238E27FC236}">
                    <a16:creationId xmlns:a16="http://schemas.microsoft.com/office/drawing/2014/main" id="{458F9284-E6BA-4207-B71B-378E2633250E}"/>
                  </a:ext>
                </a:extLst>
              </p:cNvPr>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0" name="Google Shape;1236;p41">
                <a:extLst>
                  <a:ext uri="{FF2B5EF4-FFF2-40B4-BE49-F238E27FC236}">
                    <a16:creationId xmlns:a16="http://schemas.microsoft.com/office/drawing/2014/main" id="{1C1F9050-A7B5-4C73-80D7-CC259B7AC545}"/>
                  </a:ext>
                </a:extLst>
              </p:cNvPr>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1" name="Google Shape;1237;p41">
                <a:extLst>
                  <a:ext uri="{FF2B5EF4-FFF2-40B4-BE49-F238E27FC236}">
                    <a16:creationId xmlns:a16="http://schemas.microsoft.com/office/drawing/2014/main" id="{C527741A-5E30-4DF1-838B-79D54B873B6C}"/>
                  </a:ext>
                </a:extLst>
              </p:cNvPr>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2" name="Google Shape;1238;p41">
                <a:extLst>
                  <a:ext uri="{FF2B5EF4-FFF2-40B4-BE49-F238E27FC236}">
                    <a16:creationId xmlns:a16="http://schemas.microsoft.com/office/drawing/2014/main" id="{199674EA-A9F1-49B1-AAEF-8CA7ED4E22F8}"/>
                  </a:ext>
                </a:extLst>
              </p:cNvPr>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73" name="Google Shape;1223;p41">
            <a:extLst>
              <a:ext uri="{FF2B5EF4-FFF2-40B4-BE49-F238E27FC236}">
                <a16:creationId xmlns:a16="http://schemas.microsoft.com/office/drawing/2014/main" id="{4F7FBDCA-CCFB-48BD-BAF1-70506DDA6B71}"/>
              </a:ext>
            </a:extLst>
          </p:cNvPr>
          <p:cNvGrpSpPr/>
          <p:nvPr/>
        </p:nvGrpSpPr>
        <p:grpSpPr>
          <a:xfrm>
            <a:off x="34489" y="2551782"/>
            <a:ext cx="460705" cy="491455"/>
            <a:chOff x="7638277" y="937343"/>
            <a:chExt cx="744273" cy="793950"/>
          </a:xfrm>
        </p:grpSpPr>
        <p:sp>
          <p:nvSpPr>
            <p:cNvPr id="74" name="Google Shape;1224;p41">
              <a:extLst>
                <a:ext uri="{FF2B5EF4-FFF2-40B4-BE49-F238E27FC236}">
                  <a16:creationId xmlns:a16="http://schemas.microsoft.com/office/drawing/2014/main" id="{08013183-2AB7-4C12-8CC5-94D66482B255}"/>
                </a:ext>
              </a:extLst>
            </p:cNvPr>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1225;p41">
              <a:extLst>
                <a:ext uri="{FF2B5EF4-FFF2-40B4-BE49-F238E27FC236}">
                  <a16:creationId xmlns:a16="http://schemas.microsoft.com/office/drawing/2014/main" id="{CD820D02-2D3D-4D43-9988-5279C7DB1FA5}"/>
                </a:ext>
              </a:extLst>
            </p:cNvPr>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226;p41">
              <a:extLst>
                <a:ext uri="{FF2B5EF4-FFF2-40B4-BE49-F238E27FC236}">
                  <a16:creationId xmlns:a16="http://schemas.microsoft.com/office/drawing/2014/main" id="{ACC7A7C6-67DF-4D70-944C-1BF72EAE206F}"/>
                </a:ext>
              </a:extLst>
            </p:cNvPr>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227;p41">
              <a:extLst>
                <a:ext uri="{FF2B5EF4-FFF2-40B4-BE49-F238E27FC236}">
                  <a16:creationId xmlns:a16="http://schemas.microsoft.com/office/drawing/2014/main" id="{2AAF77C8-F31D-454A-A069-FE82DEBC61B1}"/>
                </a:ext>
              </a:extLst>
            </p:cNvPr>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78" name="Google Shape;1228;p41">
              <a:extLst>
                <a:ext uri="{FF2B5EF4-FFF2-40B4-BE49-F238E27FC236}">
                  <a16:creationId xmlns:a16="http://schemas.microsoft.com/office/drawing/2014/main" id="{83378E59-ED0B-4A19-8922-04B81B8D4504}"/>
                </a:ext>
              </a:extLst>
            </p:cNvPr>
            <p:cNvGrpSpPr/>
            <p:nvPr/>
          </p:nvGrpSpPr>
          <p:grpSpPr>
            <a:xfrm>
              <a:off x="7638277" y="937343"/>
              <a:ext cx="744273" cy="793950"/>
              <a:chOff x="6565437" y="1588001"/>
              <a:chExt cx="744273" cy="793950"/>
            </a:xfrm>
          </p:grpSpPr>
          <p:sp>
            <p:nvSpPr>
              <p:cNvPr id="79" name="Google Shape;1229;p41">
                <a:extLst>
                  <a:ext uri="{FF2B5EF4-FFF2-40B4-BE49-F238E27FC236}">
                    <a16:creationId xmlns:a16="http://schemas.microsoft.com/office/drawing/2014/main" id="{CE6D527C-7148-4CD4-938F-2DC8CFBAFFC8}"/>
                  </a:ext>
                </a:extLst>
              </p:cNvPr>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0" name="Google Shape;1230;p41">
                <a:extLst>
                  <a:ext uri="{FF2B5EF4-FFF2-40B4-BE49-F238E27FC236}">
                    <a16:creationId xmlns:a16="http://schemas.microsoft.com/office/drawing/2014/main" id="{BEE813EE-7F31-433B-A209-AECADD7ED272}"/>
                  </a:ext>
                </a:extLst>
              </p:cNvPr>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1" name="Google Shape;1231;p41">
                <a:extLst>
                  <a:ext uri="{FF2B5EF4-FFF2-40B4-BE49-F238E27FC236}">
                    <a16:creationId xmlns:a16="http://schemas.microsoft.com/office/drawing/2014/main" id="{6B488D63-DF53-48DA-88F6-638EFC3F44EB}"/>
                  </a:ext>
                </a:extLst>
              </p:cNvPr>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2" name="Google Shape;1232;p41">
                <a:extLst>
                  <a:ext uri="{FF2B5EF4-FFF2-40B4-BE49-F238E27FC236}">
                    <a16:creationId xmlns:a16="http://schemas.microsoft.com/office/drawing/2014/main" id="{53FDE755-76DC-440E-B61C-021B89DE3E93}"/>
                  </a:ext>
                </a:extLst>
              </p:cNvPr>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3" name="Google Shape;1233;p41">
                <a:extLst>
                  <a:ext uri="{FF2B5EF4-FFF2-40B4-BE49-F238E27FC236}">
                    <a16:creationId xmlns:a16="http://schemas.microsoft.com/office/drawing/2014/main" id="{BD7B8AF5-158A-4552-8364-5CB08651B8A9}"/>
                  </a:ext>
                </a:extLst>
              </p:cNvPr>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4" name="Google Shape;1234;p41">
                <a:extLst>
                  <a:ext uri="{FF2B5EF4-FFF2-40B4-BE49-F238E27FC236}">
                    <a16:creationId xmlns:a16="http://schemas.microsoft.com/office/drawing/2014/main" id="{975A879B-D335-4B94-8F60-19CAA8093CC3}"/>
                  </a:ext>
                </a:extLst>
              </p:cNvPr>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5" name="Google Shape;1235;p41">
                <a:extLst>
                  <a:ext uri="{FF2B5EF4-FFF2-40B4-BE49-F238E27FC236}">
                    <a16:creationId xmlns:a16="http://schemas.microsoft.com/office/drawing/2014/main" id="{6A983F8A-552D-43C4-979D-27AAEAB65F7F}"/>
                  </a:ext>
                </a:extLst>
              </p:cNvPr>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6" name="Google Shape;1236;p41">
                <a:extLst>
                  <a:ext uri="{FF2B5EF4-FFF2-40B4-BE49-F238E27FC236}">
                    <a16:creationId xmlns:a16="http://schemas.microsoft.com/office/drawing/2014/main" id="{3EAF5912-F0B8-4F2D-95DA-F6CE5AF4E0DA}"/>
                  </a:ext>
                </a:extLst>
              </p:cNvPr>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7" name="Google Shape;1237;p41">
                <a:extLst>
                  <a:ext uri="{FF2B5EF4-FFF2-40B4-BE49-F238E27FC236}">
                    <a16:creationId xmlns:a16="http://schemas.microsoft.com/office/drawing/2014/main" id="{707DEA87-756E-416A-BF88-896433D04DC6}"/>
                  </a:ext>
                </a:extLst>
              </p:cNvPr>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8" name="Google Shape;1238;p41">
                <a:extLst>
                  <a:ext uri="{FF2B5EF4-FFF2-40B4-BE49-F238E27FC236}">
                    <a16:creationId xmlns:a16="http://schemas.microsoft.com/office/drawing/2014/main" id="{D898BFF9-16CA-4763-9755-466E20D7535B}"/>
                  </a:ext>
                </a:extLst>
              </p:cNvPr>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332164188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147069" y="3435978"/>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Limitations</a:t>
            </a:r>
            <a:endParaRPr dirty="0"/>
          </a:p>
        </p:txBody>
      </p:sp>
      <p:sp>
        <p:nvSpPr>
          <p:cNvPr id="2" name="Slide Number Placeholder 1">
            <a:extLst>
              <a:ext uri="{FF2B5EF4-FFF2-40B4-BE49-F238E27FC236}">
                <a16:creationId xmlns:a16="http://schemas.microsoft.com/office/drawing/2014/main" id="{8142D94A-1C15-44E5-B8A3-BECC500986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1582958677"/>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217809-3822-44A3-99A3-47DF227B6E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8" name="TextBox 7">
            <a:extLst>
              <a:ext uri="{FF2B5EF4-FFF2-40B4-BE49-F238E27FC236}">
                <a16:creationId xmlns:a16="http://schemas.microsoft.com/office/drawing/2014/main" id="{23619244-1C8E-4FE3-AEF1-79052A6696A4}"/>
              </a:ext>
            </a:extLst>
          </p:cNvPr>
          <p:cNvSpPr txBox="1"/>
          <p:nvPr/>
        </p:nvSpPr>
        <p:spPr>
          <a:xfrm>
            <a:off x="553285" y="798286"/>
            <a:ext cx="8160546" cy="3108543"/>
          </a:xfrm>
          <a:prstGeom prst="rect">
            <a:avLst/>
          </a:prstGeom>
          <a:noFill/>
        </p:spPr>
        <p:txBody>
          <a:bodyPr wrap="square">
            <a:spAutoFit/>
          </a:bodyPr>
          <a:lstStyle/>
          <a:p>
            <a:pPr marL="0">
              <a:spcBef>
                <a:spcPts val="0"/>
              </a:spcBef>
            </a:pPr>
            <a:r>
              <a:rPr lang="en-US" sz="1600" i="1" dirty="0">
                <a:latin typeface="Times New Roman" panose="02020603050405020304" pitchFamily="18" charset="0"/>
              </a:rPr>
              <a:t>Clusters and size of each cluster might vary when new data points are introduced into the kmeans classification model . </a:t>
            </a:r>
            <a:endParaRPr lang="en-IN" sz="1600" dirty="0"/>
          </a:p>
          <a:p>
            <a:pPr marL="0">
              <a:spcBef>
                <a:spcPts val="0"/>
              </a:spcBef>
            </a:pPr>
            <a:endParaRPr lang="en-IN" sz="1600" i="1" dirty="0">
              <a:latin typeface="Times New Roman" panose="02020603050405020304" pitchFamily="18" charset="0"/>
            </a:endParaRPr>
          </a:p>
          <a:p>
            <a:pPr marL="0">
              <a:spcBef>
                <a:spcPts val="0"/>
              </a:spcBef>
            </a:pPr>
            <a:r>
              <a:rPr lang="en-US" sz="1600" i="1" dirty="0">
                <a:latin typeface="Times New Roman" panose="02020603050405020304" pitchFamily="18" charset="0"/>
              </a:rPr>
              <a:t>The dataset was small to split into training, test and validation sets for model selection.</a:t>
            </a:r>
            <a:r>
              <a:rPr lang="en-IN" sz="1600" i="1" dirty="0">
                <a:latin typeface="Times New Roman" panose="02020603050405020304" pitchFamily="18" charset="0"/>
              </a:rPr>
              <a:t> </a:t>
            </a:r>
          </a:p>
          <a:p>
            <a:pPr marL="0">
              <a:spcBef>
                <a:spcPts val="0"/>
              </a:spcBef>
            </a:pPr>
            <a:endParaRPr lang="en-IN" sz="1600" i="1" dirty="0">
              <a:latin typeface="Times New Roman" panose="02020603050405020304" pitchFamily="18" charset="0"/>
            </a:endParaRPr>
          </a:p>
          <a:p>
            <a:pPr marL="0">
              <a:spcBef>
                <a:spcPts val="0"/>
              </a:spcBef>
            </a:pPr>
            <a:r>
              <a:rPr lang="en-US" sz="1600" i="1" dirty="0">
                <a:latin typeface="Times New Roman" panose="02020603050405020304" pitchFamily="18" charset="0"/>
              </a:rPr>
              <a:t>The census data is updated every 5 years. The company might need purchase or utilize recent estimated data. </a:t>
            </a:r>
          </a:p>
          <a:p>
            <a:pPr marL="0">
              <a:spcBef>
                <a:spcPts val="0"/>
              </a:spcBef>
            </a:pPr>
            <a:endParaRPr lang="en-US" sz="1600" i="1" dirty="0">
              <a:latin typeface="Times New Roman" panose="02020603050405020304" pitchFamily="18" charset="0"/>
            </a:endParaRPr>
          </a:p>
          <a:p>
            <a:pPr marL="0">
              <a:spcBef>
                <a:spcPts val="0"/>
              </a:spcBef>
            </a:pPr>
            <a:r>
              <a:rPr lang="en-US" sz="1600" i="1" dirty="0">
                <a:latin typeface="Times New Roman" panose="02020603050405020304" pitchFamily="18" charset="0"/>
              </a:rPr>
              <a:t>Data inconsistency with date format as single type. </a:t>
            </a:r>
          </a:p>
          <a:p>
            <a:pPr marL="0">
              <a:spcBef>
                <a:spcPts val="0"/>
              </a:spcBef>
            </a:pPr>
            <a:endParaRPr lang="en-US" sz="1600" i="1" dirty="0">
              <a:latin typeface="Times New Roman" panose="02020603050405020304" pitchFamily="18" charset="0"/>
            </a:endParaRPr>
          </a:p>
          <a:p>
            <a:pPr marL="0">
              <a:spcBef>
                <a:spcPts val="0"/>
              </a:spcBef>
            </a:pPr>
            <a:endParaRPr lang="en-US" sz="1800" i="1" dirty="0">
              <a:latin typeface="Times New Roman" panose="02020603050405020304" pitchFamily="18" charset="0"/>
            </a:endParaRPr>
          </a:p>
          <a:p>
            <a:pPr marL="0">
              <a:spcBef>
                <a:spcPts val="0"/>
              </a:spcBef>
            </a:pPr>
            <a:endParaRPr lang="en-IN" sz="1800" i="1" dirty="0">
              <a:latin typeface="Times New Roman" panose="02020603050405020304" pitchFamily="18" charset="0"/>
            </a:endParaRPr>
          </a:p>
        </p:txBody>
      </p:sp>
      <p:grpSp>
        <p:nvGrpSpPr>
          <p:cNvPr id="9" name="Google Shape;1223;p41">
            <a:extLst>
              <a:ext uri="{FF2B5EF4-FFF2-40B4-BE49-F238E27FC236}">
                <a16:creationId xmlns:a16="http://schemas.microsoft.com/office/drawing/2014/main" id="{CFC59720-9A9C-42DB-A2F6-40181FFA68D8}"/>
              </a:ext>
            </a:extLst>
          </p:cNvPr>
          <p:cNvGrpSpPr/>
          <p:nvPr/>
        </p:nvGrpSpPr>
        <p:grpSpPr>
          <a:xfrm>
            <a:off x="135210" y="809957"/>
            <a:ext cx="419522" cy="501322"/>
            <a:chOff x="7638277" y="937343"/>
            <a:chExt cx="744273" cy="793950"/>
          </a:xfrm>
        </p:grpSpPr>
        <p:sp>
          <p:nvSpPr>
            <p:cNvPr id="10" name="Google Shape;1224;p41">
              <a:extLst>
                <a:ext uri="{FF2B5EF4-FFF2-40B4-BE49-F238E27FC236}">
                  <a16:creationId xmlns:a16="http://schemas.microsoft.com/office/drawing/2014/main" id="{3E0A148E-0315-4734-A076-AB37952C0D9D}"/>
                </a:ext>
              </a:extLst>
            </p:cNvPr>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225;p41">
              <a:extLst>
                <a:ext uri="{FF2B5EF4-FFF2-40B4-BE49-F238E27FC236}">
                  <a16:creationId xmlns:a16="http://schemas.microsoft.com/office/drawing/2014/main" id="{CEBB7DF6-5B2A-44CB-9D10-C6CE462FF6D6}"/>
                </a:ext>
              </a:extLst>
            </p:cNvPr>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226;p41">
              <a:extLst>
                <a:ext uri="{FF2B5EF4-FFF2-40B4-BE49-F238E27FC236}">
                  <a16:creationId xmlns:a16="http://schemas.microsoft.com/office/drawing/2014/main" id="{509FC061-A077-4A30-84A0-415B1C29BB5B}"/>
                </a:ext>
              </a:extLst>
            </p:cNvPr>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227;p41">
              <a:extLst>
                <a:ext uri="{FF2B5EF4-FFF2-40B4-BE49-F238E27FC236}">
                  <a16:creationId xmlns:a16="http://schemas.microsoft.com/office/drawing/2014/main" id="{FCCB435C-6612-4FF1-A09C-668B76AB6E62}"/>
                </a:ext>
              </a:extLst>
            </p:cNvPr>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4" name="Google Shape;1228;p41">
              <a:extLst>
                <a:ext uri="{FF2B5EF4-FFF2-40B4-BE49-F238E27FC236}">
                  <a16:creationId xmlns:a16="http://schemas.microsoft.com/office/drawing/2014/main" id="{385BE0E3-A622-49D9-85F8-13E80ACDE1DC}"/>
                </a:ext>
              </a:extLst>
            </p:cNvPr>
            <p:cNvGrpSpPr/>
            <p:nvPr/>
          </p:nvGrpSpPr>
          <p:grpSpPr>
            <a:xfrm>
              <a:off x="7638277" y="937343"/>
              <a:ext cx="744273" cy="793950"/>
              <a:chOff x="6565437" y="1588001"/>
              <a:chExt cx="744273" cy="793950"/>
            </a:xfrm>
          </p:grpSpPr>
          <p:sp>
            <p:nvSpPr>
              <p:cNvPr id="15" name="Google Shape;1229;p41">
                <a:extLst>
                  <a:ext uri="{FF2B5EF4-FFF2-40B4-BE49-F238E27FC236}">
                    <a16:creationId xmlns:a16="http://schemas.microsoft.com/office/drawing/2014/main" id="{D3B5BF13-0845-4616-AF0F-2FD56E129430}"/>
                  </a:ext>
                </a:extLst>
              </p:cNvPr>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230;p41">
                <a:extLst>
                  <a:ext uri="{FF2B5EF4-FFF2-40B4-BE49-F238E27FC236}">
                    <a16:creationId xmlns:a16="http://schemas.microsoft.com/office/drawing/2014/main" id="{CE77313D-65ED-4AA4-86C7-FECA844FC06F}"/>
                  </a:ext>
                </a:extLst>
              </p:cNvPr>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231;p41">
                <a:extLst>
                  <a:ext uri="{FF2B5EF4-FFF2-40B4-BE49-F238E27FC236}">
                    <a16:creationId xmlns:a16="http://schemas.microsoft.com/office/drawing/2014/main" id="{9A877C92-8EB9-429A-BAB7-9D371D6A0B7E}"/>
                  </a:ext>
                </a:extLst>
              </p:cNvPr>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232;p41">
                <a:extLst>
                  <a:ext uri="{FF2B5EF4-FFF2-40B4-BE49-F238E27FC236}">
                    <a16:creationId xmlns:a16="http://schemas.microsoft.com/office/drawing/2014/main" id="{AE458C9D-C52B-4518-919B-A0808D148F57}"/>
                  </a:ext>
                </a:extLst>
              </p:cNvPr>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233;p41">
                <a:extLst>
                  <a:ext uri="{FF2B5EF4-FFF2-40B4-BE49-F238E27FC236}">
                    <a16:creationId xmlns:a16="http://schemas.microsoft.com/office/drawing/2014/main" id="{FF7C3531-7E76-4A87-8B39-BFE6DBB1BF8C}"/>
                  </a:ext>
                </a:extLst>
              </p:cNvPr>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234;p41">
                <a:extLst>
                  <a:ext uri="{FF2B5EF4-FFF2-40B4-BE49-F238E27FC236}">
                    <a16:creationId xmlns:a16="http://schemas.microsoft.com/office/drawing/2014/main" id="{6391BB76-9047-4BEA-A849-8C82E96B29B2}"/>
                  </a:ext>
                </a:extLst>
              </p:cNvPr>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235;p41">
                <a:extLst>
                  <a:ext uri="{FF2B5EF4-FFF2-40B4-BE49-F238E27FC236}">
                    <a16:creationId xmlns:a16="http://schemas.microsoft.com/office/drawing/2014/main" id="{6CF0D915-7C44-4EC8-B696-A86E3A317C4C}"/>
                  </a:ext>
                </a:extLst>
              </p:cNvPr>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 name="Google Shape;1236;p41">
                <a:extLst>
                  <a:ext uri="{FF2B5EF4-FFF2-40B4-BE49-F238E27FC236}">
                    <a16:creationId xmlns:a16="http://schemas.microsoft.com/office/drawing/2014/main" id="{E7F87EF0-2FDB-405F-9F39-2CFC7AF1FAB3}"/>
                  </a:ext>
                </a:extLst>
              </p:cNvPr>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3" name="Google Shape;1237;p41">
                <a:extLst>
                  <a:ext uri="{FF2B5EF4-FFF2-40B4-BE49-F238E27FC236}">
                    <a16:creationId xmlns:a16="http://schemas.microsoft.com/office/drawing/2014/main" id="{75EE3011-630D-49B3-8CBD-8E05BAF667A2}"/>
                  </a:ext>
                </a:extLst>
              </p:cNvPr>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4" name="Google Shape;1238;p41">
                <a:extLst>
                  <a:ext uri="{FF2B5EF4-FFF2-40B4-BE49-F238E27FC236}">
                    <a16:creationId xmlns:a16="http://schemas.microsoft.com/office/drawing/2014/main" id="{79420C72-3A00-495A-9ECD-0D90796D5C67}"/>
                  </a:ext>
                </a:extLst>
              </p:cNvPr>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25" name="Google Shape;1223;p41">
            <a:extLst>
              <a:ext uri="{FF2B5EF4-FFF2-40B4-BE49-F238E27FC236}">
                <a16:creationId xmlns:a16="http://schemas.microsoft.com/office/drawing/2014/main" id="{C3B84A7F-0F05-465D-A66C-711741BFA89F}"/>
              </a:ext>
            </a:extLst>
          </p:cNvPr>
          <p:cNvGrpSpPr/>
          <p:nvPr/>
        </p:nvGrpSpPr>
        <p:grpSpPr>
          <a:xfrm>
            <a:off x="151939" y="1431314"/>
            <a:ext cx="423090" cy="493853"/>
            <a:chOff x="7638277" y="937343"/>
            <a:chExt cx="744273" cy="793950"/>
          </a:xfrm>
        </p:grpSpPr>
        <p:sp>
          <p:nvSpPr>
            <p:cNvPr id="26" name="Google Shape;1224;p41">
              <a:extLst>
                <a:ext uri="{FF2B5EF4-FFF2-40B4-BE49-F238E27FC236}">
                  <a16:creationId xmlns:a16="http://schemas.microsoft.com/office/drawing/2014/main" id="{FC5C270F-7B5C-458E-B3E2-D242FD15E610}"/>
                </a:ext>
              </a:extLst>
            </p:cNvPr>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225;p41">
              <a:extLst>
                <a:ext uri="{FF2B5EF4-FFF2-40B4-BE49-F238E27FC236}">
                  <a16:creationId xmlns:a16="http://schemas.microsoft.com/office/drawing/2014/main" id="{F482B56A-CA4F-4E9C-8744-E8EB8BBADC36}"/>
                </a:ext>
              </a:extLst>
            </p:cNvPr>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8" name="Google Shape;1226;p41">
              <a:extLst>
                <a:ext uri="{FF2B5EF4-FFF2-40B4-BE49-F238E27FC236}">
                  <a16:creationId xmlns:a16="http://schemas.microsoft.com/office/drawing/2014/main" id="{E9B37E59-2FD3-4AB9-9C50-0865046CD4BE}"/>
                </a:ext>
              </a:extLst>
            </p:cNvPr>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1227;p41">
              <a:extLst>
                <a:ext uri="{FF2B5EF4-FFF2-40B4-BE49-F238E27FC236}">
                  <a16:creationId xmlns:a16="http://schemas.microsoft.com/office/drawing/2014/main" id="{7B2EB818-C81C-4D69-9A5F-6CD3040626BB}"/>
                </a:ext>
              </a:extLst>
            </p:cNvPr>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0" name="Google Shape;1228;p41">
              <a:extLst>
                <a:ext uri="{FF2B5EF4-FFF2-40B4-BE49-F238E27FC236}">
                  <a16:creationId xmlns:a16="http://schemas.microsoft.com/office/drawing/2014/main" id="{EFC845B4-04E3-474E-9AD8-9AC0B2534470}"/>
                </a:ext>
              </a:extLst>
            </p:cNvPr>
            <p:cNvGrpSpPr/>
            <p:nvPr/>
          </p:nvGrpSpPr>
          <p:grpSpPr>
            <a:xfrm>
              <a:off x="7638277" y="937343"/>
              <a:ext cx="744273" cy="793950"/>
              <a:chOff x="6565437" y="1588001"/>
              <a:chExt cx="744273" cy="793950"/>
            </a:xfrm>
          </p:grpSpPr>
          <p:sp>
            <p:nvSpPr>
              <p:cNvPr id="31" name="Google Shape;1229;p41">
                <a:extLst>
                  <a:ext uri="{FF2B5EF4-FFF2-40B4-BE49-F238E27FC236}">
                    <a16:creationId xmlns:a16="http://schemas.microsoft.com/office/drawing/2014/main" id="{ABC25CE4-8B52-4633-A33E-BD641A7F96B2}"/>
                  </a:ext>
                </a:extLst>
              </p:cNvPr>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1230;p41">
                <a:extLst>
                  <a:ext uri="{FF2B5EF4-FFF2-40B4-BE49-F238E27FC236}">
                    <a16:creationId xmlns:a16="http://schemas.microsoft.com/office/drawing/2014/main" id="{53A0BBF3-091A-4671-A3E5-F75208C3F300}"/>
                  </a:ext>
                </a:extLst>
              </p:cNvPr>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 name="Google Shape;1231;p41">
                <a:extLst>
                  <a:ext uri="{FF2B5EF4-FFF2-40B4-BE49-F238E27FC236}">
                    <a16:creationId xmlns:a16="http://schemas.microsoft.com/office/drawing/2014/main" id="{85C3225B-05B4-4FA4-B3C3-0BE67D6286BE}"/>
                  </a:ext>
                </a:extLst>
              </p:cNvPr>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4" name="Google Shape;1232;p41">
                <a:extLst>
                  <a:ext uri="{FF2B5EF4-FFF2-40B4-BE49-F238E27FC236}">
                    <a16:creationId xmlns:a16="http://schemas.microsoft.com/office/drawing/2014/main" id="{67725755-0A18-4962-8C04-DD603213F8FA}"/>
                  </a:ext>
                </a:extLst>
              </p:cNvPr>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 name="Google Shape;1233;p41">
                <a:extLst>
                  <a:ext uri="{FF2B5EF4-FFF2-40B4-BE49-F238E27FC236}">
                    <a16:creationId xmlns:a16="http://schemas.microsoft.com/office/drawing/2014/main" id="{D1C46868-076E-4DB3-B361-A8C02CAD7E7D}"/>
                  </a:ext>
                </a:extLst>
              </p:cNvPr>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 name="Google Shape;1234;p41">
                <a:extLst>
                  <a:ext uri="{FF2B5EF4-FFF2-40B4-BE49-F238E27FC236}">
                    <a16:creationId xmlns:a16="http://schemas.microsoft.com/office/drawing/2014/main" id="{55944C93-EF3B-4F4D-8DC7-E235CCFB1C53}"/>
                  </a:ext>
                </a:extLst>
              </p:cNvPr>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7" name="Google Shape;1235;p41">
                <a:extLst>
                  <a:ext uri="{FF2B5EF4-FFF2-40B4-BE49-F238E27FC236}">
                    <a16:creationId xmlns:a16="http://schemas.microsoft.com/office/drawing/2014/main" id="{3B889299-A830-4D50-A8A8-3AFFF153946F}"/>
                  </a:ext>
                </a:extLst>
              </p:cNvPr>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 name="Google Shape;1236;p41">
                <a:extLst>
                  <a:ext uri="{FF2B5EF4-FFF2-40B4-BE49-F238E27FC236}">
                    <a16:creationId xmlns:a16="http://schemas.microsoft.com/office/drawing/2014/main" id="{307E55D4-57A7-45FA-8563-20D47981B086}"/>
                  </a:ext>
                </a:extLst>
              </p:cNvPr>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9" name="Google Shape;1237;p41">
                <a:extLst>
                  <a:ext uri="{FF2B5EF4-FFF2-40B4-BE49-F238E27FC236}">
                    <a16:creationId xmlns:a16="http://schemas.microsoft.com/office/drawing/2014/main" id="{420C3545-95A8-4804-A609-9284B3906385}"/>
                  </a:ext>
                </a:extLst>
              </p:cNvPr>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0" name="Google Shape;1238;p41">
                <a:extLst>
                  <a:ext uri="{FF2B5EF4-FFF2-40B4-BE49-F238E27FC236}">
                    <a16:creationId xmlns:a16="http://schemas.microsoft.com/office/drawing/2014/main" id="{8923DC15-AEA8-42C6-A699-819BE6D222B6}"/>
                  </a:ext>
                </a:extLst>
              </p:cNvPr>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41" name="Google Shape;1223;p41">
            <a:extLst>
              <a:ext uri="{FF2B5EF4-FFF2-40B4-BE49-F238E27FC236}">
                <a16:creationId xmlns:a16="http://schemas.microsoft.com/office/drawing/2014/main" id="{0C71CE54-FB7D-4AF1-B387-CBC05A799F66}"/>
              </a:ext>
            </a:extLst>
          </p:cNvPr>
          <p:cNvGrpSpPr/>
          <p:nvPr/>
        </p:nvGrpSpPr>
        <p:grpSpPr>
          <a:xfrm>
            <a:off x="136409" y="2723431"/>
            <a:ext cx="460705" cy="491455"/>
            <a:chOff x="7638277" y="937343"/>
            <a:chExt cx="744273" cy="793950"/>
          </a:xfrm>
        </p:grpSpPr>
        <p:sp>
          <p:nvSpPr>
            <p:cNvPr id="42" name="Google Shape;1224;p41">
              <a:extLst>
                <a:ext uri="{FF2B5EF4-FFF2-40B4-BE49-F238E27FC236}">
                  <a16:creationId xmlns:a16="http://schemas.microsoft.com/office/drawing/2014/main" id="{B9217A73-0054-409D-95A1-F4A7C4429ED0}"/>
                </a:ext>
              </a:extLst>
            </p:cNvPr>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1225;p41">
              <a:extLst>
                <a:ext uri="{FF2B5EF4-FFF2-40B4-BE49-F238E27FC236}">
                  <a16:creationId xmlns:a16="http://schemas.microsoft.com/office/drawing/2014/main" id="{DD61741B-4EED-4FBF-8A70-F1FE9AA9683F}"/>
                </a:ext>
              </a:extLst>
            </p:cNvPr>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1226;p41">
              <a:extLst>
                <a:ext uri="{FF2B5EF4-FFF2-40B4-BE49-F238E27FC236}">
                  <a16:creationId xmlns:a16="http://schemas.microsoft.com/office/drawing/2014/main" id="{F0A043AB-25FF-4F3D-BF67-C5460E90A2AB}"/>
                </a:ext>
              </a:extLst>
            </p:cNvPr>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1227;p41">
              <a:extLst>
                <a:ext uri="{FF2B5EF4-FFF2-40B4-BE49-F238E27FC236}">
                  <a16:creationId xmlns:a16="http://schemas.microsoft.com/office/drawing/2014/main" id="{149DC728-56D9-4659-B1FE-761309887B27}"/>
                </a:ext>
              </a:extLst>
            </p:cNvPr>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46" name="Google Shape;1228;p41">
              <a:extLst>
                <a:ext uri="{FF2B5EF4-FFF2-40B4-BE49-F238E27FC236}">
                  <a16:creationId xmlns:a16="http://schemas.microsoft.com/office/drawing/2014/main" id="{9A9755F4-094A-4AC9-BDB5-113E4E3EDF21}"/>
                </a:ext>
              </a:extLst>
            </p:cNvPr>
            <p:cNvGrpSpPr/>
            <p:nvPr/>
          </p:nvGrpSpPr>
          <p:grpSpPr>
            <a:xfrm>
              <a:off x="7638277" y="937343"/>
              <a:ext cx="744273" cy="793950"/>
              <a:chOff x="6565437" y="1588001"/>
              <a:chExt cx="744273" cy="793950"/>
            </a:xfrm>
          </p:grpSpPr>
          <p:sp>
            <p:nvSpPr>
              <p:cNvPr id="47" name="Google Shape;1229;p41">
                <a:extLst>
                  <a:ext uri="{FF2B5EF4-FFF2-40B4-BE49-F238E27FC236}">
                    <a16:creationId xmlns:a16="http://schemas.microsoft.com/office/drawing/2014/main" id="{66793C62-2F1A-40E7-901F-C93DC2F6DC96}"/>
                  </a:ext>
                </a:extLst>
              </p:cNvPr>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 name="Google Shape;1230;p41">
                <a:extLst>
                  <a:ext uri="{FF2B5EF4-FFF2-40B4-BE49-F238E27FC236}">
                    <a16:creationId xmlns:a16="http://schemas.microsoft.com/office/drawing/2014/main" id="{93A70A17-459A-4C2F-A4FF-2B6104835005}"/>
                  </a:ext>
                </a:extLst>
              </p:cNvPr>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 name="Google Shape;1231;p41">
                <a:extLst>
                  <a:ext uri="{FF2B5EF4-FFF2-40B4-BE49-F238E27FC236}">
                    <a16:creationId xmlns:a16="http://schemas.microsoft.com/office/drawing/2014/main" id="{4E7D8361-8EDA-4A8B-9ED0-B5B27A268CBC}"/>
                  </a:ext>
                </a:extLst>
              </p:cNvPr>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 name="Google Shape;1232;p41">
                <a:extLst>
                  <a:ext uri="{FF2B5EF4-FFF2-40B4-BE49-F238E27FC236}">
                    <a16:creationId xmlns:a16="http://schemas.microsoft.com/office/drawing/2014/main" id="{61884E4D-5594-4B61-9DF8-D7B04F40D70D}"/>
                  </a:ext>
                </a:extLst>
              </p:cNvPr>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 name="Google Shape;1233;p41">
                <a:extLst>
                  <a:ext uri="{FF2B5EF4-FFF2-40B4-BE49-F238E27FC236}">
                    <a16:creationId xmlns:a16="http://schemas.microsoft.com/office/drawing/2014/main" id="{C9C7D47A-532F-4FBE-BAE0-2055C8534F54}"/>
                  </a:ext>
                </a:extLst>
              </p:cNvPr>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 name="Google Shape;1234;p41">
                <a:extLst>
                  <a:ext uri="{FF2B5EF4-FFF2-40B4-BE49-F238E27FC236}">
                    <a16:creationId xmlns:a16="http://schemas.microsoft.com/office/drawing/2014/main" id="{C0052F0F-72FE-4053-8C7B-5BBDE915D242}"/>
                  </a:ext>
                </a:extLst>
              </p:cNvPr>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 name="Google Shape;1235;p41">
                <a:extLst>
                  <a:ext uri="{FF2B5EF4-FFF2-40B4-BE49-F238E27FC236}">
                    <a16:creationId xmlns:a16="http://schemas.microsoft.com/office/drawing/2014/main" id="{2E0365F1-4B49-440D-9EF3-81F81BB6A6FE}"/>
                  </a:ext>
                </a:extLst>
              </p:cNvPr>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 name="Google Shape;1236;p41">
                <a:extLst>
                  <a:ext uri="{FF2B5EF4-FFF2-40B4-BE49-F238E27FC236}">
                    <a16:creationId xmlns:a16="http://schemas.microsoft.com/office/drawing/2014/main" id="{87F5DE17-A376-4B6C-B628-29A344736BEA}"/>
                  </a:ext>
                </a:extLst>
              </p:cNvPr>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5" name="Google Shape;1237;p41">
                <a:extLst>
                  <a:ext uri="{FF2B5EF4-FFF2-40B4-BE49-F238E27FC236}">
                    <a16:creationId xmlns:a16="http://schemas.microsoft.com/office/drawing/2014/main" id="{F619AC85-EE69-47BD-AE35-DF90D97432BB}"/>
                  </a:ext>
                </a:extLst>
              </p:cNvPr>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6" name="Google Shape;1238;p41">
                <a:extLst>
                  <a:ext uri="{FF2B5EF4-FFF2-40B4-BE49-F238E27FC236}">
                    <a16:creationId xmlns:a16="http://schemas.microsoft.com/office/drawing/2014/main" id="{6D7A3967-0D9B-44FF-9EBB-5DC744B0C1FD}"/>
                  </a:ext>
                </a:extLst>
              </p:cNvPr>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73" name="Google Shape;1223;p41">
            <a:extLst>
              <a:ext uri="{FF2B5EF4-FFF2-40B4-BE49-F238E27FC236}">
                <a16:creationId xmlns:a16="http://schemas.microsoft.com/office/drawing/2014/main" id="{4F7FBDCA-CCFB-48BD-BAF1-70506DDA6B71}"/>
              </a:ext>
            </a:extLst>
          </p:cNvPr>
          <p:cNvGrpSpPr/>
          <p:nvPr/>
        </p:nvGrpSpPr>
        <p:grpSpPr>
          <a:xfrm>
            <a:off x="168820" y="1991077"/>
            <a:ext cx="460705" cy="491455"/>
            <a:chOff x="7638277" y="937343"/>
            <a:chExt cx="744273" cy="793950"/>
          </a:xfrm>
        </p:grpSpPr>
        <p:sp>
          <p:nvSpPr>
            <p:cNvPr id="74" name="Google Shape;1224;p41">
              <a:extLst>
                <a:ext uri="{FF2B5EF4-FFF2-40B4-BE49-F238E27FC236}">
                  <a16:creationId xmlns:a16="http://schemas.microsoft.com/office/drawing/2014/main" id="{08013183-2AB7-4C12-8CC5-94D66482B255}"/>
                </a:ext>
              </a:extLst>
            </p:cNvPr>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1225;p41">
              <a:extLst>
                <a:ext uri="{FF2B5EF4-FFF2-40B4-BE49-F238E27FC236}">
                  <a16:creationId xmlns:a16="http://schemas.microsoft.com/office/drawing/2014/main" id="{CD820D02-2D3D-4D43-9988-5279C7DB1FA5}"/>
                </a:ext>
              </a:extLst>
            </p:cNvPr>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226;p41">
              <a:extLst>
                <a:ext uri="{FF2B5EF4-FFF2-40B4-BE49-F238E27FC236}">
                  <a16:creationId xmlns:a16="http://schemas.microsoft.com/office/drawing/2014/main" id="{ACC7A7C6-67DF-4D70-944C-1BF72EAE206F}"/>
                </a:ext>
              </a:extLst>
            </p:cNvPr>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227;p41">
              <a:extLst>
                <a:ext uri="{FF2B5EF4-FFF2-40B4-BE49-F238E27FC236}">
                  <a16:creationId xmlns:a16="http://schemas.microsoft.com/office/drawing/2014/main" id="{2AAF77C8-F31D-454A-A069-FE82DEBC61B1}"/>
                </a:ext>
              </a:extLst>
            </p:cNvPr>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78" name="Google Shape;1228;p41">
              <a:extLst>
                <a:ext uri="{FF2B5EF4-FFF2-40B4-BE49-F238E27FC236}">
                  <a16:creationId xmlns:a16="http://schemas.microsoft.com/office/drawing/2014/main" id="{83378E59-ED0B-4A19-8922-04B81B8D4504}"/>
                </a:ext>
              </a:extLst>
            </p:cNvPr>
            <p:cNvGrpSpPr/>
            <p:nvPr/>
          </p:nvGrpSpPr>
          <p:grpSpPr>
            <a:xfrm>
              <a:off x="7638277" y="937343"/>
              <a:ext cx="744273" cy="793950"/>
              <a:chOff x="6565437" y="1588001"/>
              <a:chExt cx="744273" cy="793950"/>
            </a:xfrm>
          </p:grpSpPr>
          <p:sp>
            <p:nvSpPr>
              <p:cNvPr id="79" name="Google Shape;1229;p41">
                <a:extLst>
                  <a:ext uri="{FF2B5EF4-FFF2-40B4-BE49-F238E27FC236}">
                    <a16:creationId xmlns:a16="http://schemas.microsoft.com/office/drawing/2014/main" id="{CE6D527C-7148-4CD4-938F-2DC8CFBAFFC8}"/>
                  </a:ext>
                </a:extLst>
              </p:cNvPr>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0" name="Google Shape;1230;p41">
                <a:extLst>
                  <a:ext uri="{FF2B5EF4-FFF2-40B4-BE49-F238E27FC236}">
                    <a16:creationId xmlns:a16="http://schemas.microsoft.com/office/drawing/2014/main" id="{BEE813EE-7F31-433B-A209-AECADD7ED272}"/>
                  </a:ext>
                </a:extLst>
              </p:cNvPr>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1" name="Google Shape;1231;p41">
                <a:extLst>
                  <a:ext uri="{FF2B5EF4-FFF2-40B4-BE49-F238E27FC236}">
                    <a16:creationId xmlns:a16="http://schemas.microsoft.com/office/drawing/2014/main" id="{6B488D63-DF53-48DA-88F6-638EFC3F44EB}"/>
                  </a:ext>
                </a:extLst>
              </p:cNvPr>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2" name="Google Shape;1232;p41">
                <a:extLst>
                  <a:ext uri="{FF2B5EF4-FFF2-40B4-BE49-F238E27FC236}">
                    <a16:creationId xmlns:a16="http://schemas.microsoft.com/office/drawing/2014/main" id="{53FDE755-76DC-440E-B61C-021B89DE3E93}"/>
                  </a:ext>
                </a:extLst>
              </p:cNvPr>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3" name="Google Shape;1233;p41">
                <a:extLst>
                  <a:ext uri="{FF2B5EF4-FFF2-40B4-BE49-F238E27FC236}">
                    <a16:creationId xmlns:a16="http://schemas.microsoft.com/office/drawing/2014/main" id="{BD7B8AF5-158A-4552-8364-5CB08651B8A9}"/>
                  </a:ext>
                </a:extLst>
              </p:cNvPr>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4" name="Google Shape;1234;p41">
                <a:extLst>
                  <a:ext uri="{FF2B5EF4-FFF2-40B4-BE49-F238E27FC236}">
                    <a16:creationId xmlns:a16="http://schemas.microsoft.com/office/drawing/2014/main" id="{975A879B-D335-4B94-8F60-19CAA8093CC3}"/>
                  </a:ext>
                </a:extLst>
              </p:cNvPr>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5" name="Google Shape;1235;p41">
                <a:extLst>
                  <a:ext uri="{FF2B5EF4-FFF2-40B4-BE49-F238E27FC236}">
                    <a16:creationId xmlns:a16="http://schemas.microsoft.com/office/drawing/2014/main" id="{6A983F8A-552D-43C4-979D-27AAEAB65F7F}"/>
                  </a:ext>
                </a:extLst>
              </p:cNvPr>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6" name="Google Shape;1236;p41">
                <a:extLst>
                  <a:ext uri="{FF2B5EF4-FFF2-40B4-BE49-F238E27FC236}">
                    <a16:creationId xmlns:a16="http://schemas.microsoft.com/office/drawing/2014/main" id="{3EAF5912-F0B8-4F2D-95DA-F6CE5AF4E0DA}"/>
                  </a:ext>
                </a:extLst>
              </p:cNvPr>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7" name="Google Shape;1237;p41">
                <a:extLst>
                  <a:ext uri="{FF2B5EF4-FFF2-40B4-BE49-F238E27FC236}">
                    <a16:creationId xmlns:a16="http://schemas.microsoft.com/office/drawing/2014/main" id="{707DEA87-756E-416A-BF88-896433D04DC6}"/>
                  </a:ext>
                </a:extLst>
              </p:cNvPr>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8" name="Google Shape;1238;p41">
                <a:extLst>
                  <a:ext uri="{FF2B5EF4-FFF2-40B4-BE49-F238E27FC236}">
                    <a16:creationId xmlns:a16="http://schemas.microsoft.com/office/drawing/2014/main" id="{D898BFF9-16CA-4763-9755-466E20D7535B}"/>
                  </a:ext>
                </a:extLst>
              </p:cNvPr>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447055139"/>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7"/>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t>THANKS!</a:t>
            </a:r>
            <a:endParaRPr sz="10000"/>
          </a:p>
        </p:txBody>
      </p:sp>
      <p:sp>
        <p:nvSpPr>
          <p:cNvPr id="767" name="Google Shape;767;p37"/>
          <p:cNvSpPr txBox="1">
            <a:spLocks noGrp="1"/>
          </p:cNvSpPr>
          <p:nvPr>
            <p:ph type="subTitle" idx="4294967295"/>
          </p:nvPr>
        </p:nvSpPr>
        <p:spPr>
          <a:xfrm>
            <a:off x="1275150" y="2325749"/>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Any questions?</a:t>
            </a:r>
            <a:endParaRPr sz="3600" b="1" dirty="0"/>
          </a:p>
          <a:p>
            <a:pPr marL="0" lvl="0" indent="0" algn="ctr" rtl="0">
              <a:spcBef>
                <a:spcPts val="600"/>
              </a:spcBef>
              <a:spcAft>
                <a:spcPts val="0"/>
              </a:spcAft>
              <a:buNone/>
            </a:pPr>
            <a:r>
              <a:rPr lang="en" dirty="0"/>
              <a:t>You can find us at</a:t>
            </a:r>
            <a:endParaRPr dirty="0"/>
          </a:p>
          <a:p>
            <a:pPr marL="0" lvl="0" indent="0" algn="ctr" rtl="0">
              <a:spcBef>
                <a:spcPts val="600"/>
              </a:spcBef>
              <a:spcAft>
                <a:spcPts val="0"/>
              </a:spcAft>
              <a:buNone/>
            </a:pPr>
            <a:r>
              <a:rPr lang="en-CA" dirty="0"/>
              <a:t>n</a:t>
            </a:r>
            <a:r>
              <a:rPr lang="en" dirty="0"/>
              <a:t>itin.bh8@gmail.com / gschyd2016@gmail.com</a:t>
            </a:r>
            <a:endParaRPr dirty="0"/>
          </a:p>
          <a:p>
            <a:pPr marL="0" lvl="0" indent="0" algn="ctr" rtl="0">
              <a:spcBef>
                <a:spcPts val="600"/>
              </a:spcBef>
              <a:spcAft>
                <a:spcPts val="0"/>
              </a:spcAft>
              <a:buNone/>
            </a:pPr>
            <a:endParaRPr sz="3600" b="1" dirty="0"/>
          </a:p>
        </p:txBody>
      </p:sp>
      <p:sp>
        <p:nvSpPr>
          <p:cNvPr id="2" name="Slide Number Placeholder 1">
            <a:extLst>
              <a:ext uri="{FF2B5EF4-FFF2-40B4-BE49-F238E27FC236}">
                <a16:creationId xmlns:a16="http://schemas.microsoft.com/office/drawing/2014/main" id="{5641F3CA-2AA8-4151-AA48-C0D1E7EC03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3453483036"/>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147069" y="3435978"/>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Annexure</a:t>
            </a:r>
            <a:endParaRPr dirty="0"/>
          </a:p>
        </p:txBody>
      </p:sp>
      <p:sp>
        <p:nvSpPr>
          <p:cNvPr id="2" name="Slide Number Placeholder 1">
            <a:extLst>
              <a:ext uri="{FF2B5EF4-FFF2-40B4-BE49-F238E27FC236}">
                <a16:creationId xmlns:a16="http://schemas.microsoft.com/office/drawing/2014/main" id="{8142D94A-1C15-44E5-B8A3-BECC500986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3283385997"/>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B90BD3-8374-46AA-8FD6-15769A4FF2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12" name="Picture 11">
            <a:extLst>
              <a:ext uri="{FF2B5EF4-FFF2-40B4-BE49-F238E27FC236}">
                <a16:creationId xmlns:a16="http://schemas.microsoft.com/office/drawing/2014/main" id="{ED6D39EF-6DE4-4F9A-95D5-91855E75A507}"/>
              </a:ext>
            </a:extLst>
          </p:cNvPr>
          <p:cNvPicPr/>
          <p:nvPr/>
        </p:nvPicPr>
        <p:blipFill>
          <a:blip r:embed="rId3"/>
          <a:stretch>
            <a:fillRect/>
          </a:stretch>
        </p:blipFill>
        <p:spPr>
          <a:xfrm>
            <a:off x="352425" y="511175"/>
            <a:ext cx="3619500" cy="2159000"/>
          </a:xfrm>
          <a:prstGeom prst="rect">
            <a:avLst/>
          </a:prstGeom>
        </p:spPr>
      </p:pic>
      <p:sp>
        <p:nvSpPr>
          <p:cNvPr id="14" name="TextBox 13">
            <a:extLst>
              <a:ext uri="{FF2B5EF4-FFF2-40B4-BE49-F238E27FC236}">
                <a16:creationId xmlns:a16="http://schemas.microsoft.com/office/drawing/2014/main" id="{DD2AA73C-7E0B-429B-8DA4-8F25B107F20F}"/>
              </a:ext>
            </a:extLst>
          </p:cNvPr>
          <p:cNvSpPr txBox="1"/>
          <p:nvPr/>
        </p:nvSpPr>
        <p:spPr>
          <a:xfrm>
            <a:off x="352425" y="136624"/>
            <a:ext cx="4610100" cy="307777"/>
          </a:xfrm>
          <a:prstGeom prst="rect">
            <a:avLst/>
          </a:prstGeom>
          <a:noFill/>
        </p:spPr>
        <p:txBody>
          <a:bodyPr wrap="square">
            <a:spAutoFit/>
          </a:bodyPr>
          <a:lstStyle/>
          <a:p>
            <a:r>
              <a:rPr lang="en-CA" sz="1400"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Random forest model</a:t>
            </a:r>
            <a:endParaRPr lang="en-CA" dirty="0"/>
          </a:p>
        </p:txBody>
      </p:sp>
      <p:pic>
        <p:nvPicPr>
          <p:cNvPr id="15" name="Picture 14">
            <a:extLst>
              <a:ext uri="{FF2B5EF4-FFF2-40B4-BE49-F238E27FC236}">
                <a16:creationId xmlns:a16="http://schemas.microsoft.com/office/drawing/2014/main" id="{04B2D0CE-782A-4FFB-9881-C4F9A5414B3D}"/>
              </a:ext>
            </a:extLst>
          </p:cNvPr>
          <p:cNvPicPr/>
          <p:nvPr/>
        </p:nvPicPr>
        <p:blipFill>
          <a:blip r:embed="rId4"/>
          <a:stretch>
            <a:fillRect/>
          </a:stretch>
        </p:blipFill>
        <p:spPr>
          <a:xfrm>
            <a:off x="4154805" y="510540"/>
            <a:ext cx="3653790" cy="2159635"/>
          </a:xfrm>
          <a:prstGeom prst="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662630" y="3082025"/>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Exploratory Data Analysis</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2000" dirty="0">
              <a:solidFill>
                <a:srgbClr val="3C78D8"/>
              </a:solidFill>
            </a:endParaRPr>
          </a:p>
        </p:txBody>
      </p:sp>
      <p:sp>
        <p:nvSpPr>
          <p:cNvPr id="2" name="Slide Number Placeholder 1">
            <a:extLst>
              <a:ext uri="{FF2B5EF4-FFF2-40B4-BE49-F238E27FC236}">
                <a16:creationId xmlns:a16="http://schemas.microsoft.com/office/drawing/2014/main" id="{8142D94A-1C15-44E5-B8A3-BECC500986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grpSp>
        <p:nvGrpSpPr>
          <p:cNvPr id="9" name="Google Shape;966;p40">
            <a:extLst>
              <a:ext uri="{FF2B5EF4-FFF2-40B4-BE49-F238E27FC236}">
                <a16:creationId xmlns:a16="http://schemas.microsoft.com/office/drawing/2014/main" id="{1BC81881-29F9-46FA-9B4D-FC65D4DBD3FE}"/>
              </a:ext>
            </a:extLst>
          </p:cNvPr>
          <p:cNvGrpSpPr/>
          <p:nvPr/>
        </p:nvGrpSpPr>
        <p:grpSpPr>
          <a:xfrm>
            <a:off x="1662274" y="3158614"/>
            <a:ext cx="595151" cy="632336"/>
            <a:chOff x="3294650" y="3652450"/>
            <a:chExt cx="388350" cy="405450"/>
          </a:xfrm>
        </p:grpSpPr>
        <p:sp>
          <p:nvSpPr>
            <p:cNvPr id="10" name="Google Shape;967;p40">
              <a:extLst>
                <a:ext uri="{FF2B5EF4-FFF2-40B4-BE49-F238E27FC236}">
                  <a16:creationId xmlns:a16="http://schemas.microsoft.com/office/drawing/2014/main" id="{A722D40D-C2C0-419A-8FA5-3AC6AF414B03}"/>
                </a:ext>
              </a:extLst>
            </p:cNvPr>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68;p40">
              <a:extLst>
                <a:ext uri="{FF2B5EF4-FFF2-40B4-BE49-F238E27FC236}">
                  <a16:creationId xmlns:a16="http://schemas.microsoft.com/office/drawing/2014/main" id="{13463C2D-71C9-4A67-A9FB-BF36D630E450}"/>
                </a:ext>
              </a:extLst>
            </p:cNvPr>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69;p40">
              <a:extLst>
                <a:ext uri="{FF2B5EF4-FFF2-40B4-BE49-F238E27FC236}">
                  <a16:creationId xmlns:a16="http://schemas.microsoft.com/office/drawing/2014/main" id="{0B2693B0-B58D-4BC5-954B-36D700F7944A}"/>
                </a:ext>
              </a:extLst>
            </p:cNvPr>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979;p40">
            <a:extLst>
              <a:ext uri="{FF2B5EF4-FFF2-40B4-BE49-F238E27FC236}">
                <a16:creationId xmlns:a16="http://schemas.microsoft.com/office/drawing/2014/main" id="{8E25310A-004A-4923-AA4A-2B3128263905}"/>
              </a:ext>
            </a:extLst>
          </p:cNvPr>
          <p:cNvGrpSpPr/>
          <p:nvPr/>
        </p:nvGrpSpPr>
        <p:grpSpPr>
          <a:xfrm>
            <a:off x="1662274" y="4097357"/>
            <a:ext cx="645647" cy="622784"/>
            <a:chOff x="5300400" y="3670175"/>
            <a:chExt cx="421300" cy="399325"/>
          </a:xfrm>
        </p:grpSpPr>
        <p:sp>
          <p:nvSpPr>
            <p:cNvPr id="20" name="Google Shape;980;p40">
              <a:extLst>
                <a:ext uri="{FF2B5EF4-FFF2-40B4-BE49-F238E27FC236}">
                  <a16:creationId xmlns:a16="http://schemas.microsoft.com/office/drawing/2014/main" id="{D3A8AEFB-2406-4942-B385-15D4F07F8553}"/>
                </a:ext>
              </a:extLst>
            </p:cNvPr>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81;p40">
              <a:extLst>
                <a:ext uri="{FF2B5EF4-FFF2-40B4-BE49-F238E27FC236}">
                  <a16:creationId xmlns:a16="http://schemas.microsoft.com/office/drawing/2014/main" id="{F5EF80D5-5CFB-4545-AA35-A11A71E00345}"/>
                </a:ext>
              </a:extLst>
            </p:cNvPr>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82;p40">
              <a:extLst>
                <a:ext uri="{FF2B5EF4-FFF2-40B4-BE49-F238E27FC236}">
                  <a16:creationId xmlns:a16="http://schemas.microsoft.com/office/drawing/2014/main" id="{F360A6D1-8565-4725-A3D1-5420369ABBC1}"/>
                </a:ext>
              </a:extLst>
            </p:cNvPr>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83;p40">
              <a:extLst>
                <a:ext uri="{FF2B5EF4-FFF2-40B4-BE49-F238E27FC236}">
                  <a16:creationId xmlns:a16="http://schemas.microsoft.com/office/drawing/2014/main" id="{47075804-1B92-4C51-944D-1D8547224718}"/>
                </a:ext>
              </a:extLst>
            </p:cNvPr>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84;p40">
              <a:extLst>
                <a:ext uri="{FF2B5EF4-FFF2-40B4-BE49-F238E27FC236}">
                  <a16:creationId xmlns:a16="http://schemas.microsoft.com/office/drawing/2014/main" id="{4EB1DDC8-653A-407A-90C1-4C9D11FF727B}"/>
                </a:ext>
              </a:extLst>
            </p:cNvPr>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B90BD3-8374-46AA-8FD6-15769A4FF2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5" name="TextBox 4">
            <a:extLst>
              <a:ext uri="{FF2B5EF4-FFF2-40B4-BE49-F238E27FC236}">
                <a16:creationId xmlns:a16="http://schemas.microsoft.com/office/drawing/2014/main" id="{84087183-43D5-435F-BC7F-504BD2D6AF5D}"/>
              </a:ext>
            </a:extLst>
          </p:cNvPr>
          <p:cNvSpPr txBox="1"/>
          <p:nvPr/>
        </p:nvSpPr>
        <p:spPr>
          <a:xfrm>
            <a:off x="212930" y="205958"/>
            <a:ext cx="2238375" cy="307777"/>
          </a:xfrm>
          <a:prstGeom prst="rect">
            <a:avLst/>
          </a:prstGeom>
          <a:noFill/>
        </p:spPr>
        <p:txBody>
          <a:bodyPr wrap="square">
            <a:spAutoFit/>
          </a:bodyPr>
          <a:lstStyle/>
          <a:p>
            <a:r>
              <a:rPr lang="en-CA" sz="1400"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Important variables</a:t>
            </a:r>
            <a:endParaRPr lang="en-CA" dirty="0"/>
          </a:p>
        </p:txBody>
      </p:sp>
      <p:pic>
        <p:nvPicPr>
          <p:cNvPr id="6" name="Picture 5">
            <a:extLst>
              <a:ext uri="{FF2B5EF4-FFF2-40B4-BE49-F238E27FC236}">
                <a16:creationId xmlns:a16="http://schemas.microsoft.com/office/drawing/2014/main" id="{8EE1018B-7BDB-4052-A349-E779894FE1B4}"/>
              </a:ext>
            </a:extLst>
          </p:cNvPr>
          <p:cNvPicPr/>
          <p:nvPr/>
        </p:nvPicPr>
        <p:blipFill>
          <a:blip r:embed="rId3"/>
          <a:stretch>
            <a:fillRect/>
          </a:stretch>
        </p:blipFill>
        <p:spPr>
          <a:xfrm>
            <a:off x="380693" y="623570"/>
            <a:ext cx="4299462" cy="2129462"/>
          </a:xfrm>
          <a:prstGeom prst="rect">
            <a:avLst/>
          </a:prstGeom>
        </p:spPr>
      </p:pic>
      <p:pic>
        <p:nvPicPr>
          <p:cNvPr id="7" name="Picture 6">
            <a:extLst>
              <a:ext uri="{FF2B5EF4-FFF2-40B4-BE49-F238E27FC236}">
                <a16:creationId xmlns:a16="http://schemas.microsoft.com/office/drawing/2014/main" id="{F3B1B64F-7F18-45C7-B94D-94B709BCDF81}"/>
              </a:ext>
            </a:extLst>
          </p:cNvPr>
          <p:cNvPicPr/>
          <p:nvPr/>
        </p:nvPicPr>
        <p:blipFill>
          <a:blip r:embed="rId4"/>
          <a:stretch>
            <a:fillRect/>
          </a:stretch>
        </p:blipFill>
        <p:spPr>
          <a:xfrm>
            <a:off x="3283975" y="2753032"/>
            <a:ext cx="4495154" cy="2228399"/>
          </a:xfrm>
          <a:prstGeom prst="rect">
            <a:avLst/>
          </a:prstGeom>
        </p:spPr>
      </p:pic>
    </p:spTree>
    <p:extLst>
      <p:ext uri="{BB962C8B-B14F-4D97-AF65-F5344CB8AC3E}">
        <p14:creationId xmlns:p14="http://schemas.microsoft.com/office/powerpoint/2010/main" val="364972904"/>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B90BD3-8374-46AA-8FD6-15769A4FF2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pic>
        <p:nvPicPr>
          <p:cNvPr id="12" name="Picture 11">
            <a:extLst>
              <a:ext uri="{FF2B5EF4-FFF2-40B4-BE49-F238E27FC236}">
                <a16:creationId xmlns:a16="http://schemas.microsoft.com/office/drawing/2014/main" id="{ED6D39EF-6DE4-4F9A-95D5-91855E75A507}"/>
              </a:ext>
            </a:extLst>
          </p:cNvPr>
          <p:cNvPicPr/>
          <p:nvPr/>
        </p:nvPicPr>
        <p:blipFill>
          <a:blip r:embed="rId3"/>
          <a:stretch>
            <a:fillRect/>
          </a:stretch>
        </p:blipFill>
        <p:spPr>
          <a:xfrm>
            <a:off x="352425" y="511175"/>
            <a:ext cx="3619500" cy="2159000"/>
          </a:xfrm>
          <a:prstGeom prst="rect">
            <a:avLst/>
          </a:prstGeom>
        </p:spPr>
      </p:pic>
      <p:sp>
        <p:nvSpPr>
          <p:cNvPr id="14" name="TextBox 13">
            <a:extLst>
              <a:ext uri="{FF2B5EF4-FFF2-40B4-BE49-F238E27FC236}">
                <a16:creationId xmlns:a16="http://schemas.microsoft.com/office/drawing/2014/main" id="{DD2AA73C-7E0B-429B-8DA4-8F25B107F20F}"/>
              </a:ext>
            </a:extLst>
          </p:cNvPr>
          <p:cNvSpPr txBox="1"/>
          <p:nvPr/>
        </p:nvSpPr>
        <p:spPr>
          <a:xfrm>
            <a:off x="352425" y="136624"/>
            <a:ext cx="4610100" cy="307777"/>
          </a:xfrm>
          <a:prstGeom prst="rect">
            <a:avLst/>
          </a:prstGeom>
          <a:noFill/>
        </p:spPr>
        <p:txBody>
          <a:bodyPr wrap="square">
            <a:spAutoFit/>
          </a:bodyPr>
          <a:lstStyle/>
          <a:p>
            <a:r>
              <a:rPr lang="en-CA" sz="1400"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Random forest model</a:t>
            </a:r>
            <a:endParaRPr lang="en-CA" dirty="0"/>
          </a:p>
        </p:txBody>
      </p:sp>
      <p:pic>
        <p:nvPicPr>
          <p:cNvPr id="15" name="Picture 14">
            <a:extLst>
              <a:ext uri="{FF2B5EF4-FFF2-40B4-BE49-F238E27FC236}">
                <a16:creationId xmlns:a16="http://schemas.microsoft.com/office/drawing/2014/main" id="{04B2D0CE-782A-4FFB-9881-C4F9A5414B3D}"/>
              </a:ext>
            </a:extLst>
          </p:cNvPr>
          <p:cNvPicPr/>
          <p:nvPr/>
        </p:nvPicPr>
        <p:blipFill>
          <a:blip r:embed="rId4"/>
          <a:stretch>
            <a:fillRect/>
          </a:stretch>
        </p:blipFill>
        <p:spPr>
          <a:xfrm>
            <a:off x="4154805" y="510540"/>
            <a:ext cx="3653790" cy="2159635"/>
          </a:xfrm>
          <a:prstGeom prst="rect">
            <a:avLst/>
          </a:prstGeom>
        </p:spPr>
      </p:pic>
    </p:spTree>
    <p:extLst>
      <p:ext uri="{BB962C8B-B14F-4D97-AF65-F5344CB8AC3E}">
        <p14:creationId xmlns:p14="http://schemas.microsoft.com/office/powerpoint/2010/main" val="199286519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29"/>
          <p:cNvSpPr txBox="1">
            <a:spLocks noGrp="1"/>
          </p:cNvSpPr>
          <p:nvPr>
            <p:ph type="ctrTitle" idx="4294967295"/>
          </p:nvPr>
        </p:nvSpPr>
        <p:spPr>
          <a:xfrm>
            <a:off x="2749091" y="0"/>
            <a:ext cx="3153266" cy="82481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Gender</a:t>
            </a:r>
            <a:endParaRPr sz="3600" dirty="0">
              <a:solidFill>
                <a:srgbClr val="3C78D8"/>
              </a:solidFill>
            </a:endParaRPr>
          </a:p>
        </p:txBody>
      </p:sp>
      <p:sp>
        <p:nvSpPr>
          <p:cNvPr id="676" name="Google Shape;676;p29"/>
          <p:cNvSpPr txBox="1">
            <a:spLocks noGrp="1"/>
          </p:cNvSpPr>
          <p:nvPr>
            <p:ph type="ctrTitle" idx="4294967295"/>
          </p:nvPr>
        </p:nvSpPr>
        <p:spPr>
          <a:xfrm>
            <a:off x="4572000" y="614504"/>
            <a:ext cx="3198044" cy="125951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b="0" dirty="0">
                <a:solidFill>
                  <a:srgbClr val="28324A"/>
                </a:solidFill>
                <a:latin typeface="Source Sans Pro"/>
                <a:ea typeface="Source Sans Pro"/>
                <a:sym typeface="Source Sans Pro"/>
              </a:rPr>
              <a:t>👩</a:t>
            </a:r>
            <a:r>
              <a:rPr lang="en" sz="4000" dirty="0"/>
              <a:t>49</a:t>
            </a:r>
            <a:r>
              <a:rPr lang="en" sz="4000" dirty="0">
                <a:solidFill>
                  <a:srgbClr val="3C78D8"/>
                </a:solidFill>
              </a:rPr>
              <a:t>%</a:t>
            </a:r>
            <a:endParaRPr sz="4000" dirty="0">
              <a:solidFill>
                <a:srgbClr val="3C78D8"/>
              </a:solidFill>
            </a:endParaRPr>
          </a:p>
        </p:txBody>
      </p:sp>
      <p:sp>
        <p:nvSpPr>
          <p:cNvPr id="2" name="Slide Number Placeholder 1">
            <a:extLst>
              <a:ext uri="{FF2B5EF4-FFF2-40B4-BE49-F238E27FC236}">
                <a16:creationId xmlns:a16="http://schemas.microsoft.com/office/drawing/2014/main" id="{F6E19EB4-997B-417D-A412-A60E6DA595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10" name="TextBox 9">
            <a:extLst>
              <a:ext uri="{FF2B5EF4-FFF2-40B4-BE49-F238E27FC236}">
                <a16:creationId xmlns:a16="http://schemas.microsoft.com/office/drawing/2014/main" id="{DDF392B4-D4D3-44CD-A647-1881170984FC}"/>
              </a:ext>
            </a:extLst>
          </p:cNvPr>
          <p:cNvSpPr txBox="1"/>
          <p:nvPr/>
        </p:nvSpPr>
        <p:spPr>
          <a:xfrm>
            <a:off x="1065227" y="690266"/>
            <a:ext cx="3014221" cy="1107996"/>
          </a:xfrm>
          <a:prstGeom prst="rect">
            <a:avLst/>
          </a:prstGeom>
          <a:noFill/>
        </p:spPr>
        <p:txBody>
          <a:bodyPr wrap="square">
            <a:spAutoFit/>
          </a:bodyPr>
          <a:lstStyle/>
          <a:p>
            <a:r>
              <a:rPr lang="en" sz="6600" dirty="0">
                <a:solidFill>
                  <a:srgbClr val="28324A"/>
                </a:solidFill>
                <a:latin typeface="Source Sans Pro"/>
                <a:ea typeface="Source Sans Pro"/>
                <a:cs typeface="Source Sans Pro"/>
                <a:sym typeface="Source Sans Pro"/>
              </a:rPr>
              <a:t>👨</a:t>
            </a:r>
            <a:r>
              <a:rPr lang="en" sz="4000" b="1" dirty="0">
                <a:solidFill>
                  <a:schemeClr val="accent1"/>
                </a:solidFill>
                <a:latin typeface="Oswald"/>
                <a:ea typeface="Source Sans Pro"/>
                <a:cs typeface="Source Sans Pro"/>
                <a:sym typeface="Source Sans Pro"/>
              </a:rPr>
              <a:t>51</a:t>
            </a:r>
            <a:r>
              <a:rPr lang="en" sz="4000" b="1" dirty="0">
                <a:solidFill>
                  <a:srgbClr val="3C78D8"/>
                </a:solidFill>
                <a:latin typeface="Oswald"/>
                <a:sym typeface="Source Sans Pro"/>
              </a:rPr>
              <a:t>%</a:t>
            </a:r>
            <a:endParaRPr lang="en-CA" sz="4000" b="1" dirty="0">
              <a:solidFill>
                <a:srgbClr val="3C78D8"/>
              </a:solidFill>
              <a:latin typeface="Oswald"/>
              <a:sym typeface="Oswald"/>
            </a:endParaRPr>
          </a:p>
        </p:txBody>
      </p:sp>
      <p:sp>
        <p:nvSpPr>
          <p:cNvPr id="11" name="Google Shape;674;p29">
            <a:extLst>
              <a:ext uri="{FF2B5EF4-FFF2-40B4-BE49-F238E27FC236}">
                <a16:creationId xmlns:a16="http://schemas.microsoft.com/office/drawing/2014/main" id="{005690AA-1493-4CA9-A4CE-5D48627A561B}"/>
              </a:ext>
            </a:extLst>
          </p:cNvPr>
          <p:cNvSpPr txBox="1">
            <a:spLocks/>
          </p:cNvSpPr>
          <p:nvPr/>
        </p:nvSpPr>
        <p:spPr>
          <a:xfrm>
            <a:off x="300479" y="2622996"/>
            <a:ext cx="3614002" cy="82481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CA" sz="3600" dirty="0"/>
              <a:t>Age Category</a:t>
            </a:r>
            <a:endParaRPr lang="en-CA" sz="3600" dirty="0">
              <a:solidFill>
                <a:srgbClr val="3C78D8"/>
              </a:solidFill>
            </a:endParaRPr>
          </a:p>
        </p:txBody>
      </p:sp>
      <p:graphicFrame>
        <p:nvGraphicFramePr>
          <p:cNvPr id="13" name="Chart 12">
            <a:extLst>
              <a:ext uri="{FF2B5EF4-FFF2-40B4-BE49-F238E27FC236}">
                <a16:creationId xmlns:a16="http://schemas.microsoft.com/office/drawing/2014/main" id="{B0E2E301-E9AA-4402-A6A1-17FA28B43DF7}"/>
              </a:ext>
            </a:extLst>
          </p:cNvPr>
          <p:cNvGraphicFramePr>
            <a:graphicFrameLocks/>
          </p:cNvGraphicFramePr>
          <p:nvPr>
            <p:extLst>
              <p:ext uri="{D42A27DB-BD31-4B8C-83A1-F6EECF244321}">
                <p14:modId xmlns:p14="http://schemas.microsoft.com/office/powerpoint/2010/main" val="1778194250"/>
              </p:ext>
            </p:extLst>
          </p:nvPr>
        </p:nvGraphicFramePr>
        <p:xfrm>
          <a:off x="3914481" y="2061958"/>
          <a:ext cx="4447094" cy="24150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1000736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32"/>
          <p:cNvSpPr txBox="1">
            <a:spLocks noGrp="1"/>
          </p:cNvSpPr>
          <p:nvPr>
            <p:ph type="body" idx="1"/>
          </p:nvPr>
        </p:nvSpPr>
        <p:spPr>
          <a:xfrm>
            <a:off x="212103" y="185801"/>
            <a:ext cx="8229600" cy="5196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sz="3600" b="1" dirty="0">
                <a:solidFill>
                  <a:schemeClr val="accent1"/>
                </a:solidFill>
                <a:latin typeface="Oswald"/>
                <a:sym typeface="Oswald"/>
              </a:rPr>
              <a:t>City</a:t>
            </a:r>
            <a:endParaRPr sz="3600" b="1" dirty="0">
              <a:solidFill>
                <a:schemeClr val="accent1"/>
              </a:solidFill>
              <a:latin typeface="Oswald"/>
              <a:sym typeface="Oswald"/>
            </a:endParaRPr>
          </a:p>
        </p:txBody>
      </p:sp>
      <p:sp>
        <p:nvSpPr>
          <p:cNvPr id="2" name="Slide Number Placeholder 1">
            <a:extLst>
              <a:ext uri="{FF2B5EF4-FFF2-40B4-BE49-F238E27FC236}">
                <a16:creationId xmlns:a16="http://schemas.microsoft.com/office/drawing/2014/main" id="{595E5F91-8EB2-4720-848A-3B5F66106A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4" name="Picture 3" descr="A city next to a body of water&#10;&#10;Description automatically generated with medium confidence">
            <a:extLst>
              <a:ext uri="{FF2B5EF4-FFF2-40B4-BE49-F238E27FC236}">
                <a16:creationId xmlns:a16="http://schemas.microsoft.com/office/drawing/2014/main" id="{BCDB72AC-A66F-418B-807E-F2C4309E96FC}"/>
              </a:ext>
            </a:extLst>
          </p:cNvPr>
          <p:cNvPicPr>
            <a:picLocks noChangeAspect="1"/>
          </p:cNvPicPr>
          <p:nvPr/>
        </p:nvPicPr>
        <p:blipFill>
          <a:blip r:embed="rId3"/>
          <a:stretch>
            <a:fillRect/>
          </a:stretch>
        </p:blipFill>
        <p:spPr>
          <a:xfrm>
            <a:off x="212103" y="2656593"/>
            <a:ext cx="2034482" cy="1240538"/>
          </a:xfrm>
          <a:prstGeom prst="rect">
            <a:avLst/>
          </a:prstGeom>
        </p:spPr>
      </p:pic>
      <p:sp>
        <p:nvSpPr>
          <p:cNvPr id="13" name="TextBox 12">
            <a:extLst>
              <a:ext uri="{FF2B5EF4-FFF2-40B4-BE49-F238E27FC236}">
                <a16:creationId xmlns:a16="http://schemas.microsoft.com/office/drawing/2014/main" id="{8C045343-756A-42ED-BB81-F60FAFCA85DC}"/>
              </a:ext>
            </a:extLst>
          </p:cNvPr>
          <p:cNvSpPr txBox="1"/>
          <p:nvPr/>
        </p:nvSpPr>
        <p:spPr>
          <a:xfrm>
            <a:off x="510550" y="3903657"/>
            <a:ext cx="1437588" cy="307777"/>
          </a:xfrm>
          <a:prstGeom prst="rect">
            <a:avLst/>
          </a:prstGeom>
          <a:noFill/>
        </p:spPr>
        <p:txBody>
          <a:bodyPr wrap="square">
            <a:spAutoFit/>
          </a:bodyPr>
          <a:lstStyle/>
          <a:p>
            <a:r>
              <a:rPr lang="en" sz="1400" b="1" dirty="0">
                <a:solidFill>
                  <a:schemeClr val="accent1"/>
                </a:solidFill>
                <a:latin typeface="Oswald"/>
                <a:ea typeface="Source Sans Pro"/>
                <a:cs typeface="Source Sans Pro"/>
                <a:sym typeface="Source Sans Pro"/>
              </a:rPr>
              <a:t>Kelowna - 32</a:t>
            </a:r>
            <a:r>
              <a:rPr lang="en" sz="1400" b="1" dirty="0">
                <a:solidFill>
                  <a:srgbClr val="3C78D8"/>
                </a:solidFill>
                <a:latin typeface="Oswald"/>
                <a:sym typeface="Source Sans Pro"/>
              </a:rPr>
              <a:t>%</a:t>
            </a:r>
            <a:endParaRPr lang="en-CA" dirty="0"/>
          </a:p>
        </p:txBody>
      </p:sp>
      <p:pic>
        <p:nvPicPr>
          <p:cNvPr id="11" name="Picture 10" descr="A picture containing mountain, sky, outdoor, nature&#10;&#10;Description automatically generated">
            <a:extLst>
              <a:ext uri="{FF2B5EF4-FFF2-40B4-BE49-F238E27FC236}">
                <a16:creationId xmlns:a16="http://schemas.microsoft.com/office/drawing/2014/main" id="{CBD2CE38-ECE3-4333-9903-480957108E01}"/>
              </a:ext>
            </a:extLst>
          </p:cNvPr>
          <p:cNvPicPr>
            <a:picLocks noChangeAspect="1"/>
          </p:cNvPicPr>
          <p:nvPr/>
        </p:nvPicPr>
        <p:blipFill>
          <a:blip r:embed="rId4"/>
          <a:stretch>
            <a:fillRect/>
          </a:stretch>
        </p:blipFill>
        <p:spPr>
          <a:xfrm flipH="1">
            <a:off x="212103" y="947863"/>
            <a:ext cx="2034482" cy="1240538"/>
          </a:xfrm>
          <a:prstGeom prst="rect">
            <a:avLst/>
          </a:prstGeom>
        </p:spPr>
      </p:pic>
      <p:sp>
        <p:nvSpPr>
          <p:cNvPr id="17" name="TextBox 16">
            <a:extLst>
              <a:ext uri="{FF2B5EF4-FFF2-40B4-BE49-F238E27FC236}">
                <a16:creationId xmlns:a16="http://schemas.microsoft.com/office/drawing/2014/main" id="{5EC03DC3-8B1C-4DB6-88EB-FC340E551D1C}"/>
              </a:ext>
            </a:extLst>
          </p:cNvPr>
          <p:cNvSpPr txBox="1"/>
          <p:nvPr/>
        </p:nvSpPr>
        <p:spPr>
          <a:xfrm>
            <a:off x="433632" y="2188401"/>
            <a:ext cx="1498863" cy="307777"/>
          </a:xfrm>
          <a:prstGeom prst="rect">
            <a:avLst/>
          </a:prstGeom>
          <a:noFill/>
        </p:spPr>
        <p:txBody>
          <a:bodyPr wrap="square">
            <a:spAutoFit/>
          </a:bodyPr>
          <a:lstStyle/>
          <a:p>
            <a:r>
              <a:rPr lang="en" sz="1400" b="1" dirty="0">
                <a:solidFill>
                  <a:schemeClr val="accent1"/>
                </a:solidFill>
                <a:latin typeface="Oswald"/>
                <a:ea typeface="Source Sans Pro"/>
                <a:cs typeface="Source Sans Pro"/>
                <a:sym typeface="Source Sans Pro"/>
              </a:rPr>
              <a:t>Kamloops - 33</a:t>
            </a:r>
            <a:r>
              <a:rPr lang="en" sz="1400" b="1" dirty="0">
                <a:solidFill>
                  <a:srgbClr val="3C78D8"/>
                </a:solidFill>
                <a:latin typeface="Oswald"/>
                <a:sym typeface="Source Sans Pro"/>
              </a:rPr>
              <a:t>%</a:t>
            </a:r>
            <a:endParaRPr lang="en-CA" dirty="0"/>
          </a:p>
        </p:txBody>
      </p:sp>
      <p:pic>
        <p:nvPicPr>
          <p:cNvPr id="15" name="Picture 14" descr="A picture containing outdoor, sky, nature, mountain&#10;&#10;Description automatically generated">
            <a:extLst>
              <a:ext uri="{FF2B5EF4-FFF2-40B4-BE49-F238E27FC236}">
                <a16:creationId xmlns:a16="http://schemas.microsoft.com/office/drawing/2014/main" id="{86685C64-0AB5-4F36-B6AA-6439EB9C0F69}"/>
              </a:ext>
            </a:extLst>
          </p:cNvPr>
          <p:cNvPicPr>
            <a:picLocks noChangeAspect="1"/>
          </p:cNvPicPr>
          <p:nvPr/>
        </p:nvPicPr>
        <p:blipFill>
          <a:blip r:embed="rId5"/>
          <a:stretch>
            <a:fillRect/>
          </a:stretch>
        </p:blipFill>
        <p:spPr>
          <a:xfrm>
            <a:off x="3371790" y="947863"/>
            <a:ext cx="2034482" cy="1240538"/>
          </a:xfrm>
          <a:prstGeom prst="rect">
            <a:avLst/>
          </a:prstGeom>
        </p:spPr>
      </p:pic>
      <p:sp>
        <p:nvSpPr>
          <p:cNvPr id="20" name="TextBox 19">
            <a:extLst>
              <a:ext uri="{FF2B5EF4-FFF2-40B4-BE49-F238E27FC236}">
                <a16:creationId xmlns:a16="http://schemas.microsoft.com/office/drawing/2014/main" id="{A2FE8597-7E9E-4DDD-8EEC-F886F772568C}"/>
              </a:ext>
            </a:extLst>
          </p:cNvPr>
          <p:cNvSpPr txBox="1"/>
          <p:nvPr/>
        </p:nvSpPr>
        <p:spPr>
          <a:xfrm>
            <a:off x="3737728" y="2180289"/>
            <a:ext cx="1668544" cy="307777"/>
          </a:xfrm>
          <a:prstGeom prst="rect">
            <a:avLst/>
          </a:prstGeom>
          <a:noFill/>
        </p:spPr>
        <p:txBody>
          <a:bodyPr wrap="square">
            <a:spAutoFit/>
          </a:bodyPr>
          <a:lstStyle/>
          <a:p>
            <a:r>
              <a:rPr lang="en" sz="1400" b="1" dirty="0">
                <a:solidFill>
                  <a:schemeClr val="accent1"/>
                </a:solidFill>
                <a:latin typeface="Oswald"/>
                <a:ea typeface="Source Sans Pro"/>
                <a:cs typeface="Source Sans Pro"/>
                <a:sym typeface="Source Sans Pro"/>
              </a:rPr>
              <a:t>West Kelowna - 6</a:t>
            </a:r>
            <a:r>
              <a:rPr lang="en" sz="1400" b="1" dirty="0">
                <a:solidFill>
                  <a:srgbClr val="3C78D8"/>
                </a:solidFill>
                <a:latin typeface="Oswald"/>
                <a:sym typeface="Source Sans Pro"/>
              </a:rPr>
              <a:t>%</a:t>
            </a:r>
            <a:endParaRPr lang="en-CA" dirty="0"/>
          </a:p>
        </p:txBody>
      </p:sp>
      <p:pic>
        <p:nvPicPr>
          <p:cNvPr id="18" name="Picture 17" descr="A body of water with trees and mountains in the background&#10;&#10;Description automatically generated with low confidence">
            <a:extLst>
              <a:ext uri="{FF2B5EF4-FFF2-40B4-BE49-F238E27FC236}">
                <a16:creationId xmlns:a16="http://schemas.microsoft.com/office/drawing/2014/main" id="{FC0B05F0-A3C2-4D6B-89FE-7E623C9F5D7D}"/>
              </a:ext>
            </a:extLst>
          </p:cNvPr>
          <p:cNvPicPr>
            <a:picLocks noChangeAspect="1"/>
          </p:cNvPicPr>
          <p:nvPr/>
        </p:nvPicPr>
        <p:blipFill>
          <a:blip r:embed="rId6"/>
          <a:stretch>
            <a:fillRect/>
          </a:stretch>
        </p:blipFill>
        <p:spPr>
          <a:xfrm>
            <a:off x="3371790" y="2663118"/>
            <a:ext cx="2034482" cy="1240539"/>
          </a:xfrm>
          <a:prstGeom prst="rect">
            <a:avLst/>
          </a:prstGeom>
        </p:spPr>
      </p:pic>
      <p:sp>
        <p:nvSpPr>
          <p:cNvPr id="23" name="TextBox 22">
            <a:extLst>
              <a:ext uri="{FF2B5EF4-FFF2-40B4-BE49-F238E27FC236}">
                <a16:creationId xmlns:a16="http://schemas.microsoft.com/office/drawing/2014/main" id="{D26CAC5D-D263-4915-8553-507CD392BFA5}"/>
              </a:ext>
            </a:extLst>
          </p:cNvPr>
          <p:cNvSpPr txBox="1"/>
          <p:nvPr/>
        </p:nvSpPr>
        <p:spPr>
          <a:xfrm>
            <a:off x="3667027" y="3895974"/>
            <a:ext cx="1739245" cy="307777"/>
          </a:xfrm>
          <a:prstGeom prst="rect">
            <a:avLst/>
          </a:prstGeom>
          <a:noFill/>
        </p:spPr>
        <p:txBody>
          <a:bodyPr wrap="square">
            <a:spAutoFit/>
          </a:bodyPr>
          <a:lstStyle/>
          <a:p>
            <a:r>
              <a:rPr lang="en" sz="1400" b="1" dirty="0">
                <a:solidFill>
                  <a:schemeClr val="accent1"/>
                </a:solidFill>
                <a:latin typeface="Oswald"/>
                <a:ea typeface="Source Sans Pro"/>
                <a:cs typeface="Source Sans Pro"/>
                <a:sym typeface="Source Sans Pro"/>
              </a:rPr>
              <a:t>Lake Country - 6</a:t>
            </a:r>
            <a:r>
              <a:rPr lang="en" sz="1400" b="1" dirty="0">
                <a:solidFill>
                  <a:srgbClr val="3C78D8"/>
                </a:solidFill>
                <a:latin typeface="Oswald"/>
                <a:sym typeface="Source Sans Pro"/>
              </a:rPr>
              <a:t>%</a:t>
            </a:r>
            <a:endParaRPr lang="en-CA" dirty="0"/>
          </a:p>
        </p:txBody>
      </p:sp>
      <p:pic>
        <p:nvPicPr>
          <p:cNvPr id="21" name="Picture 20" descr="A picture containing water, mountain, nature, outdoor&#10;&#10;Description automatically generated">
            <a:extLst>
              <a:ext uri="{FF2B5EF4-FFF2-40B4-BE49-F238E27FC236}">
                <a16:creationId xmlns:a16="http://schemas.microsoft.com/office/drawing/2014/main" id="{754E969F-6874-4FF0-9BEC-6EFB1837070A}"/>
              </a:ext>
            </a:extLst>
          </p:cNvPr>
          <p:cNvPicPr>
            <a:picLocks noChangeAspect="1"/>
          </p:cNvPicPr>
          <p:nvPr/>
        </p:nvPicPr>
        <p:blipFill>
          <a:blip r:embed="rId7"/>
          <a:stretch>
            <a:fillRect/>
          </a:stretch>
        </p:blipFill>
        <p:spPr>
          <a:xfrm>
            <a:off x="6347654" y="930492"/>
            <a:ext cx="2034481" cy="1249797"/>
          </a:xfrm>
          <a:prstGeom prst="rect">
            <a:avLst/>
          </a:prstGeom>
        </p:spPr>
      </p:pic>
      <p:sp>
        <p:nvSpPr>
          <p:cNvPr id="26" name="TextBox 25">
            <a:extLst>
              <a:ext uri="{FF2B5EF4-FFF2-40B4-BE49-F238E27FC236}">
                <a16:creationId xmlns:a16="http://schemas.microsoft.com/office/drawing/2014/main" id="{9DDEB8A8-176B-486E-8933-E1EA0D00073F}"/>
              </a:ext>
            </a:extLst>
          </p:cNvPr>
          <p:cNvSpPr txBox="1"/>
          <p:nvPr/>
        </p:nvSpPr>
        <p:spPr>
          <a:xfrm>
            <a:off x="6713591" y="2188401"/>
            <a:ext cx="1668544" cy="307777"/>
          </a:xfrm>
          <a:prstGeom prst="rect">
            <a:avLst/>
          </a:prstGeom>
          <a:noFill/>
        </p:spPr>
        <p:txBody>
          <a:bodyPr wrap="square">
            <a:spAutoFit/>
          </a:bodyPr>
          <a:lstStyle/>
          <a:p>
            <a:r>
              <a:rPr lang="en" sz="1400" b="1" dirty="0">
                <a:solidFill>
                  <a:schemeClr val="accent1"/>
                </a:solidFill>
                <a:latin typeface="Oswald"/>
                <a:ea typeface="Source Sans Pro"/>
                <a:cs typeface="Source Sans Pro"/>
                <a:sym typeface="Source Sans Pro"/>
              </a:rPr>
              <a:t>Penticton - 5</a:t>
            </a:r>
            <a:r>
              <a:rPr lang="en" sz="1400" b="1" dirty="0">
                <a:solidFill>
                  <a:srgbClr val="3C78D8"/>
                </a:solidFill>
                <a:latin typeface="Oswald"/>
                <a:sym typeface="Source Sans Pro"/>
              </a:rPr>
              <a:t>%</a:t>
            </a:r>
            <a:endParaRPr lang="en-CA" dirty="0"/>
          </a:p>
        </p:txBody>
      </p:sp>
      <p:pic>
        <p:nvPicPr>
          <p:cNvPr id="24" name="Picture 23" descr="A lake surrounded by mountains&#10;&#10;Description automatically generated with low confidence">
            <a:extLst>
              <a:ext uri="{FF2B5EF4-FFF2-40B4-BE49-F238E27FC236}">
                <a16:creationId xmlns:a16="http://schemas.microsoft.com/office/drawing/2014/main" id="{46FA8E7A-DFD4-41AB-B778-C630A99E5114}"/>
              </a:ext>
            </a:extLst>
          </p:cNvPr>
          <p:cNvPicPr>
            <a:picLocks noChangeAspect="1"/>
          </p:cNvPicPr>
          <p:nvPr/>
        </p:nvPicPr>
        <p:blipFill>
          <a:blip r:embed="rId8"/>
          <a:stretch>
            <a:fillRect/>
          </a:stretch>
        </p:blipFill>
        <p:spPr>
          <a:xfrm>
            <a:off x="6347654" y="2670801"/>
            <a:ext cx="2011530" cy="1232856"/>
          </a:xfrm>
          <a:prstGeom prst="rect">
            <a:avLst/>
          </a:prstGeom>
        </p:spPr>
      </p:pic>
      <p:sp>
        <p:nvSpPr>
          <p:cNvPr id="29" name="TextBox 28">
            <a:extLst>
              <a:ext uri="{FF2B5EF4-FFF2-40B4-BE49-F238E27FC236}">
                <a16:creationId xmlns:a16="http://schemas.microsoft.com/office/drawing/2014/main" id="{2708498D-D9E0-41E7-8180-72501ACB80B7}"/>
              </a:ext>
            </a:extLst>
          </p:cNvPr>
          <p:cNvSpPr txBox="1"/>
          <p:nvPr/>
        </p:nvSpPr>
        <p:spPr>
          <a:xfrm>
            <a:off x="6829924" y="3885763"/>
            <a:ext cx="1739245" cy="307777"/>
          </a:xfrm>
          <a:prstGeom prst="rect">
            <a:avLst/>
          </a:prstGeom>
          <a:noFill/>
        </p:spPr>
        <p:txBody>
          <a:bodyPr wrap="square">
            <a:spAutoFit/>
          </a:bodyPr>
          <a:lstStyle/>
          <a:p>
            <a:r>
              <a:rPr lang="en" sz="1400" b="1" dirty="0">
                <a:solidFill>
                  <a:schemeClr val="accent1"/>
                </a:solidFill>
                <a:latin typeface="Oswald"/>
                <a:ea typeface="Source Sans Pro"/>
                <a:cs typeface="Source Sans Pro"/>
                <a:sym typeface="Source Sans Pro"/>
              </a:rPr>
              <a:t>Other - 18</a:t>
            </a:r>
            <a:r>
              <a:rPr lang="en" sz="1400" b="1" dirty="0">
                <a:solidFill>
                  <a:srgbClr val="3C78D8"/>
                </a:solidFill>
                <a:latin typeface="Oswald"/>
                <a:sym typeface="Source Sans Pro"/>
              </a:rPr>
              <a:t>%</a:t>
            </a:r>
            <a:endParaRPr lang="en-CA" dirty="0"/>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22"/>
          <p:cNvSpPr txBox="1">
            <a:spLocks noGrp="1"/>
          </p:cNvSpPr>
          <p:nvPr>
            <p:ph type="title"/>
          </p:nvPr>
        </p:nvSpPr>
        <p:spPr>
          <a:xfrm>
            <a:off x="96269" y="476310"/>
            <a:ext cx="2411887"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Engagement by </a:t>
            </a:r>
            <a:r>
              <a:rPr lang="en" dirty="0">
                <a:solidFill>
                  <a:srgbClr val="3C78D8"/>
                </a:solidFill>
              </a:rPr>
              <a:t>Age</a:t>
            </a:r>
            <a:endParaRPr dirty="0"/>
          </a:p>
        </p:txBody>
      </p:sp>
      <p:sp>
        <p:nvSpPr>
          <p:cNvPr id="2" name="Slide Number Placeholder 1">
            <a:extLst>
              <a:ext uri="{FF2B5EF4-FFF2-40B4-BE49-F238E27FC236}">
                <a16:creationId xmlns:a16="http://schemas.microsoft.com/office/drawing/2014/main" id="{5FF2CC21-127E-4778-A1F7-6EEF33BF0E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9" name="Picture 8" descr="A hand holding a sign&#10;&#10;Description automatically generated with low confidence">
            <a:extLst>
              <a:ext uri="{FF2B5EF4-FFF2-40B4-BE49-F238E27FC236}">
                <a16:creationId xmlns:a16="http://schemas.microsoft.com/office/drawing/2014/main" id="{82DA442A-E1FC-4652-80A2-9C5808BA399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714919" y="666017"/>
            <a:ext cx="3714161" cy="3751868"/>
          </a:xfrm>
          <a:prstGeom prst="flowChartConnector">
            <a:avLst/>
          </a:prstGeom>
        </p:spPr>
      </p:pic>
      <p:sp>
        <p:nvSpPr>
          <p:cNvPr id="15" name="Google Shape;540;p22">
            <a:extLst>
              <a:ext uri="{FF2B5EF4-FFF2-40B4-BE49-F238E27FC236}">
                <a16:creationId xmlns:a16="http://schemas.microsoft.com/office/drawing/2014/main" id="{965BD6C8-E2F3-4E20-8078-9EFF6DEE67BB}"/>
              </a:ext>
            </a:extLst>
          </p:cNvPr>
          <p:cNvSpPr txBox="1">
            <a:spLocks/>
          </p:cNvSpPr>
          <p:nvPr/>
        </p:nvSpPr>
        <p:spPr>
          <a:xfrm>
            <a:off x="6635844" y="461942"/>
            <a:ext cx="2411887"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CA" dirty="0"/>
              <a:t>Engagement by </a:t>
            </a:r>
            <a:r>
              <a:rPr lang="en-CA" dirty="0">
                <a:solidFill>
                  <a:srgbClr val="3C78D8"/>
                </a:solidFill>
              </a:rPr>
              <a:t>City</a:t>
            </a:r>
            <a:endParaRPr lang="en-CA" dirty="0"/>
          </a:p>
        </p:txBody>
      </p:sp>
      <p:graphicFrame>
        <p:nvGraphicFramePr>
          <p:cNvPr id="14" name="Diagram 13">
            <a:extLst>
              <a:ext uri="{FF2B5EF4-FFF2-40B4-BE49-F238E27FC236}">
                <a16:creationId xmlns:a16="http://schemas.microsoft.com/office/drawing/2014/main" id="{7A06A491-0C0A-4879-8A38-3D6E03EE92DD}"/>
              </a:ext>
            </a:extLst>
          </p:cNvPr>
          <p:cNvGraphicFramePr/>
          <p:nvPr>
            <p:extLst>
              <p:ext uri="{D42A27DB-BD31-4B8C-83A1-F6EECF244321}">
                <p14:modId xmlns:p14="http://schemas.microsoft.com/office/powerpoint/2010/main" val="2324217480"/>
              </p:ext>
            </p:extLst>
          </p:nvPr>
        </p:nvGraphicFramePr>
        <p:xfrm>
          <a:off x="-404239" y="1565886"/>
          <a:ext cx="3384222" cy="300508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20" name="Group 19">
            <a:extLst>
              <a:ext uri="{FF2B5EF4-FFF2-40B4-BE49-F238E27FC236}">
                <a16:creationId xmlns:a16="http://schemas.microsoft.com/office/drawing/2014/main" id="{28B1BDB9-7C12-4DF3-80E8-57ECD58D1278}"/>
              </a:ext>
            </a:extLst>
          </p:cNvPr>
          <p:cNvGrpSpPr/>
          <p:nvPr/>
        </p:nvGrpSpPr>
        <p:grpSpPr>
          <a:xfrm>
            <a:off x="1487097" y="3111742"/>
            <a:ext cx="848413" cy="650450"/>
            <a:chOff x="3387386" y="1127075"/>
            <a:chExt cx="1515787" cy="782637"/>
          </a:xfrm>
        </p:grpSpPr>
        <p:sp>
          <p:nvSpPr>
            <p:cNvPr id="21" name="Rectangle: Top Corners Rounded 20">
              <a:extLst>
                <a:ext uri="{FF2B5EF4-FFF2-40B4-BE49-F238E27FC236}">
                  <a16:creationId xmlns:a16="http://schemas.microsoft.com/office/drawing/2014/main" id="{DECEEBAB-CB16-4C04-AAEF-B3CBED98D571}"/>
                </a:ext>
              </a:extLst>
            </p:cNvPr>
            <p:cNvSpPr/>
            <p:nvPr/>
          </p:nvSpPr>
          <p:spPr>
            <a:xfrm rot="5400000">
              <a:off x="3753961" y="760500"/>
              <a:ext cx="782637" cy="1515787"/>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2" name="Rectangle: Top Corners Rounded 4">
              <a:extLst>
                <a:ext uri="{FF2B5EF4-FFF2-40B4-BE49-F238E27FC236}">
                  <a16:creationId xmlns:a16="http://schemas.microsoft.com/office/drawing/2014/main" id="{69B1E49A-3E26-40DF-92B9-6E7B0078308C}"/>
                </a:ext>
              </a:extLst>
            </p:cNvPr>
            <p:cNvSpPr txBox="1"/>
            <p:nvPr/>
          </p:nvSpPr>
          <p:spPr>
            <a:xfrm>
              <a:off x="3387387" y="1165280"/>
              <a:ext cx="1477582" cy="70622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0010" tIns="40005" rIns="80010" bIns="40005" numCol="1" spcCol="1270" anchor="ctr" anchorCtr="0">
              <a:noAutofit/>
            </a:bodyPr>
            <a:lstStyle/>
            <a:p>
              <a:pPr lvl="1" algn="l" defTabSz="933450">
                <a:lnSpc>
                  <a:spcPct val="90000"/>
                </a:lnSpc>
                <a:spcBef>
                  <a:spcPct val="0"/>
                </a:spcBef>
                <a:spcAft>
                  <a:spcPct val="15000"/>
                </a:spcAft>
              </a:pPr>
              <a:r>
                <a:rPr lang="en-CA" sz="2100" kern="1200" dirty="0"/>
                <a:t>23%</a:t>
              </a:r>
            </a:p>
          </p:txBody>
        </p:sp>
      </p:grpSp>
      <p:graphicFrame>
        <p:nvGraphicFramePr>
          <p:cNvPr id="23" name="Diagram 22">
            <a:extLst>
              <a:ext uri="{FF2B5EF4-FFF2-40B4-BE49-F238E27FC236}">
                <a16:creationId xmlns:a16="http://schemas.microsoft.com/office/drawing/2014/main" id="{C1FA0348-B8CF-44EA-A2AE-CB742F99E6E3}"/>
              </a:ext>
            </a:extLst>
          </p:cNvPr>
          <p:cNvGraphicFramePr/>
          <p:nvPr>
            <p:extLst>
              <p:ext uri="{D42A27DB-BD31-4B8C-83A1-F6EECF244321}">
                <p14:modId xmlns:p14="http://schemas.microsoft.com/office/powerpoint/2010/main" val="687369656"/>
              </p:ext>
            </p:extLst>
          </p:nvPr>
        </p:nvGraphicFramePr>
        <p:xfrm>
          <a:off x="5769289" y="1409508"/>
          <a:ext cx="3384222" cy="300508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pSp>
        <p:nvGrpSpPr>
          <p:cNvPr id="24" name="Group 23">
            <a:extLst>
              <a:ext uri="{FF2B5EF4-FFF2-40B4-BE49-F238E27FC236}">
                <a16:creationId xmlns:a16="http://schemas.microsoft.com/office/drawing/2014/main" id="{7DF94DBC-D840-4ED1-930D-131F2F657F74}"/>
              </a:ext>
            </a:extLst>
          </p:cNvPr>
          <p:cNvGrpSpPr/>
          <p:nvPr/>
        </p:nvGrpSpPr>
        <p:grpSpPr>
          <a:xfrm>
            <a:off x="8047562" y="1920600"/>
            <a:ext cx="821486" cy="452487"/>
            <a:chOff x="3387386" y="1127075"/>
            <a:chExt cx="1515787" cy="782637"/>
          </a:xfrm>
        </p:grpSpPr>
        <p:sp>
          <p:nvSpPr>
            <p:cNvPr id="25" name="Rectangle: Top Corners Rounded 24">
              <a:extLst>
                <a:ext uri="{FF2B5EF4-FFF2-40B4-BE49-F238E27FC236}">
                  <a16:creationId xmlns:a16="http://schemas.microsoft.com/office/drawing/2014/main" id="{71097660-8C1E-4256-A62C-437E278BF9DD}"/>
                </a:ext>
              </a:extLst>
            </p:cNvPr>
            <p:cNvSpPr/>
            <p:nvPr/>
          </p:nvSpPr>
          <p:spPr>
            <a:xfrm rot="5400000">
              <a:off x="3753961" y="760500"/>
              <a:ext cx="782637" cy="1515787"/>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6" name="Rectangle: Top Corners Rounded 4">
              <a:extLst>
                <a:ext uri="{FF2B5EF4-FFF2-40B4-BE49-F238E27FC236}">
                  <a16:creationId xmlns:a16="http://schemas.microsoft.com/office/drawing/2014/main" id="{D7E475C9-7AE5-43D9-AE70-1387E3B44211}"/>
                </a:ext>
              </a:extLst>
            </p:cNvPr>
            <p:cNvSpPr txBox="1"/>
            <p:nvPr/>
          </p:nvSpPr>
          <p:spPr>
            <a:xfrm>
              <a:off x="3387387" y="1165280"/>
              <a:ext cx="1477582" cy="70622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0010" tIns="40005" rIns="80010" bIns="40005" numCol="1" spcCol="1270" anchor="ctr" anchorCtr="0">
              <a:noAutofit/>
            </a:bodyPr>
            <a:lstStyle/>
            <a:p>
              <a:pPr lvl="1" algn="l" defTabSz="933450">
                <a:lnSpc>
                  <a:spcPct val="90000"/>
                </a:lnSpc>
                <a:spcBef>
                  <a:spcPct val="0"/>
                </a:spcBef>
                <a:spcAft>
                  <a:spcPct val="15000"/>
                </a:spcAft>
              </a:pPr>
              <a:r>
                <a:rPr lang="en-CA" sz="2100" kern="1200" dirty="0"/>
                <a:t>30%</a:t>
              </a:r>
            </a:p>
          </p:txBody>
        </p:sp>
      </p:grpSp>
      <p:grpSp>
        <p:nvGrpSpPr>
          <p:cNvPr id="27" name="Group 26">
            <a:extLst>
              <a:ext uri="{FF2B5EF4-FFF2-40B4-BE49-F238E27FC236}">
                <a16:creationId xmlns:a16="http://schemas.microsoft.com/office/drawing/2014/main" id="{ECFB72D4-803C-4069-B20A-B750D2795C0F}"/>
              </a:ext>
            </a:extLst>
          </p:cNvPr>
          <p:cNvGrpSpPr/>
          <p:nvPr/>
        </p:nvGrpSpPr>
        <p:grpSpPr>
          <a:xfrm>
            <a:off x="8047561" y="1428990"/>
            <a:ext cx="821486" cy="452487"/>
            <a:chOff x="3387386" y="1127075"/>
            <a:chExt cx="1515787" cy="782637"/>
          </a:xfrm>
        </p:grpSpPr>
        <p:sp>
          <p:nvSpPr>
            <p:cNvPr id="28" name="Rectangle: Top Corners Rounded 27">
              <a:extLst>
                <a:ext uri="{FF2B5EF4-FFF2-40B4-BE49-F238E27FC236}">
                  <a16:creationId xmlns:a16="http://schemas.microsoft.com/office/drawing/2014/main" id="{F5295B9B-62F1-4A8A-9D81-38432A83FFAC}"/>
                </a:ext>
              </a:extLst>
            </p:cNvPr>
            <p:cNvSpPr/>
            <p:nvPr/>
          </p:nvSpPr>
          <p:spPr>
            <a:xfrm rot="5400000">
              <a:off x="3753961" y="760500"/>
              <a:ext cx="782637" cy="1515787"/>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9" name="Rectangle: Top Corners Rounded 4">
              <a:extLst>
                <a:ext uri="{FF2B5EF4-FFF2-40B4-BE49-F238E27FC236}">
                  <a16:creationId xmlns:a16="http://schemas.microsoft.com/office/drawing/2014/main" id="{04FB2139-4301-4122-BEB4-B156AE8568FF}"/>
                </a:ext>
              </a:extLst>
            </p:cNvPr>
            <p:cNvSpPr txBox="1"/>
            <p:nvPr/>
          </p:nvSpPr>
          <p:spPr>
            <a:xfrm>
              <a:off x="3387387" y="1165280"/>
              <a:ext cx="1477582" cy="70622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0010" tIns="40005" rIns="80010" bIns="40005" numCol="1" spcCol="1270" anchor="ctr" anchorCtr="0">
              <a:noAutofit/>
            </a:bodyPr>
            <a:lstStyle/>
            <a:p>
              <a:pPr lvl="1" algn="l" defTabSz="933450">
                <a:lnSpc>
                  <a:spcPct val="90000"/>
                </a:lnSpc>
                <a:spcBef>
                  <a:spcPct val="0"/>
                </a:spcBef>
                <a:spcAft>
                  <a:spcPct val="15000"/>
                </a:spcAft>
              </a:pPr>
              <a:r>
                <a:rPr lang="en-CA" sz="2100" kern="1200" dirty="0"/>
                <a:t>36%</a:t>
              </a:r>
            </a:p>
          </p:txBody>
        </p:sp>
      </p:grpSp>
      <p:grpSp>
        <p:nvGrpSpPr>
          <p:cNvPr id="30" name="Group 29">
            <a:extLst>
              <a:ext uri="{FF2B5EF4-FFF2-40B4-BE49-F238E27FC236}">
                <a16:creationId xmlns:a16="http://schemas.microsoft.com/office/drawing/2014/main" id="{032F978D-1D38-490A-92E2-A53B0F315ACF}"/>
              </a:ext>
            </a:extLst>
          </p:cNvPr>
          <p:cNvGrpSpPr/>
          <p:nvPr/>
        </p:nvGrpSpPr>
        <p:grpSpPr>
          <a:xfrm>
            <a:off x="8047561" y="2426820"/>
            <a:ext cx="821486" cy="452487"/>
            <a:chOff x="3387386" y="1127075"/>
            <a:chExt cx="1515787" cy="782637"/>
          </a:xfrm>
        </p:grpSpPr>
        <p:sp>
          <p:nvSpPr>
            <p:cNvPr id="31" name="Rectangle: Top Corners Rounded 30">
              <a:extLst>
                <a:ext uri="{FF2B5EF4-FFF2-40B4-BE49-F238E27FC236}">
                  <a16:creationId xmlns:a16="http://schemas.microsoft.com/office/drawing/2014/main" id="{9BC3A602-48A5-4CA6-9C19-6C2C04182C5E}"/>
                </a:ext>
              </a:extLst>
            </p:cNvPr>
            <p:cNvSpPr/>
            <p:nvPr/>
          </p:nvSpPr>
          <p:spPr>
            <a:xfrm rot="5400000">
              <a:off x="3753961" y="760500"/>
              <a:ext cx="782637" cy="1515787"/>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2" name="Rectangle: Top Corners Rounded 4">
              <a:extLst>
                <a:ext uri="{FF2B5EF4-FFF2-40B4-BE49-F238E27FC236}">
                  <a16:creationId xmlns:a16="http://schemas.microsoft.com/office/drawing/2014/main" id="{7347493A-D098-4DA6-9356-80604B5EBE77}"/>
                </a:ext>
              </a:extLst>
            </p:cNvPr>
            <p:cNvSpPr txBox="1"/>
            <p:nvPr/>
          </p:nvSpPr>
          <p:spPr>
            <a:xfrm>
              <a:off x="3387387" y="1165280"/>
              <a:ext cx="1477582" cy="70622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0010" tIns="40005" rIns="80010" bIns="40005" numCol="1" spcCol="1270" anchor="ctr" anchorCtr="0">
              <a:noAutofit/>
            </a:bodyPr>
            <a:lstStyle/>
            <a:p>
              <a:pPr lvl="1" algn="l" defTabSz="933450">
                <a:lnSpc>
                  <a:spcPct val="90000"/>
                </a:lnSpc>
                <a:spcBef>
                  <a:spcPct val="0"/>
                </a:spcBef>
                <a:spcAft>
                  <a:spcPct val="15000"/>
                </a:spcAft>
              </a:pPr>
              <a:r>
                <a:rPr lang="en-CA" sz="2100" kern="1200" dirty="0"/>
                <a:t>6%</a:t>
              </a:r>
            </a:p>
          </p:txBody>
        </p:sp>
      </p:grpSp>
      <p:grpSp>
        <p:nvGrpSpPr>
          <p:cNvPr id="33" name="Group 32">
            <a:extLst>
              <a:ext uri="{FF2B5EF4-FFF2-40B4-BE49-F238E27FC236}">
                <a16:creationId xmlns:a16="http://schemas.microsoft.com/office/drawing/2014/main" id="{5663A0B6-B778-4431-B36A-0501C37E5B52}"/>
              </a:ext>
            </a:extLst>
          </p:cNvPr>
          <p:cNvGrpSpPr/>
          <p:nvPr/>
        </p:nvGrpSpPr>
        <p:grpSpPr>
          <a:xfrm>
            <a:off x="8056989" y="2933040"/>
            <a:ext cx="821486" cy="452487"/>
            <a:chOff x="3387386" y="1127075"/>
            <a:chExt cx="1515787" cy="782637"/>
          </a:xfrm>
        </p:grpSpPr>
        <p:sp>
          <p:nvSpPr>
            <p:cNvPr id="34" name="Rectangle: Top Corners Rounded 33">
              <a:extLst>
                <a:ext uri="{FF2B5EF4-FFF2-40B4-BE49-F238E27FC236}">
                  <a16:creationId xmlns:a16="http://schemas.microsoft.com/office/drawing/2014/main" id="{231E2537-DC85-401A-ADFB-C9FCD5F2213B}"/>
                </a:ext>
              </a:extLst>
            </p:cNvPr>
            <p:cNvSpPr/>
            <p:nvPr/>
          </p:nvSpPr>
          <p:spPr>
            <a:xfrm rot="5400000">
              <a:off x="3753961" y="760500"/>
              <a:ext cx="782637" cy="1515787"/>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5" name="Rectangle: Top Corners Rounded 4">
              <a:extLst>
                <a:ext uri="{FF2B5EF4-FFF2-40B4-BE49-F238E27FC236}">
                  <a16:creationId xmlns:a16="http://schemas.microsoft.com/office/drawing/2014/main" id="{EEA3A547-CEAB-47E3-B1FC-2A8750DCC1F5}"/>
                </a:ext>
              </a:extLst>
            </p:cNvPr>
            <p:cNvSpPr txBox="1"/>
            <p:nvPr/>
          </p:nvSpPr>
          <p:spPr>
            <a:xfrm>
              <a:off x="3387387" y="1165280"/>
              <a:ext cx="1477582" cy="70622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0010" tIns="40005" rIns="80010" bIns="40005" numCol="1" spcCol="1270" anchor="ctr" anchorCtr="0">
              <a:noAutofit/>
            </a:bodyPr>
            <a:lstStyle/>
            <a:p>
              <a:pPr lvl="1" algn="l" defTabSz="933450">
                <a:lnSpc>
                  <a:spcPct val="90000"/>
                </a:lnSpc>
                <a:spcBef>
                  <a:spcPct val="0"/>
                </a:spcBef>
                <a:spcAft>
                  <a:spcPct val="15000"/>
                </a:spcAft>
              </a:pPr>
              <a:r>
                <a:rPr lang="en-CA" sz="2100" kern="1200" dirty="0"/>
                <a:t>4%</a:t>
              </a:r>
            </a:p>
          </p:txBody>
        </p:sp>
      </p:grpSp>
      <p:grpSp>
        <p:nvGrpSpPr>
          <p:cNvPr id="36" name="Group 35">
            <a:extLst>
              <a:ext uri="{FF2B5EF4-FFF2-40B4-BE49-F238E27FC236}">
                <a16:creationId xmlns:a16="http://schemas.microsoft.com/office/drawing/2014/main" id="{1E337D5C-219E-4880-8187-FFF182E9947E}"/>
              </a:ext>
            </a:extLst>
          </p:cNvPr>
          <p:cNvGrpSpPr/>
          <p:nvPr/>
        </p:nvGrpSpPr>
        <p:grpSpPr>
          <a:xfrm>
            <a:off x="8064625" y="3436967"/>
            <a:ext cx="821486" cy="452487"/>
            <a:chOff x="3387386" y="1127075"/>
            <a:chExt cx="1515787" cy="782637"/>
          </a:xfrm>
        </p:grpSpPr>
        <p:sp>
          <p:nvSpPr>
            <p:cNvPr id="37" name="Rectangle: Top Corners Rounded 36">
              <a:extLst>
                <a:ext uri="{FF2B5EF4-FFF2-40B4-BE49-F238E27FC236}">
                  <a16:creationId xmlns:a16="http://schemas.microsoft.com/office/drawing/2014/main" id="{6716FB76-2A4F-4735-A51F-0FDC71542F98}"/>
                </a:ext>
              </a:extLst>
            </p:cNvPr>
            <p:cNvSpPr/>
            <p:nvPr/>
          </p:nvSpPr>
          <p:spPr>
            <a:xfrm rot="5400000">
              <a:off x="3753961" y="760500"/>
              <a:ext cx="782637" cy="1515787"/>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8" name="Rectangle: Top Corners Rounded 4">
              <a:extLst>
                <a:ext uri="{FF2B5EF4-FFF2-40B4-BE49-F238E27FC236}">
                  <a16:creationId xmlns:a16="http://schemas.microsoft.com/office/drawing/2014/main" id="{99EE74BD-0FC6-4D7D-B24E-0C294DAD1646}"/>
                </a:ext>
              </a:extLst>
            </p:cNvPr>
            <p:cNvSpPr txBox="1"/>
            <p:nvPr/>
          </p:nvSpPr>
          <p:spPr>
            <a:xfrm>
              <a:off x="3387387" y="1165280"/>
              <a:ext cx="1477582" cy="70622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0010" tIns="40005" rIns="80010" bIns="40005" numCol="1" spcCol="1270" anchor="ctr" anchorCtr="0">
              <a:noAutofit/>
            </a:bodyPr>
            <a:lstStyle/>
            <a:p>
              <a:pPr lvl="1" algn="l" defTabSz="933450">
                <a:lnSpc>
                  <a:spcPct val="90000"/>
                </a:lnSpc>
                <a:spcBef>
                  <a:spcPct val="0"/>
                </a:spcBef>
                <a:spcAft>
                  <a:spcPct val="15000"/>
                </a:spcAft>
              </a:pPr>
              <a:r>
                <a:rPr lang="en-CA" sz="2100" kern="1200" dirty="0"/>
                <a:t>4%</a:t>
              </a:r>
            </a:p>
          </p:txBody>
        </p:sp>
      </p:grpSp>
      <p:grpSp>
        <p:nvGrpSpPr>
          <p:cNvPr id="39" name="Group 38">
            <a:extLst>
              <a:ext uri="{FF2B5EF4-FFF2-40B4-BE49-F238E27FC236}">
                <a16:creationId xmlns:a16="http://schemas.microsoft.com/office/drawing/2014/main" id="{AFA916C8-C162-4F34-9FE6-967F406738F4}"/>
              </a:ext>
            </a:extLst>
          </p:cNvPr>
          <p:cNvGrpSpPr/>
          <p:nvPr/>
        </p:nvGrpSpPr>
        <p:grpSpPr>
          <a:xfrm>
            <a:off x="8092906" y="3958088"/>
            <a:ext cx="821486" cy="452487"/>
            <a:chOff x="3387386" y="1127075"/>
            <a:chExt cx="1515787" cy="782637"/>
          </a:xfrm>
        </p:grpSpPr>
        <p:sp>
          <p:nvSpPr>
            <p:cNvPr id="40" name="Rectangle: Top Corners Rounded 39">
              <a:extLst>
                <a:ext uri="{FF2B5EF4-FFF2-40B4-BE49-F238E27FC236}">
                  <a16:creationId xmlns:a16="http://schemas.microsoft.com/office/drawing/2014/main" id="{636EEB8B-20C1-47CF-A06C-CE2D5EE305C3}"/>
                </a:ext>
              </a:extLst>
            </p:cNvPr>
            <p:cNvSpPr/>
            <p:nvPr/>
          </p:nvSpPr>
          <p:spPr>
            <a:xfrm rot="5400000">
              <a:off x="3753961" y="760500"/>
              <a:ext cx="782637" cy="1515787"/>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1" name="Rectangle: Top Corners Rounded 4">
              <a:extLst>
                <a:ext uri="{FF2B5EF4-FFF2-40B4-BE49-F238E27FC236}">
                  <a16:creationId xmlns:a16="http://schemas.microsoft.com/office/drawing/2014/main" id="{BE4474BD-67D0-4014-873C-CECCDA814B27}"/>
                </a:ext>
              </a:extLst>
            </p:cNvPr>
            <p:cNvSpPr txBox="1"/>
            <p:nvPr/>
          </p:nvSpPr>
          <p:spPr>
            <a:xfrm>
              <a:off x="3387387" y="1165280"/>
              <a:ext cx="1477582" cy="70622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0010" tIns="40005" rIns="80010" bIns="40005" numCol="1" spcCol="1270" anchor="ctr" anchorCtr="0">
              <a:noAutofit/>
            </a:bodyPr>
            <a:lstStyle/>
            <a:p>
              <a:pPr lvl="1" algn="l" defTabSz="933450">
                <a:lnSpc>
                  <a:spcPct val="90000"/>
                </a:lnSpc>
                <a:spcBef>
                  <a:spcPct val="0"/>
                </a:spcBef>
                <a:spcAft>
                  <a:spcPct val="15000"/>
                </a:spcAft>
              </a:pPr>
              <a:r>
                <a:rPr lang="en-CA" sz="2100" kern="1200" dirty="0"/>
                <a:t>20%</a:t>
              </a:r>
            </a:p>
          </p:txBody>
        </p:sp>
      </p:grpSp>
    </p:spTree>
    <p:extLst>
      <p:ext uri="{BB962C8B-B14F-4D97-AF65-F5344CB8AC3E}">
        <p14:creationId xmlns:p14="http://schemas.microsoft.com/office/powerpoint/2010/main" val="158011169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421443" y="201963"/>
            <a:ext cx="8135332" cy="68062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ea typeface="Source Sans Pro"/>
                <a:sym typeface="Source Sans Pro"/>
              </a:rPr>
              <a:t>Correlation between </a:t>
            </a:r>
            <a:r>
              <a:rPr lang="en" sz="3600" dirty="0">
                <a:solidFill>
                  <a:srgbClr val="3C78D8"/>
                </a:solidFill>
                <a:ea typeface="Source Sans Pro"/>
                <a:sym typeface="Source Sans Pro"/>
              </a:rPr>
              <a:t>T</a:t>
            </a:r>
            <a:r>
              <a:rPr lang="en" sz="3600" dirty="0">
                <a:solidFill>
                  <a:srgbClr val="3C78D8"/>
                </a:solidFill>
                <a:sym typeface="Source Sans Pro"/>
              </a:rPr>
              <a:t>ransactions</a:t>
            </a:r>
            <a:r>
              <a:rPr lang="en" sz="4000" dirty="0">
                <a:ea typeface="Source Sans Pro"/>
                <a:sym typeface="Source Sans Pro"/>
              </a:rPr>
              <a:t> </a:t>
            </a:r>
            <a:endParaRPr sz="4000" dirty="0">
              <a:ea typeface="Source Sans Pro"/>
              <a:sym typeface="Source Sans Pro"/>
            </a:endParaRPr>
          </a:p>
        </p:txBody>
      </p:sp>
      <p:sp>
        <p:nvSpPr>
          <p:cNvPr id="2" name="Slide Number Placeholder 1">
            <a:extLst>
              <a:ext uri="{FF2B5EF4-FFF2-40B4-BE49-F238E27FC236}">
                <a16:creationId xmlns:a16="http://schemas.microsoft.com/office/drawing/2014/main" id="{6538EC5F-D3EC-459E-BF4E-E8151B3ED6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6" name="Picture 5" descr="C">
            <a:extLst>
              <a:ext uri="{FF2B5EF4-FFF2-40B4-BE49-F238E27FC236}">
                <a16:creationId xmlns:a16="http://schemas.microsoft.com/office/drawing/2014/main" id="{C68AF6CA-B5B7-4414-8172-CBEA0667AAD6}"/>
              </a:ext>
            </a:extLst>
          </p:cNvPr>
          <p:cNvPicPr/>
          <p:nvPr/>
        </p:nvPicPr>
        <p:blipFill>
          <a:blip r:embed="rId3"/>
          <a:stretch>
            <a:fillRect/>
          </a:stretch>
        </p:blipFill>
        <p:spPr>
          <a:xfrm>
            <a:off x="4325709" y="1055838"/>
            <a:ext cx="4148988" cy="3031824"/>
          </a:xfrm>
          <a:prstGeom prst="rect">
            <a:avLst/>
          </a:prstGeom>
        </p:spPr>
      </p:pic>
      <p:sp>
        <p:nvSpPr>
          <p:cNvPr id="9" name="Google Shape;678;p29">
            <a:extLst>
              <a:ext uri="{FF2B5EF4-FFF2-40B4-BE49-F238E27FC236}">
                <a16:creationId xmlns:a16="http://schemas.microsoft.com/office/drawing/2014/main" id="{016B2C33-CC93-417B-9A69-E017FEF787C3}"/>
              </a:ext>
            </a:extLst>
          </p:cNvPr>
          <p:cNvSpPr txBox="1">
            <a:spLocks/>
          </p:cNvSpPr>
          <p:nvPr/>
        </p:nvSpPr>
        <p:spPr>
          <a:xfrm>
            <a:off x="-1729149" y="2088763"/>
            <a:ext cx="7587024" cy="96597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CA" sz="1800" dirty="0">
                <a:solidFill>
                  <a:srgbClr val="3C78D8"/>
                </a:solidFill>
              </a:rPr>
              <a:t>No </a:t>
            </a:r>
            <a:r>
              <a:rPr lang="en-CA" sz="1800" dirty="0"/>
              <a:t>Significant association between </a:t>
            </a:r>
          </a:p>
          <a:p>
            <a:r>
              <a:rPr lang="en-CA" sz="1800" dirty="0"/>
              <a:t>different types of transactions</a:t>
            </a:r>
            <a:r>
              <a:rPr lang="en-CA" sz="4800" dirty="0"/>
              <a:t> </a:t>
            </a:r>
          </a:p>
        </p:txBody>
      </p:sp>
      <p:sp>
        <p:nvSpPr>
          <p:cNvPr id="13" name="TextBox 12">
            <a:extLst>
              <a:ext uri="{FF2B5EF4-FFF2-40B4-BE49-F238E27FC236}">
                <a16:creationId xmlns:a16="http://schemas.microsoft.com/office/drawing/2014/main" id="{29F10D8A-BD17-4FF5-A58D-F58E67057927}"/>
              </a:ext>
            </a:extLst>
          </p:cNvPr>
          <p:cNvSpPr txBox="1"/>
          <p:nvPr/>
        </p:nvSpPr>
        <p:spPr>
          <a:xfrm>
            <a:off x="4489109" y="3661495"/>
            <a:ext cx="1881187" cy="338554"/>
          </a:xfrm>
          <a:prstGeom prst="rect">
            <a:avLst/>
          </a:prstGeom>
          <a:noFill/>
        </p:spPr>
        <p:txBody>
          <a:bodyPr wrap="square">
            <a:spAutoFit/>
          </a:bodyPr>
          <a:lstStyle/>
          <a:p>
            <a:r>
              <a:rPr lang="en-CA" sz="800" b="1" dirty="0">
                <a:solidFill>
                  <a:schemeClr val="tx1"/>
                </a:solidFill>
                <a:latin typeface="Oswald"/>
                <a:sym typeface="Oswald"/>
              </a:rPr>
              <a:t>Correlation coefficient </a:t>
            </a:r>
          </a:p>
          <a:p>
            <a:r>
              <a:rPr lang="en-CA" sz="800" b="1" dirty="0">
                <a:solidFill>
                  <a:schemeClr val="tx1"/>
                </a:solidFill>
                <a:latin typeface="Oswald"/>
                <a:sym typeface="Oswald"/>
              </a:rPr>
              <a:t>ranges from -1 to 1</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47750" y="96798"/>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Distribution of </a:t>
            </a:r>
            <a:r>
              <a:rPr lang="en" sz="3200" dirty="0">
                <a:solidFill>
                  <a:srgbClr val="3C78D8"/>
                </a:solidFill>
              </a:rPr>
              <a:t>Deposit</a:t>
            </a:r>
            <a:r>
              <a:rPr lang="en" sz="3200" dirty="0"/>
              <a:t> and </a:t>
            </a:r>
            <a:r>
              <a:rPr lang="en" sz="3200" dirty="0">
                <a:solidFill>
                  <a:srgbClr val="3C78D8"/>
                </a:solidFill>
              </a:rPr>
              <a:t>Loan</a:t>
            </a:r>
            <a:r>
              <a:rPr lang="en" sz="3200" dirty="0"/>
              <a:t> balance</a:t>
            </a:r>
            <a:endParaRPr sz="3600" dirty="0"/>
          </a:p>
        </p:txBody>
      </p:sp>
      <p:sp>
        <p:nvSpPr>
          <p:cNvPr id="2" name="Slide Number Placeholder 1">
            <a:extLst>
              <a:ext uri="{FF2B5EF4-FFF2-40B4-BE49-F238E27FC236}">
                <a16:creationId xmlns:a16="http://schemas.microsoft.com/office/drawing/2014/main" id="{34217809-3822-44A3-99A3-47DF227B6E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12" name="Google Shape;674;p29">
            <a:extLst>
              <a:ext uri="{FF2B5EF4-FFF2-40B4-BE49-F238E27FC236}">
                <a16:creationId xmlns:a16="http://schemas.microsoft.com/office/drawing/2014/main" id="{1442BDEA-4802-40B0-869B-ED7B8FEC9FA9}"/>
              </a:ext>
            </a:extLst>
          </p:cNvPr>
          <p:cNvSpPr txBox="1">
            <a:spLocks/>
          </p:cNvSpPr>
          <p:nvPr/>
        </p:nvSpPr>
        <p:spPr>
          <a:xfrm>
            <a:off x="1047750" y="3228533"/>
            <a:ext cx="1668544" cy="3427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IN" sz="1600" dirty="0">
                <a:solidFill>
                  <a:srgbClr val="3C78D8"/>
                </a:solidFill>
              </a:rPr>
              <a:t>57% </a:t>
            </a:r>
            <a:r>
              <a:rPr lang="en-IN" sz="1400" dirty="0"/>
              <a:t>of customers</a:t>
            </a:r>
            <a:endParaRPr lang="en-IN" sz="2400" dirty="0"/>
          </a:p>
        </p:txBody>
      </p:sp>
      <p:pic>
        <p:nvPicPr>
          <p:cNvPr id="9" name="Picture 8" descr="Chart&#10;&#10;Description automatically generated">
            <a:extLst>
              <a:ext uri="{FF2B5EF4-FFF2-40B4-BE49-F238E27FC236}">
                <a16:creationId xmlns:a16="http://schemas.microsoft.com/office/drawing/2014/main" id="{D78126D1-F722-4294-9D1A-F6449C773AAD}"/>
              </a:ext>
            </a:extLst>
          </p:cNvPr>
          <p:cNvPicPr>
            <a:picLocks noChangeAspect="1"/>
          </p:cNvPicPr>
          <p:nvPr/>
        </p:nvPicPr>
        <p:blipFill>
          <a:blip r:embed="rId3"/>
          <a:stretch>
            <a:fillRect/>
          </a:stretch>
        </p:blipFill>
        <p:spPr>
          <a:xfrm>
            <a:off x="272218" y="812598"/>
            <a:ext cx="3881147" cy="2758662"/>
          </a:xfrm>
          <a:prstGeom prst="rect">
            <a:avLst/>
          </a:prstGeom>
        </p:spPr>
      </p:pic>
      <p:pic>
        <p:nvPicPr>
          <p:cNvPr id="15" name="Picture 14" descr="Chart&#10;&#10;Description automatically generated">
            <a:extLst>
              <a:ext uri="{FF2B5EF4-FFF2-40B4-BE49-F238E27FC236}">
                <a16:creationId xmlns:a16="http://schemas.microsoft.com/office/drawing/2014/main" id="{5140D8DF-2B2A-4C46-9D1B-019BB1255459}"/>
              </a:ext>
            </a:extLst>
          </p:cNvPr>
          <p:cNvPicPr>
            <a:picLocks noChangeAspect="1"/>
          </p:cNvPicPr>
          <p:nvPr/>
        </p:nvPicPr>
        <p:blipFill>
          <a:blip r:embed="rId4"/>
          <a:stretch>
            <a:fillRect/>
          </a:stretch>
        </p:blipFill>
        <p:spPr>
          <a:xfrm>
            <a:off x="4990637" y="812598"/>
            <a:ext cx="3881148" cy="2758662"/>
          </a:xfrm>
          <a:prstGeom prst="rect">
            <a:avLst/>
          </a:prstGeom>
        </p:spPr>
      </p:pic>
      <p:sp>
        <p:nvSpPr>
          <p:cNvPr id="19" name="Google Shape;674;p29">
            <a:extLst>
              <a:ext uri="{FF2B5EF4-FFF2-40B4-BE49-F238E27FC236}">
                <a16:creationId xmlns:a16="http://schemas.microsoft.com/office/drawing/2014/main" id="{1B919AF4-60C7-499D-8709-B6441F13AF30}"/>
              </a:ext>
            </a:extLst>
          </p:cNvPr>
          <p:cNvSpPr txBox="1">
            <a:spLocks/>
          </p:cNvSpPr>
          <p:nvPr/>
        </p:nvSpPr>
        <p:spPr>
          <a:xfrm>
            <a:off x="1466850" y="3753765"/>
            <a:ext cx="1890611" cy="2165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IN" sz="1800" dirty="0">
                <a:solidFill>
                  <a:srgbClr val="3C78D8"/>
                </a:solidFill>
              </a:rPr>
              <a:t>23%</a:t>
            </a:r>
            <a:r>
              <a:rPr lang="en-IN" sz="2400" dirty="0">
                <a:solidFill>
                  <a:srgbClr val="3C78D8"/>
                </a:solidFill>
              </a:rPr>
              <a:t> </a:t>
            </a:r>
            <a:r>
              <a:rPr lang="en-IN" sz="1600" dirty="0"/>
              <a:t>of Seniors</a:t>
            </a:r>
            <a:endParaRPr lang="en-IN" sz="3600" dirty="0"/>
          </a:p>
        </p:txBody>
      </p:sp>
      <p:sp>
        <p:nvSpPr>
          <p:cNvPr id="20" name="Google Shape;675;p29">
            <a:extLst>
              <a:ext uri="{FF2B5EF4-FFF2-40B4-BE49-F238E27FC236}">
                <a16:creationId xmlns:a16="http://schemas.microsoft.com/office/drawing/2014/main" id="{478A5C62-A752-474A-AE58-CED6E5E41D5A}"/>
              </a:ext>
            </a:extLst>
          </p:cNvPr>
          <p:cNvSpPr txBox="1">
            <a:spLocks/>
          </p:cNvSpPr>
          <p:nvPr/>
        </p:nvSpPr>
        <p:spPr>
          <a:xfrm>
            <a:off x="1038225" y="3640152"/>
            <a:ext cx="2962275" cy="46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lgn="ctr">
              <a:buFont typeface="Source Sans Pro"/>
              <a:buNone/>
            </a:pPr>
            <a:r>
              <a:rPr lang="en-US" sz="1100" i="1" dirty="0"/>
              <a:t>have a deposit balance &lt; 5 thousand</a:t>
            </a:r>
            <a:endParaRPr lang="en-US" sz="2600" i="1" dirty="0"/>
          </a:p>
        </p:txBody>
      </p:sp>
      <p:sp>
        <p:nvSpPr>
          <p:cNvPr id="21" name="Google Shape;674;p29">
            <a:extLst>
              <a:ext uri="{FF2B5EF4-FFF2-40B4-BE49-F238E27FC236}">
                <a16:creationId xmlns:a16="http://schemas.microsoft.com/office/drawing/2014/main" id="{DE4780A3-C180-46A2-A116-1BBD85A7E655}"/>
              </a:ext>
            </a:extLst>
          </p:cNvPr>
          <p:cNvSpPr txBox="1">
            <a:spLocks/>
          </p:cNvSpPr>
          <p:nvPr/>
        </p:nvSpPr>
        <p:spPr>
          <a:xfrm>
            <a:off x="513146" y="3753765"/>
            <a:ext cx="3565689" cy="6457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IN" sz="1800" dirty="0">
                <a:solidFill>
                  <a:srgbClr val="3C78D8"/>
                </a:solidFill>
              </a:rPr>
              <a:t>21%</a:t>
            </a:r>
            <a:r>
              <a:rPr lang="en-IN" sz="2400" dirty="0">
                <a:solidFill>
                  <a:srgbClr val="3C78D8"/>
                </a:solidFill>
              </a:rPr>
              <a:t> </a:t>
            </a:r>
            <a:r>
              <a:rPr lang="en-IN" sz="1600" dirty="0"/>
              <a:t>of Adults</a:t>
            </a:r>
            <a:endParaRPr lang="en-IN" sz="3600" dirty="0"/>
          </a:p>
        </p:txBody>
      </p:sp>
      <p:sp>
        <p:nvSpPr>
          <p:cNvPr id="22" name="Google Shape;675;p29">
            <a:extLst>
              <a:ext uri="{FF2B5EF4-FFF2-40B4-BE49-F238E27FC236}">
                <a16:creationId xmlns:a16="http://schemas.microsoft.com/office/drawing/2014/main" id="{8F0A58A6-2BC1-425C-B4E8-3D72DF72DC28}"/>
              </a:ext>
            </a:extLst>
          </p:cNvPr>
          <p:cNvSpPr txBox="1">
            <a:spLocks/>
          </p:cNvSpPr>
          <p:nvPr/>
        </p:nvSpPr>
        <p:spPr>
          <a:xfrm>
            <a:off x="-1357313" y="4076618"/>
            <a:ext cx="7772400" cy="46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lgn="ctr">
              <a:buFont typeface="Source Sans Pro"/>
              <a:buNone/>
            </a:pPr>
            <a:r>
              <a:rPr lang="en-US" sz="1100" i="1" dirty="0"/>
              <a:t>have a deposit balance of &lt;5 thousand</a:t>
            </a:r>
            <a:endParaRPr lang="en-US" sz="2600" i="1" dirty="0"/>
          </a:p>
        </p:txBody>
      </p:sp>
      <p:sp>
        <p:nvSpPr>
          <p:cNvPr id="24" name="Google Shape;674;p29">
            <a:extLst>
              <a:ext uri="{FF2B5EF4-FFF2-40B4-BE49-F238E27FC236}">
                <a16:creationId xmlns:a16="http://schemas.microsoft.com/office/drawing/2014/main" id="{7E99E7A0-8566-491E-A5F8-5F69AB091083}"/>
              </a:ext>
            </a:extLst>
          </p:cNvPr>
          <p:cNvSpPr txBox="1">
            <a:spLocks/>
          </p:cNvSpPr>
          <p:nvPr/>
        </p:nvSpPr>
        <p:spPr>
          <a:xfrm>
            <a:off x="5425910" y="3324611"/>
            <a:ext cx="3565689" cy="6457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IN" sz="1800" dirty="0">
                <a:solidFill>
                  <a:srgbClr val="3C78D8"/>
                </a:solidFill>
              </a:rPr>
              <a:t>27.5%</a:t>
            </a:r>
            <a:r>
              <a:rPr lang="en-IN" sz="2400" dirty="0">
                <a:solidFill>
                  <a:srgbClr val="3C78D8"/>
                </a:solidFill>
              </a:rPr>
              <a:t> </a:t>
            </a:r>
            <a:r>
              <a:rPr lang="en-IN" sz="1600" dirty="0"/>
              <a:t>of Seniors</a:t>
            </a:r>
            <a:endParaRPr lang="en-IN" sz="3600" dirty="0"/>
          </a:p>
        </p:txBody>
      </p:sp>
      <p:sp>
        <p:nvSpPr>
          <p:cNvPr id="25" name="Google Shape;675;p29">
            <a:extLst>
              <a:ext uri="{FF2B5EF4-FFF2-40B4-BE49-F238E27FC236}">
                <a16:creationId xmlns:a16="http://schemas.microsoft.com/office/drawing/2014/main" id="{EADFD2AA-3C3C-4D2E-85D8-EFDA0A30B222}"/>
              </a:ext>
            </a:extLst>
          </p:cNvPr>
          <p:cNvSpPr txBox="1">
            <a:spLocks/>
          </p:cNvSpPr>
          <p:nvPr/>
        </p:nvSpPr>
        <p:spPr>
          <a:xfrm>
            <a:off x="3322554" y="3662017"/>
            <a:ext cx="7772400" cy="46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lgn="ctr">
              <a:buFont typeface="Source Sans Pro"/>
              <a:buNone/>
            </a:pPr>
            <a:r>
              <a:rPr lang="en-US" sz="1100" i="1" dirty="0"/>
              <a:t>have a loan balance of Zero</a:t>
            </a:r>
            <a:endParaRPr lang="en-US" sz="2600" i="1" dirty="0"/>
          </a:p>
        </p:txBody>
      </p:sp>
      <p:sp>
        <p:nvSpPr>
          <p:cNvPr id="26" name="Google Shape;674;p29">
            <a:extLst>
              <a:ext uri="{FF2B5EF4-FFF2-40B4-BE49-F238E27FC236}">
                <a16:creationId xmlns:a16="http://schemas.microsoft.com/office/drawing/2014/main" id="{B117FB7D-294A-401C-9DAD-EDE0817F46C9}"/>
              </a:ext>
            </a:extLst>
          </p:cNvPr>
          <p:cNvSpPr txBox="1">
            <a:spLocks/>
          </p:cNvSpPr>
          <p:nvPr/>
        </p:nvSpPr>
        <p:spPr>
          <a:xfrm>
            <a:off x="5391003" y="3778064"/>
            <a:ext cx="3565689" cy="6457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IN" sz="1800" dirty="0">
                <a:solidFill>
                  <a:srgbClr val="3C78D8"/>
                </a:solidFill>
              </a:rPr>
              <a:t>20.6%</a:t>
            </a:r>
            <a:r>
              <a:rPr lang="en-IN" sz="2400" dirty="0">
                <a:solidFill>
                  <a:srgbClr val="3C78D8"/>
                </a:solidFill>
              </a:rPr>
              <a:t> </a:t>
            </a:r>
            <a:r>
              <a:rPr lang="en-IN" sz="1600" dirty="0"/>
              <a:t>of Adults</a:t>
            </a:r>
            <a:endParaRPr lang="en-IN" sz="3600" dirty="0"/>
          </a:p>
        </p:txBody>
      </p:sp>
      <p:sp>
        <p:nvSpPr>
          <p:cNvPr id="27" name="Google Shape;675;p29">
            <a:extLst>
              <a:ext uri="{FF2B5EF4-FFF2-40B4-BE49-F238E27FC236}">
                <a16:creationId xmlns:a16="http://schemas.microsoft.com/office/drawing/2014/main" id="{F00D81BB-E90F-4097-89A7-111282D67D66}"/>
              </a:ext>
            </a:extLst>
          </p:cNvPr>
          <p:cNvSpPr txBox="1">
            <a:spLocks/>
          </p:cNvSpPr>
          <p:nvPr/>
        </p:nvSpPr>
        <p:spPr>
          <a:xfrm>
            <a:off x="3357461" y="4100918"/>
            <a:ext cx="7772400" cy="46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lgn="ctr">
              <a:buFont typeface="Source Sans Pro"/>
              <a:buNone/>
            </a:pPr>
            <a:r>
              <a:rPr lang="en-US" sz="1100" i="1" dirty="0"/>
              <a:t>have a loan balance of Zero</a:t>
            </a:r>
            <a:endParaRPr lang="en-US" sz="2600" i="1" dirty="0"/>
          </a:p>
        </p:txBody>
      </p:sp>
    </p:spTree>
    <p:extLst>
      <p:ext uri="{BB962C8B-B14F-4D97-AF65-F5344CB8AC3E}">
        <p14:creationId xmlns:p14="http://schemas.microsoft.com/office/powerpoint/2010/main" val="236305146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26"/>
          <p:cNvSpPr txBox="1">
            <a:spLocks noGrp="1"/>
          </p:cNvSpPr>
          <p:nvPr>
            <p:ph type="title"/>
          </p:nvPr>
        </p:nvSpPr>
        <p:spPr>
          <a:xfrm>
            <a:off x="1047748" y="204493"/>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ea typeface="Source Sans Pro"/>
              </a:rPr>
              <a:t>Loan to deposit ratio </a:t>
            </a:r>
            <a:r>
              <a:rPr lang="en" sz="3600" dirty="0">
                <a:solidFill>
                  <a:srgbClr val="3C78D8"/>
                </a:solidFill>
              </a:rPr>
              <a:t>(LDR)</a:t>
            </a:r>
            <a:endParaRPr sz="4800" dirty="0">
              <a:solidFill>
                <a:srgbClr val="3C78D8"/>
              </a:solidFill>
            </a:endParaRPr>
          </a:p>
        </p:txBody>
      </p:sp>
      <p:sp>
        <p:nvSpPr>
          <p:cNvPr id="2" name="Slide Number Placeholder 1">
            <a:extLst>
              <a:ext uri="{FF2B5EF4-FFF2-40B4-BE49-F238E27FC236}">
                <a16:creationId xmlns:a16="http://schemas.microsoft.com/office/drawing/2014/main" id="{4D91C96F-FDC0-4B4E-BF46-4CAB0BB3E2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7" name="Picture 6">
            <a:extLst>
              <a:ext uri="{FF2B5EF4-FFF2-40B4-BE49-F238E27FC236}">
                <a16:creationId xmlns:a16="http://schemas.microsoft.com/office/drawing/2014/main" id="{7476AEB9-3EF6-476B-B848-68759D6FC55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7097" y="1540425"/>
            <a:ext cx="4254903" cy="2571750"/>
          </a:xfrm>
          <a:prstGeom prst="rect">
            <a:avLst/>
          </a:prstGeom>
          <a:noFill/>
          <a:ln>
            <a:noFill/>
          </a:ln>
        </p:spPr>
      </p:pic>
      <p:sp>
        <p:nvSpPr>
          <p:cNvPr id="8" name="Google Shape;674;p29">
            <a:extLst>
              <a:ext uri="{FF2B5EF4-FFF2-40B4-BE49-F238E27FC236}">
                <a16:creationId xmlns:a16="http://schemas.microsoft.com/office/drawing/2014/main" id="{F93CCB77-9C48-4285-A0F9-3F86008B78D3}"/>
              </a:ext>
            </a:extLst>
          </p:cNvPr>
          <p:cNvSpPr txBox="1">
            <a:spLocks/>
          </p:cNvSpPr>
          <p:nvPr/>
        </p:nvSpPr>
        <p:spPr>
          <a:xfrm>
            <a:off x="4478661" y="1524000"/>
            <a:ext cx="3565689" cy="6457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IN" sz="2400">
                <a:solidFill>
                  <a:srgbClr val="3C78D8"/>
                </a:solidFill>
              </a:rPr>
              <a:t>4.45 </a:t>
            </a:r>
            <a:r>
              <a:rPr lang="en-IN"/>
              <a:t>times LDR</a:t>
            </a:r>
            <a:endParaRPr lang="en-IN" sz="3600" dirty="0"/>
          </a:p>
        </p:txBody>
      </p:sp>
      <p:sp>
        <p:nvSpPr>
          <p:cNvPr id="10" name="Google Shape;675;p29">
            <a:extLst>
              <a:ext uri="{FF2B5EF4-FFF2-40B4-BE49-F238E27FC236}">
                <a16:creationId xmlns:a16="http://schemas.microsoft.com/office/drawing/2014/main" id="{EAEE1274-8FAE-4225-9F74-85DC173C56AC}"/>
              </a:ext>
            </a:extLst>
          </p:cNvPr>
          <p:cNvSpPr txBox="1">
            <a:spLocks/>
          </p:cNvSpPr>
          <p:nvPr/>
        </p:nvSpPr>
        <p:spPr>
          <a:xfrm>
            <a:off x="4627498" y="1879344"/>
            <a:ext cx="3295650" cy="46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lgn="ctr">
              <a:buFont typeface="Source Sans Pro"/>
              <a:buNone/>
            </a:pPr>
            <a:r>
              <a:rPr lang="en-US" sz="1100" i="1" dirty="0"/>
              <a:t>Young adults</a:t>
            </a:r>
            <a:endParaRPr lang="en-US" sz="2600" i="1" dirty="0"/>
          </a:p>
        </p:txBody>
      </p:sp>
      <p:sp>
        <p:nvSpPr>
          <p:cNvPr id="11" name="Google Shape;674;p29">
            <a:extLst>
              <a:ext uri="{FF2B5EF4-FFF2-40B4-BE49-F238E27FC236}">
                <a16:creationId xmlns:a16="http://schemas.microsoft.com/office/drawing/2014/main" id="{34D497B5-A0F4-4B86-8FD7-7947FE15E83B}"/>
              </a:ext>
            </a:extLst>
          </p:cNvPr>
          <p:cNvSpPr txBox="1">
            <a:spLocks/>
          </p:cNvSpPr>
          <p:nvPr/>
        </p:nvSpPr>
        <p:spPr>
          <a:xfrm>
            <a:off x="4478660" y="2248896"/>
            <a:ext cx="3565689" cy="6457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IN" sz="2400">
                <a:solidFill>
                  <a:srgbClr val="3C78D8"/>
                </a:solidFill>
              </a:rPr>
              <a:t>3.86 </a:t>
            </a:r>
            <a:r>
              <a:rPr lang="en-IN"/>
              <a:t>times LDR</a:t>
            </a:r>
            <a:endParaRPr lang="en-IN" sz="3600" dirty="0"/>
          </a:p>
        </p:txBody>
      </p:sp>
      <p:sp>
        <p:nvSpPr>
          <p:cNvPr id="13" name="Google Shape;675;p29">
            <a:extLst>
              <a:ext uri="{FF2B5EF4-FFF2-40B4-BE49-F238E27FC236}">
                <a16:creationId xmlns:a16="http://schemas.microsoft.com/office/drawing/2014/main" id="{520910C5-6641-4884-8988-6683D1E69FB8}"/>
              </a:ext>
            </a:extLst>
          </p:cNvPr>
          <p:cNvSpPr txBox="1">
            <a:spLocks/>
          </p:cNvSpPr>
          <p:nvPr/>
        </p:nvSpPr>
        <p:spPr>
          <a:xfrm>
            <a:off x="4613679" y="2605478"/>
            <a:ext cx="3295650" cy="46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lgn="ctr">
              <a:buFont typeface="Source Sans Pro"/>
              <a:buNone/>
            </a:pPr>
            <a:r>
              <a:rPr lang="en-US" sz="1100" i="1" dirty="0"/>
              <a:t>Adults</a:t>
            </a:r>
            <a:endParaRPr lang="en-US" sz="2600" i="1" dirty="0"/>
          </a:p>
        </p:txBody>
      </p:sp>
      <p:sp>
        <p:nvSpPr>
          <p:cNvPr id="14" name="Google Shape;674;p29">
            <a:extLst>
              <a:ext uri="{FF2B5EF4-FFF2-40B4-BE49-F238E27FC236}">
                <a16:creationId xmlns:a16="http://schemas.microsoft.com/office/drawing/2014/main" id="{7AF1DBE3-9F1B-4FC5-924E-2E4CEECAA608}"/>
              </a:ext>
            </a:extLst>
          </p:cNvPr>
          <p:cNvSpPr txBox="1">
            <a:spLocks/>
          </p:cNvSpPr>
          <p:nvPr/>
        </p:nvSpPr>
        <p:spPr>
          <a:xfrm>
            <a:off x="4478659" y="2894603"/>
            <a:ext cx="3565689" cy="6457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IN" sz="2400">
                <a:solidFill>
                  <a:srgbClr val="3C78D8"/>
                </a:solidFill>
              </a:rPr>
              <a:t>1.61 </a:t>
            </a:r>
            <a:r>
              <a:rPr lang="en-IN"/>
              <a:t>times LDR</a:t>
            </a:r>
            <a:endParaRPr lang="en-IN" sz="3600" dirty="0"/>
          </a:p>
        </p:txBody>
      </p:sp>
      <p:sp>
        <p:nvSpPr>
          <p:cNvPr id="15" name="Google Shape;675;p29">
            <a:extLst>
              <a:ext uri="{FF2B5EF4-FFF2-40B4-BE49-F238E27FC236}">
                <a16:creationId xmlns:a16="http://schemas.microsoft.com/office/drawing/2014/main" id="{9897B862-3C66-4AE7-9F84-EF6C501ADD68}"/>
              </a:ext>
            </a:extLst>
          </p:cNvPr>
          <p:cNvSpPr txBox="1">
            <a:spLocks/>
          </p:cNvSpPr>
          <p:nvPr/>
        </p:nvSpPr>
        <p:spPr>
          <a:xfrm>
            <a:off x="4613679" y="3217456"/>
            <a:ext cx="3295650" cy="46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lgn="ctr">
              <a:buFont typeface="Source Sans Pro"/>
              <a:buNone/>
            </a:pPr>
            <a:r>
              <a:rPr lang="en-US" sz="1100" i="1" dirty="0"/>
              <a:t>Super seniors</a:t>
            </a:r>
            <a:endParaRPr lang="en-US" sz="2600" i="1" dirty="0"/>
          </a:p>
        </p:txBody>
      </p:sp>
      <p:sp>
        <p:nvSpPr>
          <p:cNvPr id="16" name="Google Shape;674;p29">
            <a:extLst>
              <a:ext uri="{FF2B5EF4-FFF2-40B4-BE49-F238E27FC236}">
                <a16:creationId xmlns:a16="http://schemas.microsoft.com/office/drawing/2014/main" id="{0D68E6E6-A250-4B96-8182-9CF2360A7C95}"/>
              </a:ext>
            </a:extLst>
          </p:cNvPr>
          <p:cNvSpPr txBox="1">
            <a:spLocks/>
          </p:cNvSpPr>
          <p:nvPr/>
        </p:nvSpPr>
        <p:spPr>
          <a:xfrm>
            <a:off x="4492479" y="3446986"/>
            <a:ext cx="3565689" cy="6457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IN" sz="2400" dirty="0">
                <a:solidFill>
                  <a:srgbClr val="3C78D8"/>
                </a:solidFill>
              </a:rPr>
              <a:t>1.03 </a:t>
            </a:r>
            <a:r>
              <a:rPr lang="en-IN" dirty="0"/>
              <a:t>times LDR</a:t>
            </a:r>
            <a:endParaRPr lang="en-IN" sz="3600" dirty="0"/>
          </a:p>
        </p:txBody>
      </p:sp>
      <p:sp>
        <p:nvSpPr>
          <p:cNvPr id="18" name="Google Shape;675;p29">
            <a:extLst>
              <a:ext uri="{FF2B5EF4-FFF2-40B4-BE49-F238E27FC236}">
                <a16:creationId xmlns:a16="http://schemas.microsoft.com/office/drawing/2014/main" id="{C1FD3BAA-9C95-45BD-9E42-BC31C9A4DB21}"/>
              </a:ext>
            </a:extLst>
          </p:cNvPr>
          <p:cNvSpPr txBox="1">
            <a:spLocks/>
          </p:cNvSpPr>
          <p:nvPr/>
        </p:nvSpPr>
        <p:spPr>
          <a:xfrm>
            <a:off x="4660349" y="3802006"/>
            <a:ext cx="3295650" cy="46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lgn="ctr">
              <a:buFont typeface="Source Sans Pro"/>
              <a:buNone/>
            </a:pPr>
            <a:r>
              <a:rPr lang="en-US" sz="1100" i="1" dirty="0"/>
              <a:t>Seniors</a:t>
            </a:r>
            <a:endParaRPr lang="en-US" sz="2600" i="1" dirty="0"/>
          </a:p>
        </p:txBody>
      </p:sp>
      <p:sp>
        <p:nvSpPr>
          <p:cNvPr id="19" name="Google Shape;674;p29">
            <a:extLst>
              <a:ext uri="{FF2B5EF4-FFF2-40B4-BE49-F238E27FC236}">
                <a16:creationId xmlns:a16="http://schemas.microsoft.com/office/drawing/2014/main" id="{3F1F05C0-F035-4902-8EEA-E6DC2BADCC92}"/>
              </a:ext>
            </a:extLst>
          </p:cNvPr>
          <p:cNvSpPr txBox="1">
            <a:spLocks/>
          </p:cNvSpPr>
          <p:nvPr/>
        </p:nvSpPr>
        <p:spPr>
          <a:xfrm>
            <a:off x="4390310" y="836938"/>
            <a:ext cx="3565689" cy="6457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IN" sz="2400" dirty="0">
                <a:solidFill>
                  <a:srgbClr val="3C78D8"/>
                </a:solidFill>
              </a:rPr>
              <a:t>1.70 </a:t>
            </a:r>
            <a:r>
              <a:rPr lang="en-IN" dirty="0"/>
              <a:t>times LDR</a:t>
            </a:r>
            <a:endParaRPr lang="en-IN" sz="3600" dirty="0"/>
          </a:p>
        </p:txBody>
      </p:sp>
      <p:sp>
        <p:nvSpPr>
          <p:cNvPr id="20" name="Google Shape;675;p29">
            <a:extLst>
              <a:ext uri="{FF2B5EF4-FFF2-40B4-BE49-F238E27FC236}">
                <a16:creationId xmlns:a16="http://schemas.microsoft.com/office/drawing/2014/main" id="{FFFB53D4-0630-447F-8C29-FFDCC207660A}"/>
              </a:ext>
            </a:extLst>
          </p:cNvPr>
          <p:cNvSpPr txBox="1">
            <a:spLocks/>
          </p:cNvSpPr>
          <p:nvPr/>
        </p:nvSpPr>
        <p:spPr>
          <a:xfrm>
            <a:off x="4546048" y="1167193"/>
            <a:ext cx="3295650" cy="46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lgn="ctr">
              <a:buFont typeface="Source Sans Pro"/>
              <a:buNone/>
            </a:pPr>
            <a:r>
              <a:rPr lang="en-US" sz="1100" i="1" dirty="0"/>
              <a:t>Total</a:t>
            </a:r>
            <a:endParaRPr lang="en-US" sz="2600" i="1" dirty="0"/>
          </a:p>
        </p:txBody>
      </p:sp>
    </p:spTree>
    <p:extLst>
      <p:ext uri="{BB962C8B-B14F-4D97-AF65-F5344CB8AC3E}">
        <p14:creationId xmlns:p14="http://schemas.microsoft.com/office/powerpoint/2010/main" val="1744547861"/>
      </p:ext>
    </p:extLst>
  </p:cSld>
  <p:clrMapOvr>
    <a:masterClrMapping/>
  </p:clrMapOvr>
  <p:transition spd="slow">
    <p:push dir="u"/>
  </p:transition>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468BC"/>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1492</TotalTime>
  <Words>1559</Words>
  <Application>Microsoft Office PowerPoint</Application>
  <PresentationFormat>On-screen Show (16:9)</PresentationFormat>
  <Paragraphs>290</Paragraphs>
  <Slides>31</Slides>
  <Notes>31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0" baseType="lpstr">
      <vt:lpstr>Oswald</vt:lpstr>
      <vt:lpstr>Calibri</vt:lpstr>
      <vt:lpstr>Wingdings</vt:lpstr>
      <vt:lpstr>Calibri Light</vt:lpstr>
      <vt:lpstr>Arial</vt:lpstr>
      <vt:lpstr>Source Sans Pro</vt:lpstr>
      <vt:lpstr>Times New Roman</vt:lpstr>
      <vt:lpstr>Quince template</vt:lpstr>
      <vt:lpstr>Worksheet</vt:lpstr>
      <vt:lpstr>Data Science Project</vt:lpstr>
      <vt:lpstr>About Prospera</vt:lpstr>
      <vt:lpstr>Exploratory Data Analysis</vt:lpstr>
      <vt:lpstr>Gender</vt:lpstr>
      <vt:lpstr>PowerPoint Presentation</vt:lpstr>
      <vt:lpstr>Engagement by Age</vt:lpstr>
      <vt:lpstr>Correlation between Transactions </vt:lpstr>
      <vt:lpstr>Distribution of Deposit and Loan balance</vt:lpstr>
      <vt:lpstr>Loan to deposit ratio (LDR)</vt:lpstr>
      <vt:lpstr>Research objective results</vt:lpstr>
      <vt:lpstr>                                  Research obective 1    </vt:lpstr>
      <vt:lpstr>                                  Research obective 2    </vt:lpstr>
      <vt:lpstr>                                  Research obective 2cont.    </vt:lpstr>
      <vt:lpstr> Research obective 2cont.</vt:lpstr>
      <vt:lpstr>                                  Research obective 3    </vt:lpstr>
      <vt:lpstr>                                  Research obective 3cont.    </vt:lpstr>
      <vt:lpstr>                                  Research obective 3cont.    </vt:lpstr>
      <vt:lpstr>                                  Research obective 3cont.    </vt:lpstr>
      <vt:lpstr>                                  Research obective 4    </vt:lpstr>
      <vt:lpstr>                                  Research obective 4cont.    </vt:lpstr>
      <vt:lpstr>Research obective 4cont.</vt:lpstr>
      <vt:lpstr>Recommendations</vt:lpstr>
      <vt:lpstr>PowerPoint Presentation</vt:lpstr>
      <vt:lpstr>PowerPoint Presentation</vt:lpstr>
      <vt:lpstr>Limitations</vt:lpstr>
      <vt:lpstr>PowerPoint Presentation</vt:lpstr>
      <vt:lpstr>THANKS!</vt:lpstr>
      <vt:lpstr>Annexure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dc:creator>Nitin</dc:creator>
  <cp:lastModifiedBy>nitin bh</cp:lastModifiedBy>
  <cp:revision>148</cp:revision>
  <dcterms:modified xsi:type="dcterms:W3CDTF">2021-04-10T03:17:44Z</dcterms:modified>
</cp:coreProperties>
</file>