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2/15/2021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2/15/2021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2/15/2021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2/15/2021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2/15/2021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2/15/2021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2/15/2021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2/15/2021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Finance &amp; Risk </a:t>
            </a:r>
            <a:br>
              <a:rPr lang="en-US" dirty="0" smtClean="0"/>
            </a:br>
            <a:r>
              <a:rPr lang="en-US" dirty="0" smtClean="0"/>
              <a:t>Analytics</a:t>
            </a:r>
            <a:endParaRPr lang="en-US" dirty="0"/>
          </a:p>
        </p:txBody>
      </p:sp>
      <p:sp>
        <p:nvSpPr>
          <p:cNvPr id="3" name="Subtitle 2"/>
          <p:cNvSpPr>
            <a:spLocks noGrp="1"/>
          </p:cNvSpPr>
          <p:nvPr>
            <p:ph type="subTitle" idx="1"/>
          </p:nvPr>
        </p:nvSpPr>
        <p:spPr>
          <a:xfrm>
            <a:off x="5029200" y="4038600"/>
            <a:ext cx="3886200" cy="1123504"/>
          </a:xfrm>
        </p:spPr>
        <p:txBody>
          <a:bodyPr/>
          <a:lstStyle/>
          <a:p>
            <a:pPr algn="ctr"/>
            <a:r>
              <a:rPr lang="en-US" b="1" dirty="0" smtClean="0"/>
              <a:t>By – Nitin  Bhardwaj</a:t>
            </a:r>
            <a:endParaRPr lang="en-US" b="1" dirty="0"/>
          </a:p>
        </p:txBody>
      </p:sp>
    </p:spTree>
    <p:extLst>
      <p:ext uri="{BB962C8B-B14F-4D97-AF65-F5344CB8AC3E}">
        <p14:creationId xmlns:p14="http://schemas.microsoft.com/office/powerpoint/2010/main" val="4244997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524000"/>
            <a:ext cx="8534399" cy="5029200"/>
          </a:xfrm>
        </p:spPr>
      </p:pic>
      <p:sp>
        <p:nvSpPr>
          <p:cNvPr id="3" name="Title 2"/>
          <p:cNvSpPr>
            <a:spLocks noGrp="1"/>
          </p:cNvSpPr>
          <p:nvPr>
            <p:ph type="title"/>
          </p:nvPr>
        </p:nvSpPr>
        <p:spPr>
          <a:xfrm>
            <a:off x="76200" y="152400"/>
            <a:ext cx="8610600" cy="1265238"/>
          </a:xfrm>
          <a:solidFill>
            <a:srgbClr val="FFFF00"/>
          </a:solidFill>
        </p:spPr>
        <p:txBody>
          <a:bodyPr>
            <a:normAutofit/>
          </a:bodyPr>
          <a:lstStyle/>
          <a:p>
            <a:r>
              <a:rPr lang="en-US" sz="1400" dirty="0">
                <a:solidFill>
                  <a:schemeClr val="tx1"/>
                </a:solidFill>
              </a:rPr>
              <a:t>If we see the correlation Heat Map we can conclude all the </a:t>
            </a:r>
            <a:r>
              <a:rPr lang="en-US" sz="1400" dirty="0" smtClean="0">
                <a:solidFill>
                  <a:schemeClr val="tx1"/>
                </a:solidFill>
              </a:rPr>
              <a:t>Different </a:t>
            </a:r>
            <a:r>
              <a:rPr lang="en-US" sz="1400" dirty="0">
                <a:solidFill>
                  <a:schemeClr val="tx1"/>
                </a:solidFill>
              </a:rPr>
              <a:t>industry Stocks Have </a:t>
            </a:r>
            <a:r>
              <a:rPr lang="en-US" sz="1400" dirty="0" smtClean="0">
                <a:solidFill>
                  <a:schemeClr val="tx1"/>
                </a:solidFill>
              </a:rPr>
              <a:t>High Positive </a:t>
            </a:r>
            <a:r>
              <a:rPr lang="en-US" sz="1400" dirty="0">
                <a:solidFill>
                  <a:schemeClr val="tx1"/>
                </a:solidFill>
              </a:rPr>
              <a:t>Correlation  with Market index but Finance industry stocks have very least and Negative correlation which is not preferable by investor All the stocks of same industry have High Correlation with each other . Some Technology stocks have decent Positive Correlation with Pharma stocks like UNH has more than and 0.5 correlation with Google and Microsoft </a:t>
            </a:r>
          </a:p>
        </p:txBody>
      </p:sp>
    </p:spTree>
    <p:extLst>
      <p:ext uri="{BB962C8B-B14F-4D97-AF65-F5344CB8AC3E}">
        <p14:creationId xmlns:p14="http://schemas.microsoft.com/office/powerpoint/2010/main" val="256154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76400"/>
            <a:ext cx="8229600" cy="4564412"/>
          </a:xfrm>
        </p:spPr>
      </p:pic>
      <p:sp>
        <p:nvSpPr>
          <p:cNvPr id="3" name="Title 2"/>
          <p:cNvSpPr>
            <a:spLocks noGrp="1"/>
          </p:cNvSpPr>
          <p:nvPr>
            <p:ph type="title"/>
          </p:nvPr>
        </p:nvSpPr>
        <p:spPr>
          <a:xfrm>
            <a:off x="304800" y="152400"/>
            <a:ext cx="8382000" cy="1524000"/>
          </a:xfrm>
          <a:solidFill>
            <a:srgbClr val="FFFF00"/>
          </a:solidFill>
        </p:spPr>
        <p:txBody>
          <a:bodyPr>
            <a:noAutofit/>
          </a:bodyPr>
          <a:lstStyle/>
          <a:p>
            <a:r>
              <a:rPr lang="en-US" sz="1800" dirty="0" smtClean="0">
                <a:solidFill>
                  <a:schemeClr val="tx1"/>
                </a:solidFill>
              </a:rPr>
              <a:t>Comparatively </a:t>
            </a:r>
            <a:r>
              <a:rPr lang="en-US" sz="1800" dirty="0">
                <a:solidFill>
                  <a:schemeClr val="tx1"/>
                </a:solidFill>
              </a:rPr>
              <a:t>to other industry Technology stocks have good </a:t>
            </a:r>
            <a:r>
              <a:rPr lang="en-US" sz="1800" dirty="0" smtClean="0">
                <a:solidFill>
                  <a:schemeClr val="tx1"/>
                </a:solidFill>
              </a:rPr>
              <a:t>Cumulative </a:t>
            </a:r>
            <a:r>
              <a:rPr lang="en-US" sz="1800" dirty="0">
                <a:solidFill>
                  <a:schemeClr val="tx1"/>
                </a:solidFill>
              </a:rPr>
              <a:t>returns except </a:t>
            </a:r>
            <a:r>
              <a:rPr lang="en-US" sz="1800" dirty="0" smtClean="0">
                <a:solidFill>
                  <a:schemeClr val="tx1"/>
                </a:solidFill>
              </a:rPr>
              <a:t>'IBM‘ . Pharma </a:t>
            </a:r>
            <a:r>
              <a:rPr lang="en-US" sz="1800" dirty="0">
                <a:solidFill>
                  <a:schemeClr val="tx1"/>
                </a:solidFill>
              </a:rPr>
              <a:t>stock like 'MRK' &amp; 'JNJ' has decent returns &amp; 'UNH' has Best returns compare to other Pharma stocks. Finance Stocks has Negative returns except 'GS' , 'MS' which have very low returns and have higher Risk. Where as all Aviation stocks have Negative growth</a:t>
            </a:r>
          </a:p>
        </p:txBody>
      </p:sp>
    </p:spTree>
    <p:extLst>
      <p:ext uri="{BB962C8B-B14F-4D97-AF65-F5344CB8AC3E}">
        <p14:creationId xmlns:p14="http://schemas.microsoft.com/office/powerpoint/2010/main" val="1306359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07383"/>
            <a:ext cx="8229600" cy="4012417"/>
          </a:xfrm>
        </p:spPr>
      </p:pic>
      <p:sp>
        <p:nvSpPr>
          <p:cNvPr id="3" name="Title 2"/>
          <p:cNvSpPr>
            <a:spLocks noGrp="1"/>
          </p:cNvSpPr>
          <p:nvPr>
            <p:ph type="title"/>
          </p:nvPr>
        </p:nvSpPr>
        <p:spPr>
          <a:xfrm>
            <a:off x="152400" y="228600"/>
            <a:ext cx="8534400" cy="1828800"/>
          </a:xfrm>
          <a:solidFill>
            <a:srgbClr val="FFFF00"/>
          </a:solidFill>
        </p:spPr>
        <p:txBody>
          <a:bodyPr>
            <a:noAutofit/>
          </a:bodyPr>
          <a:lstStyle/>
          <a:p>
            <a:r>
              <a:rPr lang="en-US" sz="1600" dirty="0" smtClean="0">
                <a:solidFill>
                  <a:schemeClr val="tx1"/>
                </a:solidFill>
              </a:rPr>
              <a:t>Risk</a:t>
            </a:r>
            <a:r>
              <a:rPr lang="en-US" sz="1600" dirty="0"/>
              <a:t/>
            </a:r>
            <a:br>
              <a:rPr lang="en-US" sz="1600" dirty="0"/>
            </a:br>
            <a:r>
              <a:rPr lang="en-US" sz="1600" dirty="0"/>
              <a:t>Technology &amp; Pharma stocks are less volatile except </a:t>
            </a:r>
            <a:r>
              <a:rPr lang="en-US" sz="1600" dirty="0" smtClean="0"/>
              <a:t/>
            </a:r>
            <a:br>
              <a:rPr lang="en-US" sz="1600" dirty="0" smtClean="0"/>
            </a:br>
            <a:r>
              <a:rPr lang="en-US" sz="1600" dirty="0" smtClean="0"/>
              <a:t>one  </a:t>
            </a:r>
            <a:r>
              <a:rPr lang="en-US" sz="1600" dirty="0"/>
              <a:t>pharma stock (BHC) finance stocks are also less volatile compare to aviation stock. aviation industry has highly volatile and one of the main reason is due to Covid restriction to Fly to other Countries.</a:t>
            </a:r>
            <a:br>
              <a:rPr lang="en-US" sz="1600" dirty="0"/>
            </a:br>
            <a:r>
              <a:rPr lang="en-US" sz="1600" dirty="0" smtClean="0"/>
              <a:t/>
            </a:r>
            <a:br>
              <a:rPr lang="en-US" sz="1600" dirty="0" smtClean="0"/>
            </a:br>
            <a:endParaRPr lang="en-US" sz="1600" dirty="0"/>
          </a:p>
        </p:txBody>
      </p:sp>
    </p:spTree>
    <p:extLst>
      <p:ext uri="{BB962C8B-B14F-4D97-AF65-F5344CB8AC3E}">
        <p14:creationId xmlns:p14="http://schemas.microsoft.com/office/powerpoint/2010/main" val="281377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42363"/>
            <a:ext cx="7905276" cy="4184367"/>
          </a:xfrm>
        </p:spPr>
      </p:pic>
      <p:sp>
        <p:nvSpPr>
          <p:cNvPr id="3" name="Title 2"/>
          <p:cNvSpPr>
            <a:spLocks noGrp="1"/>
          </p:cNvSpPr>
          <p:nvPr>
            <p:ph type="title"/>
          </p:nvPr>
        </p:nvSpPr>
        <p:spPr>
          <a:xfrm>
            <a:off x="228600" y="304800"/>
            <a:ext cx="8534400" cy="1524000"/>
          </a:xfrm>
          <a:solidFill>
            <a:srgbClr val="FFFF00"/>
          </a:solidFill>
        </p:spPr>
        <p:txBody>
          <a:bodyPr>
            <a:normAutofit/>
          </a:bodyPr>
          <a:lstStyle/>
          <a:p>
            <a:r>
              <a:rPr lang="en-US" sz="1800" dirty="0" smtClean="0">
                <a:solidFill>
                  <a:schemeClr val="tx1"/>
                </a:solidFill>
              </a:rPr>
              <a:t>MR Patrick Jyanger Portfolio after Selecting Stocks According to their goals </a:t>
            </a:r>
            <a:br>
              <a:rPr lang="en-US" sz="1800" dirty="0" smtClean="0">
                <a:solidFill>
                  <a:schemeClr val="tx1"/>
                </a:solidFill>
              </a:rPr>
            </a:br>
            <a:r>
              <a:rPr lang="en-US" sz="1800" dirty="0" smtClean="0">
                <a:solidFill>
                  <a:schemeClr val="tx1"/>
                </a:solidFill>
              </a:rPr>
              <a:t>and Risk </a:t>
            </a:r>
            <a:r>
              <a:rPr lang="en-US" sz="1800" dirty="0">
                <a:solidFill>
                  <a:schemeClr val="tx1"/>
                </a:solidFill>
              </a:rPr>
              <a:t>Appetite are [MRK GOOG MFST,UNH,AAPL]. </a:t>
            </a:r>
            <a:br>
              <a:rPr lang="en-US" sz="1800" dirty="0">
                <a:solidFill>
                  <a:schemeClr val="tx1"/>
                </a:solidFill>
              </a:rPr>
            </a:br>
            <a:r>
              <a:rPr lang="en-US" sz="1800" dirty="0" smtClean="0">
                <a:solidFill>
                  <a:schemeClr val="tx1"/>
                </a:solidFill>
              </a:rPr>
              <a:t>if </a:t>
            </a:r>
            <a:r>
              <a:rPr lang="en-US" sz="1800" dirty="0">
                <a:solidFill>
                  <a:schemeClr val="tx1"/>
                </a:solidFill>
              </a:rPr>
              <a:t>Mr </a:t>
            </a:r>
            <a:r>
              <a:rPr lang="en-US" sz="1800" dirty="0" smtClean="0">
                <a:solidFill>
                  <a:schemeClr val="tx1"/>
                </a:solidFill>
              </a:rPr>
              <a:t>Patrick </a:t>
            </a:r>
            <a:r>
              <a:rPr lang="en-US" sz="1800" dirty="0">
                <a:solidFill>
                  <a:schemeClr val="tx1"/>
                </a:solidFill>
              </a:rPr>
              <a:t>has invested  500000 on 30 Sep 2015 then at the end of 5 years he would have got 1570015</a:t>
            </a:r>
            <a:r>
              <a:rPr lang="en-US" sz="1600" dirty="0" smtClean="0">
                <a:solidFill>
                  <a:schemeClr val="tx1"/>
                </a:solidFill>
              </a:rPr>
              <a:t/>
            </a:r>
            <a:br>
              <a:rPr lang="en-US" sz="1600" dirty="0" smtClean="0">
                <a:solidFill>
                  <a:schemeClr val="tx1"/>
                </a:solidFill>
              </a:rPr>
            </a:br>
            <a:endParaRPr lang="en-US" sz="1600" dirty="0">
              <a:solidFill>
                <a:schemeClr val="tx1"/>
              </a:solidFill>
            </a:endParaRPr>
          </a:p>
        </p:txBody>
      </p:sp>
    </p:spTree>
    <p:extLst>
      <p:ext uri="{BB962C8B-B14F-4D97-AF65-F5344CB8AC3E}">
        <p14:creationId xmlns:p14="http://schemas.microsoft.com/office/powerpoint/2010/main" val="444125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05000"/>
            <a:ext cx="8440689" cy="4467768"/>
          </a:xfrm>
        </p:spPr>
      </p:pic>
      <p:sp>
        <p:nvSpPr>
          <p:cNvPr id="3" name="Title 2"/>
          <p:cNvSpPr>
            <a:spLocks noGrp="1"/>
          </p:cNvSpPr>
          <p:nvPr>
            <p:ph type="title"/>
          </p:nvPr>
        </p:nvSpPr>
        <p:spPr>
          <a:xfrm>
            <a:off x="381000" y="304800"/>
            <a:ext cx="8305800" cy="1447800"/>
          </a:xfrm>
          <a:solidFill>
            <a:srgbClr val="FFFF00"/>
          </a:solidFill>
        </p:spPr>
        <p:txBody>
          <a:bodyPr>
            <a:noAutofit/>
          </a:bodyPr>
          <a:lstStyle/>
          <a:p>
            <a:r>
              <a:rPr lang="en-US" sz="1800" dirty="0" smtClean="0">
                <a:solidFill>
                  <a:schemeClr val="tx1"/>
                </a:solidFill>
              </a:rPr>
              <a:t/>
            </a:r>
            <a:br>
              <a:rPr lang="en-US" sz="1800" dirty="0" smtClean="0">
                <a:solidFill>
                  <a:schemeClr val="tx1"/>
                </a:solidFill>
              </a:rPr>
            </a:br>
            <a:r>
              <a:rPr lang="en-US" sz="1800" dirty="0" smtClean="0">
                <a:solidFill>
                  <a:schemeClr val="tx1"/>
                </a:solidFill>
              </a:rPr>
              <a:t/>
            </a:r>
            <a:br>
              <a:rPr lang="en-US" sz="1800" dirty="0" smtClean="0">
                <a:solidFill>
                  <a:schemeClr val="tx1"/>
                </a:solidFill>
              </a:rPr>
            </a:br>
            <a:r>
              <a:rPr lang="en-US" sz="1800" dirty="0" smtClean="0">
                <a:solidFill>
                  <a:schemeClr val="tx1"/>
                </a:solidFill>
              </a:rPr>
              <a:t>MR Peter  </a:t>
            </a:r>
            <a:r>
              <a:rPr lang="en-US" sz="1800" dirty="0">
                <a:solidFill>
                  <a:schemeClr val="tx1"/>
                </a:solidFill>
              </a:rPr>
              <a:t>Jyanger Portfolio after Selecting Stocks According to their goals </a:t>
            </a:r>
            <a:r>
              <a:rPr lang="en-US" sz="1800" dirty="0" smtClean="0">
                <a:solidFill>
                  <a:schemeClr val="tx1"/>
                </a:solidFill>
              </a:rPr>
              <a:t>and </a:t>
            </a:r>
            <a:r>
              <a:rPr lang="en-US" sz="1800" dirty="0">
                <a:solidFill>
                  <a:schemeClr val="tx1"/>
                </a:solidFill>
              </a:rPr>
              <a:t>Risk Appetite are [</a:t>
            </a:r>
            <a:r>
              <a:rPr lang="en-US" sz="1800" dirty="0" smtClean="0">
                <a:solidFill>
                  <a:schemeClr val="tx1"/>
                </a:solidFill>
              </a:rPr>
              <a:t>GOOG,MFST,AAPL,AMZN,MRK</a:t>
            </a:r>
            <a:r>
              <a:rPr lang="en-US" sz="1800" dirty="0">
                <a:solidFill>
                  <a:schemeClr val="tx1"/>
                </a:solidFill>
              </a:rPr>
              <a:t>]. </a:t>
            </a:r>
            <a:br>
              <a:rPr lang="en-US" sz="1800" dirty="0">
                <a:solidFill>
                  <a:schemeClr val="tx1"/>
                </a:solidFill>
              </a:rPr>
            </a:br>
            <a:r>
              <a:rPr lang="en-US" sz="1800" dirty="0">
                <a:solidFill>
                  <a:schemeClr val="tx1"/>
                </a:solidFill>
              </a:rPr>
              <a:t>if Mr Patrick has invested  </a:t>
            </a:r>
            <a:r>
              <a:rPr lang="en-US" sz="1800" dirty="0" smtClean="0">
                <a:solidFill>
                  <a:schemeClr val="tx1"/>
                </a:solidFill>
                <a:effectLst/>
              </a:rPr>
              <a:t>1000000</a:t>
            </a:r>
            <a:r>
              <a:rPr lang="en-US" sz="1800" dirty="0" smtClean="0">
                <a:effectLst/>
              </a:rPr>
              <a:t> </a:t>
            </a:r>
            <a:r>
              <a:rPr lang="en-US" sz="1800" dirty="0" smtClean="0">
                <a:solidFill>
                  <a:schemeClr val="tx1"/>
                </a:solidFill>
              </a:rPr>
              <a:t> </a:t>
            </a:r>
            <a:r>
              <a:rPr lang="en-US" sz="1800" dirty="0">
                <a:solidFill>
                  <a:schemeClr val="tx1"/>
                </a:solidFill>
              </a:rPr>
              <a:t>on 30 Sep 2015 then at the end of 5 years he would have got </a:t>
            </a:r>
            <a:r>
              <a:rPr lang="en-US" sz="1800" dirty="0">
                <a:solidFill>
                  <a:schemeClr val="tx1"/>
                </a:solidFill>
                <a:effectLst/>
              </a:rPr>
              <a:t>4013372</a:t>
            </a:r>
            <a:r>
              <a:rPr lang="en-US" sz="1800" dirty="0">
                <a:effectLst/>
              </a:rPr>
              <a:t/>
            </a:r>
            <a:br>
              <a:rPr lang="en-US" sz="1800" dirty="0">
                <a:effectLst/>
              </a:rPr>
            </a:br>
            <a:r>
              <a:rPr lang="en-US" sz="1800" dirty="0">
                <a:solidFill>
                  <a:schemeClr val="tx1"/>
                </a:solidFill>
              </a:rPr>
              <a:t/>
            </a:r>
            <a:br>
              <a:rPr lang="en-US" sz="1800" dirty="0">
                <a:solidFill>
                  <a:schemeClr val="tx1"/>
                </a:solidFill>
              </a:rPr>
            </a:br>
            <a:endParaRPr lang="en-US" sz="1800" dirty="0"/>
          </a:p>
        </p:txBody>
      </p:sp>
    </p:spTree>
    <p:extLst>
      <p:ext uri="{BB962C8B-B14F-4D97-AF65-F5344CB8AC3E}">
        <p14:creationId xmlns:p14="http://schemas.microsoft.com/office/powerpoint/2010/main" val="2956789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Expected value on Portfolio</a:t>
            </a:r>
            <a:endParaRPr lang="en-US" dirty="0"/>
          </a:p>
        </p:txBody>
      </p:sp>
      <p:sp>
        <p:nvSpPr>
          <p:cNvPr id="5" name="Text Placeholder 4"/>
          <p:cNvSpPr>
            <a:spLocks noGrp="1"/>
          </p:cNvSpPr>
          <p:nvPr>
            <p:ph type="body" idx="1"/>
          </p:nvPr>
        </p:nvSpPr>
        <p:spPr/>
        <p:txBody>
          <a:bodyPr/>
          <a:lstStyle/>
          <a:p>
            <a:r>
              <a:rPr lang="en-US" b="1" dirty="0" smtClean="0">
                <a:solidFill>
                  <a:schemeClr val="tx1"/>
                </a:solidFill>
              </a:rPr>
              <a:t>Mr Peter Jyengar</a:t>
            </a:r>
            <a:endParaRPr lang="en-US" b="1" dirty="0">
              <a:solidFill>
                <a:schemeClr val="tx1"/>
              </a:solidFill>
            </a:endParaRPr>
          </a:p>
        </p:txBody>
      </p:sp>
      <p:sp>
        <p:nvSpPr>
          <p:cNvPr id="7" name="Text Placeholder 6"/>
          <p:cNvSpPr>
            <a:spLocks noGrp="1"/>
          </p:cNvSpPr>
          <p:nvPr>
            <p:ph type="body" sz="half" idx="3"/>
          </p:nvPr>
        </p:nvSpPr>
        <p:spPr/>
        <p:txBody>
          <a:bodyPr/>
          <a:lstStyle/>
          <a:p>
            <a:r>
              <a:rPr lang="en-US" b="1" dirty="0" smtClean="0">
                <a:solidFill>
                  <a:schemeClr val="tx1"/>
                </a:solidFill>
              </a:rPr>
              <a:t>Mr Patrick Jyengar</a:t>
            </a:r>
            <a:endParaRPr lang="en-US" b="1" dirty="0">
              <a:solidFill>
                <a:schemeClr val="tx1"/>
              </a:solidFill>
            </a:endParaRPr>
          </a:p>
        </p:txBody>
      </p:sp>
      <p:sp>
        <p:nvSpPr>
          <p:cNvPr id="6" name="Content Placeholder 5"/>
          <p:cNvSpPr>
            <a:spLocks noGrp="1"/>
          </p:cNvSpPr>
          <p:nvPr>
            <p:ph sz="quarter" idx="2"/>
          </p:nvPr>
        </p:nvSpPr>
        <p:spPr/>
        <p:txBody>
          <a:bodyPr/>
          <a:lstStyle/>
          <a:p>
            <a:r>
              <a:rPr lang="en-US" dirty="0"/>
              <a:t>expected portfolio return value is 2875527 </a:t>
            </a:r>
            <a:endParaRPr lang="en-US" dirty="0" smtClean="0"/>
          </a:p>
          <a:p>
            <a:r>
              <a:rPr lang="en-US" dirty="0" smtClean="0"/>
              <a:t>portfolio_risk </a:t>
            </a:r>
            <a:r>
              <a:rPr lang="en-US" dirty="0"/>
              <a:t>is 29.21 </a:t>
            </a:r>
            <a:endParaRPr lang="en-US" dirty="0" smtClean="0"/>
          </a:p>
          <a:p>
            <a:r>
              <a:rPr lang="en-US" dirty="0" smtClean="0"/>
              <a:t>Expected </a:t>
            </a:r>
            <a:r>
              <a:rPr lang="en-US" dirty="0"/>
              <a:t>Average Annual Portfolio </a:t>
            </a:r>
            <a:r>
              <a:rPr lang="en-US" dirty="0" smtClean="0"/>
              <a:t>return %  </a:t>
            </a:r>
            <a:r>
              <a:rPr lang="en-US" dirty="0"/>
              <a:t>31.24 </a:t>
            </a:r>
          </a:p>
          <a:p>
            <a:r>
              <a:rPr lang="en-US" dirty="0" smtClean="0"/>
              <a:t> </a:t>
            </a:r>
            <a:r>
              <a:rPr lang="en-US" dirty="0"/>
              <a:t>portfolio beta value is 1.04</a:t>
            </a:r>
          </a:p>
        </p:txBody>
      </p:sp>
      <p:sp>
        <p:nvSpPr>
          <p:cNvPr id="8" name="Content Placeholder 7"/>
          <p:cNvSpPr>
            <a:spLocks noGrp="1"/>
          </p:cNvSpPr>
          <p:nvPr>
            <p:ph sz="quarter" idx="4"/>
          </p:nvPr>
        </p:nvSpPr>
        <p:spPr/>
        <p:txBody>
          <a:bodyPr/>
          <a:lstStyle/>
          <a:p>
            <a:r>
              <a:rPr lang="en-US" dirty="0"/>
              <a:t>expected portfolio return is 1162440 </a:t>
            </a:r>
            <a:endParaRPr lang="en-US" dirty="0" smtClean="0"/>
          </a:p>
          <a:p>
            <a:r>
              <a:rPr lang="en-US" dirty="0" smtClean="0"/>
              <a:t>portfolio_risk </a:t>
            </a:r>
            <a:r>
              <a:rPr lang="en-US" dirty="0"/>
              <a:t>is 26.86 </a:t>
            </a:r>
            <a:endParaRPr lang="en-US" dirty="0" smtClean="0"/>
          </a:p>
          <a:p>
            <a:r>
              <a:rPr lang="en-US" dirty="0" smtClean="0"/>
              <a:t>Expected </a:t>
            </a:r>
            <a:r>
              <a:rPr lang="en-US" dirty="0"/>
              <a:t>Average Annual Portfolio return % 0 25.16 </a:t>
            </a:r>
          </a:p>
          <a:p>
            <a:r>
              <a:rPr lang="en-US" dirty="0" smtClean="0"/>
              <a:t>portfolio </a:t>
            </a:r>
            <a:r>
              <a:rPr lang="en-US" dirty="0"/>
              <a:t>beta value is 1.015</a:t>
            </a:r>
          </a:p>
        </p:txBody>
      </p:sp>
    </p:spTree>
    <p:extLst>
      <p:ext uri="{BB962C8B-B14F-4D97-AF65-F5344CB8AC3E}">
        <p14:creationId xmlns:p14="http://schemas.microsoft.com/office/powerpoint/2010/main" val="2996820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2057400"/>
            <a:ext cx="8229600" cy="3700342"/>
          </a:xfrm>
        </p:spPr>
      </p:pic>
      <p:sp>
        <p:nvSpPr>
          <p:cNvPr id="3" name="Title 2"/>
          <p:cNvSpPr>
            <a:spLocks noGrp="1"/>
          </p:cNvSpPr>
          <p:nvPr>
            <p:ph type="title"/>
          </p:nvPr>
        </p:nvSpPr>
        <p:spPr>
          <a:solidFill>
            <a:schemeClr val="bg2">
              <a:lumMod val="75000"/>
            </a:schemeClr>
          </a:solidFill>
          <a:ln>
            <a:solidFill>
              <a:schemeClr val="bg1"/>
            </a:solidFill>
          </a:ln>
        </p:spPr>
        <p:txBody>
          <a:bodyPr>
            <a:normAutofit/>
          </a:bodyPr>
          <a:lstStyle/>
          <a:p>
            <a:r>
              <a:rPr lang="en-US" sz="2000" dirty="0" smtClean="0">
                <a:solidFill>
                  <a:schemeClr val="tx1"/>
                </a:solidFill>
              </a:rPr>
              <a:t>Technology Stock</a:t>
            </a:r>
            <a:r>
              <a:rPr lang="en-US" sz="2000" dirty="0"/>
              <a:t/>
            </a:r>
            <a:br>
              <a:rPr lang="en-US" sz="2000" dirty="0"/>
            </a:br>
            <a:r>
              <a:rPr lang="en-US" sz="2000" dirty="0"/>
              <a:t>if we see technology stocks most of technology stocks has outperformed index . only stock which has not performed is IBM.</a:t>
            </a:r>
          </a:p>
        </p:txBody>
      </p:sp>
    </p:spTree>
    <p:extLst>
      <p:ext uri="{BB962C8B-B14F-4D97-AF65-F5344CB8AC3E}">
        <p14:creationId xmlns:p14="http://schemas.microsoft.com/office/powerpoint/2010/main" val="1921806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05000"/>
            <a:ext cx="8229600" cy="4572000"/>
          </a:xfrm>
        </p:spPr>
      </p:pic>
      <p:sp>
        <p:nvSpPr>
          <p:cNvPr id="3" name="Title 2"/>
          <p:cNvSpPr>
            <a:spLocks noGrp="1"/>
          </p:cNvSpPr>
          <p:nvPr>
            <p:ph type="title"/>
          </p:nvPr>
        </p:nvSpPr>
        <p:spPr>
          <a:xfrm>
            <a:off x="304800" y="304800"/>
            <a:ext cx="8458200" cy="1417638"/>
          </a:xfrm>
          <a:solidFill>
            <a:schemeClr val="bg2">
              <a:lumMod val="75000"/>
            </a:schemeClr>
          </a:solidFill>
        </p:spPr>
        <p:txBody>
          <a:bodyPr>
            <a:normAutofit fontScale="90000"/>
          </a:bodyPr>
          <a:lstStyle/>
          <a:p>
            <a:r>
              <a:rPr lang="en-US" sz="2000" dirty="0" smtClean="0">
                <a:solidFill>
                  <a:schemeClr val="tx1"/>
                </a:solidFill>
              </a:rPr>
              <a:t>Pharma  Stocks</a:t>
            </a:r>
            <a:r>
              <a:rPr lang="en-US" sz="2000" dirty="0"/>
              <a:t/>
            </a:r>
            <a:br>
              <a:rPr lang="en-US" sz="2000" dirty="0"/>
            </a:br>
            <a:r>
              <a:rPr lang="en-US" sz="2000" dirty="0" smtClean="0"/>
              <a:t>In </a:t>
            </a:r>
            <a:r>
              <a:rPr lang="en-US" sz="2000" dirty="0"/>
              <a:t>pharma stocks only UCB has outperformed , other stocks like MRK and JNJ has given some decent returns but slightly lower than market index. other stocks has not performed and BHC has given negative returns</a:t>
            </a:r>
            <a:br>
              <a:rPr lang="en-US" sz="2000" dirty="0"/>
            </a:br>
            <a:endParaRPr lang="en-US" sz="2000" dirty="0"/>
          </a:p>
        </p:txBody>
      </p:sp>
    </p:spTree>
    <p:extLst>
      <p:ext uri="{BB962C8B-B14F-4D97-AF65-F5344CB8AC3E}">
        <p14:creationId xmlns:p14="http://schemas.microsoft.com/office/powerpoint/2010/main" val="172746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676400"/>
            <a:ext cx="8661649" cy="4495800"/>
          </a:xfrm>
        </p:spPr>
      </p:pic>
      <p:sp>
        <p:nvSpPr>
          <p:cNvPr id="3" name="Title 2"/>
          <p:cNvSpPr>
            <a:spLocks noGrp="1"/>
          </p:cNvSpPr>
          <p:nvPr>
            <p:ph type="title"/>
          </p:nvPr>
        </p:nvSpPr>
        <p:spPr>
          <a:xfrm>
            <a:off x="381000" y="228600"/>
            <a:ext cx="8305800" cy="1417638"/>
          </a:xfrm>
          <a:solidFill>
            <a:schemeClr val="bg2">
              <a:lumMod val="75000"/>
            </a:schemeClr>
          </a:solidFill>
        </p:spPr>
        <p:txBody>
          <a:bodyPr>
            <a:normAutofit fontScale="90000"/>
          </a:bodyPr>
          <a:lstStyle/>
          <a:p>
            <a:r>
              <a:rPr lang="en-US" sz="2000" dirty="0">
                <a:solidFill>
                  <a:schemeClr val="tx1"/>
                </a:solidFill>
              </a:rPr>
              <a:t>Finance stock</a:t>
            </a:r>
            <a:br>
              <a:rPr lang="en-US" sz="2000" dirty="0">
                <a:solidFill>
                  <a:schemeClr val="tx1"/>
                </a:solidFill>
              </a:rPr>
            </a:br>
            <a:r>
              <a:rPr lang="en-US" sz="2000" dirty="0"/>
              <a:t>In previous 5 years all finance stocks has underperformed in comparison to index . out of all six stocks only 2 stocks has very less </a:t>
            </a:r>
            <a:r>
              <a:rPr lang="en-US" sz="2000" dirty="0" smtClean="0"/>
              <a:t>cumulative </a:t>
            </a:r>
            <a:r>
              <a:rPr lang="en-US" sz="2000" dirty="0"/>
              <a:t>return (GS,MS). all other stocks have negative growth</a:t>
            </a:r>
            <a:br>
              <a:rPr lang="en-US" sz="2000" dirty="0"/>
            </a:br>
            <a:endParaRPr lang="en-US" sz="2000" dirty="0"/>
          </a:p>
        </p:txBody>
      </p:sp>
    </p:spTree>
    <p:extLst>
      <p:ext uri="{BB962C8B-B14F-4D97-AF65-F5344CB8AC3E}">
        <p14:creationId xmlns:p14="http://schemas.microsoft.com/office/powerpoint/2010/main" val="2940513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57400"/>
            <a:ext cx="8229600" cy="4587609"/>
          </a:xfrm>
        </p:spPr>
      </p:pic>
      <p:sp>
        <p:nvSpPr>
          <p:cNvPr id="3" name="Title 2"/>
          <p:cNvSpPr>
            <a:spLocks noGrp="1"/>
          </p:cNvSpPr>
          <p:nvPr>
            <p:ph type="title"/>
          </p:nvPr>
        </p:nvSpPr>
        <p:spPr>
          <a:xfrm>
            <a:off x="457200" y="304800"/>
            <a:ext cx="8229600" cy="1447800"/>
          </a:xfrm>
          <a:solidFill>
            <a:schemeClr val="bg2">
              <a:lumMod val="75000"/>
            </a:schemeClr>
          </a:solidFill>
        </p:spPr>
        <p:txBody>
          <a:bodyPr>
            <a:normAutofit fontScale="90000"/>
          </a:bodyPr>
          <a:lstStyle/>
          <a:p>
            <a:r>
              <a:rPr lang="en-US" sz="2000" dirty="0">
                <a:solidFill>
                  <a:schemeClr val="tx1"/>
                </a:solidFill>
              </a:rPr>
              <a:t>Aviation Stock</a:t>
            </a:r>
            <a:r>
              <a:rPr lang="en-US" sz="2000" dirty="0"/>
              <a:t/>
            </a:r>
            <a:br>
              <a:rPr lang="en-US" sz="2000" dirty="0"/>
            </a:br>
            <a:r>
              <a:rPr lang="en-US" sz="2000" dirty="0"/>
              <a:t>In the initial years aviation stocks like AAL &amp; LUV gave some good returns compare to market index but later all aviation stock started declining and Covid situation make it worse when all stock prices get negative returns due to travel ban</a:t>
            </a:r>
            <a:br>
              <a:rPr lang="en-US" sz="2000" dirty="0"/>
            </a:br>
            <a:endParaRPr lang="en-US" sz="2000" dirty="0"/>
          </a:p>
        </p:txBody>
      </p:sp>
    </p:spTree>
    <p:extLst>
      <p:ext uri="{BB962C8B-B14F-4D97-AF65-F5344CB8AC3E}">
        <p14:creationId xmlns:p14="http://schemas.microsoft.com/office/powerpoint/2010/main" val="3810667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981200"/>
            <a:ext cx="8229600" cy="4495800"/>
          </a:xfrm>
        </p:spPr>
      </p:pic>
      <p:sp>
        <p:nvSpPr>
          <p:cNvPr id="3" name="Title 2"/>
          <p:cNvSpPr>
            <a:spLocks noGrp="1"/>
          </p:cNvSpPr>
          <p:nvPr>
            <p:ph type="title"/>
          </p:nvPr>
        </p:nvSpPr>
        <p:spPr>
          <a:xfrm>
            <a:off x="228600" y="76200"/>
            <a:ext cx="8686800" cy="1828800"/>
          </a:xfrm>
          <a:solidFill>
            <a:schemeClr val="bg2">
              <a:lumMod val="75000"/>
            </a:schemeClr>
          </a:solidFill>
        </p:spPr>
        <p:txBody>
          <a:bodyPr>
            <a:normAutofit fontScale="90000"/>
          </a:bodyPr>
          <a:lstStyle/>
          <a:p>
            <a:r>
              <a:rPr lang="en-US" sz="2000" dirty="0" smtClean="0"/>
              <a:t/>
            </a:r>
            <a:br>
              <a:rPr lang="en-US" sz="2000" dirty="0" smtClean="0"/>
            </a:br>
            <a:r>
              <a:rPr lang="en-US" sz="2000" dirty="0" smtClean="0">
                <a:solidFill>
                  <a:schemeClr val="tx1"/>
                </a:solidFill>
              </a:rPr>
              <a:t>Finance Stocks RSI</a:t>
            </a:r>
            <a:r>
              <a:rPr lang="en-US" sz="2000" dirty="0">
                <a:solidFill>
                  <a:schemeClr val="tx1"/>
                </a:solidFill>
              </a:rPr>
              <a:t/>
            </a:r>
            <a:br>
              <a:rPr lang="en-US" sz="2000" dirty="0">
                <a:solidFill>
                  <a:schemeClr val="tx1"/>
                </a:solidFill>
              </a:rPr>
            </a:br>
            <a:r>
              <a:rPr lang="en-US" sz="2000" dirty="0" smtClean="0"/>
              <a:t>As </a:t>
            </a:r>
            <a:r>
              <a:rPr lang="en-US" sz="2000" dirty="0"/>
              <a:t>the market has increased Amazon has shown very Positive RSI which means the pace of increase in price of amazon is higher than market index .Google has also shown +ve RSI where as other stocks have increased with with the same speed as market index speed other than IBM </a:t>
            </a:r>
            <a:r>
              <a:rPr lang="en-US" sz="2000" dirty="0" err="1"/>
              <a:t>whoes</a:t>
            </a:r>
            <a:r>
              <a:rPr lang="en-US" sz="2000" dirty="0"/>
              <a:t> RSI has declined over the time period</a:t>
            </a:r>
          </a:p>
        </p:txBody>
      </p:sp>
    </p:spTree>
    <p:extLst>
      <p:ext uri="{BB962C8B-B14F-4D97-AF65-F5344CB8AC3E}">
        <p14:creationId xmlns:p14="http://schemas.microsoft.com/office/powerpoint/2010/main" val="3063817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905000"/>
            <a:ext cx="8229600" cy="4320676"/>
          </a:xfrm>
        </p:spPr>
      </p:pic>
      <p:sp>
        <p:nvSpPr>
          <p:cNvPr id="3" name="Title 2"/>
          <p:cNvSpPr>
            <a:spLocks noGrp="1"/>
          </p:cNvSpPr>
          <p:nvPr>
            <p:ph type="title"/>
          </p:nvPr>
        </p:nvSpPr>
        <p:spPr>
          <a:solidFill>
            <a:schemeClr val="bg2">
              <a:lumMod val="75000"/>
            </a:schemeClr>
          </a:solidFill>
        </p:spPr>
        <p:txBody>
          <a:bodyPr>
            <a:normAutofit/>
          </a:bodyPr>
          <a:lstStyle/>
          <a:p>
            <a:r>
              <a:rPr lang="en-US" sz="2000" dirty="0">
                <a:solidFill>
                  <a:schemeClr val="tx1"/>
                </a:solidFill>
              </a:rPr>
              <a:t>Pharma Stocks</a:t>
            </a:r>
            <a:br>
              <a:rPr lang="en-US" sz="2000" dirty="0">
                <a:solidFill>
                  <a:schemeClr val="tx1"/>
                </a:solidFill>
              </a:rPr>
            </a:br>
            <a:r>
              <a:rPr lang="en-US" sz="2000" dirty="0">
                <a:solidFill>
                  <a:schemeClr val="tx1"/>
                </a:solidFill>
              </a:rPr>
              <a:t>UNH has shown very Strong RSI Growth than other stocks</a:t>
            </a:r>
            <a:br>
              <a:rPr lang="en-US" sz="2000" dirty="0">
                <a:solidFill>
                  <a:schemeClr val="tx1"/>
                </a:solidFill>
              </a:rPr>
            </a:br>
            <a:endParaRPr lang="en-US" sz="2000" dirty="0">
              <a:solidFill>
                <a:schemeClr val="tx1"/>
              </a:solidFill>
            </a:endParaRPr>
          </a:p>
        </p:txBody>
      </p:sp>
    </p:spTree>
    <p:extLst>
      <p:ext uri="{BB962C8B-B14F-4D97-AF65-F5344CB8AC3E}">
        <p14:creationId xmlns:p14="http://schemas.microsoft.com/office/powerpoint/2010/main" val="3080631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99124"/>
            <a:ext cx="8229600" cy="4320676"/>
          </a:xfrm>
        </p:spPr>
      </p:pic>
      <p:sp>
        <p:nvSpPr>
          <p:cNvPr id="3" name="Title 2"/>
          <p:cNvSpPr>
            <a:spLocks noGrp="1"/>
          </p:cNvSpPr>
          <p:nvPr>
            <p:ph type="title"/>
          </p:nvPr>
        </p:nvSpPr>
        <p:spPr>
          <a:solidFill>
            <a:schemeClr val="bg2">
              <a:lumMod val="75000"/>
            </a:schemeClr>
          </a:solidFill>
        </p:spPr>
        <p:txBody>
          <a:bodyPr>
            <a:normAutofit fontScale="90000"/>
          </a:bodyPr>
          <a:lstStyle/>
          <a:p>
            <a:r>
              <a:rPr lang="en-US" sz="2000" dirty="0" smtClean="0">
                <a:solidFill>
                  <a:schemeClr val="tx1"/>
                </a:solidFill>
              </a:rPr>
              <a:t>Finance Stocks RSI</a:t>
            </a:r>
            <a:r>
              <a:rPr lang="en-US" sz="2000" dirty="0">
                <a:solidFill>
                  <a:schemeClr val="tx1"/>
                </a:solidFill>
              </a:rPr>
              <a:t/>
            </a:r>
            <a:br>
              <a:rPr lang="en-US" sz="2000" dirty="0">
                <a:solidFill>
                  <a:schemeClr val="tx1"/>
                </a:solidFill>
              </a:rPr>
            </a:br>
            <a:r>
              <a:rPr lang="en-US" sz="2000" dirty="0">
                <a:solidFill>
                  <a:schemeClr val="tx1"/>
                </a:solidFill>
              </a:rPr>
              <a:t>All Finance stocks have Negative RSI  as the market has increased</a:t>
            </a:r>
            <a:br>
              <a:rPr lang="en-US" sz="2000" dirty="0">
                <a:solidFill>
                  <a:schemeClr val="tx1"/>
                </a:solidFill>
              </a:rPr>
            </a:br>
            <a:endParaRPr lang="en-US" sz="2000" dirty="0">
              <a:solidFill>
                <a:schemeClr val="tx1"/>
              </a:solidFill>
            </a:endParaRPr>
          </a:p>
        </p:txBody>
      </p:sp>
    </p:spTree>
    <p:extLst>
      <p:ext uri="{BB962C8B-B14F-4D97-AF65-F5344CB8AC3E}">
        <p14:creationId xmlns:p14="http://schemas.microsoft.com/office/powerpoint/2010/main" val="2250536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99124"/>
            <a:ext cx="8229600" cy="4396876"/>
          </a:xfrm>
        </p:spPr>
      </p:pic>
      <p:sp>
        <p:nvSpPr>
          <p:cNvPr id="3" name="Title 2"/>
          <p:cNvSpPr>
            <a:spLocks noGrp="1"/>
          </p:cNvSpPr>
          <p:nvPr>
            <p:ph type="title"/>
          </p:nvPr>
        </p:nvSpPr>
        <p:spPr>
          <a:solidFill>
            <a:schemeClr val="bg2">
              <a:lumMod val="75000"/>
            </a:schemeClr>
          </a:solidFill>
        </p:spPr>
        <p:txBody>
          <a:bodyPr>
            <a:normAutofit fontScale="90000"/>
          </a:bodyPr>
          <a:lstStyle/>
          <a:p>
            <a:r>
              <a:rPr lang="en-US" sz="2000" dirty="0" smtClean="0">
                <a:solidFill>
                  <a:schemeClr val="tx1"/>
                </a:solidFill>
              </a:rPr>
              <a:t>Aviation </a:t>
            </a:r>
            <a:r>
              <a:rPr lang="en-US" sz="2000" dirty="0">
                <a:solidFill>
                  <a:schemeClr val="tx1"/>
                </a:solidFill>
              </a:rPr>
              <a:t>Stocks RSI</a:t>
            </a:r>
            <a:br>
              <a:rPr lang="en-US" sz="2000" dirty="0">
                <a:solidFill>
                  <a:schemeClr val="tx1"/>
                </a:solidFill>
              </a:rPr>
            </a:br>
            <a:r>
              <a:rPr lang="en-US" sz="2000" dirty="0">
                <a:solidFill>
                  <a:schemeClr val="tx1"/>
                </a:solidFill>
              </a:rPr>
              <a:t>All </a:t>
            </a:r>
            <a:r>
              <a:rPr lang="en-US" sz="2000" dirty="0" smtClean="0">
                <a:solidFill>
                  <a:schemeClr val="tx1"/>
                </a:solidFill>
              </a:rPr>
              <a:t>Aviation </a:t>
            </a:r>
            <a:r>
              <a:rPr lang="en-US" sz="2000" dirty="0">
                <a:solidFill>
                  <a:schemeClr val="tx1"/>
                </a:solidFill>
              </a:rPr>
              <a:t>stocks have Negative RSI growth . As the Market has increased all these Stocks price has fallen</a:t>
            </a:r>
            <a:br>
              <a:rPr lang="en-US" sz="2000" dirty="0">
                <a:solidFill>
                  <a:schemeClr val="tx1"/>
                </a:solidFill>
              </a:rPr>
            </a:br>
            <a:endParaRPr lang="en-US" sz="2000" dirty="0">
              <a:solidFill>
                <a:schemeClr val="tx1"/>
              </a:solidFill>
            </a:endParaRPr>
          </a:p>
        </p:txBody>
      </p:sp>
    </p:spTree>
    <p:extLst>
      <p:ext uri="{BB962C8B-B14F-4D97-AF65-F5344CB8AC3E}">
        <p14:creationId xmlns:p14="http://schemas.microsoft.com/office/powerpoint/2010/main" val="1278683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63</TotalTime>
  <Words>227</Words>
  <Application>Microsoft Office PowerPoint</Application>
  <PresentationFormat>On-screen Show (4:3)</PresentationFormat>
  <Paragraphs>26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Finance &amp; Risk  Analytics</vt:lpstr>
      <vt:lpstr>Technology Stock if we see technology stocks most of technology stocks has outperformed index . only stock which has not performed is IBM.</vt:lpstr>
      <vt:lpstr>Pharma  Stocks In pharma stocks only UCB has outperformed , other stocks like MRK and JNJ has given some decent returns but slightly lower than market index. other stocks has not performed and BHC has given negative returns </vt:lpstr>
      <vt:lpstr>Finance stock In previous 5 years all finance stocks has underperformed in comparison to index . out of all six stocks only 2 stocks has very less cumulative return (GS,MS). all other stocks have negative growth </vt:lpstr>
      <vt:lpstr>Aviation Stock In the initial years aviation stocks like AAL &amp; LUV gave some good returns compare to market index but later all aviation stock started declining and Covid situation make it worse when all stock prices get negative returns due to travel ban </vt:lpstr>
      <vt:lpstr> Finance Stocks RSI As the market has increased Amazon has shown very Positive RSI which means the pace of increase in price of amazon is higher than market index .Google has also shown +ve RSI where as other stocks have increased with with the same speed as market index speed other than IBM whoes RSI has declined over the time period</vt:lpstr>
      <vt:lpstr>Pharma Stocks UNH has shown very Strong RSI Growth than other stocks </vt:lpstr>
      <vt:lpstr>Finance Stocks RSI All Finance stocks have Negative RSI  as the market has increased </vt:lpstr>
      <vt:lpstr>Aviation Stocks RSI All Aviation stocks have Negative RSI growth . As the Market has increased all these Stocks price has fallen </vt:lpstr>
      <vt:lpstr>If we see the correlation Heat Map we can conclude all the Different industry Stocks Have High Positive Correlation  with Market index but Finance industry stocks have very least and Negative correlation which is not preferable by investor All the stocks of same industry have High Correlation with each other . Some Technology stocks have decent Positive Correlation with Pharma stocks like UNH has more than and 0.5 correlation with Google and Microsoft </vt:lpstr>
      <vt:lpstr>Comparatively to other industry Technology stocks have good Cumulative returns except 'IBM‘ . Pharma stock like 'MRK' &amp; 'JNJ' has decent returns &amp; 'UNH' has Best returns compare to other Pharma stocks. Finance Stocks has Negative returns except 'GS' , 'MS' which have very low returns and have higher Risk. Where as all Aviation stocks have Negative growth</vt:lpstr>
      <vt:lpstr>Risk Technology &amp; Pharma stocks are less volatile except  one  pharma stock (BHC) finance stocks are also less volatile compare to aviation stock. aviation industry has highly volatile and one of the main reason is due to Covid restriction to Fly to other Countries.  </vt:lpstr>
      <vt:lpstr>MR Patrick Jyanger Portfolio after Selecting Stocks According to their goals  and Risk Appetite are [MRK GOOG MFST,UNH,AAPL].  if Mr Patrick has invested  500000 on 30 Sep 2015 then at the end of 5 years he would have got 1570015 </vt:lpstr>
      <vt:lpstr>  MR Peter  Jyanger Portfolio after Selecting Stocks According to their goals and Risk Appetite are [GOOG,MFST,AAPL,AMZN,MRK].  if Mr Patrick has invested  1000000  on 30 Sep 2015 then at the end of 5 years he would have got 4013372  </vt:lpstr>
      <vt:lpstr>Expected value on Portfolio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 &amp; Risk  Analytics</dc:title>
  <dc:creator>HP</dc:creator>
  <cp:lastModifiedBy>HP</cp:lastModifiedBy>
  <cp:revision>8</cp:revision>
  <dcterms:created xsi:type="dcterms:W3CDTF">2006-08-16T00:00:00Z</dcterms:created>
  <dcterms:modified xsi:type="dcterms:W3CDTF">2021-02-15T15:02:12Z</dcterms:modified>
</cp:coreProperties>
</file>