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A6DC8F-168E-4BF3-8887-A3DF0B135EC1}">
  <a:tblStyle styleId="{24A6DC8F-168E-4BF3-8887-A3DF0B135E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search/cs?searchtype=author&amp;query=Chattopadhyay%2C+A" TargetMode="External"/><Relationship Id="rId3" Type="http://schemas.openxmlformats.org/officeDocument/2006/relationships/hyperlink" Target="https://arxiv.org/search/cs?searchtype=author&amp;query=Sarkar%2C+A" TargetMode="External"/><Relationship Id="rId4" Type="http://schemas.openxmlformats.org/officeDocument/2006/relationships/hyperlink" Target="https://arxiv.org/search/cs?searchtype=author&amp;query=Howlader%2C+P" TargetMode="External"/><Relationship Id="rId5" Type="http://schemas.openxmlformats.org/officeDocument/2006/relationships/hyperlink" Target="https://arxiv.org/search/cs?searchtype=author&amp;query=Balasubramanian%2C+V+N" TargetMode="External"/><Relationship Id="rId6" Type="http://schemas.openxmlformats.org/officeDocument/2006/relationships/hyperlink" Target="https://arxiv.org/search/cs?searchtype=author&amp;query=Balasubramanian%2C+V+N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949f5b3a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48949f5b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class ‘disgust’ is highly imbalanced in the data set. SVM was not able to handle highly imbalanced classes. But CNN was able to handle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SVM is generally biased towards a major class when we have an imbalanced dataset.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949f5b3a_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48949f5b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chemeClr val="dk1"/>
                </a:solidFill>
              </a:rPr>
              <a:t>Linear Support Vector Machines trained on HOG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chemeClr val="dk1"/>
                </a:solidFill>
              </a:rPr>
              <a:t>features are now a de facto standard across many visual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perception tasks.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The reason SVM on HOG and facial landmarks work better is the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949f5b3a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949f5b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949f5b3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949f5b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97b7b72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4897b7b7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helps   reducing   the   interdependent   learning   amongst   the neurons.</a:t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949f5b3a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48949f5b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949f5b3a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48949f5b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949f5b3a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48949f5b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949f5b3a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48949f5b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8949f5b3a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48949f5b3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897b7b72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897b7b7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hlinkClick r:id="rId2"/>
              </a:rPr>
              <a:t>Aditya Chattopadhyay</a:t>
            </a:r>
            <a:r>
              <a:rPr lang="en-US">
                <a:solidFill>
                  <a:schemeClr val="accent6"/>
                </a:solidFill>
              </a:rPr>
              <a:t>, </a:t>
            </a:r>
            <a:r>
              <a:rPr lang="en-US" u="sng">
                <a:solidFill>
                  <a:schemeClr val="accent1"/>
                </a:solidFill>
                <a:hlinkClick r:id="rId3"/>
              </a:rPr>
              <a:t>Anirban Sarkar</a:t>
            </a:r>
            <a:r>
              <a:rPr lang="en-US">
                <a:solidFill>
                  <a:schemeClr val="accent6"/>
                </a:solidFill>
              </a:rPr>
              <a:t>, </a:t>
            </a:r>
            <a:r>
              <a:rPr lang="en-US" u="sng">
                <a:solidFill>
                  <a:schemeClr val="accent1"/>
                </a:solidFill>
                <a:hlinkClick r:id="rId4"/>
              </a:rPr>
              <a:t>Prantik Howlader</a:t>
            </a:r>
            <a:r>
              <a:rPr lang="en-US">
                <a:solidFill>
                  <a:schemeClr val="accent6"/>
                </a:solidFill>
              </a:rPr>
              <a:t>, </a:t>
            </a:r>
            <a:r>
              <a:rPr lang="en-US" u="sng">
                <a:solidFill>
                  <a:schemeClr val="accent1"/>
                </a:solidFill>
                <a:hlinkClick r:id="rId5"/>
              </a:rPr>
              <a:t>Vineeth N Balasubramanian </a:t>
            </a:r>
            <a:endParaRPr u="sng">
              <a:solidFill>
                <a:schemeClr val="accent1"/>
              </a:solidFill>
              <a:hlinkClick r:id="rId6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6"/>
                </a:solidFill>
              </a:rPr>
              <a:t>Grad-CAM++: Improved Visual Explanations for Deep Convolutional Networks 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data set we used is FER2013. This dataset contains 48x48 grayscale images.</a:t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949f5b3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949f5b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954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8C8C"/>
              </a:buClr>
              <a:buSzPts val="2800"/>
              <a:buNone/>
              <a:defRPr>
                <a:solidFill>
                  <a:srgbClr val="8D8C8C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8C8C"/>
              </a:buClr>
              <a:buSzPts val="2400"/>
              <a:buNone/>
              <a:defRPr>
                <a:solidFill>
                  <a:srgbClr val="8D8C8C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 i="1" sz="2000">
                <a:solidFill>
                  <a:srgbClr val="8D8C8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D8C8C"/>
              </a:buClr>
              <a:buSzPts val="1800"/>
              <a:buNone/>
              <a:defRPr sz="1800">
                <a:solidFill>
                  <a:srgbClr val="8D8C8C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 sz="1600">
                <a:solidFill>
                  <a:srgbClr val="8D8C8C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430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600200"/>
            <a:ext cx="4038600" cy="430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4040188" cy="3727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2174875"/>
            <a:ext cx="4041775" cy="3727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628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466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1" Type="http://schemas.openxmlformats.org/officeDocument/2006/relationships/image" Target="../media/image36.png"/><Relationship Id="rId10" Type="http://schemas.openxmlformats.org/officeDocument/2006/relationships/image" Target="../media/image25.png"/><Relationship Id="rId9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Relationship Id="rId7" Type="http://schemas.openxmlformats.org/officeDocument/2006/relationships/image" Target="../media/image38.png"/><Relationship Id="rId8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11" Type="http://schemas.openxmlformats.org/officeDocument/2006/relationships/image" Target="../media/image39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s://papers.nips.cc/paper/4824-imagenet-classification-with-deep-convolutional-neural-networks.pdf" TargetMode="External"/><Relationship Id="rId10" Type="http://schemas.openxmlformats.org/officeDocument/2006/relationships/hyperlink" Target="https://arxiv.org/abs/1409.1556" TargetMode="External"/><Relationship Id="rId13" Type="http://schemas.openxmlformats.org/officeDocument/2006/relationships/hyperlink" Target="https://papers.nips.cc/paper/4824-imagenet-classification-with-deep-convolutional-neural-networks.pdf" TargetMode="External"/><Relationship Id="rId12" Type="http://schemas.openxmlformats.org/officeDocument/2006/relationships/hyperlink" Target="https://papers.nips.cc/paper/4824-imagenet-classification-with-deep-convolutional-neural-network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rxiv.org/abs/1710.07557" TargetMode="External"/><Relationship Id="rId4" Type="http://schemas.openxmlformats.org/officeDocument/2006/relationships/hyperlink" Target="https://arxiv.org/abs/1710.07557" TargetMode="External"/><Relationship Id="rId9" Type="http://schemas.openxmlformats.org/officeDocument/2006/relationships/hyperlink" Target="https://arxiv.org/abs/1511.04110" TargetMode="External"/><Relationship Id="rId15" Type="http://schemas.openxmlformats.org/officeDocument/2006/relationships/hyperlink" Target="https://arxiv.org/abs/1306.0239" TargetMode="External"/><Relationship Id="rId14" Type="http://schemas.openxmlformats.org/officeDocument/2006/relationships/hyperlink" Target="https://ieeexplore.ieee.org/document/726791" TargetMode="External"/><Relationship Id="rId5" Type="http://schemas.openxmlformats.org/officeDocument/2006/relationships/hyperlink" Target="https://arxiv.org/abs/1710.07557" TargetMode="External"/><Relationship Id="rId6" Type="http://schemas.openxmlformats.org/officeDocument/2006/relationships/hyperlink" Target="https://www.kaggle.com/c/challenges-in-representation-learningfacial-expression-recognition-challenge/leaderboard" TargetMode="External"/><Relationship Id="rId7" Type="http://schemas.openxmlformats.org/officeDocument/2006/relationships/hyperlink" Target="https://arxiv.org/abs/1511.04110" TargetMode="External"/><Relationship Id="rId8" Type="http://schemas.openxmlformats.org/officeDocument/2006/relationships/hyperlink" Target="https://arxiv.org/abs/1511.04110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1143000" y="1699022"/>
            <a:ext cx="725504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Facial Emotion Recognition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540042" y="3847535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Manasa Donepudi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Nitin Chakravarthy Gummidela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Shruthi Reddy Rodda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10075" y="40410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SVM with PCA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28650" y="2072456"/>
            <a:ext cx="41610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# principal components = 200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radial Basis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 = 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gamma = 0.0001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accuracy = 39.98 %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30148" l="17344" r="49788" t="44286"/>
          <a:stretch/>
        </p:blipFill>
        <p:spPr>
          <a:xfrm>
            <a:off x="736934" y="4302038"/>
            <a:ext cx="4052851" cy="187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4911" l="15434" r="49405" t="39839"/>
          <a:stretch/>
        </p:blipFill>
        <p:spPr>
          <a:xfrm>
            <a:off x="4879530" y="1952731"/>
            <a:ext cx="3584496" cy="31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10075" y="47020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SVM on HOG and Facial Landmarks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571894" y="2176810"/>
            <a:ext cx="2813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accuracy = 48.2%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view of Obama's face in HOG"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50661" r="0" t="0"/>
          <a:stretch/>
        </p:blipFill>
        <p:spPr>
          <a:xfrm>
            <a:off x="3535350" y="2769150"/>
            <a:ext cx="2073300" cy="2732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acial Landmarks image"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50428" t="0"/>
          <a:stretch/>
        </p:blipFill>
        <p:spPr>
          <a:xfrm>
            <a:off x="6128644" y="2769150"/>
            <a:ext cx="2073302" cy="2732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view of Obama's face in HOG"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50661" t="0"/>
          <a:stretch/>
        </p:blipFill>
        <p:spPr>
          <a:xfrm>
            <a:off x="942056" y="2769150"/>
            <a:ext cx="2073300" cy="273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32C2C"/>
                </a:solidFill>
                <a:latin typeface="Calibri"/>
                <a:ea typeface="Calibri"/>
                <a:cs typeface="Calibri"/>
                <a:sym typeface="Calibri"/>
              </a:rPr>
              <a:t>Softmax v/s SVM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2C2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>
                <a:solidFill>
                  <a:srgbClr val="332C2C"/>
                </a:solidFill>
                <a:latin typeface="Calibri"/>
                <a:ea typeface="Calibri"/>
                <a:cs typeface="Calibri"/>
                <a:sym typeface="Calibri"/>
              </a:rPr>
              <a:t>Multiclass SVM instead of softmax</a:t>
            </a:r>
            <a:endParaRPr sz="2400">
              <a:solidFill>
                <a:srgbClr val="33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2C2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>
                <a:solidFill>
                  <a:srgbClr val="332C2C"/>
                </a:solidFill>
                <a:latin typeface="Calibri"/>
                <a:ea typeface="Calibri"/>
                <a:cs typeface="Calibri"/>
                <a:sym typeface="Calibri"/>
              </a:rPr>
              <a:t>consistent increase in accuray</a:t>
            </a:r>
            <a:endParaRPr sz="2400">
              <a:solidFill>
                <a:srgbClr val="33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1860575" y="298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{24A6DC8F-168E-4BF3-8887-A3DF0B135EC1}</a:tableStyleId>
              </a:tblPr>
              <a:tblGrid>
                <a:gridCol w="1449225"/>
                <a:gridCol w="1516600"/>
                <a:gridCol w="1904200"/>
              </a:tblGrid>
              <a:tr h="79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/>
                        <a:t>oftmax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MultiClass 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AlexNet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VGG12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939650" y="141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{24A6DC8F-168E-4BF3-8887-A3DF0B135EC1}</a:tableStyleId>
              </a:tblPr>
              <a:tblGrid>
                <a:gridCol w="3170050"/>
                <a:gridCol w="1165525"/>
                <a:gridCol w="1006950"/>
                <a:gridCol w="1004200"/>
                <a:gridCol w="1085025"/>
              </a:tblGrid>
              <a:tr h="6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Avg.</a:t>
                      </a:r>
                      <a:br>
                        <a:rPr b="1" lang="en-US"/>
                      </a:br>
                      <a:r>
                        <a:rPr b="1" lang="en-US"/>
                        <a:t>  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Avg.</a:t>
                      </a:r>
                      <a:br>
                        <a:rPr b="1" lang="en-US"/>
                      </a:br>
                      <a:r>
                        <a:rPr b="1" lang="en-US"/>
                        <a:t>  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Avg.</a:t>
                      </a:r>
                      <a:br>
                        <a:rPr b="1" lang="en-US"/>
                      </a:br>
                      <a:r>
                        <a:rPr b="1" lang="en-US"/>
                        <a:t>  f1 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br>
                        <a:rPr b="1" lang="en-US"/>
                      </a:br>
                      <a:r>
                        <a:rPr b="1" lang="en-US"/>
                        <a:t>  (%)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SVM</a:t>
                      </a:r>
                      <a:br>
                        <a:rPr b="1" lang="en-US"/>
                      </a:br>
                      <a:r>
                        <a:rPr b="1" lang="en-US"/>
                        <a:t>  with PCA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SVM</a:t>
                      </a:r>
                      <a:br>
                        <a:rPr b="1" lang="en-US"/>
                      </a:br>
                      <a:r>
                        <a:rPr b="1" lang="en-US"/>
                        <a:t>  on HOG and Face Landmarks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AlexNet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LeNet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VGG12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SVM</a:t>
                      </a:r>
                      <a:br>
                        <a:rPr b="1" lang="en-US"/>
                      </a:br>
                      <a:r>
                        <a:rPr b="1" lang="en-US"/>
                        <a:t>  on CNN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23750" y="56909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628650" y="1857951"/>
            <a:ext cx="78867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Training Curves: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938" y="3279434"/>
            <a:ext cx="2388619" cy="1852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7219" y="3185020"/>
            <a:ext cx="2597400" cy="204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228604" y="472859"/>
            <a:ext cx="8397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Hyperparameter Tuning on 5-Layer Net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28550" y="1789294"/>
            <a:ext cx="79980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Optimizers: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 have tried several optimizers like SGD, Adam, Adadelta, RMS Prop.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4371" y="3748856"/>
            <a:ext cx="2293519" cy="1727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975" y="3748850"/>
            <a:ext cx="2224763" cy="17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78625" y="654825"/>
            <a:ext cx="8831700" cy="4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95275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Number of filters: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layers have same number of filters(64)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Top three layers have 64 filters and rest two have 128 filters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Top three layers have 128 filters and rest two have 64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Dropout rates: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Without dropout, accuracy  0.55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With optimal dropout, accuracy 0.61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Fully Connected Layers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Number of Convolutional Layers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Shallow to deep CNNs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96400" y="4505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Confusion matrix, ROC curves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628650" y="22264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138" y="2226470"/>
            <a:ext cx="3986063" cy="28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75" y="1822975"/>
            <a:ext cx="41529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1113475" y="5489875"/>
            <a:ext cx="16197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Misclassifications: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Disgust -&gt; Angry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 -&gt; Neutral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273464" y="428355"/>
            <a:ext cx="8458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Visualization -Layer activations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233119" y="2226469"/>
            <a:ext cx="2282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Layer -1 activations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81" y="2226469"/>
            <a:ext cx="5346713" cy="319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42903" y="304028"/>
            <a:ext cx="8458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More visualization...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6233119" y="2226469"/>
            <a:ext cx="2282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Layer -3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 max pooling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81" y="2226469"/>
            <a:ext cx="5346713" cy="319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386" y="2226469"/>
            <a:ext cx="5346713" cy="31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10075" y="327245"/>
            <a:ext cx="78867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Outline/Agenda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628650" y="2094167"/>
            <a:ext cx="7886700" cy="3067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Future work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234620" y="368132"/>
            <a:ext cx="8674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And more ...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233119" y="2226469"/>
            <a:ext cx="2282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Layer -8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 max pooling layers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81" y="2226469"/>
            <a:ext cx="5346713" cy="319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144" y="2284969"/>
            <a:ext cx="5248950" cy="314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282746" y="377001"/>
            <a:ext cx="8578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And more...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6233119" y="2226469"/>
            <a:ext cx="2282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Layer -9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Final Activation map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inputs to dense layers that predict the probabilities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81" y="2226469"/>
            <a:ext cx="5346713" cy="319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386" y="2226474"/>
            <a:ext cx="5346713" cy="319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5">
            <a:alphaModFix/>
          </a:blip>
          <a:srcRect b="87379" l="0" r="0" t="0"/>
          <a:stretch/>
        </p:blipFill>
        <p:spPr>
          <a:xfrm>
            <a:off x="722381" y="2302707"/>
            <a:ext cx="5523601" cy="311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39654" y="47412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Images and Prediction probabilities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32"/>
          <p:cNvGrpSpPr/>
          <p:nvPr/>
        </p:nvGrpSpPr>
        <p:grpSpPr>
          <a:xfrm>
            <a:off x="628541" y="2140371"/>
            <a:ext cx="2680713" cy="2949749"/>
            <a:chOff x="3943575" y="1825625"/>
            <a:chExt cx="2873450" cy="3436434"/>
          </a:xfrm>
        </p:grpSpPr>
        <p:pic>
          <p:nvPicPr>
            <p:cNvPr id="235" name="Google Shape;23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675" y="4117525"/>
              <a:ext cx="1114425" cy="1144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3575" y="1825625"/>
              <a:ext cx="2873450" cy="1926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7" name="Google Shape;23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3458" y="4107646"/>
            <a:ext cx="1039712" cy="90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9106" y="3989504"/>
            <a:ext cx="1047812" cy="110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14831" y="2212838"/>
            <a:ext cx="2230119" cy="161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66744" y="3999788"/>
            <a:ext cx="994275" cy="9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29501" y="4014712"/>
            <a:ext cx="1047806" cy="104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36507" y="2212838"/>
            <a:ext cx="2346188" cy="1615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18502" y="4060136"/>
            <a:ext cx="994275" cy="9781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1237099" y="5403713"/>
            <a:ext cx="16882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Correctly classified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Label: 5, Surprise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3885748" y="5403713"/>
            <a:ext cx="16882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Correctly classified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Label: 1, Disgust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6529501" y="5403713"/>
            <a:ext cx="16882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Correctly classified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Label: 0, Angry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47025" y="31348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Images ...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175" y="4099923"/>
            <a:ext cx="857250" cy="86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579" y="4007062"/>
            <a:ext cx="964406" cy="95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0" y="2233083"/>
            <a:ext cx="2514657" cy="1561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9613" y="3912132"/>
            <a:ext cx="1083600" cy="1052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61460" y="2253562"/>
            <a:ext cx="2399962" cy="154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4188" y="3988565"/>
            <a:ext cx="994275" cy="9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0508" y="3912132"/>
            <a:ext cx="1063218" cy="105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87707" y="3912132"/>
            <a:ext cx="1114671" cy="111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79575" y="2253563"/>
            <a:ext cx="2454151" cy="1540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1041836" y="5270138"/>
            <a:ext cx="18565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Classified Neutral (6)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Sad(4)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3533142" y="5270138"/>
            <a:ext cx="16466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Classified Fear (2)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Angry(1)</a:t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6179075" y="5231031"/>
            <a:ext cx="19463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Classified Surprise (5)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Angry(1)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Conclusion</a:t>
            </a:r>
            <a:endParaRPr sz="3600"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SVMs perform better over global features (global activation, HOG and Face landmarks) rather than dimensionally reduced images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Increasing dropout improves accuracy to a certain extent (bias-variance trade off)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Deep networks perform better for classification than shallow networks.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CNNs performed better for a class with less samples database where SVM was biased towards the class with more samples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478375" y="42724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628650" y="18721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Exploring bigger networks - GoogLE Net, ResNet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Using pretrained models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Realtime classification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464725" y="4357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628650" y="17972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Arriaga, Octavio, Matias Valdenegro-Toro, and Paul Plöger. "Real-time Convolutional Neural Networks for Emotion and Gender Classification." </a:t>
            </a:r>
            <a:r>
              <a:rPr i="1"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arXiv preprint arXiv:1710.07557</a:t>
            </a:r>
            <a:r>
              <a:rPr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 (2017).</a:t>
            </a:r>
            <a:endParaRPr sz="13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https://www.kaggle.com/c/challenges-in-representation-learningfacial-expression-recognition-challenge/leaderboard</a:t>
            </a:r>
            <a:endParaRPr sz="13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Mollahosseini, Ali, David Chan, and Mohammad H. Mahoor. "Going deeper in facial expression recognition using deep neural networks." </a:t>
            </a:r>
            <a:r>
              <a:rPr i="1"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Applications of Computer Vision (WACV), 2016 IEEE Winter Conference on</a:t>
            </a:r>
            <a:r>
              <a:rPr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. IEEE, 2016.</a:t>
            </a:r>
            <a:endParaRPr sz="13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Simonyan, K., &amp; Zisserman, A. (2014). Very Deep Convolutional Networks for Large-Scale Image Recognition. Arxiv.org. Retrieved 18 November 2018, from https://arxiv.org/abs/1409.1556</a:t>
            </a:r>
            <a:endParaRPr sz="13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11"/>
              </a:rPr>
              <a:t>Krizhevsky, Alex, Ilya Sutskever, and Geoffrey E. Hinton. "Imagenet classification with deep convolutional neural networks." In </a:t>
            </a:r>
            <a:r>
              <a:rPr i="1"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12"/>
              </a:rPr>
              <a:t>Advances in neural information processing systems</a:t>
            </a:r>
            <a:r>
              <a:rPr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13"/>
              </a:rPr>
              <a:t>, pp. 1097-1105. 2012.</a:t>
            </a:r>
            <a:endParaRPr sz="13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US" sz="13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14"/>
              </a:rPr>
              <a:t>Y. LeCun, L. Bottou, Y. Bengio, and P. Haffner. Gradient-based learning applied to document recognition. Proceedings of the IEEE, november 1998</a:t>
            </a:r>
            <a:endParaRPr sz="1350"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-US" sz="1350" u="sng">
                <a:solidFill>
                  <a:schemeClr val="hlink"/>
                </a:solidFill>
                <a:hlinkClick r:id="rId15"/>
              </a:rPr>
              <a:t>Tang, Yichuan. "Deep learning using linear support vector machines." arXiv preprint arXiv:1306.0239 (2013).</a:t>
            </a:r>
            <a:endParaRPr sz="13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41750" y="3797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618650" y="3709050"/>
            <a:ext cx="6550792" cy="1682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Prediction of emotion from facial expressions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Compare different models and techniques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Analyse the prediction by diving into the 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2751189" y="2237203"/>
            <a:ext cx="3641623" cy="1237518"/>
            <a:chOff x="838201" y="1602087"/>
            <a:chExt cx="4855497" cy="1650024"/>
          </a:xfrm>
        </p:grpSpPr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 b="34070" l="3842" r="87059" t="37991"/>
            <a:stretch/>
          </p:blipFill>
          <p:spPr>
            <a:xfrm>
              <a:off x="838201" y="1825636"/>
              <a:ext cx="1109150" cy="120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3"/>
            <p:cNvSpPr/>
            <p:nvPr/>
          </p:nvSpPr>
          <p:spPr>
            <a:xfrm>
              <a:off x="2124575" y="2286513"/>
              <a:ext cx="671700" cy="28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973500" y="1825600"/>
              <a:ext cx="869700" cy="120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020425" y="2286500"/>
              <a:ext cx="671700" cy="28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" name="Google Shape;93;p13"/>
            <p:cNvPicPr preferRelativeResize="0"/>
            <p:nvPr/>
          </p:nvPicPr>
          <p:blipFill rotWithShape="1">
            <a:blip r:embed="rId4">
              <a:alphaModFix/>
            </a:blip>
            <a:srcRect b="16343" l="61437" r="21263" t="32995"/>
            <a:stretch/>
          </p:blipFill>
          <p:spPr>
            <a:xfrm>
              <a:off x="4692125" y="1602087"/>
              <a:ext cx="1001573" cy="16500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46125" y="174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23450" y="1420450"/>
            <a:ext cx="77157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order to recognize and categorize facial expressions accurately, based on our knowledge in class, we first thought of using basic machine learning techniques such as Support Vector Machine using PCA.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Krizhevsky et.al.[4]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Simonyan et.al.[5] Y. LeCun et.al[6] used VGG, AlexNet and LeNet architecture for ImageNet dataset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Tang et.al. used SVM over global features extracted from the CNNs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37400" y="3933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Overview of FER2013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922283" y="2268264"/>
            <a:ext cx="19084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211600" y="2150050"/>
            <a:ext cx="23037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data: 28,709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data: 3,589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data: 3,589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48x48 Grey scale Images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– angry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disgust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fear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happy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– sad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surprise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– neutral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25" y="2404400"/>
            <a:ext cx="4313874" cy="31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23725" y="3797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FER2013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28650" y="2226469"/>
            <a:ext cx="3919287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85750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Incorrectly Labeled samples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Samples which are not faces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Difficult because the model has to generalize for incorrect 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Human accuracy on the dataset is 65+-5 %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20283" l="19759" r="40157" t="17839"/>
          <a:stretch/>
        </p:blipFill>
        <p:spPr>
          <a:xfrm>
            <a:off x="4395600" y="1871807"/>
            <a:ext cx="3983381" cy="345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69099" y="473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CNNs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16599" y="1680018"/>
            <a:ext cx="83109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Shallow CNNs to deeper CNNs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LeNet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 Convolution layers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AlexNet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 Convolution layers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VGG12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717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12 Convolution layers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-Layer ConvNet</a:t>
            </a:r>
            <a:endParaRPr sz="4000">
              <a:solidFill>
                <a:srgbClr val="33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64" y="2460575"/>
            <a:ext cx="7360274" cy="30036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765123" y="1977150"/>
            <a:ext cx="3435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2-layer convolution net - LeNet 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287100" y="28357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Deep-ConvNets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563" y="1450675"/>
            <a:ext cx="6154874" cy="180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 b="4627" l="1731" r="1557" t="8874"/>
          <a:stretch/>
        </p:blipFill>
        <p:spPr>
          <a:xfrm>
            <a:off x="1423550" y="3828025"/>
            <a:ext cx="6296901" cy="20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2535400" y="3325250"/>
            <a:ext cx="4458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Layer CNN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632375" y="5972775"/>
            <a:ext cx="4458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 layer CNN (adapted to 12 layers)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AMU Palette">
      <a:dk1>
        <a:srgbClr val="332C2C"/>
      </a:dk1>
      <a:lt1>
        <a:srgbClr val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