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8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0" r:id="rId24"/>
    <p:sldId id="280" r:id="rId25"/>
    <p:sldId id="281" r:id="rId26"/>
    <p:sldId id="282" r:id="rId27"/>
    <p:sldId id="283" r:id="rId28"/>
    <p:sldId id="284" r:id="rId29"/>
    <p:sldId id="285" r:id="rId30"/>
    <p:sldId id="286" r:id="rId31"/>
    <p:sldId id="287" r:id="rId32"/>
    <p:sldId id="292" r:id="rId33"/>
    <p:sldId id="291" r:id="rId34"/>
    <p:sldId id="288"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822"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229036A-558C-4D0A-902E-D2D87FB5A41B}" type="datetimeFigureOut">
              <a:rPr lang="en-US" smtClean="0"/>
              <a:pPr/>
              <a:t>7/26/2018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A97A7-ECA0-438D-968F-FDD9C76E7C4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229036A-558C-4D0A-902E-D2D87FB5A41B}" type="datetimeFigureOut">
              <a:rPr lang="en-US" smtClean="0"/>
              <a:pPr/>
              <a:t>7/26/2018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A97A7-ECA0-438D-968F-FDD9C76E7C4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229036A-558C-4D0A-902E-D2D87FB5A41B}" type="datetimeFigureOut">
              <a:rPr lang="en-US" smtClean="0"/>
              <a:pPr/>
              <a:t>7/26/2018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A97A7-ECA0-438D-968F-FDD9C76E7C4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229036A-558C-4D0A-902E-D2D87FB5A41B}" type="datetimeFigureOut">
              <a:rPr lang="en-US" smtClean="0"/>
              <a:pPr/>
              <a:t>7/26/2018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A97A7-ECA0-438D-968F-FDD9C76E7C4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29036A-558C-4D0A-902E-D2D87FB5A41B}" type="datetimeFigureOut">
              <a:rPr lang="en-US" smtClean="0"/>
              <a:pPr/>
              <a:t>7/26/2018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A97A7-ECA0-438D-968F-FDD9C76E7C4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229036A-558C-4D0A-902E-D2D87FB5A41B}" type="datetimeFigureOut">
              <a:rPr lang="en-US" smtClean="0"/>
              <a:pPr/>
              <a:t>7/26/2018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9A97A7-ECA0-438D-968F-FDD9C76E7C4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229036A-558C-4D0A-902E-D2D87FB5A41B}" type="datetimeFigureOut">
              <a:rPr lang="en-US" smtClean="0"/>
              <a:pPr/>
              <a:t>7/26/2018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C9A97A7-ECA0-438D-968F-FDD9C76E7C4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229036A-558C-4D0A-902E-D2D87FB5A41B}" type="datetimeFigureOut">
              <a:rPr lang="en-US" smtClean="0"/>
              <a:pPr/>
              <a:t>7/26/2018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C9A97A7-ECA0-438D-968F-FDD9C76E7C4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9036A-558C-4D0A-902E-D2D87FB5A41B}" type="datetimeFigureOut">
              <a:rPr lang="en-US" smtClean="0"/>
              <a:pPr/>
              <a:t>7/26/2018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C9A97A7-ECA0-438D-968F-FDD9C76E7C4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9036A-558C-4D0A-902E-D2D87FB5A41B}" type="datetimeFigureOut">
              <a:rPr lang="en-US" smtClean="0"/>
              <a:pPr/>
              <a:t>7/26/2018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9A97A7-ECA0-438D-968F-FDD9C76E7C4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9036A-558C-4D0A-902E-D2D87FB5A41B}" type="datetimeFigureOut">
              <a:rPr lang="en-US" smtClean="0"/>
              <a:pPr/>
              <a:t>7/26/2018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9A97A7-ECA0-438D-968F-FDD9C76E7C4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229036A-558C-4D0A-902E-D2D87FB5A41B}" type="datetimeFigureOut">
              <a:rPr lang="en-US" smtClean="0"/>
              <a:pPr/>
              <a:t>7/26/2018</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C9A97A7-ECA0-438D-968F-FDD9C76E7C4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Development Life Cycle </a:t>
            </a:r>
            <a:endParaRPr lang="en-GB" dirty="0"/>
          </a:p>
        </p:txBody>
      </p:sp>
      <p:sp>
        <p:nvSpPr>
          <p:cNvPr id="3" name="Subtitle 2"/>
          <p:cNvSpPr>
            <a:spLocks noGrp="1"/>
          </p:cNvSpPr>
          <p:nvPr>
            <p:ph type="subTitle" idx="1"/>
          </p:nvPr>
        </p:nvSpPr>
        <p:spPr/>
        <p:txBody>
          <a:bodyPr/>
          <a:lstStyle/>
          <a:p>
            <a:r>
              <a:rPr lang="en-US" dirty="0" smtClean="0"/>
              <a:t>Software Engineering</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85750"/>
            <a:ext cx="8229600" cy="4572000"/>
            <a:chOff x="457200" y="285750"/>
            <a:chExt cx="8229600" cy="4572000"/>
          </a:xfrm>
        </p:grpSpPr>
        <p:pic>
          <p:nvPicPr>
            <p:cNvPr id="2" name="Picture 1" descr="Screenshot_2018-07-26-21-21-31-206.jpeg"/>
            <p:cNvPicPr>
              <a:picLocks noChangeAspect="1"/>
            </p:cNvPicPr>
            <p:nvPr/>
          </p:nvPicPr>
          <p:blipFill>
            <a:blip r:embed="rId2"/>
            <a:srcRect t="5556" b="5556"/>
            <a:stretch>
              <a:fillRect/>
            </a:stretch>
          </p:blipFill>
          <p:spPr>
            <a:xfrm>
              <a:off x="457200" y="285750"/>
              <a:ext cx="8229600" cy="4572000"/>
            </a:xfrm>
            <a:prstGeom prst="rect">
              <a:avLst/>
            </a:prstGeom>
          </p:spPr>
        </p:pic>
        <p:sp>
          <p:nvSpPr>
            <p:cNvPr id="3" name="Rectangle 2"/>
            <p:cNvSpPr/>
            <p:nvPr/>
          </p:nvSpPr>
          <p:spPr>
            <a:xfrm>
              <a:off x="1219200" y="2114550"/>
              <a:ext cx="6781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solidFill>
                </a:rPr>
                <a:t>DESIGN</a:t>
              </a:r>
              <a:endParaRPr lang="en-GB" b="1" dirty="0">
                <a:solidFill>
                  <a:schemeClr val="tx1"/>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23-34-903.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3" name="TextBox 2"/>
          <p:cNvSpPr txBox="1"/>
          <p:nvPr/>
        </p:nvSpPr>
        <p:spPr>
          <a:xfrm>
            <a:off x="6629400" y="361950"/>
            <a:ext cx="2133600" cy="1323439"/>
          </a:xfrm>
          <a:prstGeom prst="rect">
            <a:avLst/>
          </a:prstGeom>
          <a:noFill/>
        </p:spPr>
        <p:txBody>
          <a:bodyPr wrap="square" rtlCol="0">
            <a:spAutoFit/>
          </a:bodyPr>
          <a:lstStyle/>
          <a:p>
            <a:r>
              <a:rPr lang="en-US" sz="1600" dirty="0" smtClean="0">
                <a:solidFill>
                  <a:srgbClr val="C00000"/>
                </a:solidFill>
              </a:rPr>
              <a:t>Planning for effective design which can execute at almost every device used by different users.</a:t>
            </a:r>
            <a:endParaRPr lang="en-GB" sz="1600" dirty="0">
              <a:solidFill>
                <a:srgbClr val="C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24-05-429.jpeg"/>
          <p:cNvPicPr>
            <a:picLocks noChangeAspect="1"/>
          </p:cNvPicPr>
          <p:nvPr/>
        </p:nvPicPr>
        <p:blipFill>
          <a:blip r:embed="rId2"/>
          <a:srcRect t="5556" b="8518"/>
          <a:stretch>
            <a:fillRect/>
          </a:stretch>
        </p:blipFill>
        <p:spPr>
          <a:xfrm>
            <a:off x="457200" y="285750"/>
            <a:ext cx="8229600" cy="4419600"/>
          </a:xfrm>
          <a:prstGeom prst="rect">
            <a:avLst/>
          </a:prstGeom>
        </p:spPr>
      </p:pic>
      <p:sp>
        <p:nvSpPr>
          <p:cNvPr id="3" name="TextBox 2"/>
          <p:cNvSpPr txBox="1"/>
          <p:nvPr/>
        </p:nvSpPr>
        <p:spPr>
          <a:xfrm>
            <a:off x="6477000" y="2800350"/>
            <a:ext cx="2133600" cy="1077218"/>
          </a:xfrm>
          <a:prstGeom prst="rect">
            <a:avLst/>
          </a:prstGeom>
          <a:noFill/>
        </p:spPr>
        <p:txBody>
          <a:bodyPr wrap="square" rtlCol="0">
            <a:spAutoFit/>
          </a:bodyPr>
          <a:lstStyle/>
          <a:p>
            <a:r>
              <a:rPr lang="en-US" sz="1600" dirty="0" smtClean="0">
                <a:solidFill>
                  <a:srgbClr val="C00000"/>
                </a:solidFill>
              </a:rPr>
              <a:t>Planning for the required platform needs to use to develop the system.</a:t>
            </a:r>
            <a:endParaRPr lang="en-GB" sz="1600" dirty="0">
              <a:solidFill>
                <a:srgbClr val="C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24-17-793.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3" name="TextBox 2"/>
          <p:cNvSpPr txBox="1"/>
          <p:nvPr/>
        </p:nvSpPr>
        <p:spPr>
          <a:xfrm>
            <a:off x="6705600" y="3486150"/>
            <a:ext cx="2133600" cy="1323439"/>
          </a:xfrm>
          <a:prstGeom prst="rect">
            <a:avLst/>
          </a:prstGeom>
          <a:noFill/>
        </p:spPr>
        <p:txBody>
          <a:bodyPr wrap="square" rtlCol="0">
            <a:spAutoFit/>
          </a:bodyPr>
          <a:lstStyle/>
          <a:p>
            <a:r>
              <a:rPr lang="en-US" sz="1600" dirty="0" smtClean="0">
                <a:solidFill>
                  <a:srgbClr val="C00000"/>
                </a:solidFill>
              </a:rPr>
              <a:t>Planning for the required architecture which is analyzed finally with all facilities and modules.</a:t>
            </a:r>
            <a:endParaRPr lang="en-GB" sz="1600" dirty="0">
              <a:solidFill>
                <a:srgbClr val="C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18-07-26-21-24-45-297.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4" name="TextBox 3"/>
          <p:cNvSpPr txBox="1"/>
          <p:nvPr/>
        </p:nvSpPr>
        <p:spPr>
          <a:xfrm>
            <a:off x="6705600" y="3735824"/>
            <a:ext cx="2133600" cy="1169551"/>
          </a:xfrm>
          <a:prstGeom prst="rect">
            <a:avLst/>
          </a:prstGeom>
          <a:noFill/>
        </p:spPr>
        <p:txBody>
          <a:bodyPr wrap="square" rtlCol="0">
            <a:spAutoFit/>
          </a:bodyPr>
          <a:lstStyle/>
          <a:p>
            <a:r>
              <a:rPr lang="en-US" sz="1400" dirty="0" smtClean="0">
                <a:solidFill>
                  <a:srgbClr val="C00000"/>
                </a:solidFill>
              </a:rPr>
              <a:t>Considering all the browser support to the software for the user to facilitate him/ her for better usability.</a:t>
            </a:r>
            <a:endParaRPr lang="en-GB" sz="1400" dirty="0">
              <a:solidFill>
                <a:srgbClr val="C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25-00-768.jpeg"/>
          <p:cNvPicPr>
            <a:picLocks noChangeAspect="1"/>
          </p:cNvPicPr>
          <p:nvPr/>
        </p:nvPicPr>
        <p:blipFill>
          <a:blip r:embed="rId2"/>
          <a:srcRect t="5556" b="5556"/>
          <a:stretch>
            <a:fillRect/>
          </a:stretch>
        </p:blipFill>
        <p:spPr>
          <a:xfrm>
            <a:off x="457200" y="285750"/>
            <a:ext cx="8229600" cy="4572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27-07-620.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3" name="TextBox 2"/>
          <p:cNvSpPr txBox="1"/>
          <p:nvPr/>
        </p:nvSpPr>
        <p:spPr>
          <a:xfrm>
            <a:off x="990600" y="4120575"/>
            <a:ext cx="7086600" cy="584775"/>
          </a:xfrm>
          <a:prstGeom prst="rect">
            <a:avLst/>
          </a:prstGeom>
          <a:noFill/>
        </p:spPr>
        <p:txBody>
          <a:bodyPr wrap="square" rtlCol="0">
            <a:spAutoFit/>
          </a:bodyPr>
          <a:lstStyle/>
          <a:p>
            <a:r>
              <a:rPr lang="en-US" sz="1600" dirty="0" smtClean="0">
                <a:solidFill>
                  <a:srgbClr val="C00000"/>
                </a:solidFill>
              </a:rPr>
              <a:t>Finally every different team for different tasks engaged in their work to complete the task as per the timeline . . . </a:t>
            </a:r>
            <a:endParaRPr lang="en-GB" sz="1600" dirty="0">
              <a:solidFill>
                <a:srgbClr val="C00000"/>
              </a:solidFill>
            </a:endParaRPr>
          </a:p>
        </p:txBody>
      </p:sp>
      <p:sp>
        <p:nvSpPr>
          <p:cNvPr id="4" name="TextBox 3"/>
          <p:cNvSpPr txBox="1"/>
          <p:nvPr/>
        </p:nvSpPr>
        <p:spPr>
          <a:xfrm>
            <a:off x="1143000" y="3257550"/>
            <a:ext cx="1524000" cy="338554"/>
          </a:xfrm>
          <a:prstGeom prst="rect">
            <a:avLst/>
          </a:prstGeom>
          <a:noFill/>
        </p:spPr>
        <p:txBody>
          <a:bodyPr wrap="square" rtlCol="0">
            <a:spAutoFit/>
          </a:bodyPr>
          <a:lstStyle/>
          <a:p>
            <a:r>
              <a:rPr lang="en-US" sz="1600" u="sng" dirty="0" smtClean="0">
                <a:solidFill>
                  <a:srgbClr val="0070C0"/>
                </a:solidFill>
              </a:rPr>
              <a:t>Hardware Team</a:t>
            </a:r>
            <a:endParaRPr lang="en-GB" sz="1600" u="sng" dirty="0">
              <a:solidFill>
                <a:srgbClr val="0070C0"/>
              </a:solidFill>
            </a:endParaRPr>
          </a:p>
        </p:txBody>
      </p:sp>
      <p:sp>
        <p:nvSpPr>
          <p:cNvPr id="5" name="TextBox 4"/>
          <p:cNvSpPr txBox="1"/>
          <p:nvPr/>
        </p:nvSpPr>
        <p:spPr>
          <a:xfrm>
            <a:off x="2895600" y="2800350"/>
            <a:ext cx="1524000" cy="338554"/>
          </a:xfrm>
          <a:prstGeom prst="rect">
            <a:avLst/>
          </a:prstGeom>
          <a:noFill/>
        </p:spPr>
        <p:txBody>
          <a:bodyPr wrap="square" rtlCol="0">
            <a:spAutoFit/>
          </a:bodyPr>
          <a:lstStyle/>
          <a:p>
            <a:pPr algn="ctr"/>
            <a:r>
              <a:rPr lang="en-US" sz="1600" u="sng" dirty="0" smtClean="0">
                <a:solidFill>
                  <a:srgbClr val="0070C0"/>
                </a:solidFill>
              </a:rPr>
              <a:t>Coding Team</a:t>
            </a:r>
            <a:endParaRPr lang="en-GB" sz="1600" u="sng" dirty="0">
              <a:solidFill>
                <a:srgbClr val="0070C0"/>
              </a:solidFill>
            </a:endParaRPr>
          </a:p>
        </p:txBody>
      </p:sp>
      <p:sp>
        <p:nvSpPr>
          <p:cNvPr id="6" name="TextBox 5"/>
          <p:cNvSpPr txBox="1"/>
          <p:nvPr/>
        </p:nvSpPr>
        <p:spPr>
          <a:xfrm>
            <a:off x="4648200" y="3105150"/>
            <a:ext cx="2667000" cy="338554"/>
          </a:xfrm>
          <a:prstGeom prst="rect">
            <a:avLst/>
          </a:prstGeom>
          <a:noFill/>
        </p:spPr>
        <p:txBody>
          <a:bodyPr wrap="square" rtlCol="0">
            <a:spAutoFit/>
          </a:bodyPr>
          <a:lstStyle/>
          <a:p>
            <a:pPr algn="ctr"/>
            <a:r>
              <a:rPr lang="en-US" sz="1600" u="sng" dirty="0" smtClean="0">
                <a:solidFill>
                  <a:srgbClr val="0070C0"/>
                </a:solidFill>
              </a:rPr>
              <a:t>Interface designing team</a:t>
            </a:r>
            <a:endParaRPr lang="en-GB" sz="1600" u="sng" dirty="0">
              <a:solidFill>
                <a:srgbClr val="0070C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28-15-948.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3" name="TextBox 2"/>
          <p:cNvSpPr txBox="1"/>
          <p:nvPr/>
        </p:nvSpPr>
        <p:spPr>
          <a:xfrm>
            <a:off x="990600" y="4120575"/>
            <a:ext cx="7086600" cy="338554"/>
          </a:xfrm>
          <a:prstGeom prst="rect">
            <a:avLst/>
          </a:prstGeom>
          <a:noFill/>
        </p:spPr>
        <p:txBody>
          <a:bodyPr wrap="square" rtlCol="0">
            <a:spAutoFit/>
          </a:bodyPr>
          <a:lstStyle/>
          <a:p>
            <a:endParaRPr lang="en-GB" sz="1600" dirty="0">
              <a:solidFill>
                <a:srgbClr val="C00000"/>
              </a:solidFill>
            </a:endParaRPr>
          </a:p>
        </p:txBody>
      </p:sp>
      <p:sp>
        <p:nvSpPr>
          <p:cNvPr id="4" name="TextBox 3"/>
          <p:cNvSpPr txBox="1"/>
          <p:nvPr/>
        </p:nvSpPr>
        <p:spPr>
          <a:xfrm>
            <a:off x="1066800" y="3638550"/>
            <a:ext cx="7086600" cy="1077218"/>
          </a:xfrm>
          <a:prstGeom prst="rect">
            <a:avLst/>
          </a:prstGeom>
          <a:noFill/>
        </p:spPr>
        <p:txBody>
          <a:bodyPr wrap="square" rtlCol="0">
            <a:spAutoFit/>
          </a:bodyPr>
          <a:lstStyle/>
          <a:p>
            <a:r>
              <a:rPr lang="en-US" sz="1600" dirty="0" smtClean="0">
                <a:solidFill>
                  <a:srgbClr val="C00000"/>
                </a:solidFill>
              </a:rPr>
              <a:t>Simultaneously one more team in parallel test the whole process from </a:t>
            </a:r>
            <a:br>
              <a:rPr lang="en-US" sz="1600" dirty="0" smtClean="0">
                <a:solidFill>
                  <a:srgbClr val="C00000"/>
                </a:solidFill>
              </a:rPr>
            </a:br>
            <a:r>
              <a:rPr lang="en-US" sz="1600" dirty="0" smtClean="0">
                <a:solidFill>
                  <a:srgbClr val="C00000"/>
                </a:solidFill>
              </a:rPr>
              <a:t>registering &gt; login &gt; doing whatever task &gt; then logout…. And find the process very tie consuming and irritating… Then submit report to re-design the working of overall process….</a:t>
            </a:r>
            <a:endParaRPr lang="en-GB" sz="1600" dirty="0">
              <a:solidFill>
                <a:srgbClr val="C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28-51-352.jpeg"/>
          <p:cNvPicPr>
            <a:picLocks noChangeAspect="1"/>
          </p:cNvPicPr>
          <p:nvPr/>
        </p:nvPicPr>
        <p:blipFill>
          <a:blip r:embed="rId2"/>
          <a:srcRect t="7037" b="7037"/>
          <a:stretch>
            <a:fillRect/>
          </a:stretch>
        </p:blipFill>
        <p:spPr>
          <a:xfrm>
            <a:off x="457200" y="361950"/>
            <a:ext cx="8229600" cy="4419600"/>
          </a:xfrm>
          <a:prstGeom prst="rect">
            <a:avLst/>
          </a:prstGeom>
        </p:spPr>
      </p:pic>
      <p:sp>
        <p:nvSpPr>
          <p:cNvPr id="3" name="TextBox 2"/>
          <p:cNvSpPr txBox="1"/>
          <p:nvPr/>
        </p:nvSpPr>
        <p:spPr>
          <a:xfrm>
            <a:off x="990600" y="3867150"/>
            <a:ext cx="7086600" cy="830997"/>
          </a:xfrm>
          <a:prstGeom prst="rect">
            <a:avLst/>
          </a:prstGeom>
          <a:noFill/>
        </p:spPr>
        <p:txBody>
          <a:bodyPr wrap="square" rtlCol="0">
            <a:spAutoFit/>
          </a:bodyPr>
          <a:lstStyle/>
          <a:p>
            <a:r>
              <a:rPr lang="en-US" sz="1600" dirty="0" smtClean="0">
                <a:solidFill>
                  <a:srgbClr val="C00000"/>
                </a:solidFill>
              </a:rPr>
              <a:t>Designing team re-designs the whole process to make it more easier than earlier… This process can confirm by confirming by the customer also to freeze the work finally or may be by other means of policy documented…</a:t>
            </a:r>
            <a:endParaRPr lang="en-GB" sz="1600" dirty="0">
              <a:solidFill>
                <a:srgbClr val="C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29-07-157.jpeg"/>
          <p:cNvPicPr>
            <a:picLocks noChangeAspect="1"/>
          </p:cNvPicPr>
          <p:nvPr/>
        </p:nvPicPr>
        <p:blipFill>
          <a:blip r:embed="rId2"/>
          <a:srcRect t="5556" b="5556"/>
          <a:stretch>
            <a:fillRect/>
          </a:stretch>
        </p:blipFill>
        <p:spPr>
          <a:xfrm>
            <a:off x="457200" y="285750"/>
            <a:ext cx="8229600" cy="4572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_2018-07-26-21-15-50-292.jpeg"/>
          <p:cNvPicPr>
            <a:picLocks noChangeAspect="1"/>
          </p:cNvPicPr>
          <p:nvPr/>
        </p:nvPicPr>
        <p:blipFill>
          <a:blip r:embed="rId2"/>
          <a:srcRect t="5556" b="7037"/>
          <a:stretch>
            <a:fillRect/>
          </a:stretch>
        </p:blipFill>
        <p:spPr>
          <a:xfrm>
            <a:off x="457200" y="285750"/>
            <a:ext cx="8229600" cy="44958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29-57-317.jpeg"/>
          <p:cNvPicPr>
            <a:picLocks noChangeAspect="1"/>
          </p:cNvPicPr>
          <p:nvPr/>
        </p:nvPicPr>
        <p:blipFill>
          <a:blip r:embed="rId2"/>
          <a:srcRect t="5556" b="8518"/>
          <a:stretch>
            <a:fillRect/>
          </a:stretch>
        </p:blipFill>
        <p:spPr>
          <a:xfrm>
            <a:off x="457200" y="285750"/>
            <a:ext cx="8229600" cy="4419600"/>
          </a:xfrm>
          <a:prstGeom prst="rect">
            <a:avLst/>
          </a:prstGeom>
        </p:spPr>
      </p:pic>
      <p:sp>
        <p:nvSpPr>
          <p:cNvPr id="3" name="TextBox 2"/>
          <p:cNvSpPr txBox="1"/>
          <p:nvPr/>
        </p:nvSpPr>
        <p:spPr>
          <a:xfrm>
            <a:off x="6019800" y="1424047"/>
            <a:ext cx="2667000" cy="2554545"/>
          </a:xfrm>
          <a:prstGeom prst="rect">
            <a:avLst/>
          </a:prstGeom>
          <a:noFill/>
        </p:spPr>
        <p:txBody>
          <a:bodyPr wrap="square" rtlCol="0">
            <a:spAutoFit/>
          </a:bodyPr>
          <a:lstStyle/>
          <a:p>
            <a:r>
              <a:rPr lang="en-US" sz="1600" dirty="0" smtClean="0">
                <a:solidFill>
                  <a:srgbClr val="C00000"/>
                </a:solidFill>
              </a:rPr>
              <a:t>May be the system has many issues and could be hacking prone or having some left-out bugs @ development time…</a:t>
            </a:r>
          </a:p>
          <a:p>
            <a:endParaRPr lang="en-US" sz="1600" dirty="0">
              <a:solidFill>
                <a:srgbClr val="C00000"/>
              </a:solidFill>
            </a:endParaRPr>
          </a:p>
          <a:p>
            <a:endParaRPr lang="en-US" sz="1600" dirty="0" smtClean="0">
              <a:solidFill>
                <a:srgbClr val="C00000"/>
              </a:solidFill>
            </a:endParaRPr>
          </a:p>
          <a:p>
            <a:endParaRPr lang="en-US" sz="1600" dirty="0">
              <a:solidFill>
                <a:srgbClr val="C00000"/>
              </a:solidFill>
            </a:endParaRPr>
          </a:p>
          <a:p>
            <a:r>
              <a:rPr lang="en-US" sz="1600" dirty="0" smtClean="0">
                <a:solidFill>
                  <a:srgbClr val="C00000"/>
                </a:solidFill>
              </a:rPr>
              <a:t>So testing of the product at developers site is a </a:t>
            </a:r>
            <a:r>
              <a:rPr lang="en-US" sz="1600" u="sng" dirty="0" smtClean="0">
                <a:solidFill>
                  <a:srgbClr val="C00000"/>
                </a:solidFill>
              </a:rPr>
              <a:t>good practice</a:t>
            </a:r>
            <a:r>
              <a:rPr lang="en-US" sz="1600" dirty="0" smtClean="0">
                <a:solidFill>
                  <a:srgbClr val="C00000"/>
                </a:solidFill>
              </a:rPr>
              <a:t> . . . .</a:t>
            </a:r>
            <a:endParaRPr lang="en-GB" sz="1600" dirty="0">
              <a:solidFill>
                <a:srgbClr val="C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30-34-304.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3" name="TextBox 2"/>
          <p:cNvSpPr txBox="1"/>
          <p:nvPr/>
        </p:nvSpPr>
        <p:spPr>
          <a:xfrm>
            <a:off x="304800" y="3562350"/>
            <a:ext cx="2667000" cy="523220"/>
          </a:xfrm>
          <a:prstGeom prst="rect">
            <a:avLst/>
          </a:prstGeom>
          <a:noFill/>
        </p:spPr>
        <p:txBody>
          <a:bodyPr wrap="square" rtlCol="0">
            <a:spAutoFit/>
          </a:bodyPr>
          <a:lstStyle/>
          <a:p>
            <a:r>
              <a:rPr lang="en-US" sz="2800" dirty="0" smtClean="0">
                <a:solidFill>
                  <a:srgbClr val="C00000"/>
                </a:solidFill>
              </a:rPr>
              <a:t>Testing begins</a:t>
            </a:r>
            <a:endParaRPr lang="en-GB" sz="2800" dirty="0">
              <a:solidFill>
                <a:srgbClr val="C00000"/>
              </a:solidFill>
            </a:endParaRPr>
          </a:p>
        </p:txBody>
      </p:sp>
      <p:cxnSp>
        <p:nvCxnSpPr>
          <p:cNvPr id="5" name="Straight Arrow Connector 4"/>
          <p:cNvCxnSpPr>
            <a:stCxn id="3" idx="3"/>
          </p:cNvCxnSpPr>
          <p:nvPr/>
        </p:nvCxnSpPr>
        <p:spPr>
          <a:xfrm flipV="1">
            <a:off x="2971800" y="2495550"/>
            <a:ext cx="2590800" cy="1328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 idx="0"/>
          </p:cNvCxnSpPr>
          <p:nvPr/>
        </p:nvCxnSpPr>
        <p:spPr>
          <a:xfrm rot="5400000" flipH="1" flipV="1">
            <a:off x="1885950" y="2095500"/>
            <a:ext cx="1219200" cy="171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1"/>
          </p:cNvCxnSpPr>
          <p:nvPr/>
        </p:nvCxnSpPr>
        <p:spPr>
          <a:xfrm rot="10800000" flipH="1">
            <a:off x="304800" y="2266950"/>
            <a:ext cx="533400" cy="1557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31-00-741.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3" name="TextBox 2"/>
          <p:cNvSpPr txBox="1"/>
          <p:nvPr/>
        </p:nvSpPr>
        <p:spPr>
          <a:xfrm>
            <a:off x="990600" y="4258330"/>
            <a:ext cx="7086600" cy="523220"/>
          </a:xfrm>
          <a:prstGeom prst="rect">
            <a:avLst/>
          </a:prstGeom>
          <a:noFill/>
        </p:spPr>
        <p:txBody>
          <a:bodyPr wrap="square" rtlCol="0">
            <a:spAutoFit/>
          </a:bodyPr>
          <a:lstStyle/>
          <a:p>
            <a:r>
              <a:rPr lang="en-US" sz="1400" dirty="0" smtClean="0">
                <a:solidFill>
                  <a:srgbClr val="C00000"/>
                </a:solidFill>
              </a:rPr>
              <a:t>Test cases should matches the expectation written in Requirement specification documentation otherwise intimate all the errors found to the developer for corrections..</a:t>
            </a:r>
            <a:endParaRPr lang="en-GB" sz="1400" dirty="0">
              <a:solidFill>
                <a:srgbClr val="C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33-45-135.jpeg"/>
          <p:cNvPicPr>
            <a:picLocks noChangeAspect="1"/>
          </p:cNvPicPr>
          <p:nvPr/>
        </p:nvPicPr>
        <p:blipFill>
          <a:blip r:embed="rId2"/>
          <a:srcRect t="5556" b="8518"/>
          <a:stretch>
            <a:fillRect/>
          </a:stretch>
        </p:blipFill>
        <p:spPr>
          <a:xfrm>
            <a:off x="457200" y="285750"/>
            <a:ext cx="8229600" cy="4419600"/>
          </a:xfrm>
          <a:prstGeom prst="rect">
            <a:avLst/>
          </a:prstGeom>
        </p:spPr>
      </p:pic>
      <p:sp>
        <p:nvSpPr>
          <p:cNvPr id="3" name="TextBox 2"/>
          <p:cNvSpPr txBox="1"/>
          <p:nvPr/>
        </p:nvSpPr>
        <p:spPr>
          <a:xfrm>
            <a:off x="990600" y="4258330"/>
            <a:ext cx="7086600" cy="307777"/>
          </a:xfrm>
          <a:prstGeom prst="rect">
            <a:avLst/>
          </a:prstGeom>
          <a:noFill/>
        </p:spPr>
        <p:txBody>
          <a:bodyPr wrap="square" rtlCol="0">
            <a:spAutoFit/>
          </a:bodyPr>
          <a:lstStyle/>
          <a:p>
            <a:pPr algn="ctr"/>
            <a:r>
              <a:rPr lang="en-US" sz="1400" dirty="0" smtClean="0">
                <a:solidFill>
                  <a:srgbClr val="C00000"/>
                </a:solidFill>
              </a:rPr>
              <a:t>Testing is like a bug lifecycle</a:t>
            </a:r>
            <a:endParaRPr lang="en-GB" sz="1400" dirty="0">
              <a:solidFill>
                <a:srgbClr val="C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18-07-26-21-35-49-836.jpeg"/>
          <p:cNvPicPr>
            <a:picLocks noChangeAspect="1"/>
          </p:cNvPicPr>
          <p:nvPr/>
        </p:nvPicPr>
        <p:blipFill>
          <a:blip r:embed="rId2"/>
          <a:srcRect t="5556" b="7037"/>
          <a:stretch>
            <a:fillRect/>
          </a:stretch>
        </p:blipFill>
        <p:spPr>
          <a:xfrm>
            <a:off x="457200" y="285750"/>
            <a:ext cx="8229600" cy="44958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36-39-495.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3" name="TextBox 2"/>
          <p:cNvSpPr txBox="1"/>
          <p:nvPr/>
        </p:nvSpPr>
        <p:spPr>
          <a:xfrm>
            <a:off x="990600" y="3867150"/>
            <a:ext cx="7086600" cy="523220"/>
          </a:xfrm>
          <a:prstGeom prst="rect">
            <a:avLst/>
          </a:prstGeom>
          <a:noFill/>
        </p:spPr>
        <p:txBody>
          <a:bodyPr wrap="square" rtlCol="0">
            <a:spAutoFit/>
          </a:bodyPr>
          <a:lstStyle/>
          <a:p>
            <a:r>
              <a:rPr lang="en-US" sz="1400" dirty="0" smtClean="0">
                <a:solidFill>
                  <a:srgbClr val="C00000"/>
                </a:solidFill>
              </a:rPr>
              <a:t>Deployment means to install the developed product at customer’s site. Here team discusses the deployment plan for staging and production</a:t>
            </a:r>
            <a:endParaRPr lang="en-GB" sz="1400" dirty="0">
              <a:solidFill>
                <a:srgbClr val="C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37-41-323.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3" name="Rectangle 2"/>
          <p:cNvSpPr/>
          <p:nvPr/>
        </p:nvSpPr>
        <p:spPr>
          <a:xfrm>
            <a:off x="990600" y="2419350"/>
            <a:ext cx="4038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F0"/>
                </a:solidFill>
              </a:rPr>
              <a:t>https:// www.erponline.com</a:t>
            </a:r>
            <a:endParaRPr lang="en-GB" sz="2400" dirty="0">
              <a:solidFill>
                <a:srgbClr val="00B0F0"/>
              </a:solidFill>
            </a:endParaRPr>
          </a:p>
        </p:txBody>
      </p:sp>
      <p:sp>
        <p:nvSpPr>
          <p:cNvPr id="4" name="TextBox 3"/>
          <p:cNvSpPr txBox="1"/>
          <p:nvPr/>
        </p:nvSpPr>
        <p:spPr>
          <a:xfrm>
            <a:off x="990600" y="3867150"/>
            <a:ext cx="7086600" cy="307777"/>
          </a:xfrm>
          <a:prstGeom prst="rect">
            <a:avLst/>
          </a:prstGeom>
          <a:noFill/>
        </p:spPr>
        <p:txBody>
          <a:bodyPr wrap="square" rtlCol="0">
            <a:spAutoFit/>
          </a:bodyPr>
          <a:lstStyle/>
          <a:p>
            <a:pPr algn="ctr"/>
            <a:r>
              <a:rPr lang="en-US" sz="1400" dirty="0" smtClean="0">
                <a:solidFill>
                  <a:srgbClr val="C00000"/>
                </a:solidFill>
              </a:rPr>
              <a:t>Generate the URL for the online-product….</a:t>
            </a:r>
            <a:endParaRPr lang="en-GB" sz="1400" dirty="0">
              <a:solidFill>
                <a:srgbClr val="C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38-10-981.jpeg"/>
          <p:cNvPicPr>
            <a:picLocks noChangeAspect="1"/>
          </p:cNvPicPr>
          <p:nvPr/>
        </p:nvPicPr>
        <p:blipFill>
          <a:blip r:embed="rId2"/>
          <a:srcRect t="7037" b="7037"/>
          <a:stretch>
            <a:fillRect/>
          </a:stretch>
        </p:blipFill>
        <p:spPr>
          <a:xfrm>
            <a:off x="457200" y="361950"/>
            <a:ext cx="8229600" cy="4419600"/>
          </a:xfrm>
          <a:prstGeom prst="rect">
            <a:avLst/>
          </a:prstGeom>
        </p:spPr>
      </p:pic>
      <p:sp>
        <p:nvSpPr>
          <p:cNvPr id="3" name="TextBox 2"/>
          <p:cNvSpPr txBox="1"/>
          <p:nvPr/>
        </p:nvSpPr>
        <p:spPr>
          <a:xfrm>
            <a:off x="990600" y="3867150"/>
            <a:ext cx="7086600" cy="307777"/>
          </a:xfrm>
          <a:prstGeom prst="rect">
            <a:avLst/>
          </a:prstGeom>
          <a:noFill/>
        </p:spPr>
        <p:txBody>
          <a:bodyPr wrap="square" rtlCol="0">
            <a:spAutoFit/>
          </a:bodyPr>
          <a:lstStyle/>
          <a:p>
            <a:pPr algn="ctr"/>
            <a:r>
              <a:rPr lang="en-US" sz="1400" dirty="0" smtClean="0">
                <a:solidFill>
                  <a:srgbClr val="C00000"/>
                </a:solidFill>
              </a:rPr>
              <a:t>Start the product by registering the customers….</a:t>
            </a:r>
            <a:endParaRPr lang="en-GB" sz="1400" dirty="0">
              <a:solidFill>
                <a:srgbClr val="C00000"/>
              </a:solidFill>
            </a:endParaRPr>
          </a:p>
        </p:txBody>
      </p:sp>
      <p:sp>
        <p:nvSpPr>
          <p:cNvPr id="4" name="Rectangle 3"/>
          <p:cNvSpPr/>
          <p:nvPr/>
        </p:nvSpPr>
        <p:spPr>
          <a:xfrm>
            <a:off x="609600" y="43815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00B0F0"/>
                </a:solidFill>
              </a:rPr>
              <a:t>https:// www.erponline.com</a:t>
            </a:r>
            <a:endParaRPr lang="en-GB" sz="4000" dirty="0">
              <a:solidFill>
                <a:srgbClr val="00B0F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38-24-867.jpeg"/>
          <p:cNvPicPr>
            <a:picLocks noChangeAspect="1"/>
          </p:cNvPicPr>
          <p:nvPr/>
        </p:nvPicPr>
        <p:blipFill>
          <a:blip r:embed="rId2"/>
          <a:srcRect t="5556" b="7037"/>
          <a:stretch>
            <a:fillRect/>
          </a:stretch>
        </p:blipFill>
        <p:spPr>
          <a:xfrm>
            <a:off x="457200" y="285750"/>
            <a:ext cx="8229600" cy="44958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38-57-699.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3" name="TextBox 2"/>
          <p:cNvSpPr txBox="1"/>
          <p:nvPr/>
        </p:nvSpPr>
        <p:spPr>
          <a:xfrm>
            <a:off x="3962400" y="4248150"/>
            <a:ext cx="5029200" cy="307777"/>
          </a:xfrm>
          <a:prstGeom prst="rect">
            <a:avLst/>
          </a:prstGeom>
          <a:noFill/>
        </p:spPr>
        <p:txBody>
          <a:bodyPr wrap="square" rtlCol="0">
            <a:spAutoFit/>
          </a:bodyPr>
          <a:lstStyle/>
          <a:p>
            <a:r>
              <a:rPr lang="en-US" sz="1400" dirty="0" smtClean="0">
                <a:solidFill>
                  <a:srgbClr val="C00000"/>
                </a:solidFill>
              </a:rPr>
              <a:t>Monitoring more n more customers registering….</a:t>
            </a:r>
            <a:endParaRPr lang="en-GB" sz="1400"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_2018-07-26-21-17-17-549.jpeg"/>
          <p:cNvPicPr>
            <a:picLocks noChangeAspect="1"/>
          </p:cNvPicPr>
          <p:nvPr/>
        </p:nvPicPr>
        <p:blipFill>
          <a:blip r:embed="rId2"/>
          <a:srcRect t="7037" b="7037"/>
          <a:stretch>
            <a:fillRect/>
          </a:stretch>
        </p:blipFill>
        <p:spPr>
          <a:xfrm>
            <a:off x="457200" y="361950"/>
            <a:ext cx="8229600" cy="4419600"/>
          </a:xfrm>
          <a:prstGeom prst="rect">
            <a:avLst/>
          </a:prstGeom>
        </p:spPr>
      </p:pic>
      <p:sp>
        <p:nvSpPr>
          <p:cNvPr id="5" name="TextBox 4"/>
          <p:cNvSpPr txBox="1"/>
          <p:nvPr/>
        </p:nvSpPr>
        <p:spPr>
          <a:xfrm>
            <a:off x="2438400" y="1504950"/>
            <a:ext cx="1600200" cy="1200329"/>
          </a:xfrm>
          <a:prstGeom prst="rect">
            <a:avLst/>
          </a:prstGeom>
          <a:noFill/>
        </p:spPr>
        <p:txBody>
          <a:bodyPr wrap="square" rtlCol="0">
            <a:spAutoFit/>
          </a:bodyPr>
          <a:lstStyle/>
          <a:p>
            <a:r>
              <a:rPr lang="en-US" dirty="0" smtClean="0"/>
              <a:t>got an idea to automate </a:t>
            </a:r>
            <a:br>
              <a:rPr lang="en-US" dirty="0" smtClean="0"/>
            </a:br>
            <a:r>
              <a:rPr lang="en-US" dirty="0" smtClean="0"/>
              <a:t>the manual work</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39-14-908.jpeg"/>
          <p:cNvPicPr>
            <a:picLocks noChangeAspect="1"/>
          </p:cNvPicPr>
          <p:nvPr/>
        </p:nvPicPr>
        <p:blipFill>
          <a:blip r:embed="rId2"/>
          <a:srcRect t="7037" b="6827"/>
          <a:stretch>
            <a:fillRect/>
          </a:stretch>
        </p:blipFill>
        <p:spPr>
          <a:xfrm>
            <a:off x="457200" y="361950"/>
            <a:ext cx="8229600" cy="4430387"/>
          </a:xfrm>
          <a:prstGeom prst="rect">
            <a:avLst/>
          </a:prstGeom>
        </p:spPr>
      </p:pic>
      <p:sp>
        <p:nvSpPr>
          <p:cNvPr id="3" name="TextBox 2"/>
          <p:cNvSpPr txBox="1"/>
          <p:nvPr/>
        </p:nvSpPr>
        <p:spPr>
          <a:xfrm>
            <a:off x="1828800" y="4324350"/>
            <a:ext cx="5029200" cy="523220"/>
          </a:xfrm>
          <a:prstGeom prst="rect">
            <a:avLst/>
          </a:prstGeom>
          <a:noFill/>
        </p:spPr>
        <p:txBody>
          <a:bodyPr wrap="square" rtlCol="0">
            <a:spAutoFit/>
          </a:bodyPr>
          <a:lstStyle/>
          <a:p>
            <a:pPr algn="ctr"/>
            <a:r>
              <a:rPr lang="en-US" sz="1400" dirty="0" smtClean="0">
                <a:solidFill>
                  <a:srgbClr val="C00000"/>
                </a:solidFill>
              </a:rPr>
              <a:t>Monitoring the load balancing…. And if any error or issue raises then reverse-engineering and re-engineering comes into action</a:t>
            </a:r>
            <a:endParaRPr lang="en-GB" sz="1400" dirty="0">
              <a:solidFill>
                <a:srgbClr val="C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43-01-430.jpeg"/>
          <p:cNvPicPr>
            <a:picLocks noChangeAspect="1"/>
          </p:cNvPicPr>
          <p:nvPr/>
        </p:nvPicPr>
        <p:blipFill>
          <a:blip r:embed="rId2"/>
          <a:srcRect t="7037" b="8519"/>
          <a:stretch>
            <a:fillRect/>
          </a:stretch>
        </p:blipFill>
        <p:spPr>
          <a:xfrm>
            <a:off x="457200" y="361950"/>
            <a:ext cx="8229600" cy="4343400"/>
          </a:xfrm>
          <a:prstGeom prst="rect">
            <a:avLst/>
          </a:prstGeom>
        </p:spPr>
      </p:pic>
      <p:sp>
        <p:nvSpPr>
          <p:cNvPr id="7" name="TextBox 6"/>
          <p:cNvSpPr txBox="1"/>
          <p:nvPr/>
        </p:nvSpPr>
        <p:spPr>
          <a:xfrm>
            <a:off x="1905000" y="209550"/>
            <a:ext cx="5029200" cy="307777"/>
          </a:xfrm>
          <a:prstGeom prst="rect">
            <a:avLst/>
          </a:prstGeom>
          <a:noFill/>
        </p:spPr>
        <p:txBody>
          <a:bodyPr wrap="square" rtlCol="0">
            <a:spAutoFit/>
          </a:bodyPr>
          <a:lstStyle/>
          <a:p>
            <a:pPr algn="ctr"/>
            <a:r>
              <a:rPr lang="en-US" sz="1400" dirty="0" smtClean="0">
                <a:solidFill>
                  <a:srgbClr val="C00000"/>
                </a:solidFill>
              </a:rPr>
              <a:t>Expandability also defined effectively</a:t>
            </a:r>
            <a:endParaRPr lang="en-GB" sz="1400" dirty="0">
              <a:solidFill>
                <a:srgbClr val="C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45-42-150.jpeg"/>
          <p:cNvPicPr>
            <a:picLocks noChangeAspect="1"/>
          </p:cNvPicPr>
          <p:nvPr/>
        </p:nvPicPr>
        <p:blipFill>
          <a:blip r:embed="rId2"/>
          <a:srcRect t="5556" b="7037"/>
          <a:stretch>
            <a:fillRect/>
          </a:stretch>
        </p:blipFill>
        <p:spPr>
          <a:xfrm>
            <a:off x="609600" y="285750"/>
            <a:ext cx="8229600" cy="4495800"/>
          </a:xfrm>
          <a:prstGeom prst="rect">
            <a:avLst/>
          </a:prstGeom>
        </p:spPr>
      </p:pic>
      <p:sp>
        <p:nvSpPr>
          <p:cNvPr id="3" name="TextBox 2"/>
          <p:cNvSpPr txBox="1"/>
          <p:nvPr/>
        </p:nvSpPr>
        <p:spPr>
          <a:xfrm>
            <a:off x="2057400" y="3257550"/>
            <a:ext cx="5029200" cy="400110"/>
          </a:xfrm>
          <a:prstGeom prst="rect">
            <a:avLst/>
          </a:prstGeom>
          <a:noFill/>
        </p:spPr>
        <p:txBody>
          <a:bodyPr wrap="square" rtlCol="0">
            <a:spAutoFit/>
          </a:bodyPr>
          <a:lstStyle/>
          <a:p>
            <a:pPr algn="ctr"/>
            <a:r>
              <a:rPr lang="en-US" sz="2000" dirty="0" smtClean="0">
                <a:solidFill>
                  <a:srgbClr val="C00000"/>
                </a:solidFill>
              </a:rPr>
              <a:t>24/7 support mechanism established</a:t>
            </a:r>
            <a:endParaRPr lang="en-GB" sz="2000" dirty="0">
              <a:solidFill>
                <a:srgbClr val="C0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46-52-473.jpeg"/>
          <p:cNvPicPr>
            <a:picLocks noChangeAspect="1"/>
          </p:cNvPicPr>
          <p:nvPr/>
        </p:nvPicPr>
        <p:blipFill>
          <a:blip r:embed="rId2"/>
          <a:srcRect t="5556" b="7037"/>
          <a:stretch>
            <a:fillRect/>
          </a:stretch>
        </p:blipFill>
        <p:spPr>
          <a:xfrm>
            <a:off x="457200" y="285750"/>
            <a:ext cx="8229600" cy="44958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0" y="1962150"/>
            <a:ext cx="2214710"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18-00-063.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4" name="TextBox 3"/>
          <p:cNvSpPr txBox="1"/>
          <p:nvPr/>
        </p:nvSpPr>
        <p:spPr>
          <a:xfrm>
            <a:off x="4191000" y="1504950"/>
            <a:ext cx="1676400" cy="1200329"/>
          </a:xfrm>
          <a:prstGeom prst="rect">
            <a:avLst/>
          </a:prstGeom>
          <a:noFill/>
        </p:spPr>
        <p:txBody>
          <a:bodyPr wrap="square" rtlCol="0">
            <a:spAutoFit/>
          </a:bodyPr>
          <a:lstStyle/>
          <a:p>
            <a:r>
              <a:rPr lang="en-US" dirty="0" smtClean="0"/>
              <a:t>has or can develop the product which customer wants</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19-54-171.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3" name="TextBox 2"/>
          <p:cNvSpPr txBox="1"/>
          <p:nvPr/>
        </p:nvSpPr>
        <p:spPr>
          <a:xfrm>
            <a:off x="2286000" y="1200150"/>
            <a:ext cx="2133600" cy="3139321"/>
          </a:xfrm>
          <a:prstGeom prst="rect">
            <a:avLst/>
          </a:prstGeom>
          <a:noFill/>
        </p:spPr>
        <p:txBody>
          <a:bodyPr wrap="square" rtlCol="0">
            <a:spAutoFit/>
          </a:bodyPr>
          <a:lstStyle/>
          <a:p>
            <a:r>
              <a:rPr lang="en-US" dirty="0" smtClean="0"/>
              <a:t>Both meets and customer put his idea to the product owner and signed the deal to automate his manual work.</a:t>
            </a:r>
          </a:p>
          <a:p>
            <a:r>
              <a:rPr lang="en-US" dirty="0" smtClean="0"/>
              <a:t>And put the problem statement describing the actual expectation.</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20-13-155.jpeg"/>
          <p:cNvPicPr>
            <a:picLocks noChangeAspect="1"/>
          </p:cNvPicPr>
          <p:nvPr/>
        </p:nvPicPr>
        <p:blipFill>
          <a:blip r:embed="rId2"/>
          <a:srcRect t="4074" b="8519"/>
          <a:stretch>
            <a:fillRect/>
          </a:stretch>
        </p:blipFill>
        <p:spPr>
          <a:xfrm>
            <a:off x="457200" y="209550"/>
            <a:ext cx="8229600" cy="4495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20-54-260.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3" name="TextBox 2"/>
          <p:cNvSpPr txBox="1"/>
          <p:nvPr/>
        </p:nvSpPr>
        <p:spPr>
          <a:xfrm>
            <a:off x="152400" y="590550"/>
            <a:ext cx="1676400" cy="2800767"/>
          </a:xfrm>
          <a:prstGeom prst="rect">
            <a:avLst/>
          </a:prstGeom>
          <a:noFill/>
        </p:spPr>
        <p:txBody>
          <a:bodyPr wrap="square" rtlCol="0">
            <a:spAutoFit/>
          </a:bodyPr>
          <a:lstStyle/>
          <a:p>
            <a:r>
              <a:rPr lang="en-US" sz="1600" dirty="0" smtClean="0">
                <a:solidFill>
                  <a:srgbClr val="0070C0"/>
                </a:solidFill>
              </a:rPr>
              <a:t>Then the </a:t>
            </a:r>
            <a:r>
              <a:rPr lang="en-US" sz="1600" b="1" dirty="0" smtClean="0">
                <a:solidFill>
                  <a:srgbClr val="0070C0"/>
                </a:solidFill>
              </a:rPr>
              <a:t>product owner </a:t>
            </a:r>
            <a:r>
              <a:rPr lang="en-US" sz="1600" b="1" i="1" dirty="0" smtClean="0">
                <a:solidFill>
                  <a:srgbClr val="C00000"/>
                </a:solidFill>
              </a:rPr>
              <a:t>and</a:t>
            </a:r>
            <a:r>
              <a:rPr lang="en-US" sz="1600" b="1" i="1" dirty="0" smtClean="0">
                <a:solidFill>
                  <a:srgbClr val="0070C0"/>
                </a:solidFill>
              </a:rPr>
              <a:t> </a:t>
            </a:r>
            <a:r>
              <a:rPr lang="en-US" sz="1600" b="1" dirty="0" smtClean="0">
                <a:solidFill>
                  <a:srgbClr val="0070C0"/>
                </a:solidFill>
              </a:rPr>
              <a:t>the person</a:t>
            </a:r>
            <a:r>
              <a:rPr lang="en-US" sz="1600" dirty="0" smtClean="0">
                <a:solidFill>
                  <a:srgbClr val="0070C0"/>
                </a:solidFill>
              </a:rPr>
              <a:t> assigned to follow up with the customer develops the presentation explaining the project to the team to work on…</a:t>
            </a:r>
            <a:endParaRPr lang="en-GB" sz="1600" dirty="0">
              <a:solidFill>
                <a:srgbClr val="0070C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21-31-206.jpeg"/>
          <p:cNvPicPr>
            <a:picLocks noChangeAspect="1"/>
          </p:cNvPicPr>
          <p:nvPr/>
        </p:nvPicPr>
        <p:blipFill>
          <a:blip r:embed="rId2"/>
          <a:srcRect t="4074" b="5556"/>
          <a:stretch>
            <a:fillRect/>
          </a:stretch>
        </p:blipFill>
        <p:spPr>
          <a:xfrm>
            <a:off x="457200" y="209550"/>
            <a:ext cx="8229600" cy="4648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7-26-21-22-53-984.jpeg"/>
          <p:cNvPicPr>
            <a:picLocks noChangeAspect="1"/>
          </p:cNvPicPr>
          <p:nvPr/>
        </p:nvPicPr>
        <p:blipFill>
          <a:blip r:embed="rId2"/>
          <a:srcRect t="5556" b="7037"/>
          <a:stretch>
            <a:fillRect/>
          </a:stretch>
        </p:blipFill>
        <p:spPr>
          <a:xfrm>
            <a:off x="457200" y="285750"/>
            <a:ext cx="8229600" cy="4495800"/>
          </a:xfrm>
          <a:prstGeom prst="rect">
            <a:avLst/>
          </a:prstGeom>
        </p:spPr>
      </p:pic>
      <p:sp>
        <p:nvSpPr>
          <p:cNvPr id="3" name="TextBox 2"/>
          <p:cNvSpPr txBox="1"/>
          <p:nvPr/>
        </p:nvSpPr>
        <p:spPr>
          <a:xfrm>
            <a:off x="457200" y="3486150"/>
            <a:ext cx="4876800" cy="1323439"/>
          </a:xfrm>
          <a:prstGeom prst="rect">
            <a:avLst/>
          </a:prstGeom>
          <a:noFill/>
        </p:spPr>
        <p:txBody>
          <a:bodyPr wrap="square" rtlCol="0">
            <a:spAutoFit/>
          </a:bodyPr>
          <a:lstStyle/>
          <a:p>
            <a:r>
              <a:rPr lang="en-US" sz="1600" dirty="0" smtClean="0">
                <a:solidFill>
                  <a:srgbClr val="C00000"/>
                </a:solidFill>
              </a:rPr>
              <a:t>Then the team of experts from design, coding, testing and maintenance sit together and analyze the whole project whether the requirement collected is enough or needs more to clear out all the confusions to have a crystal clear picture…</a:t>
            </a:r>
            <a:endParaRPr lang="en-GB" sz="1600" dirty="0">
              <a:solidFill>
                <a:srgbClr val="C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409</Words>
  <Application>Microsoft Office PowerPoint</Application>
  <PresentationFormat>On-screen Show (16:9)</PresentationFormat>
  <Paragraphs>37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Software Development Life Cycle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 </dc:title>
  <dc:creator>Nitin Deepak</dc:creator>
  <cp:lastModifiedBy>Nitin Deepak</cp:lastModifiedBy>
  <cp:revision>10</cp:revision>
  <dcterms:created xsi:type="dcterms:W3CDTF">2018-07-26T16:43:08Z</dcterms:created>
  <dcterms:modified xsi:type="dcterms:W3CDTF">2018-07-26T18:11:43Z</dcterms:modified>
</cp:coreProperties>
</file>