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9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5" r:id="rId55"/>
    <p:sldId id="326" r:id="rId56"/>
    <p:sldId id="327" r:id="rId57"/>
    <p:sldId id="324" r:id="rId58"/>
    <p:sldId id="328" r:id="rId59"/>
    <p:sldId id="329" r:id="rId60"/>
    <p:sldId id="330" r:id="rId61"/>
    <p:sldId id="331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1756" autoAdjust="0"/>
  </p:normalViewPr>
  <p:slideViewPr>
    <p:cSldViewPr>
      <p:cViewPr>
        <p:scale>
          <a:sx n="80" d="100"/>
          <a:sy n="80" d="100"/>
        </p:scale>
        <p:origin x="-972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3/7/2017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3/7/2017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3/7/2017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1942925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PROJECT</a:t>
            </a:r>
            <a:endParaRPr lang="en-US" sz="7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928676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SOFTWARE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2871619"/>
            <a:ext cx="85725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PLANNING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53" y="1357304"/>
            <a:ext cx="7407371" cy="3619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0" y="1401048"/>
            <a:ext cx="6467490" cy="353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7" y="1338268"/>
            <a:ext cx="7484635" cy="37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95427"/>
            <a:ext cx="83343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9" y="1316516"/>
            <a:ext cx="7558111" cy="382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14348" y="3857634"/>
            <a:ext cx="121219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b="0" dirty="0" smtClean="0"/>
              <a:t>Internal</a:t>
            </a:r>
            <a:endParaRPr lang="en-GB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4057" y="1285866"/>
            <a:ext cx="5451149" cy="38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857356" y="3571882"/>
            <a:ext cx="714380" cy="2446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100" b="0" dirty="0" smtClean="0"/>
              <a:t>Internal</a:t>
            </a:r>
            <a:endParaRPr lang="en-GB" sz="11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4" y="1485627"/>
            <a:ext cx="7853388" cy="2372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5" y="1371135"/>
            <a:ext cx="7496197" cy="373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45" y="1476837"/>
            <a:ext cx="8262935" cy="309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962"/>
            <a:ext cx="7429552" cy="486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476375"/>
            <a:ext cx="80391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973" y="1357322"/>
            <a:ext cx="6752547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8" y="1389156"/>
            <a:ext cx="7381896" cy="368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9712" y="1347221"/>
            <a:ext cx="6422684" cy="379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428743"/>
            <a:ext cx="8305830" cy="3324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" y="1323266"/>
            <a:ext cx="5776926" cy="373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742"/>
            <a:ext cx="4034708" cy="352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2000246"/>
            <a:ext cx="4626217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285865"/>
            <a:ext cx="5286412" cy="383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319419"/>
            <a:ext cx="5629288" cy="3795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5715040" cy="37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500180"/>
            <a:ext cx="4786346" cy="316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28524"/>
            <a:ext cx="6143668" cy="37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40" y="1285865"/>
            <a:ext cx="6076962" cy="38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5143504" y="2571750"/>
            <a:ext cx="3429024" cy="1428760"/>
          </a:xfrm>
          <a:prstGeom prst="wedgeEllipseCallout">
            <a:avLst>
              <a:gd name="adj1" fmla="val -107088"/>
              <a:gd name="adj2" fmla="val 395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SEL Model </a:t>
            </a:r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established in </a:t>
            </a:r>
            <a:b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Software Engineering Lab of 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The University of Maryland.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6357982" cy="37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6215074" y="2650773"/>
            <a:ext cx="2714644" cy="1143008"/>
          </a:xfrm>
          <a:prstGeom prst="wedgeEllipseCallout">
            <a:avLst>
              <a:gd name="adj1" fmla="val -165853"/>
              <a:gd name="adj2" fmla="val 442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The </a:t>
            </a:r>
            <a:r>
              <a:rPr lang="en-US" sz="2000" b="1" dirty="0" err="1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Walston</a:t>
            </a:r>
            <a:r>
              <a:rPr lang="en-US" sz="20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 &amp; Felix </a:t>
            </a:r>
            <a:r>
              <a:rPr lang="en-US" sz="1600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Model</a:t>
            </a:r>
            <a:r>
              <a:rPr lang="en-US" sz="20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at </a:t>
            </a:r>
            <a:r>
              <a:rPr lang="en-US" sz="2400" b="1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IBM</a:t>
            </a:r>
            <a:r>
              <a:rPr lang="en-US" sz="1600" dirty="0" smtClean="0">
                <a:solidFill>
                  <a:schemeClr val="accent2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840" y="1381272"/>
            <a:ext cx="7681936" cy="2976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3"/>
            <a:ext cx="7500990" cy="335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304"/>
            <a:ext cx="6286544" cy="373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8"/>
            <a:ext cx="7786742" cy="263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0639" y="1393696"/>
            <a:ext cx="5229988" cy="374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742"/>
            <a:ext cx="5638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375550"/>
            <a:ext cx="6215106" cy="376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1428742"/>
            <a:ext cx="798950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8" y="1310750"/>
            <a:ext cx="6505590" cy="384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42"/>
            <a:ext cx="72771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731" y="1500180"/>
            <a:ext cx="774448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8"/>
            <a:ext cx="853648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57304"/>
            <a:ext cx="747540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80"/>
            <a:ext cx="6786610" cy="221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1" y="1707521"/>
            <a:ext cx="8296303" cy="207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97401"/>
            <a:ext cx="7772425" cy="37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562100"/>
            <a:ext cx="78105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4936327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57304"/>
            <a:ext cx="4929222" cy="375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2" y="1329882"/>
            <a:ext cx="7448572" cy="369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9808"/>
            <a:ext cx="6286544" cy="385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6"/>
            <a:ext cx="6072230" cy="386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47366"/>
            <a:ext cx="5980212" cy="379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185820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COCOMO 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It is the revised version of the original  COCOMO and is developed at University of Southern California under the leadership of Dr. Berry Boehm.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567908"/>
            <a:ext cx="7715304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following categories of applications/projects are identified by COCOMO II for the estimation as below:</a:t>
            </a:r>
          </a:p>
          <a:p>
            <a:pPr marL="631825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End user programming</a:t>
            </a:r>
          </a:p>
          <a:p>
            <a:pPr marL="631825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Infrastructure sector</a:t>
            </a:r>
          </a:p>
          <a:p>
            <a:pPr marL="631825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Intermediate sectors</a:t>
            </a:r>
          </a:p>
          <a:p>
            <a:pPr marL="1089025" lvl="2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Application generators and composition aids</a:t>
            </a:r>
          </a:p>
          <a:p>
            <a:pPr marL="1089025" lvl="2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Application Composition sector</a:t>
            </a:r>
          </a:p>
          <a:p>
            <a:pPr marL="1089025" lvl="2" indent="338138">
              <a:lnSpc>
                <a:spcPct val="90000"/>
              </a:lnSpc>
              <a:spcBef>
                <a:spcPct val="25000"/>
              </a:spcBef>
              <a:buFont typeface="Arial" pitchFamily="34" charset="0"/>
              <a:buChar char="•"/>
            </a:pP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System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33185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End user programming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Applicable to small systems, developed by end user using application generators. For e.g. spreadsheets, extended query system, report generators etc.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Hence, the excellent domain knowledge may motivate them to develop an applicatio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 using user friendly tools like MS-Excel, MS-Access, MS-Studio etc.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292099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Infrastructure sector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Applicable to the infrastructure development </a:t>
            </a:r>
            <a:r>
              <a:rPr lang="en-US" b="0" i="1" dirty="0" smtClean="0">
                <a:latin typeface="Arial" pitchFamily="34" charset="0"/>
                <a:cs typeface="Arial" pitchFamily="34" charset="0"/>
              </a:rPr>
              <a:t>i.e.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operating systems, database management systems, user interface management system, networking systems etc.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which capabilities required to build many components and capabilities from scratch.</a:t>
            </a:r>
            <a:endParaRPr lang="en-US" b="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379882"/>
            <a:ext cx="29738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Intermediate sectors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1944393"/>
            <a:ext cx="7715304" cy="3005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This category is divided into </a:t>
            </a:r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3 sub-categories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generators and composition aids</a:t>
            </a:r>
            <a:endParaRPr lang="en-US" sz="1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2575" indent="338138">
              <a:lnSpc>
                <a:spcPct val="90000"/>
              </a:lnSpc>
              <a:spcBef>
                <a:spcPct val="25000"/>
              </a:spcBef>
              <a:spcAft>
                <a:spcPts val="600"/>
              </a:spcAft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Largely pre-packaged programming skills needed to develop reusable components, develop application generators and also capabilities for new development from scratch.</a:t>
            </a: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Application composition sector</a:t>
            </a:r>
          </a:p>
          <a:p>
            <a:pPr marL="282575" lvl="0" indent="338138">
              <a:lnSpc>
                <a:spcPct val="90000"/>
              </a:lnSpc>
              <a:spcBef>
                <a:spcPct val="25000"/>
              </a:spcBef>
              <a:spcAft>
                <a:spcPts val="60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Deals with applications which are sufficiently simple to be rapidly composable from interoperable components. Development using VB, ASP, PHP, JSP etc.</a:t>
            </a:r>
            <a:endParaRPr lang="en-US" sz="1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r>
              <a:rPr lang="en-US" sz="1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System integration</a:t>
            </a:r>
          </a:p>
          <a:p>
            <a:pPr marL="282575" lvl="0" indent="338138">
              <a:lnSpc>
                <a:spcPct val="90000"/>
              </a:lnSpc>
              <a:spcBef>
                <a:spcPct val="25000"/>
              </a:spcBef>
            </a:pP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Deals with large scale, highly embedded,  or unprecedented systems. Generally demands significant amount of upfront systems engineering and customized software development activities.</a:t>
            </a:r>
            <a:endParaRPr lang="en-US" sz="1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69863">
              <a:lnSpc>
                <a:spcPct val="90000"/>
              </a:lnSpc>
              <a:spcBef>
                <a:spcPct val="25000"/>
              </a:spcBef>
            </a:pPr>
            <a:endParaRPr lang="en-US" sz="1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1348436"/>
            <a:ext cx="6427003" cy="379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71600" y="483518"/>
            <a:ext cx="466666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Risk</a:t>
            </a:r>
            <a:endParaRPr lang="en-US" sz="1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580" y="2709376"/>
            <a:ext cx="722697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Rounded MT Bold" pitchFamily="34" charset="0"/>
              </a:rPr>
              <a:t>Management</a:t>
            </a:r>
            <a:endParaRPr lang="en-US" sz="88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56363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Tomorrow’s problems are today’s risk.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182093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Problem that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could cause some loss or threaten the success of the project</a:t>
            </a:r>
            <a:r>
              <a:rPr lang="en-GB" sz="2400" dirty="0" smtClean="0">
                <a:solidFill>
                  <a:srgbClr val="0070C0"/>
                </a:solidFill>
              </a:rPr>
              <a:t>, but which has not happened yet.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29183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These potential problems might have an adverse impact on cost, schedule, or technical success of the project, the quality of our software products, or project team morale.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27" y="1407753"/>
            <a:ext cx="7479932" cy="352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4011910"/>
            <a:ext cx="7715304" cy="9361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3651870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Staff shortage because we have not been able to hire people with the right technical skills is a current problem; </a:t>
            </a:r>
          </a:p>
          <a:p>
            <a:pPr marL="0" indent="0" algn="just"/>
            <a:r>
              <a:rPr lang="en-GB" b="1" dirty="0" smtClean="0">
                <a:solidFill>
                  <a:srgbClr val="FF0000"/>
                </a:solidFill>
              </a:rPr>
              <a:t>But</a:t>
            </a:r>
          </a:p>
          <a:p>
            <a:pPr marL="0" indent="0" algn="just"/>
            <a:r>
              <a:rPr lang="en-GB" dirty="0" smtClean="0"/>
              <a:t>The threat of our technical people being hired away by the competition is a risk.</a:t>
            </a:r>
          </a:p>
          <a:p>
            <a:pPr marL="0" indent="0" algn="just"/>
            <a:endParaRPr lang="en-GB" sz="800" dirty="0" smtClean="0">
              <a:solidFill>
                <a:schemeClr val="bg1"/>
              </a:solidFill>
            </a:endParaRPr>
          </a:p>
          <a:p>
            <a:pPr marL="0" indent="0" algn="just"/>
            <a:r>
              <a:rPr lang="en-GB" sz="2000" dirty="0" smtClean="0">
                <a:solidFill>
                  <a:schemeClr val="bg1"/>
                </a:solidFill>
              </a:rPr>
              <a:t>We </a:t>
            </a:r>
            <a:r>
              <a:rPr lang="en-GB" sz="2000" dirty="0" smtClean="0">
                <a:solidFill>
                  <a:schemeClr val="bg1"/>
                </a:solidFill>
              </a:rPr>
              <a:t>might choose to avoid the risk entirely by changing the project approach or even cancelling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Risk Management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491630"/>
            <a:ext cx="7123113" cy="2448272"/>
          </a:xfrm>
        </p:spPr>
        <p:txBody>
          <a:bodyPr>
            <a:normAutofit/>
          </a:bodyPr>
          <a:lstStyle/>
          <a:p>
            <a:pPr marL="0" indent="0" algn="just"/>
            <a:r>
              <a:rPr lang="en-GB" dirty="0" smtClean="0"/>
              <a:t>The art of managing the risks effectively so that the WIN-WIN situation and  friendly relationship is established between the team and the customer is called </a:t>
            </a:r>
            <a:r>
              <a:rPr lang="en-GB" b="1" dirty="0" smtClean="0"/>
              <a:t>Risk Management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42"/>
            <a:ext cx="7253308" cy="352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3" y="1436723"/>
            <a:ext cx="6691329" cy="354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5763"/>
            <a:ext cx="6153163" cy="36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9" y="1454202"/>
            <a:ext cx="7124721" cy="333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6905647" cy="282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800" y="1357304"/>
            <a:ext cx="6215076" cy="3708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3" y="1505106"/>
            <a:ext cx="7109152" cy="3424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307" y="1428742"/>
            <a:ext cx="7753345" cy="250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006" y="1428742"/>
            <a:ext cx="84391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Software Risk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56" y="1428742"/>
            <a:ext cx="84963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07167"/>
            <a:ext cx="7000924" cy="366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42"/>
            <a:ext cx="6291281" cy="230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37842"/>
            <a:ext cx="5857916" cy="377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67066"/>
            <a:ext cx="5929354" cy="3705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04942"/>
            <a:ext cx="7735532" cy="35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 &amp; Answers</a:t>
            </a:r>
            <a:endParaRPr lang="en-GB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04945"/>
            <a:ext cx="70199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1491631"/>
            <a:ext cx="8715436" cy="865806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14282" y="2777514"/>
            <a:ext cx="8715436" cy="865806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6000" b="1" i="0" u="none" strike="noStrike" kern="120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Software Design</a:t>
            </a:r>
            <a:endParaRPr kumimoji="0" lang="en-US" sz="6000" b="1" i="0" u="none" strike="noStrike" kern="120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42"/>
            <a:ext cx="83534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Project Planning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34726"/>
            <a:ext cx="5662177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629</Words>
  <Application>Microsoft Office PowerPoint</Application>
  <PresentationFormat>On-screen Show (16:9)</PresentationFormat>
  <Paragraphs>117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WidescreenPresentation</vt:lpstr>
      <vt:lpstr>Slide 1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Slide 19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Software Project Planning</vt:lpstr>
      <vt:lpstr>Slide 58</vt:lpstr>
      <vt:lpstr>Risk</vt:lpstr>
      <vt:lpstr>Example</vt:lpstr>
      <vt:lpstr>Software Risk Management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Typical Software Risk</vt:lpstr>
      <vt:lpstr>Questions &amp; Answers</vt:lpstr>
      <vt:lpstr>Questions &amp; Answers</vt:lpstr>
      <vt:lpstr>Questions &amp; Answers</vt:lpstr>
      <vt:lpstr>Questions &amp; Answers</vt:lpstr>
      <vt:lpstr>Questions &amp; Answers</vt:lpstr>
      <vt:lpstr>Questions &amp; Answers</vt:lpstr>
      <vt:lpstr>Slide 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2017-03-07T04:20:36Z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