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7"/>
  </p:notesMasterIdLst>
  <p:sldIdLst>
    <p:sldId id="270" r:id="rId2"/>
    <p:sldId id="266" r:id="rId3"/>
    <p:sldId id="271" r:id="rId4"/>
    <p:sldId id="272" r:id="rId5"/>
    <p:sldId id="273" r:id="rId6"/>
    <p:sldId id="274" r:id="rId7"/>
    <p:sldId id="275" r:id="rId8"/>
    <p:sldId id="276" r:id="rId9"/>
    <p:sldId id="278" r:id="rId10"/>
    <p:sldId id="279" r:id="rId11"/>
    <p:sldId id="280" r:id="rId12"/>
    <p:sldId id="281" r:id="rId13"/>
    <p:sldId id="282" r:id="rId14"/>
    <p:sldId id="284" r:id="rId15"/>
    <p:sldId id="283" r:id="rId16"/>
    <p:sldId id="285" r:id="rId17"/>
    <p:sldId id="286" r:id="rId18"/>
    <p:sldId id="287" r:id="rId19"/>
    <p:sldId id="288" r:id="rId20"/>
    <p:sldId id="289" r:id="rId21"/>
    <p:sldId id="290" r:id="rId22"/>
    <p:sldId id="304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B8"/>
    <a:srgbClr val="CC9B00"/>
  </p:clrMru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30" autoAdjust="0"/>
    <p:restoredTop sz="87621" autoAdjust="0"/>
  </p:normalViewPr>
  <p:slideViewPr>
    <p:cSldViewPr>
      <p:cViewPr varScale="1">
        <p:scale>
          <a:sx n="80" d="100"/>
          <a:sy n="80" d="100"/>
        </p:scale>
        <p:origin x="-89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4/17/2018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4/17/2018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4/17/2018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4/17/2018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1560" y="1491630"/>
            <a:ext cx="7123113" cy="1254919"/>
          </a:xfrm>
        </p:spPr>
        <p:txBody>
          <a:bodyPr anchor="t">
            <a:normAutofit/>
          </a:bodyPr>
          <a:lstStyle>
            <a:lvl1pPr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Content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4/17/2018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4/17/2018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6630" y="689282"/>
            <a:ext cx="675556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38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Software</a:t>
            </a:r>
            <a:endParaRPr lang="en-US" sz="13800" b="1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42587" y="2287974"/>
            <a:ext cx="378699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Testing</a:t>
            </a:r>
            <a:endParaRPr lang="en-US" sz="9600" b="1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Verification &amp; Validation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357304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Verification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is the process of evaluating a system or component to determine whether the products of a given development phase satisfy the conditions imposed at the start of that phase.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3643320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Testing</a:t>
            </a:r>
            <a:r>
              <a:rPr lang="en-US" sz="32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Verification + Validation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34" y="2505676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Validation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is the process of evaluating a system or component during or at the end of development process to determine whether it satisfies the specified requirements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Categories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714494"/>
            <a:ext cx="81369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term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Acceptance Testing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 used when the software is developed for a specific customer. </a:t>
            </a:r>
          </a:p>
          <a:p>
            <a:pPr algn="just"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series of tests are conducted to enable the customer to validate all requirements. </a:t>
            </a:r>
          </a:p>
          <a:p>
            <a:pPr algn="just"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These tests are conducted by the </a:t>
            </a:r>
            <a:r>
              <a:rPr lang="en-US" sz="24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end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user / customer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and may range from </a:t>
            </a:r>
            <a:r>
              <a:rPr lang="en-US" sz="24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adhoc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tests to well planned systematic series of tests.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Categories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1500180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terms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alpha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and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beta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testing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are used when the software is developed as a product for anonymous customers.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062" y="2413343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Alpha Tests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are conducted at the developer’s site by some potential customers. These tests are conducted in a controlled environment. Alpha testing may be started when formal testing process is near completion.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034" y="3627789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Beta Tests 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are conducted by the customers / end users at their  sites. Unlike alpha testing, developer is not present here. Beta testing is conducted in a real environment that cannot be controlled by the developer.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Testing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27" y="1542168"/>
            <a:ext cx="6024555" cy="2458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8500" y="4143386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Also called </a:t>
            </a:r>
            <a:r>
              <a:rPr lang="en-US" sz="32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black box</a:t>
            </a:r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testing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911" y="1777382"/>
            <a:ext cx="7123113" cy="1865938"/>
          </a:xfrm>
        </p:spPr>
        <p:txBody>
          <a:bodyPr>
            <a:noAutofit/>
          </a:bodyPr>
          <a:lstStyle/>
          <a:p>
            <a:pPr marL="0" indent="0" algn="ctr"/>
            <a:r>
              <a:rPr lang="en-GB" sz="6600" dirty="0" smtClean="0">
                <a:solidFill>
                  <a:srgbClr val="C00000"/>
                </a:solidFill>
              </a:rPr>
              <a:t>Preparing Test data for</a:t>
            </a:r>
            <a:r>
              <a:rPr lang="en-GB" sz="6600" dirty="0" smtClean="0"/>
              <a:t> black box </a:t>
            </a:r>
            <a:r>
              <a:rPr lang="en-GB" sz="6600" dirty="0" smtClean="0">
                <a:solidFill>
                  <a:srgbClr val="C00000"/>
                </a:solidFill>
              </a:rPr>
              <a:t>testing</a:t>
            </a:r>
            <a:endParaRPr lang="en-US" sz="6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Boundary Value Analysis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1500180"/>
            <a:ext cx="6685805" cy="84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/>
              <a:t>Consider a program with two input variables x and y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/>
              <a:t>These input variables have specified boundaries as:</a:t>
            </a:r>
            <a:endParaRPr lang="en-US" sz="2400" b="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500312"/>
            <a:ext cx="2928944" cy="209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2000246"/>
            <a:ext cx="11239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4643452"/>
            <a:ext cx="48387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Boundary Value Analysis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b="68232"/>
          <a:stretch>
            <a:fillRect/>
          </a:stretch>
        </p:blipFill>
        <p:spPr bwMode="auto">
          <a:xfrm>
            <a:off x="612103" y="1285866"/>
            <a:ext cx="7317484" cy="154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2928939"/>
            <a:ext cx="2857520" cy="222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Robustness Testing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304"/>
            <a:ext cx="77628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347" y="3083885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071948"/>
            <a:ext cx="7534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Robustness Testing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428742"/>
            <a:ext cx="3929090" cy="246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4000510"/>
            <a:ext cx="38385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Worst case Testing</a:t>
            </a:r>
            <a:endParaRPr lang="en-GB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67878"/>
            <a:ext cx="8786874" cy="123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Software Testing?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563638"/>
            <a:ext cx="81369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Testing is the process of demonstrating that errors are not present.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purpose of testing is to show that a program performs its intended functions correctly.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Testing is the process of establishing confidence that a program does what it is supposed to 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Worst case Testing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357304"/>
            <a:ext cx="5081603" cy="3661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Equivalence Class Testing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80"/>
            <a:ext cx="78295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Examples - </a:t>
            </a:r>
            <a:r>
              <a:rPr lang="en-GB" sz="3600" b="1" dirty="0" smtClean="0"/>
              <a:t>Equivalence Class Testing</a:t>
            </a:r>
            <a:endParaRPr lang="en-GB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960968" cy="3366136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GB" i="1" dirty="0" smtClean="0"/>
              <a:t>Example 1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Children under 2 ride the buss for free. Young people pay $10, Adults $15 and Senior Citizen pay $5.</a:t>
            </a:r>
            <a:br>
              <a:rPr lang="en-GB" dirty="0" smtClean="0"/>
            </a:br>
            <a:r>
              <a:rPr lang="en-GB" dirty="0" smtClean="0"/>
              <a:t>Classes:</a:t>
            </a:r>
            <a:br>
              <a:rPr lang="en-GB" dirty="0" smtClean="0"/>
            </a:br>
            <a:r>
              <a:rPr lang="en-GB" dirty="0" smtClean="0"/>
              <a:t>Price:0 -&gt; Age:0-1</a:t>
            </a:r>
            <a:br>
              <a:rPr lang="en-GB" dirty="0" smtClean="0"/>
            </a:br>
            <a:r>
              <a:rPr lang="en-GB" dirty="0" smtClean="0"/>
              <a:t>Price:10 -&gt; Age:2-14 </a:t>
            </a:r>
            <a:br>
              <a:rPr lang="en-GB" dirty="0" smtClean="0"/>
            </a:br>
            <a:r>
              <a:rPr lang="en-GB" dirty="0" smtClean="0"/>
              <a:t>Price:15 -&gt; Age:15-64</a:t>
            </a:r>
            <a:br>
              <a:rPr lang="en-GB" dirty="0" smtClean="0"/>
            </a:br>
            <a:r>
              <a:rPr lang="en-GB" dirty="0" smtClean="0"/>
              <a:t>Price:5 -&gt; Age:65-infinity </a:t>
            </a:r>
            <a:br>
              <a:rPr lang="en-GB" dirty="0" smtClean="0"/>
            </a:br>
            <a:endParaRPr lang="en-GB" dirty="0" smtClean="0"/>
          </a:p>
          <a:p>
            <a:pPr fontAlgn="base"/>
            <a:r>
              <a:rPr lang="en-GB" i="1" dirty="0" smtClean="0"/>
              <a:t>Example 2 (more than one parameter)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Cellphones</a:t>
            </a:r>
            <a:r>
              <a:rPr lang="en-GB" dirty="0" smtClean="0"/>
              <a:t> K80, J64 and J54 run Java 5. K90 and J99 run Java 6. But there are two possible browsers </a:t>
            </a:r>
            <a:r>
              <a:rPr lang="en-GB" dirty="0" err="1" smtClean="0"/>
              <a:t>FireFox</a:t>
            </a:r>
            <a:r>
              <a:rPr lang="en-GB" dirty="0" smtClean="0"/>
              <a:t> and Opera, J models run FF and K models run O.</a:t>
            </a:r>
            <a:br>
              <a:rPr lang="en-GB" dirty="0" smtClean="0"/>
            </a:br>
            <a:r>
              <a:rPr lang="en-GB" dirty="0" smtClean="0"/>
              <a:t>Classes:</a:t>
            </a:r>
            <a:br>
              <a:rPr lang="en-GB" dirty="0" smtClean="0"/>
            </a:br>
            <a:r>
              <a:rPr lang="en-GB" dirty="0" err="1" smtClean="0"/>
              <a:t>Browser:FF</a:t>
            </a:r>
            <a:r>
              <a:rPr lang="en-GB" dirty="0" smtClean="0"/>
              <a:t>, Java:5 -&gt; Phones:J64,J54</a:t>
            </a:r>
            <a:br>
              <a:rPr lang="en-GB" dirty="0" smtClean="0"/>
            </a:br>
            <a:r>
              <a:rPr lang="en-GB" dirty="0" err="1" smtClean="0"/>
              <a:t>Browser:FF</a:t>
            </a:r>
            <a:r>
              <a:rPr lang="en-GB" dirty="0" smtClean="0"/>
              <a:t>, Java:6 -&gt; Phones:J99</a:t>
            </a:r>
            <a:br>
              <a:rPr lang="en-GB" dirty="0" smtClean="0"/>
            </a:br>
            <a:r>
              <a:rPr lang="en-GB" dirty="0" err="1" smtClean="0"/>
              <a:t>Browser:O</a:t>
            </a:r>
            <a:r>
              <a:rPr lang="en-GB" dirty="0" smtClean="0"/>
              <a:t>, Java:5 -&gt; Phones:K80</a:t>
            </a:r>
            <a:br>
              <a:rPr lang="en-GB" dirty="0" smtClean="0"/>
            </a:br>
            <a:r>
              <a:rPr lang="en-GB" dirty="0" err="1" smtClean="0"/>
              <a:t>Browser:O</a:t>
            </a:r>
            <a:r>
              <a:rPr lang="en-GB" dirty="0" smtClean="0"/>
              <a:t>, Java:6 -&gt; Phones:K90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Decision Table based testing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1350155"/>
            <a:ext cx="78200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 Case design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97" y="1345241"/>
            <a:ext cx="79533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Flow Graph Testing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304"/>
            <a:ext cx="77628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263" y="2162193"/>
            <a:ext cx="79914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Cyclomatic</a:t>
            </a:r>
            <a:r>
              <a:rPr lang="en-GB" dirty="0" smtClean="0"/>
              <a:t> Complexity</a:t>
            </a:r>
            <a:endParaRPr lang="en-GB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47598"/>
            <a:ext cx="6715172" cy="379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Cyclomatic</a:t>
            </a:r>
            <a:r>
              <a:rPr lang="en-GB" dirty="0" smtClean="0"/>
              <a:t> Complexity</a:t>
            </a:r>
            <a:endParaRPr lang="en-GB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2063" y="1481153"/>
            <a:ext cx="66198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Flow Testing</a:t>
            </a:r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80"/>
            <a:ext cx="76676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000246"/>
            <a:ext cx="49720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259775"/>
            <a:ext cx="61531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2871801"/>
            <a:ext cx="77247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3476639"/>
            <a:ext cx="52673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Mutation Testing</a:t>
            </a:r>
            <a:endParaRPr lang="en-GB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80"/>
            <a:ext cx="8329594" cy="1100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Software Testing?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563638"/>
            <a:ext cx="81369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strike="sngStrike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Testing is the process of demonstrating that errors are not present.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strike="sngStrike" dirty="0" smtClean="0">
                <a:solidFill>
                  <a:srgbClr val="0070C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purpose of testing is to show that a program performs its intended functions correctly.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strike="sngStrike" dirty="0" smtClean="0">
                <a:solidFill>
                  <a:srgbClr val="00B05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Testing is the process of establishing confidence that a program does what it is supposed to do.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4214824"/>
            <a:ext cx="880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5000"/>
              </a:spcBef>
            </a:pPr>
            <a:r>
              <a:rPr lang="en-US" sz="4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itchFamily="34" charset="-128"/>
                <a:ea typeface="Adobe Gothic Std B" pitchFamily="34" charset="-128"/>
              </a:rPr>
              <a:t>All Incorrect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Levels of Testing</a:t>
            </a:r>
            <a:endParaRPr lang="en-GB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90650"/>
            <a:ext cx="73152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Unit Testing</a:t>
            </a:r>
            <a:endParaRPr lang="en-GB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1309616"/>
            <a:ext cx="7829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714758"/>
            <a:ext cx="78581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Integration Testing</a:t>
            </a:r>
            <a:endParaRPr lang="en-GB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42"/>
            <a:ext cx="78676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System Testing</a:t>
            </a:r>
            <a:endParaRPr lang="en-GB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500312"/>
            <a:ext cx="6000792" cy="244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222" y="1333366"/>
            <a:ext cx="77343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Validation Testing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571618"/>
            <a:ext cx="78581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535" y="2990866"/>
            <a:ext cx="78200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Debugging</a:t>
            </a:r>
            <a:endParaRPr lang="en-GB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304"/>
            <a:ext cx="78581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Software Testing?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227583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4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“Testing is the process of executing a program with the intent of finding errors”.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1496791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4000" dirty="0" smtClean="0">
                <a:solidFill>
                  <a:srgbClr val="0070C0"/>
                </a:solidFill>
                <a:latin typeface="Times New Roman" pitchFamily="18" charset="0"/>
                <a:ea typeface="Adobe Gothic Std B" pitchFamily="34" charset="-128"/>
                <a:cs typeface="Times New Roman" pitchFamily="18" charset="0"/>
              </a:rPr>
              <a:t>Correct definition...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should we test?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1928808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the software life cycle the </a:t>
            </a:r>
            <a:r>
              <a:rPr lang="en-US" sz="2800" dirty="0" smtClean="0">
                <a:solidFill>
                  <a:srgbClr val="0088B8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earlier the errors are discovered and removed</a:t>
            </a:r>
            <a:r>
              <a:rPr lang="en-US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the </a:t>
            </a:r>
            <a:r>
              <a:rPr lang="en-US" sz="2800" dirty="0" smtClean="0">
                <a:solidFill>
                  <a:srgbClr val="CC9B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lower is the cost of their removal</a:t>
            </a:r>
            <a:r>
              <a:rPr lang="en-US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should do the testing?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1643056"/>
            <a:ext cx="813690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Testing requires the developers to 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find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errors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from their software.</a:t>
            </a:r>
          </a:p>
          <a:p>
            <a:pPr algn="just"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But, it is very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difficult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for software developer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to point out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errors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from own creations</a:t>
            </a: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Many organizations have made a distinction between Development and testing phase by making different people responsible for each phase.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should we test?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1643056"/>
            <a:ext cx="8136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We should test the program’s responses to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every possible input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 It means, we should test for all valid and invalid inputs. Suppose a program requires two 8 bit integers as inputs. Total possible combinations are </a:t>
            </a:r>
            <a:r>
              <a:rPr lang="en-US" sz="2200" b="1" dirty="0" smtClean="0">
                <a:solidFill>
                  <a:srgbClr val="7030A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r>
              <a:rPr lang="en-US" sz="2200" b="1" baseline="30000" dirty="0" smtClean="0">
                <a:solidFill>
                  <a:srgbClr val="7030A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8</a:t>
            </a:r>
            <a:r>
              <a:rPr lang="en-US" sz="2200" b="1" dirty="0" smtClean="0">
                <a:solidFill>
                  <a:srgbClr val="7030A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x 2</a:t>
            </a:r>
            <a:r>
              <a:rPr lang="en-US" sz="2200" b="1" baseline="30000" dirty="0" smtClean="0">
                <a:solidFill>
                  <a:srgbClr val="7030A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8</a:t>
            </a: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 If only one second is required to execute one set of inputs, it may take 18 hours to test all combinations. </a:t>
            </a:r>
          </a:p>
          <a:p>
            <a:pPr algn="just">
              <a:spcAft>
                <a:spcPts val="1200"/>
              </a:spcAft>
            </a:pPr>
            <a:r>
              <a:rPr lang="en-US" sz="2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Practically, inputs are more than two and size is also more than 8 bits. We have also not considered invalid inputs where so many combinations are possible. Hence, complete testing is just not possible, although, we may wish to do 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terminologies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1785932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People make </a:t>
            </a:r>
            <a:r>
              <a:rPr lang="en-US" sz="2000" b="1" u="sng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errors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 A good synonym is mistake. This may be a syntax error or misunderstanding of specifications. Sometimes, there are logical errors.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1357304"/>
            <a:ext cx="5357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Error</a:t>
            </a:r>
            <a:r>
              <a:rPr lang="en-US" sz="22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 </a:t>
            </a:r>
            <a:r>
              <a:rPr lang="en-US" sz="2200" b="1" dirty="0" smtClean="0">
                <a:solidFill>
                  <a:srgbClr val="C00000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Mistake</a:t>
            </a:r>
            <a:r>
              <a:rPr lang="en-US" sz="22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Bug</a:t>
            </a:r>
            <a:r>
              <a:rPr lang="en-US" sz="22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 </a:t>
            </a:r>
            <a:r>
              <a:rPr lang="en-US" sz="2200" b="1" dirty="0" smtClean="0">
                <a:solidFill>
                  <a:schemeClr val="accent6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Fault</a:t>
            </a:r>
            <a:r>
              <a:rPr lang="en-US" sz="22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and </a:t>
            </a:r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Failure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596" y="2500312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When developers make mistakes while coding, we call these mistakes “</a:t>
            </a:r>
            <a:r>
              <a:rPr lang="en-US" sz="2000" b="1" u="sng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bugs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”.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3199161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</a:t>
            </a:r>
            <a:r>
              <a:rPr lang="en-US" sz="2000" b="1" u="sng" dirty="0" smtClean="0">
                <a:solidFill>
                  <a:schemeClr val="accent6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fault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is the representation of an error, where representation is the mode of expression, such as narrative text, data flow diagrams, ER diagrams, source code etc. Defect is a good synonym for fault.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8596" y="4221318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</a:t>
            </a:r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failure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occurs when a fault executes. A particular fault may cause different failures, depending on how it has been exercised.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Test, Test Case &amp; Test Suite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357304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b="1" u="sng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Test and Test case </a:t>
            </a:r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terms are used interchangeably. In practice, both are same and are treated as synonyms. Test case describes an input description and an expected output description.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183881"/>
            <a:ext cx="5643602" cy="210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34" y="435431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set of test cases is called a </a:t>
            </a:r>
            <a:r>
              <a:rPr lang="en-US" b="1" u="sng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test suite</a:t>
            </a:r>
            <a:r>
              <a:rPr lang="en-US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 Hence any combination of test cases may generate a test suite.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ct val="25000"/>
          </a:spcBef>
          <a:defRPr sz="24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822</Words>
  <Application>Microsoft Office PowerPoint</Application>
  <PresentationFormat>On-screen Show (16:9)</PresentationFormat>
  <Paragraphs>72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WidescreenPresentation</vt:lpstr>
      <vt:lpstr>Slide 1</vt:lpstr>
      <vt:lpstr>What is Software Testing?</vt:lpstr>
      <vt:lpstr>What is Software Testing?</vt:lpstr>
      <vt:lpstr>What is Software Testing?</vt:lpstr>
      <vt:lpstr>Why should we test?</vt:lpstr>
      <vt:lpstr>Who should do the testing?</vt:lpstr>
      <vt:lpstr>What should we test?</vt:lpstr>
      <vt:lpstr>Some terminologies</vt:lpstr>
      <vt:lpstr>Test, Test Case &amp; Test Suite</vt:lpstr>
      <vt:lpstr>Verification &amp; Validation</vt:lpstr>
      <vt:lpstr>Testing Categories</vt:lpstr>
      <vt:lpstr>Testing Categories</vt:lpstr>
      <vt:lpstr>Functional Testing</vt:lpstr>
      <vt:lpstr>Slide 14</vt:lpstr>
      <vt:lpstr>Boundary Value Analysis</vt:lpstr>
      <vt:lpstr>Boundary Value Analysis</vt:lpstr>
      <vt:lpstr>Robustness Testing</vt:lpstr>
      <vt:lpstr>Robustness Testing</vt:lpstr>
      <vt:lpstr>Worst case Testing</vt:lpstr>
      <vt:lpstr>Worst case Testing</vt:lpstr>
      <vt:lpstr>Equivalence Class Testing</vt:lpstr>
      <vt:lpstr>Examples - Equivalence Class Testing</vt:lpstr>
      <vt:lpstr>Decision Table based testing</vt:lpstr>
      <vt:lpstr>Test Case design</vt:lpstr>
      <vt:lpstr>Flow Graph Testing</vt:lpstr>
      <vt:lpstr>Cyclomatic Complexity</vt:lpstr>
      <vt:lpstr>Cyclomatic Complexity</vt:lpstr>
      <vt:lpstr>Data Flow Testing</vt:lpstr>
      <vt:lpstr>Mutation Testing</vt:lpstr>
      <vt:lpstr>Levels of Testing</vt:lpstr>
      <vt:lpstr>Unit Testing</vt:lpstr>
      <vt:lpstr>Integration Testing</vt:lpstr>
      <vt:lpstr>System Testing</vt:lpstr>
      <vt:lpstr>Validation Testing</vt:lpstr>
      <vt:lpstr>Debugging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2013-04-04T13:40:29Z</dcterms:created>
  <dcterms:modified xsi:type="dcterms:W3CDTF">2018-04-17T07:12:12Z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