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9" r:id="rId5"/>
    <p:sldId id="257" r:id="rId6"/>
    <p:sldId id="263" r:id="rId7"/>
    <p:sldId id="264" r:id="rId8"/>
    <p:sldId id="258" r:id="rId9"/>
    <p:sldId id="260" r:id="rId10"/>
    <p:sldId id="265" r:id="rId11"/>
    <p:sldId id="266" r:id="rId12"/>
    <p:sldId id="267" r:id="rId13"/>
    <p:sldId id="268"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1B68501-CB26-4560-952F-7A1A73250305}" type="datetimeFigureOut">
              <a:rPr lang="en-US" smtClean="0"/>
              <a:pPr/>
              <a:t>11/5/2018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098C0B-E70E-4D04-9A7F-EE61D5D58E57}"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1B68501-CB26-4560-952F-7A1A73250305}" type="datetimeFigureOut">
              <a:rPr lang="en-US" smtClean="0"/>
              <a:pPr/>
              <a:t>11/5/2018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098C0B-E70E-4D04-9A7F-EE61D5D58E5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1B68501-CB26-4560-952F-7A1A73250305}" type="datetimeFigureOut">
              <a:rPr lang="en-US" smtClean="0"/>
              <a:pPr/>
              <a:t>11/5/2018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098C0B-E70E-4D04-9A7F-EE61D5D58E57}"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1B68501-CB26-4560-952F-7A1A73250305}" type="datetimeFigureOut">
              <a:rPr lang="en-US" smtClean="0"/>
              <a:pPr/>
              <a:t>11/5/2018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098C0B-E70E-4D04-9A7F-EE61D5D58E57}"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B68501-CB26-4560-952F-7A1A73250305}" type="datetimeFigureOut">
              <a:rPr lang="en-US" smtClean="0"/>
              <a:pPr/>
              <a:t>11/5/2018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098C0B-E70E-4D04-9A7F-EE61D5D58E57}"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1B68501-CB26-4560-952F-7A1A73250305}" type="datetimeFigureOut">
              <a:rPr lang="en-US" smtClean="0"/>
              <a:pPr/>
              <a:t>11/5/2018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098C0B-E70E-4D04-9A7F-EE61D5D58E57}"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1B68501-CB26-4560-952F-7A1A73250305}" type="datetimeFigureOut">
              <a:rPr lang="en-US" smtClean="0"/>
              <a:pPr/>
              <a:t>11/5/2018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F098C0B-E70E-4D04-9A7F-EE61D5D58E57}"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1B68501-CB26-4560-952F-7A1A73250305}" type="datetimeFigureOut">
              <a:rPr lang="en-US" smtClean="0"/>
              <a:pPr/>
              <a:t>11/5/2018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F098C0B-E70E-4D04-9A7F-EE61D5D58E57}"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B68501-CB26-4560-952F-7A1A73250305}" type="datetimeFigureOut">
              <a:rPr lang="en-US" smtClean="0"/>
              <a:pPr/>
              <a:t>11/5/2018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F098C0B-E70E-4D04-9A7F-EE61D5D58E5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B68501-CB26-4560-952F-7A1A73250305}" type="datetimeFigureOut">
              <a:rPr lang="en-US" smtClean="0"/>
              <a:pPr/>
              <a:t>11/5/2018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098C0B-E70E-4D04-9A7F-EE61D5D58E57}"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B68501-CB26-4560-952F-7A1A73250305}" type="datetimeFigureOut">
              <a:rPr lang="en-US" smtClean="0"/>
              <a:pPr/>
              <a:t>11/5/2018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098C0B-E70E-4D04-9A7F-EE61D5D58E57}"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68501-CB26-4560-952F-7A1A73250305}" type="datetimeFigureOut">
              <a:rPr lang="en-US" smtClean="0"/>
              <a:pPr/>
              <a:t>11/5/2018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098C0B-E70E-4D04-9A7F-EE61D5D58E57}"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0070C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Engineering</a:t>
            </a:r>
            <a:endParaRPr lang="en-GB" dirty="0"/>
          </a:p>
        </p:txBody>
      </p:sp>
      <p:sp>
        <p:nvSpPr>
          <p:cNvPr id="3" name="Subtitle 2"/>
          <p:cNvSpPr>
            <a:spLocks noGrp="1"/>
          </p:cNvSpPr>
          <p:nvPr>
            <p:ph type="subTitle" idx="1"/>
          </p:nvPr>
        </p:nvSpPr>
        <p:spPr/>
        <p:txBody>
          <a:bodyPr>
            <a:normAutofit/>
          </a:bodyPr>
          <a:lstStyle/>
          <a:p>
            <a:r>
              <a:rPr lang="en-US" sz="4000" dirty="0" smtClean="0"/>
              <a:t>Size Factors</a:t>
            </a:r>
            <a:endParaRPr lang="en-GB"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5400" dirty="0" smtClean="0"/>
          </a:p>
          <a:p>
            <a:pPr marL="0" indent="0" algn="ctr">
              <a:buNone/>
            </a:pPr>
            <a:r>
              <a:rPr lang="en-GB" sz="5400" dirty="0" smtClean="0"/>
              <a:t>The size categories for software projects</a:t>
            </a:r>
            <a:endParaRPr lang="en-GB" sz="5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Small Projects</a:t>
            </a:r>
            <a:endParaRPr lang="en-GB" dirty="0"/>
          </a:p>
        </p:txBody>
      </p:sp>
      <p:sp>
        <p:nvSpPr>
          <p:cNvPr id="3" name="Content Placeholder 2"/>
          <p:cNvSpPr>
            <a:spLocks noGrp="1"/>
          </p:cNvSpPr>
          <p:nvPr>
            <p:ph idx="1"/>
          </p:nvPr>
        </p:nvSpPr>
        <p:spPr/>
        <p:txBody>
          <a:bodyPr>
            <a:normAutofit lnSpcReduction="10000"/>
          </a:bodyPr>
          <a:lstStyle/>
          <a:p>
            <a:pPr marL="0" indent="0" algn="just">
              <a:buNone/>
            </a:pPr>
            <a:r>
              <a:rPr lang="en-GB" dirty="0" smtClean="0"/>
              <a:t>A small project employs one programmer for 1 to 6 months and results in a product consuming 1000 to 2000 lines of source code. </a:t>
            </a:r>
          </a:p>
          <a:p>
            <a:pPr marL="0" indent="0">
              <a:buNone/>
            </a:pPr>
            <a:endParaRPr lang="en-US" dirty="0" smtClean="0"/>
          </a:p>
          <a:p>
            <a:pPr marL="0" indent="0" algn="just">
              <a:buNone/>
            </a:pPr>
            <a:r>
              <a:rPr lang="en-GB" dirty="0" smtClean="0">
                <a:solidFill>
                  <a:srgbClr val="C00000"/>
                </a:solidFill>
              </a:rPr>
              <a:t>Standardized techniques and notations, standardized documents and systematic project reviews should be used even on small projects, but the degree of formality will be much less than is required on larger projects. </a:t>
            </a:r>
            <a:endParaRPr lang="en-GB" dirty="0">
              <a:solidFill>
                <a:srgbClr val="C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Medium Size Projects</a:t>
            </a:r>
            <a:endParaRPr lang="en-GB" dirty="0"/>
          </a:p>
        </p:txBody>
      </p:sp>
      <p:sp>
        <p:nvSpPr>
          <p:cNvPr id="3" name="Content Placeholder 2"/>
          <p:cNvSpPr>
            <a:spLocks noGrp="1"/>
          </p:cNvSpPr>
          <p:nvPr>
            <p:ph idx="1"/>
          </p:nvPr>
        </p:nvSpPr>
        <p:spPr/>
        <p:txBody>
          <a:bodyPr/>
          <a:lstStyle/>
          <a:p>
            <a:pPr marL="0" indent="0">
              <a:buNone/>
            </a:pPr>
            <a:r>
              <a:rPr lang="en-GB" dirty="0" smtClean="0"/>
              <a:t>Development of medium-size programs requires interaction among programmers and communication with customers.</a:t>
            </a:r>
          </a:p>
          <a:p>
            <a:pPr marL="0" indent="0">
              <a:buNone/>
            </a:pPr>
            <a:endParaRPr lang="en-GB" dirty="0" smtClean="0"/>
          </a:p>
          <a:p>
            <a:pPr marL="0" indent="0">
              <a:buNone/>
            </a:pPr>
            <a:r>
              <a:rPr lang="en-GB" dirty="0" smtClean="0">
                <a:solidFill>
                  <a:srgbClr val="C00000"/>
                </a:solidFill>
              </a:rPr>
              <a:t>Thus, a certain degree of formality is required in planning, documents and project reviews. </a:t>
            </a:r>
            <a:endParaRPr lang="en-GB" dirty="0">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Large Projects</a:t>
            </a:r>
            <a:endParaRPr lang="en-GB"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GB" dirty="0" smtClean="0"/>
              <a:t>A large project requires 5 to 20 programmers for a period of 2 to 3 years and results in a system of 50,000 to 100,000 source statements, packaged in several subsystems. </a:t>
            </a:r>
          </a:p>
          <a:p>
            <a:pPr marL="0" indent="0" algn="just">
              <a:buNone/>
            </a:pPr>
            <a:r>
              <a:rPr lang="en-GB" dirty="0" smtClean="0">
                <a:solidFill>
                  <a:srgbClr val="C00000"/>
                </a:solidFill>
              </a:rPr>
              <a:t>A large program often has significant interactions with other programs and software systems. </a:t>
            </a:r>
          </a:p>
          <a:p>
            <a:pPr marL="0" indent="0" algn="just">
              <a:buNone/>
            </a:pPr>
            <a:r>
              <a:rPr lang="en-GB" b="1" i="1" dirty="0" smtClean="0"/>
              <a:t>Examples</a:t>
            </a:r>
            <a:r>
              <a:rPr lang="en-GB" dirty="0" smtClean="0"/>
              <a:t> of large programs include large compilers, small time sharing systems, data-base packages, graphics programs for data acquisition and display, and real-time control system</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Very Large Projects</a:t>
            </a:r>
            <a:endParaRPr lang="en-GB" dirty="0"/>
          </a:p>
        </p:txBody>
      </p:sp>
      <p:sp>
        <p:nvSpPr>
          <p:cNvPr id="3" name="Content Placeholder 2"/>
          <p:cNvSpPr>
            <a:spLocks noGrp="1"/>
          </p:cNvSpPr>
          <p:nvPr>
            <p:ph idx="1"/>
          </p:nvPr>
        </p:nvSpPr>
        <p:spPr>
          <a:xfrm>
            <a:off x="457200" y="1600200"/>
            <a:ext cx="8229600" cy="4876800"/>
          </a:xfrm>
        </p:spPr>
        <p:txBody>
          <a:bodyPr>
            <a:noAutofit/>
          </a:bodyPr>
          <a:lstStyle/>
          <a:p>
            <a:pPr marL="0" indent="0" algn="just">
              <a:buNone/>
            </a:pPr>
            <a:r>
              <a:rPr lang="en-GB" sz="2800" dirty="0" smtClean="0"/>
              <a:t>A very large projects requires 100 to 1000 programmers for a period of 4 to 5 years and results in a software system of 1 million source instructions.</a:t>
            </a:r>
          </a:p>
          <a:p>
            <a:pPr marL="0" indent="0" algn="just">
              <a:buNone/>
            </a:pPr>
            <a:r>
              <a:rPr lang="en-GB" sz="2800" dirty="0" smtClean="0">
                <a:solidFill>
                  <a:srgbClr val="C00000"/>
                </a:solidFill>
              </a:rPr>
              <a:t>A very large system generally consists of several major subsystems, each of which forms a large system. </a:t>
            </a:r>
          </a:p>
          <a:p>
            <a:pPr marL="0" indent="0" algn="just">
              <a:buNone/>
            </a:pPr>
            <a:r>
              <a:rPr lang="en-GB" sz="2800" dirty="0" smtClean="0">
                <a:solidFill>
                  <a:srgbClr val="7030A0"/>
                </a:solidFill>
              </a:rPr>
              <a:t>The subsystems typically have complex interactions with one another and with other separately developed systems. </a:t>
            </a:r>
          </a:p>
          <a:p>
            <a:pPr marL="0" indent="0" algn="just">
              <a:buNone/>
            </a:pPr>
            <a:r>
              <a:rPr lang="en-GB" sz="2800" dirty="0" smtClean="0"/>
              <a:t>Very large systems often involve real-time processing, telecommunications and multitasking</a:t>
            </a:r>
            <a:endParaRPr lang="en-GB"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Extremely Large Projects</a:t>
            </a:r>
            <a:endParaRPr lang="en-GB" dirty="0"/>
          </a:p>
        </p:txBody>
      </p:sp>
      <p:sp>
        <p:nvSpPr>
          <p:cNvPr id="3" name="Content Placeholder 2"/>
          <p:cNvSpPr>
            <a:spLocks noGrp="1"/>
          </p:cNvSpPr>
          <p:nvPr>
            <p:ph idx="1"/>
          </p:nvPr>
        </p:nvSpPr>
        <p:spPr>
          <a:xfrm>
            <a:off x="457200" y="1600200"/>
            <a:ext cx="8229600" cy="4876800"/>
          </a:xfrm>
        </p:spPr>
        <p:txBody>
          <a:bodyPr>
            <a:noAutofit/>
          </a:bodyPr>
          <a:lstStyle/>
          <a:p>
            <a:pPr marL="0" indent="0" algn="just">
              <a:buNone/>
            </a:pPr>
            <a:r>
              <a:rPr lang="en-GB" sz="2800" dirty="0" smtClean="0"/>
              <a:t>Extremely large systems consists of several very large subsystems and often involve real-time processing, telecommunications multitasking and distributed processing. </a:t>
            </a:r>
          </a:p>
          <a:p>
            <a:pPr marL="0" indent="0" algn="just">
              <a:buNone/>
            </a:pPr>
            <a:endParaRPr lang="en-GB" sz="2800" dirty="0" smtClean="0"/>
          </a:p>
          <a:p>
            <a:pPr marL="0" indent="0" algn="just">
              <a:buNone/>
            </a:pPr>
            <a:r>
              <a:rPr lang="en-GB" sz="2800" dirty="0" smtClean="0"/>
              <a:t>Such systems often have extremely high reliability requirements and involve life-and-death processor. </a:t>
            </a:r>
            <a:endParaRPr lang="en-GB"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GB" dirty="0" smtClean="0"/>
              <a:t>How Programmers Spend their time</a:t>
            </a:r>
            <a:endParaRPr lang="en-GB" dirty="0"/>
          </a:p>
        </p:txBody>
      </p:sp>
      <p:sp>
        <p:nvSpPr>
          <p:cNvPr id="3" name="Content Placeholder 2"/>
          <p:cNvSpPr>
            <a:spLocks noGrp="1"/>
          </p:cNvSpPr>
          <p:nvPr>
            <p:ph idx="1"/>
          </p:nvPr>
        </p:nvSpPr>
        <p:spPr>
          <a:xfrm>
            <a:off x="457200" y="1219200"/>
            <a:ext cx="8229600" cy="5410200"/>
          </a:xfrm>
        </p:spPr>
        <p:txBody>
          <a:bodyPr>
            <a:noAutofit/>
          </a:bodyPr>
          <a:lstStyle/>
          <a:p>
            <a:pPr marL="0" indent="0" algn="just">
              <a:buNone/>
            </a:pPr>
            <a:r>
              <a:rPr lang="en-GB" sz="2400" dirty="0" smtClean="0"/>
              <a:t>In 1964, </a:t>
            </a:r>
            <a:r>
              <a:rPr lang="en-GB" sz="2400" dirty="0" err="1" smtClean="0"/>
              <a:t>Bairdain</a:t>
            </a:r>
            <a:r>
              <a:rPr lang="en-GB" sz="2400" dirty="0" smtClean="0"/>
              <a:t> of Bell labs conducted a time and motion study of 70 programmers to determine how they spent their time. The results of that study are presented below:</a:t>
            </a:r>
          </a:p>
          <a:p>
            <a:pPr marL="0" indent="0" algn="just">
              <a:buNone/>
            </a:pPr>
            <a:r>
              <a:rPr lang="en-GB" sz="2400" dirty="0" smtClean="0"/>
              <a:t>Bell Labs Study (1964, 70 Programmers) </a:t>
            </a:r>
          </a:p>
          <a:p>
            <a:pPr marL="688975" lvl="1" indent="-288925" algn="just">
              <a:tabLst>
                <a:tab pos="854075" algn="l"/>
                <a:tab pos="5141913" algn="l"/>
              </a:tabLst>
            </a:pPr>
            <a:r>
              <a:rPr lang="en-US" sz="2400" dirty="0" smtClean="0"/>
              <a:t>Write programmers	13%</a:t>
            </a:r>
          </a:p>
          <a:p>
            <a:pPr marL="688975" lvl="1" indent="-288925" algn="just">
              <a:tabLst>
                <a:tab pos="854075" algn="l"/>
                <a:tab pos="5141913" algn="l"/>
              </a:tabLst>
            </a:pPr>
            <a:r>
              <a:rPr lang="en-US" sz="2400" dirty="0" smtClean="0">
                <a:solidFill>
                  <a:schemeClr val="accent2">
                    <a:lumMod val="75000"/>
                  </a:schemeClr>
                </a:solidFill>
              </a:rPr>
              <a:t>Reading programs &amp; manuals	16%</a:t>
            </a:r>
          </a:p>
          <a:p>
            <a:pPr marL="688975" lvl="1" indent="-288925" algn="just">
              <a:tabLst>
                <a:tab pos="854075" algn="l"/>
                <a:tab pos="5141913" algn="l"/>
              </a:tabLst>
            </a:pPr>
            <a:r>
              <a:rPr lang="en-US" sz="2400" dirty="0" smtClean="0"/>
              <a:t>Job communication	32%</a:t>
            </a:r>
          </a:p>
          <a:p>
            <a:pPr marL="688975" lvl="1" indent="-288925" algn="just">
              <a:tabLst>
                <a:tab pos="854075" algn="l"/>
                <a:tab pos="5141913" algn="l"/>
              </a:tabLst>
            </a:pPr>
            <a:r>
              <a:rPr lang="en-US" sz="2400" dirty="0" smtClean="0">
                <a:solidFill>
                  <a:schemeClr val="accent2">
                    <a:lumMod val="75000"/>
                  </a:schemeClr>
                </a:solidFill>
              </a:rPr>
              <a:t>Personal	13%</a:t>
            </a:r>
          </a:p>
          <a:p>
            <a:pPr marL="688975" lvl="1" indent="-288925" algn="just">
              <a:tabLst>
                <a:tab pos="854075" algn="l"/>
                <a:tab pos="5141913" algn="l"/>
              </a:tabLst>
            </a:pPr>
            <a:r>
              <a:rPr lang="en-US" sz="2400" dirty="0" smtClean="0"/>
              <a:t>Miscellaneous	15%</a:t>
            </a:r>
          </a:p>
          <a:p>
            <a:pPr marL="688975" lvl="1" indent="-288925" algn="just">
              <a:tabLst>
                <a:tab pos="854075" algn="l"/>
                <a:tab pos="5141913" algn="l"/>
              </a:tabLst>
            </a:pPr>
            <a:r>
              <a:rPr lang="en-US" sz="2400" dirty="0" smtClean="0">
                <a:solidFill>
                  <a:schemeClr val="accent2">
                    <a:lumMod val="75000"/>
                  </a:schemeClr>
                </a:solidFill>
              </a:rPr>
              <a:t>Training	6%</a:t>
            </a:r>
          </a:p>
          <a:p>
            <a:pPr marL="688975" lvl="1" indent="-288925" algn="just">
              <a:tabLst>
                <a:tab pos="854075" algn="l"/>
                <a:tab pos="5141913" algn="l"/>
              </a:tabLst>
            </a:pPr>
            <a:r>
              <a:rPr lang="en-US" sz="2400" dirty="0" smtClean="0"/>
              <a:t>Mail	5%</a:t>
            </a:r>
          </a:p>
          <a:p>
            <a:pPr marL="0" indent="0" algn="just">
              <a:buNone/>
            </a:pP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GB" dirty="0"/>
          </a:p>
        </p:txBody>
      </p:sp>
      <p:sp>
        <p:nvSpPr>
          <p:cNvPr id="3" name="Content Placeholder 2"/>
          <p:cNvSpPr>
            <a:spLocks noGrp="1"/>
          </p:cNvSpPr>
          <p:nvPr>
            <p:ph idx="1"/>
          </p:nvPr>
        </p:nvSpPr>
        <p:spPr/>
        <p:txBody>
          <a:bodyPr/>
          <a:lstStyle/>
          <a:p>
            <a:pPr marL="0" indent="0" algn="ctr">
              <a:buNone/>
            </a:pPr>
            <a:r>
              <a:rPr lang="en-GB" dirty="0" smtClean="0">
                <a:solidFill>
                  <a:srgbClr val="7030A0"/>
                </a:solidFill>
              </a:rPr>
              <a:t>Software quality is a primary concern of software engineers. </a:t>
            </a:r>
          </a:p>
          <a:p>
            <a:pPr marL="0" indent="0" algn="ctr">
              <a:buNone/>
            </a:pPr>
            <a:endParaRPr lang="en-US" dirty="0" smtClean="0"/>
          </a:p>
          <a:p>
            <a:pPr marL="0" indent="0" algn="ctr">
              <a:buNone/>
            </a:pPr>
            <a:r>
              <a:rPr lang="en-US" dirty="0" smtClean="0">
                <a:solidFill>
                  <a:srgbClr val="FF0000"/>
                </a:solidFill>
              </a:rPr>
              <a:t>Software quality attributes are the primary concern to maintain the software quality.</a:t>
            </a:r>
          </a:p>
          <a:p>
            <a:pPr marL="0" indent="0" algn="ctr">
              <a:buNone/>
            </a:pPr>
            <a:endParaRPr lang="en-US" dirty="0" smtClean="0"/>
          </a:p>
          <a:p>
            <a:pPr marL="0" indent="0" algn="ctr">
              <a:buNone/>
            </a:pPr>
            <a:r>
              <a:rPr lang="en-US" dirty="0" smtClean="0">
                <a:solidFill>
                  <a:srgbClr val="0070C0"/>
                </a:solidFill>
              </a:rPr>
              <a:t>Software product should be efficient – but only as appropriate for the particular </a:t>
            </a:r>
            <a:r>
              <a:rPr lang="en-US" dirty="0" smtClean="0">
                <a:solidFill>
                  <a:srgbClr val="0070C0"/>
                </a:solidFill>
              </a:rPr>
              <a:t>application.</a:t>
            </a:r>
            <a:endParaRPr lang="en-GB" dirty="0" smtClean="0">
              <a:solidFill>
                <a:srgbClr val="0070C0"/>
              </a:solidFill>
            </a:endParaRPr>
          </a:p>
          <a:p>
            <a:pPr marL="0" indent="0" algn="ctr">
              <a:buNone/>
            </a:pP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lgn="ctr">
              <a:lnSpc>
                <a:spcPct val="150000"/>
              </a:lnSpc>
              <a:buNone/>
            </a:pPr>
            <a:r>
              <a:rPr lang="en-GB" b="1" dirty="0" smtClean="0"/>
              <a:t>Finally</a:t>
            </a:r>
            <a:r>
              <a:rPr lang="en-GB" dirty="0" smtClean="0"/>
              <a:t>, </a:t>
            </a:r>
            <a:br>
              <a:rPr lang="en-GB" dirty="0" smtClean="0"/>
            </a:br>
            <a:r>
              <a:rPr lang="en-GB" dirty="0" smtClean="0"/>
              <a:t>a software product must be </a:t>
            </a:r>
            <a:br>
              <a:rPr lang="en-GB" dirty="0" smtClean="0"/>
            </a:br>
            <a:r>
              <a:rPr lang="en-GB" b="1" dirty="0" smtClean="0">
                <a:solidFill>
                  <a:srgbClr val="C00000"/>
                </a:solidFill>
              </a:rPr>
              <a:t>cost-effective</a:t>
            </a:r>
            <a:r>
              <a:rPr lang="en-GB" dirty="0" smtClean="0">
                <a:solidFill>
                  <a:srgbClr val="C00000"/>
                </a:solidFill>
              </a:rPr>
              <a:t> </a:t>
            </a:r>
            <a:br>
              <a:rPr lang="en-GB" dirty="0" smtClean="0">
                <a:solidFill>
                  <a:srgbClr val="C00000"/>
                </a:solidFill>
              </a:rPr>
            </a:br>
            <a:r>
              <a:rPr lang="en-GB" b="1" dirty="0" smtClean="0">
                <a:solidFill>
                  <a:srgbClr val="C00000"/>
                </a:solidFill>
              </a:rPr>
              <a:t>in</a:t>
            </a:r>
            <a:r>
              <a:rPr lang="en-GB" dirty="0" smtClean="0"/>
              <a:t> development, </a:t>
            </a:r>
            <a:br>
              <a:rPr lang="en-GB" dirty="0" smtClean="0"/>
            </a:br>
            <a:r>
              <a:rPr lang="en-GB" b="1" dirty="0" smtClean="0">
                <a:solidFill>
                  <a:srgbClr val="C00000"/>
                </a:solidFill>
              </a:rPr>
              <a:t>in</a:t>
            </a:r>
            <a:r>
              <a:rPr lang="en-GB" dirty="0" smtClean="0"/>
              <a:t> maintenance and </a:t>
            </a:r>
            <a:br>
              <a:rPr lang="en-GB" dirty="0" smtClean="0"/>
            </a:br>
            <a:r>
              <a:rPr lang="en-GB" b="1" dirty="0" smtClean="0">
                <a:solidFill>
                  <a:srgbClr val="C00000"/>
                </a:solidFill>
              </a:rPr>
              <a:t>in</a:t>
            </a:r>
            <a:r>
              <a:rPr lang="en-GB" dirty="0" smtClean="0"/>
              <a:t> use.</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rgbClr val="0070C0"/>
                </a:solidFill>
              </a:rPr>
              <a:t>Why software cost increases but not hardware</a:t>
            </a:r>
            <a:endParaRPr lang="en-GB" dirty="0">
              <a:solidFill>
                <a:srgbClr val="0070C0"/>
              </a:solidFill>
            </a:endParaRPr>
          </a:p>
        </p:txBody>
      </p:sp>
      <p:sp>
        <p:nvSpPr>
          <p:cNvPr id="3" name="Content Placeholder 2"/>
          <p:cNvSpPr>
            <a:spLocks noGrp="1"/>
          </p:cNvSpPr>
          <p:nvPr>
            <p:ph idx="1"/>
          </p:nvPr>
        </p:nvSpPr>
        <p:spPr/>
        <p:txBody>
          <a:bodyPr/>
          <a:lstStyle/>
          <a:p>
            <a:pPr marL="0" indent="0" algn="just">
              <a:buNone/>
            </a:pPr>
            <a:r>
              <a:rPr lang="en-GB" dirty="0" smtClean="0"/>
              <a:t>Transistors, integrated circuits and VLSI have resulted in dramatic </a:t>
            </a:r>
            <a:r>
              <a:rPr lang="en-GB" b="1" i="1" dirty="0" smtClean="0"/>
              <a:t>decreases</a:t>
            </a:r>
            <a:r>
              <a:rPr lang="en-GB" dirty="0" smtClean="0"/>
              <a:t> in hardware costs. </a:t>
            </a:r>
          </a:p>
          <a:p>
            <a:pPr marL="0" indent="0" algn="just">
              <a:buNone/>
            </a:pPr>
            <a:r>
              <a:rPr lang="en-GB" dirty="0" smtClean="0"/>
              <a:t>On the other hand, software is labour-intensive and personal costs are constantly increasing. </a:t>
            </a:r>
          </a:p>
          <a:p>
            <a:pPr marL="0" indent="0" algn="just">
              <a:buNone/>
            </a:pPr>
            <a:r>
              <a:rPr lang="en-GB" dirty="0" smtClean="0"/>
              <a:t>Similarly software maintenance is an increasing portion of software cost because with passing time more software accumulates.</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Introduction</a:t>
            </a:r>
            <a:endParaRPr lang="en-GB"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pPr algn="just"/>
            <a:r>
              <a:rPr lang="en-GB" dirty="0" smtClean="0"/>
              <a:t>In this section, the level of effort devoted to software development and maintenance is discussed; </a:t>
            </a:r>
          </a:p>
          <a:p>
            <a:pPr lvl="1" algn="just"/>
            <a:r>
              <a:rPr lang="en-GB" dirty="0"/>
              <a:t>T</a:t>
            </a:r>
            <a:r>
              <a:rPr lang="en-GB" dirty="0" smtClean="0"/>
              <a:t>he distribution of effort among activities is presented, and</a:t>
            </a:r>
          </a:p>
          <a:p>
            <a:pPr lvl="1" algn="just"/>
            <a:r>
              <a:rPr lang="en-GB" dirty="0"/>
              <a:t>T</a:t>
            </a:r>
            <a:r>
              <a:rPr lang="en-GB" dirty="0" smtClean="0"/>
              <a:t>he size categories for software projects are described. </a:t>
            </a:r>
          </a:p>
          <a:p>
            <a:pPr algn="just"/>
            <a:r>
              <a:rPr lang="en-GB" dirty="0" smtClean="0"/>
              <a:t>The results reported here summarize many different software projects from many different organisations, and they should be viewed only in the statistical sense.</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Some size factors</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The distribution of effort among activities is presented</a:t>
            </a:r>
          </a:p>
          <a:p>
            <a:pPr lvl="1"/>
            <a:r>
              <a:rPr lang="en-GB" sz="2600" dirty="0" smtClean="0">
                <a:solidFill>
                  <a:srgbClr val="C00000"/>
                </a:solidFill>
              </a:rPr>
              <a:t>Total effort Devoted to software</a:t>
            </a:r>
          </a:p>
          <a:p>
            <a:pPr lvl="1"/>
            <a:r>
              <a:rPr lang="en-GB" sz="2600" dirty="0" smtClean="0">
                <a:solidFill>
                  <a:srgbClr val="C00000"/>
                </a:solidFill>
              </a:rPr>
              <a:t>Distribution of Effort</a:t>
            </a:r>
          </a:p>
          <a:p>
            <a:r>
              <a:rPr lang="en-GB" dirty="0" smtClean="0"/>
              <a:t>The size categories for software projects</a:t>
            </a:r>
          </a:p>
          <a:p>
            <a:pPr lvl="1"/>
            <a:r>
              <a:rPr lang="en-GB" sz="2600" dirty="0" smtClean="0">
                <a:solidFill>
                  <a:srgbClr val="C00000"/>
                </a:solidFill>
              </a:rPr>
              <a:t>Project size categories</a:t>
            </a:r>
          </a:p>
          <a:p>
            <a:pPr lvl="2"/>
            <a:r>
              <a:rPr lang="en-US" dirty="0" smtClean="0"/>
              <a:t>Trivial Projects</a:t>
            </a:r>
          </a:p>
          <a:p>
            <a:pPr lvl="2"/>
            <a:r>
              <a:rPr lang="en-US" dirty="0" smtClean="0"/>
              <a:t>Small size Projects</a:t>
            </a:r>
          </a:p>
          <a:p>
            <a:pPr lvl="2"/>
            <a:r>
              <a:rPr lang="en-US" dirty="0" smtClean="0"/>
              <a:t>Medium size Projects</a:t>
            </a:r>
          </a:p>
          <a:p>
            <a:pPr lvl="2"/>
            <a:r>
              <a:rPr lang="en-US" dirty="0" smtClean="0"/>
              <a:t>Large Projects</a:t>
            </a:r>
          </a:p>
          <a:p>
            <a:pPr lvl="2"/>
            <a:r>
              <a:rPr lang="en-US" dirty="0" smtClean="0"/>
              <a:t>Very Large Projects</a:t>
            </a:r>
          </a:p>
          <a:p>
            <a:pPr lvl="2"/>
            <a:r>
              <a:rPr lang="en-US" dirty="0" smtClean="0"/>
              <a:t>Extremely Large Projects</a:t>
            </a:r>
          </a:p>
          <a:p>
            <a:pPr lvl="1"/>
            <a:r>
              <a:rPr lang="en-GB" dirty="0" smtClean="0">
                <a:solidFill>
                  <a:srgbClr val="C00000"/>
                </a:solidFill>
              </a:rPr>
              <a:t>How Programmers Spend their time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5400" dirty="0" smtClean="0"/>
          </a:p>
          <a:p>
            <a:pPr marL="0" indent="0" algn="ctr">
              <a:buNone/>
            </a:pPr>
            <a:r>
              <a:rPr lang="en-GB" sz="5400" dirty="0" smtClean="0"/>
              <a:t>The distribution of effort among activities</a:t>
            </a:r>
            <a:endParaRPr lang="en-GB" sz="5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Total Effort devoted to software</a:t>
            </a:r>
            <a:endParaRPr lang="en-GB" dirty="0"/>
          </a:p>
        </p:txBody>
      </p:sp>
      <p:sp>
        <p:nvSpPr>
          <p:cNvPr id="3" name="Content Placeholder 2"/>
          <p:cNvSpPr>
            <a:spLocks noGrp="1"/>
          </p:cNvSpPr>
          <p:nvPr>
            <p:ph idx="1"/>
          </p:nvPr>
        </p:nvSpPr>
        <p:spPr/>
        <p:txBody>
          <a:bodyPr>
            <a:normAutofit/>
          </a:bodyPr>
          <a:lstStyle/>
          <a:p>
            <a:pPr marL="0" indent="0" algn="just">
              <a:buNone/>
            </a:pPr>
            <a:r>
              <a:rPr lang="en-GB" sz="2400" dirty="0" smtClean="0"/>
              <a:t>Current demand for software technologists exceeds the available supply and it is estimated that demand will exceed supply by 750,000 to 2,000,000 people in the future.</a:t>
            </a:r>
          </a:p>
          <a:p>
            <a:pPr marL="0" indent="0" algn="just">
              <a:buNone/>
            </a:pPr>
            <a:r>
              <a:rPr lang="en-GB" sz="2400" dirty="0" smtClean="0"/>
              <a:t>Thus, a major goal of software engineering is to provide tools and techniques to increase the productivity of the available software engineers.</a:t>
            </a:r>
          </a:p>
          <a:p>
            <a:pPr marL="0" indent="0" algn="just">
              <a:buNone/>
            </a:pPr>
            <a:r>
              <a:rPr lang="en-US" sz="2400" dirty="0" smtClean="0"/>
              <a:t>From 1960 to 1980 the ratio of expenditure was totally converted from </a:t>
            </a:r>
            <a:r>
              <a:rPr lang="en-US" sz="2800" b="1" dirty="0" smtClean="0">
                <a:effectLst>
                  <a:outerShdw blurRad="38100" dist="38100" dir="2700000" algn="tl">
                    <a:srgbClr val="000000">
                      <a:alpha val="43137"/>
                    </a:srgbClr>
                  </a:outerShdw>
                </a:effectLst>
              </a:rPr>
              <a:t>80%</a:t>
            </a:r>
            <a:r>
              <a:rPr lang="en-US" sz="2400" b="1" dirty="0" smtClean="0">
                <a:effectLst>
                  <a:outerShdw blurRad="38100" dist="38100" dir="2700000" algn="tl">
                    <a:srgbClr val="000000">
                      <a:alpha val="43137"/>
                    </a:srgbClr>
                  </a:outerShdw>
                </a:effectLst>
              </a:rPr>
              <a:t> hardware Vs </a:t>
            </a:r>
            <a:r>
              <a:rPr lang="en-US" sz="2800" b="1" dirty="0" smtClean="0">
                <a:effectLst>
                  <a:outerShdw blurRad="38100" dist="38100" dir="2700000" algn="tl">
                    <a:srgbClr val="000000">
                      <a:alpha val="43137"/>
                    </a:srgbClr>
                  </a:outerShdw>
                </a:effectLst>
              </a:rPr>
              <a:t>20%</a:t>
            </a:r>
            <a:r>
              <a:rPr lang="en-US" sz="2400" b="1" dirty="0" smtClean="0">
                <a:effectLst>
                  <a:outerShdw blurRad="38100" dist="38100" dir="2700000" algn="tl">
                    <a:srgbClr val="000000">
                      <a:alpha val="43137"/>
                    </a:srgbClr>
                  </a:outerShdw>
                </a:effectLst>
              </a:rPr>
              <a:t> Software cost</a:t>
            </a:r>
            <a:r>
              <a:rPr lang="en-US" sz="2400" dirty="0" smtClean="0"/>
              <a:t> to </a:t>
            </a:r>
            <a:r>
              <a:rPr lang="en-US" sz="2800" b="1" u="sng" dirty="0" smtClean="0"/>
              <a:t>20% </a:t>
            </a:r>
            <a:r>
              <a:rPr lang="en-US" sz="2400" b="1" u="sng" dirty="0" smtClean="0"/>
              <a:t>hardware Vs </a:t>
            </a:r>
            <a:r>
              <a:rPr lang="en-US" sz="2800" b="1" u="sng" dirty="0" smtClean="0"/>
              <a:t>80%</a:t>
            </a:r>
            <a:r>
              <a:rPr lang="en-US" sz="2400" b="1" u="sng" dirty="0" smtClean="0"/>
              <a:t> software</a:t>
            </a:r>
            <a:r>
              <a:rPr lang="en-US" sz="2400" dirty="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Distribution Effort</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The typical lifespan for a software product is 1 to 3 years in development and 5 to 15 years in use-(maintenance). </a:t>
            </a:r>
          </a:p>
          <a:p>
            <a:pPr marL="0" indent="0" algn="just">
              <a:buNone/>
            </a:pPr>
            <a:r>
              <a:rPr lang="en-GB" dirty="0" smtClean="0"/>
              <a:t>The distribution of effort between development and maintenance has been variously reported as </a:t>
            </a:r>
            <a:r>
              <a:rPr lang="en-GB" dirty="0" smtClean="0">
                <a:solidFill>
                  <a:srgbClr val="FF0000"/>
                </a:solidFill>
              </a:rPr>
              <a:t>40/60</a:t>
            </a:r>
            <a:r>
              <a:rPr lang="en-GB" dirty="0" smtClean="0"/>
              <a:t>, </a:t>
            </a:r>
            <a:r>
              <a:rPr lang="en-GB" dirty="0" smtClean="0">
                <a:solidFill>
                  <a:srgbClr val="FF0000"/>
                </a:solidFill>
              </a:rPr>
              <a:t>30/70</a:t>
            </a:r>
            <a:r>
              <a:rPr lang="en-GB" dirty="0" smtClean="0"/>
              <a:t> and even </a:t>
            </a:r>
            <a:r>
              <a:rPr lang="en-GB" dirty="0" smtClean="0">
                <a:solidFill>
                  <a:srgbClr val="FF0000"/>
                </a:solidFill>
              </a:rPr>
              <a:t>10/90</a:t>
            </a:r>
            <a:r>
              <a:rPr lang="en-GB" dirty="0" smtClean="0"/>
              <a:t>. </a:t>
            </a:r>
          </a:p>
          <a:p>
            <a:pPr marL="0" indent="0" algn="just">
              <a:buNone/>
            </a:pPr>
            <a:r>
              <a:rPr lang="en-GB" dirty="0" smtClean="0"/>
              <a:t>This is not surprising when it is understood that maintenance comprises all activities following initial release of a software product. </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181</TotalTime>
  <Words>710</Words>
  <Application>Microsoft Office PowerPoint</Application>
  <PresentationFormat>On-screen Show (4:3)</PresentationFormat>
  <Paragraphs>73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Software Engineering</vt:lpstr>
      <vt:lpstr>Slide 2</vt:lpstr>
      <vt:lpstr>Slide 3</vt:lpstr>
      <vt:lpstr>Why software cost increases but not hardware</vt:lpstr>
      <vt:lpstr>Introduction</vt:lpstr>
      <vt:lpstr>Some size factors</vt:lpstr>
      <vt:lpstr>Slide 7</vt:lpstr>
      <vt:lpstr>Total Effort devoted to software</vt:lpstr>
      <vt:lpstr>Distribution Effort</vt:lpstr>
      <vt:lpstr>Slide 10</vt:lpstr>
      <vt:lpstr>Small Projects</vt:lpstr>
      <vt:lpstr>Medium Size Projects</vt:lpstr>
      <vt:lpstr>Large Projects</vt:lpstr>
      <vt:lpstr>Very Large Projects</vt:lpstr>
      <vt:lpstr>Extremely Large Projects</vt:lpstr>
      <vt:lpstr>How Programmers Spend their time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Nitin Deepak</dc:creator>
  <cp:lastModifiedBy>Nitin Deepak</cp:lastModifiedBy>
  <cp:revision>30</cp:revision>
  <dcterms:created xsi:type="dcterms:W3CDTF">2018-10-28T16:13:30Z</dcterms:created>
  <dcterms:modified xsi:type="dcterms:W3CDTF">2018-11-05T17:58:24Z</dcterms:modified>
</cp:coreProperties>
</file>