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358" r:id="rId3"/>
    <p:sldId id="261" r:id="rId4"/>
    <p:sldId id="359" r:id="rId5"/>
    <p:sldId id="360" r:id="rId6"/>
    <p:sldId id="292" r:id="rId7"/>
    <p:sldId id="361" r:id="rId8"/>
    <p:sldId id="362" r:id="rId9"/>
    <p:sldId id="363" r:id="rId10"/>
    <p:sldId id="364" r:id="rId11"/>
    <p:sldId id="366" r:id="rId12"/>
    <p:sldId id="367" r:id="rId13"/>
    <p:sldId id="368" r:id="rId14"/>
    <p:sldId id="369" r:id="rId15"/>
    <p:sldId id="370" r:id="rId16"/>
    <p:sldId id="371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9F"/>
    <a:srgbClr val="DBE8F3"/>
    <a:srgbClr val="FAFDDD"/>
    <a:srgbClr val="2A8AD6"/>
    <a:srgbClr val="95AECC"/>
    <a:srgbClr val="C0D8EA"/>
    <a:srgbClr val="A1C5E0"/>
    <a:srgbClr val="BCBEC0"/>
    <a:srgbClr val="FBC8A9"/>
    <a:srgbClr val="F9E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howGuides="1">
      <p:cViewPr varScale="1">
        <p:scale>
          <a:sx n="68" d="100"/>
          <a:sy n="68" d="100"/>
        </p:scale>
        <p:origin x="424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Cost optimization using SGD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visualization!$E$4:$E$5</c:f>
              <c:strCache>
                <c:ptCount val="2"/>
                <c:pt idx="1">
                  <c:v>RMSE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visualization!$D$6:$D$117</c:f>
              <c:numCache>
                <c:formatCode>General</c:formatCode>
                <c:ptCount val="11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6691</c:v>
                </c:pt>
              </c:numCache>
            </c:numRef>
          </c:xVal>
          <c:yVal>
            <c:numRef>
              <c:f>visualization!$E$6:$E$117</c:f>
              <c:numCache>
                <c:formatCode>0.0</c:formatCode>
                <c:ptCount val="112"/>
                <c:pt idx="0">
                  <c:v>69.173839310644226</c:v>
                </c:pt>
                <c:pt idx="1">
                  <c:v>26.86359161616268</c:v>
                </c:pt>
                <c:pt idx="2">
                  <c:v>18.08317624577159</c:v>
                </c:pt>
                <c:pt idx="3">
                  <c:v>12.172656129082089</c:v>
                </c:pt>
                <c:pt idx="4">
                  <c:v>8.1940006126704201</c:v>
                </c:pt>
                <c:pt idx="5">
                  <c:v>5.5157761238349376</c:v>
                </c:pt>
                <c:pt idx="6">
                  <c:v>3.7129343389627762</c:v>
                </c:pt>
                <c:pt idx="7">
                  <c:v>2.4993547772683651</c:v>
                </c:pt>
                <c:pt idx="8">
                  <c:v>1.6824359744535777</c:v>
                </c:pt>
                <c:pt idx="9">
                  <c:v>1.1325286165373563</c:v>
                </c:pt>
                <c:pt idx="10">
                  <c:v>0.76235951129873447</c:v>
                </c:pt>
                <c:pt idx="11">
                  <c:v>0.51318087329660111</c:v>
                </c:pt>
                <c:pt idx="12">
                  <c:v>0.34544674108994927</c:v>
                </c:pt>
                <c:pt idx="13">
                  <c:v>0.23253682500535666</c:v>
                </c:pt>
                <c:pt idx="14">
                  <c:v>0.19990792086958678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38-4780-8040-9D353B88D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759008"/>
        <c:axId val="855576320"/>
      </c:scatterChart>
      <c:valAx>
        <c:axId val="73675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accent1">
                        <a:lumMod val="75000"/>
                      </a:schemeClr>
                    </a:solidFill>
                  </a:rPr>
                  <a:t>#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5576320"/>
        <c:crosses val="autoZero"/>
        <c:crossBetween val="midCat"/>
        <c:majorUnit val="500"/>
      </c:valAx>
      <c:valAx>
        <c:axId val="85557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accent1">
                        <a:lumMod val="75000"/>
                      </a:schemeClr>
                    </a:solidFill>
                  </a:rPr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759008"/>
        <c:crosses val="autoZero"/>
        <c:crossBetween val="midCat"/>
      </c:valAx>
      <c:spPr>
        <a:solidFill>
          <a:srgbClr val="FBFFCB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5365-5434-4836-AA3E-606EA48D9B15}" type="doc">
      <dgm:prSet loTypeId="urn:microsoft.com/office/officeart/2005/8/layout/venn2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0B43CB5-6DFC-45B8-86D8-1C4920DF8EE0}">
      <dgm:prSet phldrT="[Text]"/>
      <dgm:spPr/>
      <dgm:t>
        <a:bodyPr/>
        <a:lstStyle/>
        <a:p>
          <a:r>
            <a:rPr lang="en-US"/>
            <a:t>Artificial Intelligence</a:t>
          </a:r>
          <a:endParaRPr lang="en-US" dirty="0"/>
        </a:p>
      </dgm:t>
    </dgm:pt>
    <dgm:pt modelId="{C90908C1-DF0D-4B9F-950D-C3C08CEB53BD}" type="parTrans" cxnId="{1641E5A5-DF98-4AAB-B563-0424E1FA5C09}">
      <dgm:prSet/>
      <dgm:spPr/>
      <dgm:t>
        <a:bodyPr/>
        <a:lstStyle/>
        <a:p>
          <a:endParaRPr lang="en-US"/>
        </a:p>
      </dgm:t>
    </dgm:pt>
    <dgm:pt modelId="{3879DC4D-720B-4D8D-82DC-27FC5CCF1604}" type="sibTrans" cxnId="{1641E5A5-DF98-4AAB-B563-0424E1FA5C09}">
      <dgm:prSet/>
      <dgm:spPr/>
      <dgm:t>
        <a:bodyPr/>
        <a:lstStyle/>
        <a:p>
          <a:endParaRPr lang="en-US"/>
        </a:p>
      </dgm:t>
    </dgm:pt>
    <dgm:pt modelId="{97D9CD7F-969E-47A9-9B5F-4A20E0D07B90}">
      <dgm:prSet phldrT="[Text]"/>
      <dgm:spPr>
        <a:ln>
          <a:noFill/>
        </a:ln>
      </dgm:spPr>
      <dgm:t>
        <a:bodyPr/>
        <a:lstStyle/>
        <a:p>
          <a:r>
            <a:rPr lang="en-US" dirty="0"/>
            <a:t>Machine Learning</a:t>
          </a:r>
        </a:p>
      </dgm:t>
    </dgm:pt>
    <dgm:pt modelId="{F6AA563E-FA06-4D0C-BF2E-C991E7E83C3A}" type="parTrans" cxnId="{4B3DEE72-894A-4E0F-8221-48DBABD5EE50}">
      <dgm:prSet/>
      <dgm:spPr/>
      <dgm:t>
        <a:bodyPr/>
        <a:lstStyle/>
        <a:p>
          <a:endParaRPr lang="en-US"/>
        </a:p>
      </dgm:t>
    </dgm:pt>
    <dgm:pt modelId="{FFC6AB13-057A-4712-B8D0-FFBB5FBBC903}" type="sibTrans" cxnId="{4B3DEE72-894A-4E0F-8221-48DBABD5EE50}">
      <dgm:prSet/>
      <dgm:spPr/>
      <dgm:t>
        <a:bodyPr/>
        <a:lstStyle/>
        <a:p>
          <a:endParaRPr lang="en-US"/>
        </a:p>
      </dgm:t>
    </dgm:pt>
    <dgm:pt modelId="{0A4A1B02-15F2-4318-9423-0C38EF6BBA06}">
      <dgm:prSet phldrT="[Text]"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Deep Learning</a:t>
          </a:r>
        </a:p>
      </dgm:t>
    </dgm:pt>
    <dgm:pt modelId="{5F764EA2-005E-4982-B9D3-827655558F2A}" type="sibTrans" cxnId="{7F0980CD-6B84-440B-958C-5763BEAC98E4}">
      <dgm:prSet/>
      <dgm:spPr/>
      <dgm:t>
        <a:bodyPr/>
        <a:lstStyle/>
        <a:p>
          <a:endParaRPr lang="en-US"/>
        </a:p>
      </dgm:t>
    </dgm:pt>
    <dgm:pt modelId="{71C13678-C9A3-4219-8569-4A8F1DFE1812}" type="parTrans" cxnId="{7F0980CD-6B84-440B-958C-5763BEAC98E4}">
      <dgm:prSet/>
      <dgm:spPr/>
      <dgm:t>
        <a:bodyPr/>
        <a:lstStyle/>
        <a:p>
          <a:endParaRPr lang="en-US"/>
        </a:p>
      </dgm:t>
    </dgm:pt>
    <dgm:pt modelId="{29C10998-7234-42B7-8315-33C0EAEE2971}" type="pres">
      <dgm:prSet presAssocID="{F8685365-5434-4836-AA3E-606EA48D9B15}" presName="Name0" presStyleCnt="0">
        <dgm:presLayoutVars>
          <dgm:chMax val="7"/>
          <dgm:resizeHandles val="exact"/>
        </dgm:presLayoutVars>
      </dgm:prSet>
      <dgm:spPr/>
    </dgm:pt>
    <dgm:pt modelId="{9C112D6A-AE68-4687-BF9F-B3E0C0E75195}" type="pres">
      <dgm:prSet presAssocID="{F8685365-5434-4836-AA3E-606EA48D9B15}" presName="comp1" presStyleCnt="0"/>
      <dgm:spPr/>
    </dgm:pt>
    <dgm:pt modelId="{42B2E427-AAF4-4BEB-9042-7436A80E7AEE}" type="pres">
      <dgm:prSet presAssocID="{F8685365-5434-4836-AA3E-606EA48D9B15}" presName="circle1" presStyleLbl="node1" presStyleIdx="0" presStyleCnt="3" custLinFactNeighborY="1923"/>
      <dgm:spPr/>
    </dgm:pt>
    <dgm:pt modelId="{DB4F862D-C468-4335-8F81-D15EF1B645E2}" type="pres">
      <dgm:prSet presAssocID="{F8685365-5434-4836-AA3E-606EA48D9B15}" presName="c1text" presStyleLbl="node1" presStyleIdx="0" presStyleCnt="3">
        <dgm:presLayoutVars>
          <dgm:bulletEnabled val="1"/>
        </dgm:presLayoutVars>
      </dgm:prSet>
      <dgm:spPr/>
    </dgm:pt>
    <dgm:pt modelId="{A1D42E9B-9118-4436-B6C4-A11113D3338E}" type="pres">
      <dgm:prSet presAssocID="{F8685365-5434-4836-AA3E-606EA48D9B15}" presName="comp2" presStyleCnt="0"/>
      <dgm:spPr/>
    </dgm:pt>
    <dgm:pt modelId="{E774C889-D0E5-4D40-A264-7F5FDF19BE6C}" type="pres">
      <dgm:prSet presAssocID="{F8685365-5434-4836-AA3E-606EA48D9B15}" presName="circle2" presStyleLbl="node1" presStyleIdx="1" presStyleCnt="3"/>
      <dgm:spPr/>
    </dgm:pt>
    <dgm:pt modelId="{AF161C6F-2217-4112-8B54-917005714AF1}" type="pres">
      <dgm:prSet presAssocID="{F8685365-5434-4836-AA3E-606EA48D9B15}" presName="c2text" presStyleLbl="node1" presStyleIdx="1" presStyleCnt="3">
        <dgm:presLayoutVars>
          <dgm:bulletEnabled val="1"/>
        </dgm:presLayoutVars>
      </dgm:prSet>
      <dgm:spPr/>
    </dgm:pt>
    <dgm:pt modelId="{A30052A1-39DC-4DEC-AE15-24FCB9347E5E}" type="pres">
      <dgm:prSet presAssocID="{F8685365-5434-4836-AA3E-606EA48D9B15}" presName="comp3" presStyleCnt="0"/>
      <dgm:spPr/>
    </dgm:pt>
    <dgm:pt modelId="{A9AF280A-55A7-429D-9F3A-177148D5149C}" type="pres">
      <dgm:prSet presAssocID="{F8685365-5434-4836-AA3E-606EA48D9B15}" presName="circle3" presStyleLbl="node1" presStyleIdx="2" presStyleCnt="3"/>
      <dgm:spPr/>
    </dgm:pt>
    <dgm:pt modelId="{51E6AB1D-EDE2-4AA3-82F1-E479F6E131CE}" type="pres">
      <dgm:prSet presAssocID="{F8685365-5434-4836-AA3E-606EA48D9B1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69656F41-9E1C-461D-8535-3D5C4A3B3EF5}" type="presOf" srcId="{97D9CD7F-969E-47A9-9B5F-4A20E0D07B90}" destId="{AF161C6F-2217-4112-8B54-917005714AF1}" srcOrd="1" destOrd="0" presId="urn:microsoft.com/office/officeart/2005/8/layout/venn2"/>
    <dgm:cxn modelId="{19BCE264-4438-4614-B67E-A9DA703267AF}" type="presOf" srcId="{40B43CB5-6DFC-45B8-86D8-1C4920DF8EE0}" destId="{42B2E427-AAF4-4BEB-9042-7436A80E7AEE}" srcOrd="0" destOrd="0" presId="urn:microsoft.com/office/officeart/2005/8/layout/venn2"/>
    <dgm:cxn modelId="{4B3DEE72-894A-4E0F-8221-48DBABD5EE50}" srcId="{F8685365-5434-4836-AA3E-606EA48D9B15}" destId="{97D9CD7F-969E-47A9-9B5F-4A20E0D07B90}" srcOrd="1" destOrd="0" parTransId="{F6AA563E-FA06-4D0C-BF2E-C991E7E83C3A}" sibTransId="{FFC6AB13-057A-4712-B8D0-FFBB5FBBC903}"/>
    <dgm:cxn modelId="{BC7FA77A-3D4E-4903-BBED-BABAAFCDE4EC}" type="presOf" srcId="{97D9CD7F-969E-47A9-9B5F-4A20E0D07B90}" destId="{E774C889-D0E5-4D40-A264-7F5FDF19BE6C}" srcOrd="0" destOrd="0" presId="urn:microsoft.com/office/officeart/2005/8/layout/venn2"/>
    <dgm:cxn modelId="{1641E5A5-DF98-4AAB-B563-0424E1FA5C09}" srcId="{F8685365-5434-4836-AA3E-606EA48D9B15}" destId="{40B43CB5-6DFC-45B8-86D8-1C4920DF8EE0}" srcOrd="0" destOrd="0" parTransId="{C90908C1-DF0D-4B9F-950D-C3C08CEB53BD}" sibTransId="{3879DC4D-720B-4D8D-82DC-27FC5CCF1604}"/>
    <dgm:cxn modelId="{64760ACD-8AE8-4F1F-BE90-ED776957DFFA}" type="presOf" srcId="{0A4A1B02-15F2-4318-9423-0C38EF6BBA06}" destId="{51E6AB1D-EDE2-4AA3-82F1-E479F6E131CE}" srcOrd="1" destOrd="0" presId="urn:microsoft.com/office/officeart/2005/8/layout/venn2"/>
    <dgm:cxn modelId="{7F0980CD-6B84-440B-958C-5763BEAC98E4}" srcId="{F8685365-5434-4836-AA3E-606EA48D9B15}" destId="{0A4A1B02-15F2-4318-9423-0C38EF6BBA06}" srcOrd="2" destOrd="0" parTransId="{71C13678-C9A3-4219-8569-4A8F1DFE1812}" sibTransId="{5F764EA2-005E-4982-B9D3-827655558F2A}"/>
    <dgm:cxn modelId="{577919EB-AB1B-4A1D-8955-DF17F1E500C5}" type="presOf" srcId="{0A4A1B02-15F2-4318-9423-0C38EF6BBA06}" destId="{A9AF280A-55A7-429D-9F3A-177148D5149C}" srcOrd="0" destOrd="0" presId="urn:microsoft.com/office/officeart/2005/8/layout/venn2"/>
    <dgm:cxn modelId="{D271DDEE-2425-4F7E-977E-01CA38EBFAE6}" type="presOf" srcId="{40B43CB5-6DFC-45B8-86D8-1C4920DF8EE0}" destId="{DB4F862D-C468-4335-8F81-D15EF1B645E2}" srcOrd="1" destOrd="0" presId="urn:microsoft.com/office/officeart/2005/8/layout/venn2"/>
    <dgm:cxn modelId="{1E23D9F0-F5EA-4F5F-80AF-5C1E9FDBA08F}" type="presOf" srcId="{F8685365-5434-4836-AA3E-606EA48D9B15}" destId="{29C10998-7234-42B7-8315-33C0EAEE2971}" srcOrd="0" destOrd="0" presId="urn:microsoft.com/office/officeart/2005/8/layout/venn2"/>
    <dgm:cxn modelId="{AAADB393-B5F3-43B8-B3E7-1CB8D5B84E1B}" type="presParOf" srcId="{29C10998-7234-42B7-8315-33C0EAEE2971}" destId="{9C112D6A-AE68-4687-BF9F-B3E0C0E75195}" srcOrd="0" destOrd="0" presId="urn:microsoft.com/office/officeart/2005/8/layout/venn2"/>
    <dgm:cxn modelId="{7273290A-27DB-4CE4-92C9-A8C0048DFF66}" type="presParOf" srcId="{9C112D6A-AE68-4687-BF9F-B3E0C0E75195}" destId="{42B2E427-AAF4-4BEB-9042-7436A80E7AEE}" srcOrd="0" destOrd="0" presId="urn:microsoft.com/office/officeart/2005/8/layout/venn2"/>
    <dgm:cxn modelId="{9B46F16C-DED8-4CF5-BEF7-BFAAB019BEE7}" type="presParOf" srcId="{9C112D6A-AE68-4687-BF9F-B3E0C0E75195}" destId="{DB4F862D-C468-4335-8F81-D15EF1B645E2}" srcOrd="1" destOrd="0" presId="urn:microsoft.com/office/officeart/2005/8/layout/venn2"/>
    <dgm:cxn modelId="{8A2C529F-BCB5-4C21-B1D7-0FD5FB91E156}" type="presParOf" srcId="{29C10998-7234-42B7-8315-33C0EAEE2971}" destId="{A1D42E9B-9118-4436-B6C4-A11113D3338E}" srcOrd="1" destOrd="0" presId="urn:microsoft.com/office/officeart/2005/8/layout/venn2"/>
    <dgm:cxn modelId="{3BE14EE5-939D-4A49-B4FE-90098B7C9723}" type="presParOf" srcId="{A1D42E9B-9118-4436-B6C4-A11113D3338E}" destId="{E774C889-D0E5-4D40-A264-7F5FDF19BE6C}" srcOrd="0" destOrd="0" presId="urn:microsoft.com/office/officeart/2005/8/layout/venn2"/>
    <dgm:cxn modelId="{88FA914E-CD8C-4DB9-9618-A18817B71452}" type="presParOf" srcId="{A1D42E9B-9118-4436-B6C4-A11113D3338E}" destId="{AF161C6F-2217-4112-8B54-917005714AF1}" srcOrd="1" destOrd="0" presId="urn:microsoft.com/office/officeart/2005/8/layout/venn2"/>
    <dgm:cxn modelId="{C796EA41-B404-4561-B3E0-7CB522149D48}" type="presParOf" srcId="{29C10998-7234-42B7-8315-33C0EAEE2971}" destId="{A30052A1-39DC-4DEC-AE15-24FCB9347E5E}" srcOrd="2" destOrd="0" presId="urn:microsoft.com/office/officeart/2005/8/layout/venn2"/>
    <dgm:cxn modelId="{88BB0447-CF56-4096-BCB2-A1630FC61F7D}" type="presParOf" srcId="{A30052A1-39DC-4DEC-AE15-24FCB9347E5E}" destId="{A9AF280A-55A7-429D-9F3A-177148D5149C}" srcOrd="0" destOrd="0" presId="urn:microsoft.com/office/officeart/2005/8/layout/venn2"/>
    <dgm:cxn modelId="{A015B6A8-46CA-49A3-98D5-9837682DC6A1}" type="presParOf" srcId="{A30052A1-39DC-4DEC-AE15-24FCB9347E5E}" destId="{51E6AB1D-EDE2-4AA3-82F1-E479F6E131C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FB4B0-E208-4F27-9AE6-147D80AD1D01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4F0C0C8B-78F8-4CF9-8E81-4218F7F004B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Weather Data</a:t>
          </a:r>
        </a:p>
      </dgm:t>
    </dgm:pt>
    <dgm:pt modelId="{7B04DDE6-EA7D-41C8-92C9-1299ADAD4AF1}" type="parTrans" cxnId="{3369521B-A8A4-4D47-9D0E-6BD644CDAD0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FF6EE-13FB-4C08-A2A9-DDFC55C774F4}" type="sibTrans" cxnId="{3369521B-A8A4-4D47-9D0E-6BD644CDAD0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4E51C1-698A-4323-BAC1-CD14A4E3161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Classifier</a:t>
          </a:r>
        </a:p>
      </dgm:t>
    </dgm:pt>
    <dgm:pt modelId="{4768411B-8A1B-4853-A3D4-7F440C378E49}" type="parTrans" cxnId="{A3CCCCB9-BF14-4334-AE68-B6F6978CB54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7FAF4A-34BD-4438-BE1A-B892E3BE17E0}" type="sibTrans" cxnId="{A3CCCCB9-BF14-4334-AE68-B6F6978CB54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80190F-7BA6-42F0-87B5-F50836E2F754}">
      <dgm:prSet phldrT="[Text]" custT="1"/>
      <dgm:spPr>
        <a:solidFill>
          <a:srgbClr val="95AECC"/>
        </a:solidFill>
      </dgm:spPr>
      <dgm:t>
        <a:bodyPr spcFirstLastPara="0" vert="horz" wrap="square" lIns="64770" tIns="64770" rIns="64770" bIns="64770" numCol="1" spcCol="1270" anchor="ctr" anchorCtr="0"/>
        <a:lstStyle/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Chances of Rain tomorrow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highlight>
                <a:srgbClr val="0000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</a:t>
          </a:r>
        </a:p>
      </dgm:t>
    </dgm:pt>
    <dgm:pt modelId="{8BDD0E0B-658F-4A8A-B26E-826C12FF2809}" type="parTrans" cxnId="{7C63C614-0A69-4BFA-8128-415B048C9A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D0EB1F-8A7A-478D-98D2-B5B6129D1BF4}" type="sibTrans" cxnId="{7C63C614-0A69-4BFA-8128-415B048C9A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D18705-DF45-4E0A-86EA-F8EDF378573A}" type="pres">
      <dgm:prSet presAssocID="{6AFFB4B0-E208-4F27-9AE6-147D80AD1D01}" presName="CompostProcess" presStyleCnt="0">
        <dgm:presLayoutVars>
          <dgm:dir/>
          <dgm:resizeHandles val="exact"/>
        </dgm:presLayoutVars>
      </dgm:prSet>
      <dgm:spPr/>
    </dgm:pt>
    <dgm:pt modelId="{781F5DE5-C267-450F-B28D-CA83F858DA65}" type="pres">
      <dgm:prSet presAssocID="{6AFFB4B0-E208-4F27-9AE6-147D80AD1D01}" presName="arrow" presStyleLbl="bgShp" presStyleIdx="0" presStyleCnt="1"/>
      <dgm:spPr/>
    </dgm:pt>
    <dgm:pt modelId="{2F61F5E9-D365-4F8B-8059-8F536926AF16}" type="pres">
      <dgm:prSet presAssocID="{6AFFB4B0-E208-4F27-9AE6-147D80AD1D01}" presName="linearProcess" presStyleCnt="0"/>
      <dgm:spPr/>
    </dgm:pt>
    <dgm:pt modelId="{36A83C37-392D-4B64-A4BF-91AB8F23C94A}" type="pres">
      <dgm:prSet presAssocID="{4F0C0C8B-78F8-4CF9-8E81-4218F7F004B4}" presName="textNode" presStyleLbl="node1" presStyleIdx="0" presStyleCnt="3" custLinFactNeighborX="107" custLinFactNeighborY="581">
        <dgm:presLayoutVars>
          <dgm:bulletEnabled val="1"/>
        </dgm:presLayoutVars>
      </dgm:prSet>
      <dgm:spPr/>
    </dgm:pt>
    <dgm:pt modelId="{E84F38F6-B6A9-406E-A7C7-D37F4237F9D2}" type="pres">
      <dgm:prSet presAssocID="{2D1FF6EE-13FB-4C08-A2A9-DDFC55C774F4}" presName="sibTrans" presStyleCnt="0"/>
      <dgm:spPr/>
    </dgm:pt>
    <dgm:pt modelId="{F5263664-A211-4596-8D17-E48DA8EC600B}" type="pres">
      <dgm:prSet presAssocID="{734E51C1-698A-4323-BAC1-CD14A4E31614}" presName="textNode" presStyleLbl="node1" presStyleIdx="1" presStyleCnt="3" custLinFactNeighborX="107" custLinFactNeighborY="581">
        <dgm:presLayoutVars>
          <dgm:bulletEnabled val="1"/>
        </dgm:presLayoutVars>
      </dgm:prSet>
      <dgm:spPr/>
    </dgm:pt>
    <dgm:pt modelId="{A146580A-8E3C-4B05-BE01-E96275C49BA8}" type="pres">
      <dgm:prSet presAssocID="{C17FAF4A-34BD-4438-BE1A-B892E3BE17E0}" presName="sibTrans" presStyleCnt="0"/>
      <dgm:spPr/>
    </dgm:pt>
    <dgm:pt modelId="{AE69DF3D-7BDD-4764-A20A-A4EFCFFAA764}" type="pres">
      <dgm:prSet presAssocID="{6D80190F-7BA6-42F0-87B5-F50836E2F754}" presName="textNode" presStyleLbl="node1" presStyleIdx="2" presStyleCnt="3">
        <dgm:presLayoutVars>
          <dgm:bulletEnabled val="1"/>
        </dgm:presLayoutVars>
      </dgm:prSet>
      <dgm:spPr>
        <a:xfrm>
          <a:off x="3039585" y="1005840"/>
          <a:ext cx="1445041" cy="1341120"/>
        </a:xfrm>
        <a:prstGeom prst="roundRect">
          <a:avLst/>
        </a:prstGeom>
      </dgm:spPr>
    </dgm:pt>
  </dgm:ptLst>
  <dgm:cxnLst>
    <dgm:cxn modelId="{18007805-8BBE-49FB-9B1C-CD74ECF0CE2B}" type="presOf" srcId="{734E51C1-698A-4323-BAC1-CD14A4E31614}" destId="{F5263664-A211-4596-8D17-E48DA8EC600B}" srcOrd="0" destOrd="0" presId="urn:microsoft.com/office/officeart/2005/8/layout/hProcess9"/>
    <dgm:cxn modelId="{7C63C614-0A69-4BFA-8128-415B048C9A47}" srcId="{6AFFB4B0-E208-4F27-9AE6-147D80AD1D01}" destId="{6D80190F-7BA6-42F0-87B5-F50836E2F754}" srcOrd="2" destOrd="0" parTransId="{8BDD0E0B-658F-4A8A-B26E-826C12FF2809}" sibTransId="{45D0EB1F-8A7A-478D-98D2-B5B6129D1BF4}"/>
    <dgm:cxn modelId="{3369521B-A8A4-4D47-9D0E-6BD644CDAD04}" srcId="{6AFFB4B0-E208-4F27-9AE6-147D80AD1D01}" destId="{4F0C0C8B-78F8-4CF9-8E81-4218F7F004B4}" srcOrd="0" destOrd="0" parTransId="{7B04DDE6-EA7D-41C8-92C9-1299ADAD4AF1}" sibTransId="{2D1FF6EE-13FB-4C08-A2A9-DDFC55C774F4}"/>
    <dgm:cxn modelId="{0CF1883F-9B52-4D94-ABDE-3E3EBBCF425B}" type="presOf" srcId="{4F0C0C8B-78F8-4CF9-8E81-4218F7F004B4}" destId="{36A83C37-392D-4B64-A4BF-91AB8F23C94A}" srcOrd="0" destOrd="0" presId="urn:microsoft.com/office/officeart/2005/8/layout/hProcess9"/>
    <dgm:cxn modelId="{A3CCCCB9-BF14-4334-AE68-B6F6978CB54C}" srcId="{6AFFB4B0-E208-4F27-9AE6-147D80AD1D01}" destId="{734E51C1-698A-4323-BAC1-CD14A4E31614}" srcOrd="1" destOrd="0" parTransId="{4768411B-8A1B-4853-A3D4-7F440C378E49}" sibTransId="{C17FAF4A-34BD-4438-BE1A-B892E3BE17E0}"/>
    <dgm:cxn modelId="{797EA7ED-9925-4254-B660-8248C1B54AE0}" type="presOf" srcId="{6D80190F-7BA6-42F0-87B5-F50836E2F754}" destId="{AE69DF3D-7BDD-4764-A20A-A4EFCFFAA764}" srcOrd="0" destOrd="0" presId="urn:microsoft.com/office/officeart/2005/8/layout/hProcess9"/>
    <dgm:cxn modelId="{B362BEFD-1DC2-4EFF-B26D-52E2D6E9717B}" type="presOf" srcId="{6AFFB4B0-E208-4F27-9AE6-147D80AD1D01}" destId="{8FD18705-DF45-4E0A-86EA-F8EDF378573A}" srcOrd="0" destOrd="0" presId="urn:microsoft.com/office/officeart/2005/8/layout/hProcess9"/>
    <dgm:cxn modelId="{58207982-12B5-4F6A-8DB2-DDAEADD1D666}" type="presParOf" srcId="{8FD18705-DF45-4E0A-86EA-F8EDF378573A}" destId="{781F5DE5-C267-450F-B28D-CA83F858DA65}" srcOrd="0" destOrd="0" presId="urn:microsoft.com/office/officeart/2005/8/layout/hProcess9"/>
    <dgm:cxn modelId="{665DE513-7963-4B31-B902-86A5494FF93A}" type="presParOf" srcId="{8FD18705-DF45-4E0A-86EA-F8EDF378573A}" destId="{2F61F5E9-D365-4F8B-8059-8F536926AF16}" srcOrd="1" destOrd="0" presId="urn:microsoft.com/office/officeart/2005/8/layout/hProcess9"/>
    <dgm:cxn modelId="{C4C17ADD-B3CE-40D6-8010-76FA29FCC1C5}" type="presParOf" srcId="{2F61F5E9-D365-4F8B-8059-8F536926AF16}" destId="{36A83C37-392D-4B64-A4BF-91AB8F23C94A}" srcOrd="0" destOrd="0" presId="urn:microsoft.com/office/officeart/2005/8/layout/hProcess9"/>
    <dgm:cxn modelId="{EDD8C7A6-EDAC-4E09-AD40-C85ADC7BD986}" type="presParOf" srcId="{2F61F5E9-D365-4F8B-8059-8F536926AF16}" destId="{E84F38F6-B6A9-406E-A7C7-D37F4237F9D2}" srcOrd="1" destOrd="0" presId="urn:microsoft.com/office/officeart/2005/8/layout/hProcess9"/>
    <dgm:cxn modelId="{B5191B85-E0F6-4218-8AF9-B011E5CE1BD3}" type="presParOf" srcId="{2F61F5E9-D365-4F8B-8059-8F536926AF16}" destId="{F5263664-A211-4596-8D17-E48DA8EC600B}" srcOrd="2" destOrd="0" presId="urn:microsoft.com/office/officeart/2005/8/layout/hProcess9"/>
    <dgm:cxn modelId="{EACC34DB-7A69-4B97-8F18-70B9DBD58BFB}" type="presParOf" srcId="{2F61F5E9-D365-4F8B-8059-8F536926AF16}" destId="{A146580A-8E3C-4B05-BE01-E96275C49BA8}" srcOrd="3" destOrd="0" presId="urn:microsoft.com/office/officeart/2005/8/layout/hProcess9"/>
    <dgm:cxn modelId="{C8D425B3-5394-4A7F-B2E8-425FA60CF2DA}" type="presParOf" srcId="{2F61F5E9-D365-4F8B-8059-8F536926AF16}" destId="{AE69DF3D-7BDD-4764-A20A-A4EFCFFAA7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FFB4B0-E208-4F27-9AE6-147D80AD1D01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4F0C0C8B-78F8-4CF9-8E81-4218F7F004B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Weather Data</a:t>
          </a:r>
        </a:p>
      </dgm:t>
    </dgm:pt>
    <dgm:pt modelId="{7B04DDE6-EA7D-41C8-92C9-1299ADAD4AF1}" type="parTrans" cxnId="{3369521B-A8A4-4D47-9D0E-6BD644CDAD0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FF6EE-13FB-4C08-A2A9-DDFC55C774F4}" type="sibTrans" cxnId="{3369521B-A8A4-4D47-9D0E-6BD644CDAD04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4E51C1-698A-4323-BAC1-CD14A4E3161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Regressor</a:t>
          </a:r>
        </a:p>
      </dgm:t>
    </dgm:pt>
    <dgm:pt modelId="{4768411B-8A1B-4853-A3D4-7F440C378E49}" type="parTrans" cxnId="{A3CCCCB9-BF14-4334-AE68-B6F6978CB54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7FAF4A-34BD-4438-BE1A-B892E3BE17E0}" type="sibTrans" cxnId="{A3CCCCB9-BF14-4334-AE68-B6F6978CB54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80190F-7BA6-42F0-87B5-F50836E2F754}">
      <dgm:prSet phldrT="[Text]"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Tomorrow’s temperature</a:t>
          </a:r>
        </a:p>
        <a:p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GB" sz="2000" b="1" dirty="0"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rPr>
            <a:t>77°F</a:t>
          </a:r>
          <a:endParaRPr lang="en-US" sz="1400" b="1" dirty="0">
            <a:highlight>
              <a:srgbClr val="000000"/>
            </a:highligh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DD0E0B-658F-4A8A-B26E-826C12FF2809}" type="parTrans" cxnId="{7C63C614-0A69-4BFA-8128-415B048C9A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D0EB1F-8A7A-478D-98D2-B5B6129D1BF4}" type="sibTrans" cxnId="{7C63C614-0A69-4BFA-8128-415B048C9A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D18705-DF45-4E0A-86EA-F8EDF378573A}" type="pres">
      <dgm:prSet presAssocID="{6AFFB4B0-E208-4F27-9AE6-147D80AD1D01}" presName="CompostProcess" presStyleCnt="0">
        <dgm:presLayoutVars>
          <dgm:dir/>
          <dgm:resizeHandles val="exact"/>
        </dgm:presLayoutVars>
      </dgm:prSet>
      <dgm:spPr/>
    </dgm:pt>
    <dgm:pt modelId="{781F5DE5-C267-450F-B28D-CA83F858DA65}" type="pres">
      <dgm:prSet presAssocID="{6AFFB4B0-E208-4F27-9AE6-147D80AD1D01}" presName="arrow" presStyleLbl="bgShp" presStyleIdx="0" presStyleCnt="1"/>
      <dgm:spPr/>
    </dgm:pt>
    <dgm:pt modelId="{2F61F5E9-D365-4F8B-8059-8F536926AF16}" type="pres">
      <dgm:prSet presAssocID="{6AFFB4B0-E208-4F27-9AE6-147D80AD1D01}" presName="linearProcess" presStyleCnt="0"/>
      <dgm:spPr/>
    </dgm:pt>
    <dgm:pt modelId="{36A83C37-392D-4B64-A4BF-91AB8F23C94A}" type="pres">
      <dgm:prSet presAssocID="{4F0C0C8B-78F8-4CF9-8E81-4218F7F004B4}" presName="textNode" presStyleLbl="node1" presStyleIdx="0" presStyleCnt="3">
        <dgm:presLayoutVars>
          <dgm:bulletEnabled val="1"/>
        </dgm:presLayoutVars>
      </dgm:prSet>
      <dgm:spPr/>
    </dgm:pt>
    <dgm:pt modelId="{E84F38F6-B6A9-406E-A7C7-D37F4237F9D2}" type="pres">
      <dgm:prSet presAssocID="{2D1FF6EE-13FB-4C08-A2A9-DDFC55C774F4}" presName="sibTrans" presStyleCnt="0"/>
      <dgm:spPr/>
    </dgm:pt>
    <dgm:pt modelId="{F5263664-A211-4596-8D17-E48DA8EC600B}" type="pres">
      <dgm:prSet presAssocID="{734E51C1-698A-4323-BAC1-CD14A4E31614}" presName="textNode" presStyleLbl="node1" presStyleIdx="1" presStyleCnt="3">
        <dgm:presLayoutVars>
          <dgm:bulletEnabled val="1"/>
        </dgm:presLayoutVars>
      </dgm:prSet>
      <dgm:spPr/>
    </dgm:pt>
    <dgm:pt modelId="{A146580A-8E3C-4B05-BE01-E96275C49BA8}" type="pres">
      <dgm:prSet presAssocID="{C17FAF4A-34BD-4438-BE1A-B892E3BE17E0}" presName="sibTrans" presStyleCnt="0"/>
      <dgm:spPr/>
    </dgm:pt>
    <dgm:pt modelId="{AE69DF3D-7BDD-4764-A20A-A4EFCFFAA764}" type="pres">
      <dgm:prSet presAssocID="{6D80190F-7BA6-42F0-87B5-F50836E2F75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8007805-8BBE-49FB-9B1C-CD74ECF0CE2B}" type="presOf" srcId="{734E51C1-698A-4323-BAC1-CD14A4E31614}" destId="{F5263664-A211-4596-8D17-E48DA8EC600B}" srcOrd="0" destOrd="0" presId="urn:microsoft.com/office/officeart/2005/8/layout/hProcess9"/>
    <dgm:cxn modelId="{7C63C614-0A69-4BFA-8128-415B048C9A47}" srcId="{6AFFB4B0-E208-4F27-9AE6-147D80AD1D01}" destId="{6D80190F-7BA6-42F0-87B5-F50836E2F754}" srcOrd="2" destOrd="0" parTransId="{8BDD0E0B-658F-4A8A-B26E-826C12FF2809}" sibTransId="{45D0EB1F-8A7A-478D-98D2-B5B6129D1BF4}"/>
    <dgm:cxn modelId="{3369521B-A8A4-4D47-9D0E-6BD644CDAD04}" srcId="{6AFFB4B0-E208-4F27-9AE6-147D80AD1D01}" destId="{4F0C0C8B-78F8-4CF9-8E81-4218F7F004B4}" srcOrd="0" destOrd="0" parTransId="{7B04DDE6-EA7D-41C8-92C9-1299ADAD4AF1}" sibTransId="{2D1FF6EE-13FB-4C08-A2A9-DDFC55C774F4}"/>
    <dgm:cxn modelId="{0CF1883F-9B52-4D94-ABDE-3E3EBBCF425B}" type="presOf" srcId="{4F0C0C8B-78F8-4CF9-8E81-4218F7F004B4}" destId="{36A83C37-392D-4B64-A4BF-91AB8F23C94A}" srcOrd="0" destOrd="0" presId="urn:microsoft.com/office/officeart/2005/8/layout/hProcess9"/>
    <dgm:cxn modelId="{A3CCCCB9-BF14-4334-AE68-B6F6978CB54C}" srcId="{6AFFB4B0-E208-4F27-9AE6-147D80AD1D01}" destId="{734E51C1-698A-4323-BAC1-CD14A4E31614}" srcOrd="1" destOrd="0" parTransId="{4768411B-8A1B-4853-A3D4-7F440C378E49}" sibTransId="{C17FAF4A-34BD-4438-BE1A-B892E3BE17E0}"/>
    <dgm:cxn modelId="{797EA7ED-9925-4254-B660-8248C1B54AE0}" type="presOf" srcId="{6D80190F-7BA6-42F0-87B5-F50836E2F754}" destId="{AE69DF3D-7BDD-4764-A20A-A4EFCFFAA764}" srcOrd="0" destOrd="0" presId="urn:microsoft.com/office/officeart/2005/8/layout/hProcess9"/>
    <dgm:cxn modelId="{B362BEFD-1DC2-4EFF-B26D-52E2D6E9717B}" type="presOf" srcId="{6AFFB4B0-E208-4F27-9AE6-147D80AD1D01}" destId="{8FD18705-DF45-4E0A-86EA-F8EDF378573A}" srcOrd="0" destOrd="0" presId="urn:microsoft.com/office/officeart/2005/8/layout/hProcess9"/>
    <dgm:cxn modelId="{58207982-12B5-4F6A-8DB2-DDAEADD1D666}" type="presParOf" srcId="{8FD18705-DF45-4E0A-86EA-F8EDF378573A}" destId="{781F5DE5-C267-450F-B28D-CA83F858DA65}" srcOrd="0" destOrd="0" presId="urn:microsoft.com/office/officeart/2005/8/layout/hProcess9"/>
    <dgm:cxn modelId="{665DE513-7963-4B31-B902-86A5494FF93A}" type="presParOf" srcId="{8FD18705-DF45-4E0A-86EA-F8EDF378573A}" destId="{2F61F5E9-D365-4F8B-8059-8F536926AF16}" srcOrd="1" destOrd="0" presId="urn:microsoft.com/office/officeart/2005/8/layout/hProcess9"/>
    <dgm:cxn modelId="{C4C17ADD-B3CE-40D6-8010-76FA29FCC1C5}" type="presParOf" srcId="{2F61F5E9-D365-4F8B-8059-8F536926AF16}" destId="{36A83C37-392D-4B64-A4BF-91AB8F23C94A}" srcOrd="0" destOrd="0" presId="urn:microsoft.com/office/officeart/2005/8/layout/hProcess9"/>
    <dgm:cxn modelId="{EDD8C7A6-EDAC-4E09-AD40-C85ADC7BD986}" type="presParOf" srcId="{2F61F5E9-D365-4F8B-8059-8F536926AF16}" destId="{E84F38F6-B6A9-406E-A7C7-D37F4237F9D2}" srcOrd="1" destOrd="0" presId="urn:microsoft.com/office/officeart/2005/8/layout/hProcess9"/>
    <dgm:cxn modelId="{B5191B85-E0F6-4218-8AF9-B011E5CE1BD3}" type="presParOf" srcId="{2F61F5E9-D365-4F8B-8059-8F536926AF16}" destId="{F5263664-A211-4596-8D17-E48DA8EC600B}" srcOrd="2" destOrd="0" presId="urn:microsoft.com/office/officeart/2005/8/layout/hProcess9"/>
    <dgm:cxn modelId="{EACC34DB-7A69-4B97-8F18-70B9DBD58BFB}" type="presParOf" srcId="{2F61F5E9-D365-4F8B-8059-8F536926AF16}" destId="{A146580A-8E3C-4B05-BE01-E96275C49BA8}" srcOrd="3" destOrd="0" presId="urn:microsoft.com/office/officeart/2005/8/layout/hProcess9"/>
    <dgm:cxn modelId="{C8D425B3-5394-4A7F-B2E8-425FA60CF2DA}" type="presParOf" srcId="{2F61F5E9-D365-4F8B-8059-8F536926AF16}" destId="{AE69DF3D-7BDD-4764-A20A-A4EFCFFAA7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E427-AAF4-4BEB-9042-7436A80E7AEE}">
      <dsp:nvSpPr>
        <dsp:cNvPr id="0" name=""/>
        <dsp:cNvSpPr/>
      </dsp:nvSpPr>
      <dsp:spPr>
        <a:xfrm>
          <a:off x="1100666" y="0"/>
          <a:ext cx="4402667" cy="4402667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Artificial Intelligence</a:t>
          </a:r>
          <a:endParaRPr lang="en-US" sz="1500" kern="1200" dirty="0"/>
        </a:p>
      </dsp:txBody>
      <dsp:txXfrm>
        <a:off x="2532633" y="220133"/>
        <a:ext cx="1538732" cy="660400"/>
      </dsp:txXfrm>
    </dsp:sp>
    <dsp:sp modelId="{E774C889-D0E5-4D40-A264-7F5FDF19BE6C}">
      <dsp:nvSpPr>
        <dsp:cNvPr id="0" name=""/>
        <dsp:cNvSpPr/>
      </dsp:nvSpPr>
      <dsp:spPr>
        <a:xfrm>
          <a:off x="1650999" y="1100666"/>
          <a:ext cx="3302000" cy="3302000"/>
        </a:xfrm>
        <a:prstGeom prst="ellipse">
          <a:avLst/>
        </a:prstGeom>
        <a:solidFill>
          <a:schemeClr val="accent1">
            <a:shade val="50000"/>
            <a:hueOff val="-367073"/>
            <a:satOff val="6670"/>
            <a:lumOff val="289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</a:t>
          </a:r>
        </a:p>
      </dsp:txBody>
      <dsp:txXfrm>
        <a:off x="2532633" y="1307041"/>
        <a:ext cx="1538732" cy="619125"/>
      </dsp:txXfrm>
    </dsp:sp>
    <dsp:sp modelId="{A9AF280A-55A7-429D-9F3A-177148D5149C}">
      <dsp:nvSpPr>
        <dsp:cNvPr id="0" name=""/>
        <dsp:cNvSpPr/>
      </dsp:nvSpPr>
      <dsp:spPr>
        <a:xfrm>
          <a:off x="2201333" y="2201333"/>
          <a:ext cx="2201333" cy="2201333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Learning</a:t>
          </a:r>
        </a:p>
      </dsp:txBody>
      <dsp:txXfrm>
        <a:off x="2523711" y="2751666"/>
        <a:ext cx="1556577" cy="1100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F5DE5-C267-450F-B28D-CA83F858DA65}">
      <dsp:nvSpPr>
        <dsp:cNvPr id="0" name=""/>
        <dsp:cNvSpPr/>
      </dsp:nvSpPr>
      <dsp:spPr>
        <a:xfrm>
          <a:off x="336708" y="0"/>
          <a:ext cx="3816032" cy="3276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3C37-392D-4B64-A4BF-91AB8F23C94A}">
      <dsp:nvSpPr>
        <dsp:cNvPr id="0" name=""/>
        <dsp:cNvSpPr/>
      </dsp:nvSpPr>
      <dsp:spPr>
        <a:xfrm>
          <a:off x="240" y="990594"/>
          <a:ext cx="1346835" cy="13106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Weather Data</a:t>
          </a:r>
        </a:p>
      </dsp:txBody>
      <dsp:txXfrm>
        <a:off x="64220" y="1054574"/>
        <a:ext cx="1218875" cy="1182680"/>
      </dsp:txXfrm>
    </dsp:sp>
    <dsp:sp modelId="{F5263664-A211-4596-8D17-E48DA8EC600B}">
      <dsp:nvSpPr>
        <dsp:cNvPr id="0" name=""/>
        <dsp:cNvSpPr/>
      </dsp:nvSpPr>
      <dsp:spPr>
        <a:xfrm>
          <a:off x="1571547" y="990594"/>
          <a:ext cx="1346835" cy="1310640"/>
        </a:xfrm>
        <a:prstGeom prst="roundRect">
          <a:avLst/>
        </a:prstGeom>
        <a:solidFill>
          <a:schemeClr val="accent1">
            <a:shade val="80000"/>
            <a:hueOff val="-230040"/>
            <a:satOff val="5669"/>
            <a:lumOff val="136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Classifier</a:t>
          </a:r>
        </a:p>
      </dsp:txBody>
      <dsp:txXfrm>
        <a:off x="1635527" y="1054574"/>
        <a:ext cx="1218875" cy="1182680"/>
      </dsp:txXfrm>
    </dsp:sp>
    <dsp:sp modelId="{AE69DF3D-7BDD-4764-A20A-A4EFCFFAA764}">
      <dsp:nvSpPr>
        <dsp:cNvPr id="0" name=""/>
        <dsp:cNvSpPr/>
      </dsp:nvSpPr>
      <dsp:spPr>
        <a:xfrm>
          <a:off x="3142615" y="982980"/>
          <a:ext cx="1346835" cy="1310640"/>
        </a:xfrm>
        <a:prstGeom prst="roundRect">
          <a:avLst/>
        </a:prstGeom>
        <a:solidFill>
          <a:srgbClr val="95AE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Chances of Rain tomorrow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highlight>
                <a:srgbClr val="0000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High</a:t>
          </a:r>
        </a:p>
      </dsp:txBody>
      <dsp:txXfrm>
        <a:off x="3206595" y="1046960"/>
        <a:ext cx="1218875" cy="1182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F5DE5-C267-450F-B28D-CA83F858DA65}">
      <dsp:nvSpPr>
        <dsp:cNvPr id="0" name=""/>
        <dsp:cNvSpPr/>
      </dsp:nvSpPr>
      <dsp:spPr>
        <a:xfrm>
          <a:off x="336708" y="0"/>
          <a:ext cx="3816032" cy="3352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3C37-392D-4B64-A4BF-91AB8F23C94A}">
      <dsp:nvSpPr>
        <dsp:cNvPr id="0" name=""/>
        <dsp:cNvSpPr/>
      </dsp:nvSpPr>
      <dsp:spPr>
        <a:xfrm>
          <a:off x="0" y="1005840"/>
          <a:ext cx="1346835" cy="13411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Weather Data</a:t>
          </a:r>
        </a:p>
      </dsp:txBody>
      <dsp:txXfrm>
        <a:off x="65468" y="1071308"/>
        <a:ext cx="1215899" cy="1210184"/>
      </dsp:txXfrm>
    </dsp:sp>
    <dsp:sp modelId="{F5263664-A211-4596-8D17-E48DA8EC600B}">
      <dsp:nvSpPr>
        <dsp:cNvPr id="0" name=""/>
        <dsp:cNvSpPr/>
      </dsp:nvSpPr>
      <dsp:spPr>
        <a:xfrm>
          <a:off x="1571307" y="1005840"/>
          <a:ext cx="1346835" cy="1341120"/>
        </a:xfrm>
        <a:prstGeom prst="roundRect">
          <a:avLst/>
        </a:prstGeom>
        <a:solidFill>
          <a:schemeClr val="accent1">
            <a:shade val="80000"/>
            <a:hueOff val="-230040"/>
            <a:satOff val="5669"/>
            <a:lumOff val="136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Regressor</a:t>
          </a:r>
        </a:p>
      </dsp:txBody>
      <dsp:txXfrm>
        <a:off x="1636775" y="1071308"/>
        <a:ext cx="1215899" cy="1210184"/>
      </dsp:txXfrm>
    </dsp:sp>
    <dsp:sp modelId="{AE69DF3D-7BDD-4764-A20A-A4EFCFFAA764}">
      <dsp:nvSpPr>
        <dsp:cNvPr id="0" name=""/>
        <dsp:cNvSpPr/>
      </dsp:nvSpPr>
      <dsp:spPr>
        <a:xfrm>
          <a:off x="3142615" y="1005840"/>
          <a:ext cx="1346835" cy="1341120"/>
        </a:xfrm>
        <a:prstGeom prst="roundRect">
          <a:avLst/>
        </a:prstGeom>
        <a:solidFill>
          <a:schemeClr val="accent1">
            <a:shade val="80000"/>
            <a:hueOff val="-460081"/>
            <a:satOff val="11338"/>
            <a:lumOff val="27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Tomorrow’s temperature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rPr>
            <a:t>77°F</a:t>
          </a:r>
          <a:endParaRPr lang="en-US" sz="1400" b="1" kern="1200" dirty="0">
            <a:highlight>
              <a:srgbClr val="000000"/>
            </a:highligh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08083" y="1071308"/>
        <a:ext cx="1215899" cy="121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81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 dirty="0"/>
              <a:t>Click to edit Maser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</a:t>
            </a:r>
            <a:r>
              <a:rPr lang="en-US" dirty="0" err="1"/>
              <a:t>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0" r:id="rId3"/>
    <p:sldLayoutId id="2147483701" r:id="rId4"/>
    <p:sldLayoutId id="2147483666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erstoolbox.wikispaces.com/Genera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utsava.in/blog/4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quora.com/What-is-the-difference-between-supervised-and-unsupervised-learning-algorith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latin typeface="Bradley Hand ITC" panose="03070402050302030203" pitchFamily="66" charset="0"/>
              </a:rP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2600" b="1" dirty="0">
                <a:latin typeface="Bradley Hand ITC" panose="03070402050302030203" pitchFamily="66" charset="0"/>
              </a:rPr>
              <a:t>Demystifying ML</a:t>
            </a:r>
          </a:p>
          <a:p>
            <a:endParaRPr lang="en-US" dirty="0">
              <a:latin typeface="Bradley Hand ITC" panose="03070402050302030203" pitchFamily="66" charset="0"/>
            </a:endParaRPr>
          </a:p>
          <a:p>
            <a:r>
              <a:rPr lang="en-GB" b="1" i="1" dirty="0">
                <a:latin typeface="Bradley Hand ITC" panose="03070402050302030203" pitchFamily="66" charset="0"/>
              </a:rPr>
              <a:t>Ramesh Natarajan</a:t>
            </a:r>
          </a:p>
          <a:p>
            <a:r>
              <a:rPr lang="en-US" b="1" i="1" dirty="0">
                <a:latin typeface="Bradley Hand ITC" panose="03070402050302030203" pitchFamily="66" charset="0"/>
              </a:rPr>
              <a:t>July 16, 2018</a:t>
            </a:r>
            <a:endParaRPr lang="en-GB" b="1" i="1" dirty="0">
              <a:latin typeface="Bradley Hand ITC" panose="03070402050302030203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184D9-081C-43D8-BD0E-18155F9E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25" y="1066800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1B11-12B5-475A-884D-A20045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ML Implementation – Model Selection &amp; Training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38F3-ED6B-4CE6-BD79-1E6515C2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0"/>
            <a:ext cx="7467600" cy="1600200"/>
          </a:xfrm>
          <a:ln>
            <a:solidFill>
              <a:schemeClr val="tx1"/>
            </a:solidFill>
            <a:prstDash val="solid"/>
          </a:ln>
        </p:spPr>
        <p:txBody>
          <a:bodyPr numCol="2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Bradley Hand ITC" panose="03070402050302030203" pitchFamily="66" charset="0"/>
              </a:rPr>
              <a:t>Steps</a:t>
            </a:r>
            <a:r>
              <a:rPr lang="en-US" dirty="0">
                <a:latin typeface="Bradley Hand ITC" panose="03070402050302030203" pitchFamily="66" charset="0"/>
              </a:rPr>
              <a:t>:</a:t>
            </a:r>
          </a:p>
          <a:p>
            <a:r>
              <a:rPr lang="en-US" dirty="0">
                <a:latin typeface="Bradley Hand ITC" panose="03070402050302030203" pitchFamily="66" charset="0"/>
              </a:rPr>
              <a:t>Feature Engineering</a:t>
            </a:r>
          </a:p>
          <a:p>
            <a:r>
              <a:rPr lang="en-US" dirty="0">
                <a:latin typeface="Bradley Hand ITC" panose="03070402050302030203" pitchFamily="66" charset="0"/>
              </a:rPr>
              <a:t>Choose ML Algorithm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Define Cost Function</a:t>
            </a:r>
          </a:p>
          <a:p>
            <a:pPr lvl="2"/>
            <a:r>
              <a:rPr lang="cy-GB" dirty="0">
                <a:latin typeface="Bradley Hand ITC" panose="03070402050302030203" pitchFamily="66" charset="0"/>
                <a:cs typeface="Arial" panose="020B0604020202020204" pitchFamily="34" charset="0"/>
              </a:rPr>
              <a:t>ŷ</a:t>
            </a:r>
            <a:r>
              <a:rPr lang="en-US" dirty="0">
                <a:latin typeface="Bradley Hand ITC" panose="03070402050302030203" pitchFamily="66" charset="0"/>
              </a:rPr>
              <a:t> = W*X + b</a:t>
            </a:r>
          </a:p>
          <a:p>
            <a:pPr lvl="1"/>
            <a:endParaRPr lang="en-US" dirty="0">
              <a:latin typeface="Bradley Hand ITC" panose="03070402050302030203" pitchFamily="66" charset="0"/>
            </a:endParaRPr>
          </a:p>
          <a:p>
            <a:r>
              <a:rPr lang="en-US" dirty="0">
                <a:latin typeface="Bradley Hand ITC" panose="03070402050302030203" pitchFamily="66" charset="0"/>
              </a:rPr>
              <a:t>Weights Initialization</a:t>
            </a:r>
          </a:p>
          <a:p>
            <a:r>
              <a:rPr lang="en-US" dirty="0">
                <a:latin typeface="Bradley Hand ITC" panose="03070402050302030203" pitchFamily="66" charset="0"/>
              </a:rPr>
              <a:t>Training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Cost Optimization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Learning Weights</a:t>
            </a:r>
          </a:p>
          <a:p>
            <a:r>
              <a:rPr lang="en-US" dirty="0">
                <a:latin typeface="Bradley Hand ITC" panose="03070402050302030203" pitchFamily="66" charset="0"/>
              </a:rPr>
              <a:t>Epoch – One Pass over training set</a:t>
            </a:r>
            <a:endParaRPr lang="en-GB" dirty="0">
              <a:latin typeface="Bradley Hand ITC" panose="03070402050302030203" pitchFamily="66" charset="0"/>
            </a:endParaRPr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373BC0AA-265E-4203-A97B-01A617626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952074"/>
              </p:ext>
            </p:extLst>
          </p:nvPr>
        </p:nvGraphicFramePr>
        <p:xfrm>
          <a:off x="800102" y="1123805"/>
          <a:ext cx="3162298" cy="36767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6669">
                  <a:extLst>
                    <a:ext uri="{9D8B030D-6E8A-4147-A177-3AD203B41FA5}">
                      <a16:colId xmlns:a16="http://schemas.microsoft.com/office/drawing/2014/main" val="2940830193"/>
                    </a:ext>
                  </a:extLst>
                </a:gridCol>
                <a:gridCol w="808960">
                  <a:extLst>
                    <a:ext uri="{9D8B030D-6E8A-4147-A177-3AD203B41FA5}">
                      <a16:colId xmlns:a16="http://schemas.microsoft.com/office/drawing/2014/main" val="2779883503"/>
                    </a:ext>
                  </a:extLst>
                </a:gridCol>
                <a:gridCol w="1176669">
                  <a:extLst>
                    <a:ext uri="{9D8B030D-6E8A-4147-A177-3AD203B41FA5}">
                      <a16:colId xmlns:a16="http://schemas.microsoft.com/office/drawing/2014/main" val="1430813772"/>
                    </a:ext>
                  </a:extLst>
                </a:gridCol>
              </a:tblGrid>
              <a:tr h="3087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radley Hand ITC" panose="03070402050302030203" pitchFamily="66" charset="0"/>
                        </a:rPr>
                        <a:t>X (Input)</a:t>
                      </a:r>
                      <a:endParaRPr lang="en-GB" sz="1400" dirty="0"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Model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radley Hand ITC" panose="03070402050302030203" pitchFamily="66" charset="0"/>
                        </a:rPr>
                        <a:t>Y (Output)</a:t>
                      </a:r>
                      <a:endParaRPr lang="en-GB" sz="1400" dirty="0"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2437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L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O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N</a:t>
                      </a:r>
                      <a:endParaRPr lang="en-GB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radley Hand ITC" panose="03070402050302030203" pitchFamily="66" charset="0"/>
                        <a:cs typeface="Calibri" panose="020F0502020204030204" pitchFamily="34" charset="0"/>
                      </a:endParaRPr>
                    </a:p>
                  </a:txBody>
                  <a:tcPr marL="100584" marR="10058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88911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37.2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70696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-17.2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95915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0615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83190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59584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74778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50132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8.9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02462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4410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07354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50553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18.9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86950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24682"/>
                  </a:ext>
                </a:extLst>
              </a:tr>
              <a:tr h="2245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29.4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35464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807347242"/>
              </p:ext>
            </p:extLst>
          </p:nvPr>
        </p:nvGraphicFramePr>
        <p:xfrm>
          <a:off x="4267200" y="1143000"/>
          <a:ext cx="5316638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9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1B11-12B5-475A-884D-A20045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ML Implementation – Model Tuning &amp; Evaluation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38F3-ED6B-4CE6-BD79-1E6515C2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162" y="1170455"/>
            <a:ext cx="3945038" cy="3096745"/>
          </a:xfrm>
          <a:noFill/>
        </p:spPr>
        <p:txBody>
          <a:bodyPr wrap="square" lIns="91440" tIns="45720" rIns="91440" bIns="45720">
            <a:spAutoFit/>
          </a:bodyPr>
          <a:lstStyle/>
          <a:p>
            <a:pPr marL="0" indent="0">
              <a:buNone/>
            </a:pPr>
            <a:r>
              <a:rPr lang="en-US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Tuning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Bias (Underfitting)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Choice of Model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Feature Engineering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Training Set Diversity 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Variance (Overfitting)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More Data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Cross-validation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Early-stopping</a:t>
            </a:r>
          </a:p>
          <a:p>
            <a:pPr marL="457200"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3F809-0229-4DBA-8CBA-CC077B1A3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3" y="1176594"/>
            <a:ext cx="5465558" cy="309060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76BA9D-8FB9-4387-BD3E-07F57E3C923C}"/>
              </a:ext>
            </a:extLst>
          </p:cNvPr>
          <p:cNvSpPr txBox="1">
            <a:spLocks/>
          </p:cNvSpPr>
          <p:nvPr/>
        </p:nvSpPr>
        <p:spPr>
          <a:xfrm>
            <a:off x="6027091" y="4594050"/>
            <a:ext cx="3802709" cy="150195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Evaluation</a:t>
            </a:r>
          </a:p>
          <a:p>
            <a:pPr marL="0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Model Accuracy (F1 Score)</a:t>
            </a:r>
          </a:p>
          <a:p>
            <a:pPr marL="0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Satisficing metric (</a:t>
            </a:r>
            <a:r>
              <a:rPr lang="en-US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e.g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, 100 </a:t>
            </a:r>
            <a:r>
              <a:rPr lang="en-US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ms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)</a:t>
            </a:r>
          </a:p>
          <a:p>
            <a:pPr marL="0"/>
            <a:endParaRPr lang="en-GB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4F0EF8-9AC2-4113-9D90-D150D07721DA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479593691"/>
              </p:ext>
            </p:extLst>
          </p:nvPr>
        </p:nvGraphicFramePr>
        <p:xfrm>
          <a:off x="304796" y="4495801"/>
          <a:ext cx="5486405" cy="19102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7281">
                  <a:extLst>
                    <a:ext uri="{9D8B030D-6E8A-4147-A177-3AD203B41FA5}">
                      <a16:colId xmlns:a16="http://schemas.microsoft.com/office/drawing/2014/main" val="3886967228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2900146048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875452545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76801506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2227306391"/>
                    </a:ext>
                  </a:extLst>
                </a:gridCol>
              </a:tblGrid>
              <a:tr h="6562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Classifier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T="50292" marB="5029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Precision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T="50292" marB="5029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Recall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T="50292" marB="5029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F1 Score</a:t>
                      </a:r>
                    </a:p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(HM)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T="50292" marB="5029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Running Time (</a:t>
                      </a:r>
                      <a:r>
                        <a:rPr lang="en-US" sz="1600" dirty="0" err="1">
                          <a:latin typeface="Bradley Hand ITC" panose="03070402050302030203" pitchFamily="66" charset="0"/>
                        </a:rPr>
                        <a:t>ms</a:t>
                      </a:r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)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T="50292" marB="50292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127358"/>
                  </a:ext>
                </a:extLst>
              </a:tr>
              <a:tr h="3722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A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95%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90%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92.4%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90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21215604"/>
                  </a:ext>
                </a:extLst>
              </a:tr>
              <a:tr h="3722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B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98%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85%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91.0%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80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51390051"/>
                  </a:ext>
                </a:extLst>
              </a:tr>
              <a:tr h="504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C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97%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96%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96.5%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Mistral" panose="03090702030407020403" pitchFamily="66" charset="0"/>
                        </a:rPr>
                        <a:t>1500</a:t>
                      </a:r>
                      <a:endParaRPr lang="en-GB" sz="1800" dirty="0">
                        <a:latin typeface="Mistral" panose="03090702030407020403" pitchFamily="66" charset="0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418077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80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AB1EAE-8A95-4071-82E2-011700C8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89868"/>
              </p:ext>
            </p:extLst>
          </p:nvPr>
        </p:nvGraphicFramePr>
        <p:xfrm>
          <a:off x="685800" y="1371600"/>
          <a:ext cx="8686800" cy="49737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99383">
                  <a:extLst>
                    <a:ext uri="{9D8B030D-6E8A-4147-A177-3AD203B41FA5}">
                      <a16:colId xmlns:a16="http://schemas.microsoft.com/office/drawing/2014/main" val="497356010"/>
                    </a:ext>
                  </a:extLst>
                </a:gridCol>
                <a:gridCol w="4987417">
                  <a:extLst>
                    <a:ext uri="{9D8B030D-6E8A-4147-A177-3AD203B41FA5}">
                      <a16:colId xmlns:a16="http://schemas.microsoft.com/office/drawing/2014/main" val="141883982"/>
                    </a:ext>
                  </a:extLst>
                </a:gridCol>
              </a:tblGrid>
              <a:tr h="3895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radley Hand ITC" panose="03070402050302030203" pitchFamily="66" charset="0"/>
                        </a:rPr>
                        <a:t>Framework/Library</a:t>
                      </a:r>
                      <a:endParaRPr lang="en-GB" b="1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radley Hand ITC" panose="03070402050302030203" pitchFamily="66" charset="0"/>
                        </a:rPr>
                        <a:t>Description</a:t>
                      </a:r>
                      <a:endParaRPr lang="en-GB" b="1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3781595863"/>
                  </a:ext>
                </a:extLst>
              </a:tr>
              <a:tr h="1210626">
                <a:tc>
                  <a:txBody>
                    <a:bodyPr/>
                    <a:lstStyle/>
                    <a:p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Web-based, interactive computing notebook environment that enables editing and running human-readable docs supporting python coding while describing the data analysis. </a:t>
                      </a:r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557320878"/>
                  </a:ext>
                </a:extLst>
              </a:tr>
              <a:tr h="1053698">
                <a:tc>
                  <a:txBody>
                    <a:bodyPr/>
                    <a:lstStyle/>
                    <a:p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Open source machine learning library for Python developed by Facebook's artificial-intelligence research group.</a:t>
                      </a:r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742985298"/>
                  </a:ext>
                </a:extLst>
              </a:tr>
              <a:tr h="1053698">
                <a:tc>
                  <a:txBody>
                    <a:bodyPr/>
                    <a:lstStyle/>
                    <a:p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Open-source software library used for machine learning developed by Google. </a:t>
                      </a:r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009590288"/>
                  </a:ext>
                </a:extLst>
              </a:tr>
              <a:tr h="1266115">
                <a:tc>
                  <a:txBody>
                    <a:bodyPr/>
                    <a:lstStyle/>
                    <a:p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Open source neural network library written in Python. It is capable of running on top of </a:t>
                      </a:r>
                      <a:r>
                        <a:rPr lang="en-US" dirty="0" err="1">
                          <a:latin typeface="Bradley Hand ITC" panose="03070402050302030203" pitchFamily="66" charset="0"/>
                        </a:rPr>
                        <a:t>TensorFlow</a:t>
                      </a:r>
                      <a:r>
                        <a:rPr lang="en-US" dirty="0">
                          <a:latin typeface="Bradley Hand ITC" panose="03070402050302030203" pitchFamily="66" charset="0"/>
                        </a:rPr>
                        <a:t>, Microsoft Cognitive Toolkit or </a:t>
                      </a:r>
                      <a:r>
                        <a:rPr lang="en-US" dirty="0" err="1">
                          <a:latin typeface="Bradley Hand ITC" panose="03070402050302030203" pitchFamily="66" charset="0"/>
                        </a:rPr>
                        <a:t>Theano</a:t>
                      </a:r>
                      <a:r>
                        <a:rPr lang="en-US" dirty="0">
                          <a:latin typeface="Bradley Hand ITC" panose="03070402050302030203" pitchFamily="66" charset="0"/>
                        </a:rPr>
                        <a:t>.</a:t>
                      </a:r>
                      <a:endParaRPr lang="en-GB" dirty="0">
                        <a:latin typeface="Bradley Hand ITC" panose="03070402050302030203" pitchFamily="66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04768734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361B11-12B5-475A-884D-A20045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Machine Learning Libraries and Frameworks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38F3-ED6B-4CE6-BD79-1E6515C2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8743709" cy="4847010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9518F9-116A-4BBC-8B74-A4E0DF969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66" y="4114800"/>
            <a:ext cx="1288734" cy="902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66278B-EAE5-42F0-9B6B-3DA8AD3F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0324"/>
            <a:ext cx="1828800" cy="831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7EEB4-71FC-4850-A26B-EC7CE305C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1968660"/>
            <a:ext cx="1390650" cy="850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99B8CD-48FE-4257-8E15-0B7EDA33D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3352800"/>
            <a:ext cx="2395538" cy="42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2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0D33-CDAF-4BA5-81D1-A83903F7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Recent Developments 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E9EF-77BA-4CB7-8694-98294454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2" y="1323001"/>
            <a:ext cx="6172200" cy="399119"/>
          </a:xfrm>
        </p:spPr>
        <p:txBody>
          <a:bodyPr vert="horz" lIns="0" tIns="0" rIns="0" bIns="0" rtlCol="0">
            <a:normAutofit fontScale="92500" lnSpcReduction="20000"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Neural Style Transfer </a:t>
            </a:r>
          </a:p>
          <a:p>
            <a:pPr lvl="4"/>
            <a:r>
              <a:rPr lang="en-US" dirty="0">
                <a:latin typeface="Bradley Hand ITC" panose="03070402050302030203" pitchFamily="66" charset="0"/>
              </a:rPr>
              <a:t>        </a:t>
            </a:r>
          </a:p>
          <a:p>
            <a:pPr lvl="4"/>
            <a:endParaRPr lang="en-US" dirty="0">
              <a:latin typeface="Bradley Hand ITC" panose="03070402050302030203" pitchFamily="66" charset="0"/>
            </a:endParaRPr>
          </a:p>
          <a:p>
            <a:pPr lvl="4"/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92492-66F6-469F-9C86-DD0828D0D311}"/>
              </a:ext>
            </a:extLst>
          </p:cNvPr>
          <p:cNvSpPr txBox="1">
            <a:spLocks/>
          </p:cNvSpPr>
          <p:nvPr/>
        </p:nvSpPr>
        <p:spPr>
          <a:xfrm>
            <a:off x="152400" y="3276600"/>
            <a:ext cx="7239000" cy="3229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b="1" baseline="0">
                <a:latin typeface="Bradley Hand ITC" panose="03070402050302030203" pitchFamily="66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baseline="0">
                <a:latin typeface="Body Level 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baseline="0">
                <a:latin typeface="Body Level 3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baseline="0">
                <a:latin typeface="Body Level 4"/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baseline="0">
                <a:latin typeface="Bradley Hand ITC" panose="03070402050302030203" pitchFamily="66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Generative Adversarial Network (GAN)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F623ED-E7E6-4D9B-9924-9BD785029CA2}"/>
              </a:ext>
            </a:extLst>
          </p:cNvPr>
          <p:cNvSpPr txBox="1">
            <a:spLocks/>
          </p:cNvSpPr>
          <p:nvPr/>
        </p:nvSpPr>
        <p:spPr>
          <a:xfrm>
            <a:off x="152401" y="5715000"/>
            <a:ext cx="8153400" cy="38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b="1" baseline="0">
                <a:latin typeface="Bradley Hand ITC" panose="03070402050302030203" pitchFamily="66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baseline="0">
                <a:latin typeface="Body Level 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baseline="0">
                <a:latin typeface="Body Level 3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baseline="0">
                <a:latin typeface="Body Level 4"/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baseline="0">
                <a:latin typeface="Bradley Hand ITC" panose="03070402050302030203" pitchFamily="66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Deep Reinforcement Learning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DBFDE-6FA7-450E-9B4F-83DEBCD48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950720"/>
            <a:ext cx="1463040" cy="109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57C5BA-D2DC-48B0-9131-08F736459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912620"/>
            <a:ext cx="1463040" cy="1097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6EBEDE-C4A3-47CE-B298-8A326D2470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1912619"/>
            <a:ext cx="1463040" cy="1097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87E592-E6BD-4B5C-ADC4-C95CCFEFD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3759479"/>
            <a:ext cx="6373091" cy="16446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CE1071-E479-4EF1-AE97-F1FFF4496E7D}"/>
              </a:ext>
            </a:extLst>
          </p:cNvPr>
          <p:cNvSpPr/>
          <p:nvPr/>
        </p:nvSpPr>
        <p:spPr>
          <a:xfrm>
            <a:off x="3048000" y="2286000"/>
            <a:ext cx="68580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en-GB" b="1" dirty="0">
                <a:latin typeface="Bradley Hand ITC" panose="03070402050302030203" pitchFamily="66" charset="0"/>
              </a:rPr>
              <a:t>+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BC1F04-BF13-4FD5-93E2-8341B701E828}"/>
              </a:ext>
            </a:extLst>
          </p:cNvPr>
          <p:cNvSpPr/>
          <p:nvPr/>
        </p:nvSpPr>
        <p:spPr>
          <a:xfrm>
            <a:off x="5943600" y="2297668"/>
            <a:ext cx="68580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en-GB" b="1" dirty="0">
                <a:latin typeface="Bradley Hand ITC" panose="03070402050302030203" pitchFamily="66" charset="0"/>
              </a:rPr>
              <a:t>= 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E95D9E-5B3A-4C7B-8EA2-8A2D8A439EAC}"/>
              </a:ext>
            </a:extLst>
          </p:cNvPr>
          <p:cNvSpPr txBox="1">
            <a:spLocks/>
          </p:cNvSpPr>
          <p:nvPr/>
        </p:nvSpPr>
        <p:spPr>
          <a:xfrm>
            <a:off x="152400" y="6172200"/>
            <a:ext cx="8153400" cy="30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b="1" baseline="0">
                <a:latin typeface="Bradley Hand ITC" panose="03070402050302030203" pitchFamily="66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baseline="0">
                <a:latin typeface="Body Level 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baseline="0">
                <a:latin typeface="Body Level 3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baseline="0">
                <a:latin typeface="Body Level 4"/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baseline="0">
                <a:latin typeface="Bradley Hand ITC" panose="03070402050302030203" pitchFamily="66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AutoML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1B11-12B5-475A-884D-A20045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Useful Resources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B15CF-58A7-44B3-95FF-F3B37B1B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29051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BAA31E-C35E-413C-A283-8CA013E7A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1828799"/>
            <a:ext cx="4107151" cy="1419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E05DE8-7BB2-403B-9A20-F853B1DD4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05300"/>
            <a:ext cx="1714500" cy="1714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7043EC-31A3-4005-BCA6-F13B14A43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62400"/>
            <a:ext cx="1752600" cy="2619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82D18A-B5DF-4DDD-B27C-5D1FA1CD3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3434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F5E-7F0F-4C89-BFA0-94163C85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Questions?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72BE1C-B625-4161-B48F-E1D558C2A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43200" y="2401572"/>
            <a:ext cx="3733800" cy="2932428"/>
          </a:xfrm>
        </p:spPr>
      </p:pic>
    </p:spTree>
    <p:extLst>
      <p:ext uri="{BB962C8B-B14F-4D97-AF65-F5344CB8AC3E}">
        <p14:creationId xmlns:p14="http://schemas.microsoft.com/office/powerpoint/2010/main" val="41809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067-2A4E-48FD-B7DF-659D883C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8B0F-3687-4EF1-AA98-AD74E95B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0"/>
            <a:ext cx="4488509" cy="4847010"/>
          </a:xfrm>
        </p:spPr>
        <p:txBody>
          <a:bodyPr/>
          <a:lstStyle/>
          <a:p>
            <a:r>
              <a:rPr lang="en-US" dirty="0"/>
              <a:t>ML Demo in Excel</a:t>
            </a:r>
            <a:endParaRPr lang="en-GB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38A0A7-FDE1-4FB4-BAB8-B4615BE32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50237"/>
              </p:ext>
            </p:extLst>
          </p:nvPr>
        </p:nvGraphicFramePr>
        <p:xfrm>
          <a:off x="1524000" y="2667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667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23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28A8A-2676-495A-942C-07D56299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What we will cover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94347-D288-42FC-B71A-29B1B1DD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153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Artificial Intelligence (AI) vs Machine Learning (ML) vs Deep Learning (DL)</a:t>
            </a:r>
            <a:endParaRPr lang="en-GB" dirty="0">
              <a:solidFill>
                <a:srgbClr val="00699F"/>
              </a:solidFill>
              <a:latin typeface="Bradley Hand ITC" panose="03070402050302030203" pitchFamily="66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Machine Learning vs Traditional Programming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699F"/>
                </a:solidFill>
                <a:latin typeface="Bradley Hand ITC" panose="03070402050302030203" pitchFamily="66" charset="0"/>
              </a:rPr>
              <a:t>What’s Driving ML Explosion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ML Categorization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99F"/>
                </a:solidFill>
                <a:latin typeface="Bradley Hand ITC" panose="03070402050302030203" pitchFamily="66" charset="0"/>
              </a:rPr>
              <a:t>Classification vs Regression</a:t>
            </a:r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99F"/>
                </a:solidFill>
                <a:latin typeface="Bradley Hand ITC" panose="03070402050302030203" pitchFamily="66" charset="0"/>
              </a:rPr>
              <a:t>Supervised vs Unsupervised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How do we implement Machine Learning</a:t>
            </a:r>
          </a:p>
          <a:p>
            <a:pPr marL="328142" lvl="1" indent="-328142">
              <a:lnSpc>
                <a:spcPct val="16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tabLst>
                <a:tab pos="6164618" algn="r"/>
              </a:tabLst>
            </a:pPr>
            <a:r>
              <a:rPr lang="en-US" sz="1800" dirty="0">
                <a:solidFill>
                  <a:srgbClr val="00699F"/>
                </a:solidFill>
                <a:latin typeface="Bradley Hand ITC" panose="03070402050302030203" pitchFamily="66" charset="0"/>
              </a:rPr>
              <a:t>Practical Demonstration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Machine Learning Libraries and Frameworks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Recent Developments</a:t>
            </a:r>
            <a:endParaRPr lang="en-US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Useful Resources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99F"/>
                </a:solidFill>
                <a:latin typeface="Bradley Hand ITC" panose="03070402050302030203" pitchFamily="66" charset="0"/>
              </a:rPr>
              <a:t>Questions?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1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AI vs ML vs DL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CCF81D-9340-40A4-AFCB-73FBDD8DE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488865"/>
              </p:ext>
            </p:extLst>
          </p:nvPr>
        </p:nvGraphicFramePr>
        <p:xfrm>
          <a:off x="-838200" y="1921933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44F012-FAE7-43E3-9CE9-55D9B176CAE3}"/>
              </a:ext>
            </a:extLst>
          </p:cNvPr>
          <p:cNvSpPr/>
          <p:nvPr/>
        </p:nvSpPr>
        <p:spPr>
          <a:xfrm>
            <a:off x="4636255" y="2057400"/>
            <a:ext cx="49151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“Human intelligence exhibited by machine”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9874B-2042-4656-A372-6EE3C60A8AC1}"/>
              </a:ext>
            </a:extLst>
          </p:cNvPr>
          <p:cNvSpPr/>
          <p:nvPr/>
        </p:nvSpPr>
        <p:spPr>
          <a:xfrm>
            <a:off x="4788655" y="3406914"/>
            <a:ext cx="47363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“</a:t>
            </a:r>
            <a:r>
              <a:rPr lang="en-US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Machine learns relationships in data—</a:t>
            </a:r>
          </a:p>
          <a:p>
            <a:r>
              <a:rPr lang="en-US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 when provided features—to make decisions”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031DB-7EB7-4114-ADF3-1AFE2DCCCEAA}"/>
              </a:ext>
            </a:extLst>
          </p:cNvPr>
          <p:cNvSpPr/>
          <p:nvPr/>
        </p:nvSpPr>
        <p:spPr>
          <a:xfrm>
            <a:off x="4546842" y="4876800"/>
            <a:ext cx="5359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“</a:t>
            </a:r>
            <a:r>
              <a:rPr lang="en-US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Machine learns features and relationships in data on its own to make decisions”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0E7424-39AB-45B3-8FF0-A0D0B720B90D}"/>
              </a:ext>
            </a:extLst>
          </p:cNvPr>
          <p:cNvCxnSpPr>
            <a:cxnSpLocks/>
          </p:cNvCxnSpPr>
          <p:nvPr/>
        </p:nvCxnSpPr>
        <p:spPr>
          <a:xfrm>
            <a:off x="3059945" y="2438400"/>
            <a:ext cx="1435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9862F-D5CB-45FE-81F8-36D55307A0F7}"/>
              </a:ext>
            </a:extLst>
          </p:cNvPr>
          <p:cNvCxnSpPr>
            <a:cxnSpLocks/>
          </p:cNvCxnSpPr>
          <p:nvPr/>
        </p:nvCxnSpPr>
        <p:spPr>
          <a:xfrm>
            <a:off x="3059945" y="3657600"/>
            <a:ext cx="17287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A448F-E5FC-4623-B31E-61C1C6955577}"/>
              </a:ext>
            </a:extLst>
          </p:cNvPr>
          <p:cNvCxnSpPr>
            <a:cxnSpLocks/>
          </p:cNvCxnSpPr>
          <p:nvPr/>
        </p:nvCxnSpPr>
        <p:spPr>
          <a:xfrm>
            <a:off x="3212345" y="5257800"/>
            <a:ext cx="1435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462-0120-4CEE-931A-46D8C8D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AI vs ML vs DL </a:t>
            </a:r>
            <a:r>
              <a:rPr lang="en-US" b="1" dirty="0" err="1">
                <a:solidFill>
                  <a:srgbClr val="00699F"/>
                </a:solidFill>
                <a:latin typeface="Bradley Hand ITC" panose="03070402050302030203" pitchFamily="66" charset="0"/>
              </a:rPr>
              <a:t>contd</a:t>
            </a:r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…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BD0327-896F-4202-881F-36502A9D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8" y="1777502"/>
            <a:ext cx="7438382" cy="363269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273980-6AC6-4F64-B73E-600BC0C597FC}"/>
              </a:ext>
            </a:extLst>
          </p:cNvPr>
          <p:cNvSpPr/>
          <p:nvPr/>
        </p:nvSpPr>
        <p:spPr>
          <a:xfrm>
            <a:off x="304800" y="6520190"/>
            <a:ext cx="21323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q_serif"/>
              </a:rPr>
              <a:t>Source for Above Image: </a:t>
            </a:r>
            <a:r>
              <a:rPr lang="en-US" sz="1100" dirty="0">
                <a:solidFill>
                  <a:srgbClr val="2B6DAD"/>
                </a:solidFill>
                <a:latin typeface="q_serif"/>
                <a:hlinkClick r:id="rId3"/>
              </a:rPr>
              <a:t>DL vs ML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69495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48C-BBA9-422E-AE46-B1FDF6A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Machine Learning vs Traditional Programming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DDF434-C3F3-4F0F-802A-566C6AB20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145659"/>
              </p:ext>
            </p:extLst>
          </p:nvPr>
        </p:nvGraphicFramePr>
        <p:xfrm>
          <a:off x="533400" y="1524000"/>
          <a:ext cx="3276600" cy="4348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9408301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798835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0813772"/>
                    </a:ext>
                  </a:extLst>
                </a:gridCol>
              </a:tblGrid>
              <a:tr h="6476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X (Input)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Rules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Y (Output)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2437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O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G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C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radley Hand ITC" panose="03070402050302030203" pitchFamily="66" charset="0"/>
                        <a:cs typeface="Calibri" panose="020F0502020204030204" pitchFamily="34" charset="0"/>
                      </a:endParaRPr>
                    </a:p>
                  </a:txBody>
                  <a:tcPr marL="100584" marR="10058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88911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37.2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70696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-17.2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95915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0615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83190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59584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74778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50132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8.9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02462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4410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07354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50553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18.9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86950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24682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29.4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35464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30A625-5669-4969-91C2-7A589EFBF020}"/>
              </a:ext>
            </a:extLst>
          </p:cNvPr>
          <p:cNvSpPr/>
          <p:nvPr/>
        </p:nvSpPr>
        <p:spPr>
          <a:xfrm>
            <a:off x="3200400" y="6407229"/>
            <a:ext cx="3200400" cy="374571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/>
              <a:t>(X°F - 32) x .5556 = Y°C</a:t>
            </a:r>
            <a:endParaRPr lang="en-GB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625262-8BC3-46E1-B589-B7582AE5214A}"/>
              </a:ext>
            </a:extLst>
          </p:cNvPr>
          <p:cNvSpPr/>
          <p:nvPr/>
        </p:nvSpPr>
        <p:spPr>
          <a:xfrm>
            <a:off x="3200400" y="6019800"/>
            <a:ext cx="3200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Bradley Hand ITC" panose="03070402050302030203" pitchFamily="66" charset="0"/>
              </a:rPr>
              <a:t>Fahrenheit  to Celsius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5C5EF-5278-4291-9E84-0B6E0D2B847D}"/>
              </a:ext>
            </a:extLst>
          </p:cNvPr>
          <p:cNvSpPr/>
          <p:nvPr/>
        </p:nvSpPr>
        <p:spPr>
          <a:xfrm>
            <a:off x="609600" y="1071443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u="sng" dirty="0">
                <a:latin typeface="Bradley Hand ITC" panose="03070402050302030203" pitchFamily="66" charset="0"/>
                <a:cs typeface="Calibri" panose="020F0502020204030204" pitchFamily="34" charset="0"/>
              </a:rPr>
              <a:t>Traditional Programming</a:t>
            </a:r>
          </a:p>
        </p:txBody>
      </p:sp>
      <p:graphicFrame>
        <p:nvGraphicFramePr>
          <p:cNvPr id="16" name="Content Placeholder 9">
            <a:extLst>
              <a:ext uri="{FF2B5EF4-FFF2-40B4-BE49-F238E27FC236}">
                <a16:creationId xmlns:a16="http://schemas.microsoft.com/office/drawing/2014/main" id="{56F53C99-ACC0-4632-90B4-6AB3ED66C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180572"/>
              </p:ext>
            </p:extLst>
          </p:nvPr>
        </p:nvGraphicFramePr>
        <p:xfrm>
          <a:off x="5181600" y="1524000"/>
          <a:ext cx="3276600" cy="4343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94083019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7798835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0813772"/>
                    </a:ext>
                  </a:extLst>
                </a:gridCol>
              </a:tblGrid>
              <a:tr h="6468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X (Input)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radley Hand ITC" panose="03070402050302030203" pitchFamily="66" charset="0"/>
                          <a:ea typeface="+mn-ea"/>
                          <a:cs typeface="+mn-cs"/>
                        </a:rPr>
                        <a:t>Model</a:t>
                      </a:r>
                      <a:endParaRPr lang="en-GB" sz="1600" b="1" kern="1200" dirty="0">
                        <a:solidFill>
                          <a:schemeClr val="lt1"/>
                        </a:solidFill>
                        <a:latin typeface="Bradley Hand ITC" panose="03070402050302030203" pitchFamily="66" charset="0"/>
                        <a:ea typeface="+mn-ea"/>
                        <a:cs typeface="+mn-cs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Y (Output)</a:t>
                      </a:r>
                      <a:endParaRPr lang="en-GB" sz="1600" dirty="0">
                        <a:latin typeface="Bradley Hand ITC" panose="03070402050302030203" pitchFamily="66" charset="0"/>
                      </a:endParaRPr>
                    </a:p>
                  </a:txBody>
                  <a:tcPr marL="100584" marR="100584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2437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O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  <a:cs typeface="Calibri" panose="020F0502020204030204" pitchFamily="34" charset="0"/>
                        </a:rPr>
                        <a:t>N</a:t>
                      </a:r>
                      <a:endParaRPr lang="en-GB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radley Hand ITC" panose="03070402050302030203" pitchFamily="66" charset="0"/>
                        <a:cs typeface="Calibri" panose="020F0502020204030204" pitchFamily="34" charset="0"/>
                      </a:endParaRPr>
                    </a:p>
                  </a:txBody>
                  <a:tcPr marL="100584" marR="10058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8891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37.2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970696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-17.2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95915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0615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8319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5958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74778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5013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8.9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0246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-15.0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441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0735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-16.1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5055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18.9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8695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2468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stral" panose="03090702030407020403" pitchFamily="66" charset="0"/>
                          <a:cs typeface="Calibri" panose="020F0502020204030204" pitchFamily="34" charset="0"/>
                        </a:rPr>
                        <a:t>29.4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3546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F70C343-A99F-468B-A0AB-7F13B6EF00F2}"/>
              </a:ext>
            </a:extLst>
          </p:cNvPr>
          <p:cNvSpPr/>
          <p:nvPr/>
        </p:nvSpPr>
        <p:spPr>
          <a:xfrm>
            <a:off x="5334000" y="112389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u="sng" dirty="0">
                <a:latin typeface="Bradley Hand ITC" panose="03070402050302030203" pitchFamily="66" charset="0"/>
                <a:cs typeface="Calibri" panose="020F050202020403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847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GB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What’s Driving ML Explosion?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C89C70-F99A-4517-A679-7A3175196BF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3" y="3200400"/>
            <a:ext cx="3074161" cy="1749136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BDF6148-A2C7-467E-B318-9EC05B4D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3" y="1212141"/>
            <a:ext cx="3066601" cy="1897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0FDDC5-039F-46C1-8A55-70E2EE429D6B}"/>
              </a:ext>
            </a:extLst>
          </p:cNvPr>
          <p:cNvSpPr/>
          <p:nvPr/>
        </p:nvSpPr>
        <p:spPr>
          <a:xfrm>
            <a:off x="3962400" y="3124200"/>
            <a:ext cx="5715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Computing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Graphics Processing Unit (GPU) - 1000s of “weak” cores capable of large scale parallel computing (NVIDIA, AMD…)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Matrix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Cloud computing services -  AWS EC2, GCP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A5A2A-03E9-44C4-8123-94B5AA42E80C}"/>
              </a:ext>
            </a:extLst>
          </p:cNvPr>
          <p:cNvSpPr/>
          <p:nvPr/>
        </p:nvSpPr>
        <p:spPr>
          <a:xfrm>
            <a:off x="3963659" y="1143000"/>
            <a:ext cx="4723141" cy="20425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Social/Business Interactions &amp;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ERP/CRM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GPS &amp; Sensor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Video/Audio/Images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A817E38-0A3A-4F22-BDF5-AF9C2D88D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3" y="5029200"/>
            <a:ext cx="3074161" cy="17491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2E767B-41C1-4F97-92A8-0858DEA2ABA7}"/>
              </a:ext>
            </a:extLst>
          </p:cNvPr>
          <p:cNvSpPr/>
          <p:nvPr/>
        </p:nvSpPr>
        <p:spPr>
          <a:xfrm>
            <a:off x="3886200" y="5257800"/>
            <a:ext cx="5715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Algorithm Evolution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Optimization – Momentum,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RMSProp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, ADAM,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Activation functions such as RELU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8723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48C-BBA9-422E-AE46-B1FDF6A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ML Categorization – Classification vs Regression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740F68-FBBF-48BE-8835-153A0F100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93096"/>
              </p:ext>
            </p:extLst>
          </p:nvPr>
        </p:nvGraphicFramePr>
        <p:xfrm>
          <a:off x="323850" y="1676400"/>
          <a:ext cx="448945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5AE4BD4-2F7F-484E-91C5-CC6E42A37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273056"/>
              </p:ext>
            </p:extLst>
          </p:nvPr>
        </p:nvGraphicFramePr>
        <p:xfrm>
          <a:off x="5029200" y="1676400"/>
          <a:ext cx="44894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D9B98CD-D3F9-4247-8709-7D3612DF466E}"/>
              </a:ext>
            </a:extLst>
          </p:cNvPr>
          <p:cNvSpPr/>
          <p:nvPr/>
        </p:nvSpPr>
        <p:spPr>
          <a:xfrm>
            <a:off x="1143000" y="138326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Classification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025D9-13F8-4A10-B461-3D89507902E6}"/>
              </a:ext>
            </a:extLst>
          </p:cNvPr>
          <p:cNvSpPr/>
          <p:nvPr/>
        </p:nvSpPr>
        <p:spPr>
          <a:xfrm>
            <a:off x="5858723" y="137160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Regression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56637-42D7-4CFC-846E-9D3C355B50EC}"/>
              </a:ext>
            </a:extLst>
          </p:cNvPr>
          <p:cNvSpPr/>
          <p:nvPr/>
        </p:nvSpPr>
        <p:spPr>
          <a:xfrm>
            <a:off x="152400" y="4267200"/>
            <a:ext cx="472314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Output Variable: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Pre-defined output category (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High|Medium|Low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;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Yes|No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; A|B|C)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Example: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 Risk Management, Image recognition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Algorithms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Logistic Regression, Support Vector Machine (SVM), Neural Network, Decision Trees,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kNN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A48C0D-DD17-48D0-BE60-C3CF90D0A9EB}"/>
              </a:ext>
            </a:extLst>
          </p:cNvPr>
          <p:cNvSpPr/>
          <p:nvPr/>
        </p:nvSpPr>
        <p:spPr>
          <a:xfrm>
            <a:off x="5181600" y="4358283"/>
            <a:ext cx="4723141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Regression: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Output Variable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Continuous, can take any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Example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Sales Forecast, Crop yield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Algorithms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Linear Regression, Polynomial Regression,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3" grpId="0">
        <p:bldAsOne/>
      </p:bldGraphic>
      <p:bldP spid="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48C-BBA9-422E-AE46-B1FDF6A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ML Categorization – Supervised vs Unsupervised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B98CD-D3F9-4247-8709-7D3612DF466E}"/>
              </a:ext>
            </a:extLst>
          </p:cNvPr>
          <p:cNvSpPr/>
          <p:nvPr/>
        </p:nvSpPr>
        <p:spPr>
          <a:xfrm>
            <a:off x="1803152" y="112891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Supervised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025D9-13F8-4A10-B461-3D89507902E6}"/>
              </a:ext>
            </a:extLst>
          </p:cNvPr>
          <p:cNvSpPr/>
          <p:nvPr/>
        </p:nvSpPr>
        <p:spPr>
          <a:xfrm>
            <a:off x="6518875" y="112891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Unsupervised</a:t>
            </a:r>
            <a:endParaRPr lang="en-GB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56637-42D7-4CFC-846E-9D3C355B50EC}"/>
              </a:ext>
            </a:extLst>
          </p:cNvPr>
          <p:cNvSpPr/>
          <p:nvPr/>
        </p:nvSpPr>
        <p:spPr>
          <a:xfrm>
            <a:off x="152400" y="4343400"/>
            <a:ext cx="47231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Input: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Labeled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Learning: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 Labeled output available to adjust the model and learn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Examples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Risk Assessment, Weather Prediction, Tumor categorization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A48C0D-DD17-48D0-BE60-C3CF90D0A9EB}"/>
              </a:ext>
            </a:extLst>
          </p:cNvPr>
          <p:cNvSpPr/>
          <p:nvPr/>
        </p:nvSpPr>
        <p:spPr>
          <a:xfrm>
            <a:off x="5181600" y="4363998"/>
            <a:ext cx="472314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Unsupervised: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Input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Unlabeled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Learning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Based on identifying relationship amongst input variables based on clustering (k-means) or association (PCA)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Example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: Product Recommendation, Fraud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C611B-11A0-4AD3-A652-64FCB3FD9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6" y="1540343"/>
            <a:ext cx="4811216" cy="280305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CE781-0446-4600-A456-A7A37ED3C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40342"/>
            <a:ext cx="4648200" cy="28030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BC785D-1C55-4B59-92E5-9903B4214D47}"/>
              </a:ext>
            </a:extLst>
          </p:cNvPr>
          <p:cNvSpPr/>
          <p:nvPr/>
        </p:nvSpPr>
        <p:spPr>
          <a:xfrm>
            <a:off x="229885" y="6553200"/>
            <a:ext cx="2037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q_serif"/>
              </a:rPr>
              <a:t>Source for Above Images: </a:t>
            </a:r>
            <a:r>
              <a:rPr lang="en-US" sz="1100" dirty="0">
                <a:solidFill>
                  <a:srgbClr val="2B6DAD"/>
                </a:solidFill>
                <a:latin typeface="q_serif"/>
                <a:hlinkClick r:id="rId4"/>
              </a:rPr>
              <a:t>Quora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779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1B11-12B5-475A-884D-A20045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b="1" dirty="0">
                <a:solidFill>
                  <a:srgbClr val="00699F"/>
                </a:solidFill>
                <a:latin typeface="Bradley Hand ITC" panose="03070402050302030203" pitchFamily="66" charset="0"/>
              </a:rPr>
              <a:t>ML Implementation – Data Preparation</a:t>
            </a:r>
            <a:endParaRPr lang="en-GB" b="1" dirty="0">
              <a:solidFill>
                <a:srgbClr val="00699F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D81F39-CB94-4B71-9CFE-D38D230518BD}"/>
              </a:ext>
            </a:extLst>
          </p:cNvPr>
          <p:cNvSpPr/>
          <p:nvPr/>
        </p:nvSpPr>
        <p:spPr>
          <a:xfrm>
            <a:off x="6324600" y="2110890"/>
            <a:ext cx="2286000" cy="530352"/>
          </a:xfrm>
          <a:prstGeom prst="roundRect">
            <a:avLst/>
          </a:prstGeom>
          <a:solidFill>
            <a:srgbClr val="DBE8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699F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Test Set</a:t>
            </a:r>
            <a:endParaRPr lang="en-GB" sz="1400" b="1" dirty="0">
              <a:solidFill>
                <a:srgbClr val="00699F"/>
              </a:solidFill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1D3B3C-4EB7-43BA-A7F2-C2D9F7041DE0}"/>
              </a:ext>
            </a:extLst>
          </p:cNvPr>
          <p:cNvSpPr/>
          <p:nvPr/>
        </p:nvSpPr>
        <p:spPr>
          <a:xfrm>
            <a:off x="1219200" y="2819400"/>
            <a:ext cx="4389120" cy="530352"/>
          </a:xfrm>
          <a:prstGeom prst="roundRect">
            <a:avLst/>
          </a:prstGeom>
          <a:solidFill>
            <a:srgbClr val="0069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Training Set</a:t>
            </a:r>
            <a:endParaRPr lang="en-GB" sz="1400" b="1" dirty="0">
              <a:solidFill>
                <a:schemeClr val="bg1"/>
              </a:solidFill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DA1EFD-F8F5-4730-BD61-E448E7198EC6}"/>
              </a:ext>
            </a:extLst>
          </p:cNvPr>
          <p:cNvSpPr/>
          <p:nvPr/>
        </p:nvSpPr>
        <p:spPr>
          <a:xfrm>
            <a:off x="7147560" y="2822448"/>
            <a:ext cx="1463040" cy="530352"/>
          </a:xfrm>
          <a:prstGeom prst="roundRect">
            <a:avLst/>
          </a:prstGeom>
          <a:solidFill>
            <a:srgbClr val="DBE8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699F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Test Set</a:t>
            </a:r>
            <a:endParaRPr lang="en-GB" sz="1400" b="1" dirty="0">
              <a:solidFill>
                <a:srgbClr val="00699F"/>
              </a:solidFill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99C23A-BFD9-4B27-85FC-E3BD920664E2}"/>
              </a:ext>
            </a:extLst>
          </p:cNvPr>
          <p:cNvSpPr/>
          <p:nvPr/>
        </p:nvSpPr>
        <p:spPr>
          <a:xfrm>
            <a:off x="5638800" y="2819400"/>
            <a:ext cx="1463040" cy="530352"/>
          </a:xfrm>
          <a:prstGeom prst="roundRect">
            <a:avLst/>
          </a:prstGeom>
          <a:solidFill>
            <a:srgbClr val="95AE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Validation Set</a:t>
            </a:r>
            <a:endParaRPr lang="en-GB" sz="1400" b="1" dirty="0">
              <a:solidFill>
                <a:schemeClr val="bg1"/>
              </a:solidFill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7B46B7-6940-4158-A6D8-EE3A869806EA}"/>
              </a:ext>
            </a:extLst>
          </p:cNvPr>
          <p:cNvSpPr/>
          <p:nvPr/>
        </p:nvSpPr>
        <p:spPr>
          <a:xfrm>
            <a:off x="1221346" y="1447800"/>
            <a:ext cx="7389253" cy="533400"/>
          </a:xfrm>
          <a:prstGeom prst="roundRect">
            <a:avLst/>
          </a:prstGeom>
          <a:solidFill>
            <a:srgbClr val="2A8AD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Original Dataset</a:t>
            </a:r>
            <a:endParaRPr lang="en-GB" sz="1400" b="1" dirty="0">
              <a:solidFill>
                <a:schemeClr val="bg1"/>
              </a:solidFill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9B69B6-86D0-4F13-B4AC-A6298BF1D6D4}"/>
              </a:ext>
            </a:extLst>
          </p:cNvPr>
          <p:cNvSpPr/>
          <p:nvPr/>
        </p:nvSpPr>
        <p:spPr>
          <a:xfrm>
            <a:off x="1219200" y="2133600"/>
            <a:ext cx="5029200" cy="530352"/>
          </a:xfrm>
          <a:prstGeom prst="roundRect">
            <a:avLst/>
          </a:prstGeom>
          <a:solidFill>
            <a:srgbClr val="0069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Training Set</a:t>
            </a:r>
            <a:endParaRPr lang="en-GB" sz="1400" b="1" dirty="0">
              <a:solidFill>
                <a:schemeClr val="bg1"/>
              </a:solidFill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D6A884-42BA-4DE8-9402-19E7BD837F94}"/>
              </a:ext>
            </a:extLst>
          </p:cNvPr>
          <p:cNvCxnSpPr>
            <a:cxnSpLocks/>
          </p:cNvCxnSpPr>
          <p:nvPr/>
        </p:nvCxnSpPr>
        <p:spPr>
          <a:xfrm>
            <a:off x="3413760" y="3365679"/>
            <a:ext cx="0" cy="45720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932AF9-799B-4485-83E3-D98FA006AD47}"/>
              </a:ext>
            </a:extLst>
          </p:cNvPr>
          <p:cNvSpPr/>
          <p:nvPr/>
        </p:nvSpPr>
        <p:spPr>
          <a:xfrm>
            <a:off x="3098946" y="3810000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Train</a:t>
            </a:r>
            <a:r>
              <a:rPr lang="en-GB" sz="1400" b="1" dirty="0">
                <a:solidFill>
                  <a:srgbClr val="242729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 </a:t>
            </a:r>
            <a:endParaRPr lang="en-GB" sz="1400" b="1" dirty="0"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F115E-E6DD-47B1-B9F1-95248FD9DF9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70320" y="3349752"/>
            <a:ext cx="0" cy="460248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83821D-0F1C-4C20-B38F-9A3B48C2CE03}"/>
              </a:ext>
            </a:extLst>
          </p:cNvPr>
          <p:cNvSpPr/>
          <p:nvPr/>
        </p:nvSpPr>
        <p:spPr>
          <a:xfrm>
            <a:off x="6089726" y="3791634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Tune</a:t>
            </a:r>
            <a:r>
              <a:rPr lang="en-GB" sz="1400" b="1" dirty="0">
                <a:solidFill>
                  <a:srgbClr val="242729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 </a:t>
            </a:r>
            <a:endParaRPr lang="en-GB" sz="1400" b="1" dirty="0"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2629B8-5A8D-4AD6-98D2-6C1BAC5072CD}"/>
              </a:ext>
            </a:extLst>
          </p:cNvPr>
          <p:cNvSpPr/>
          <p:nvPr/>
        </p:nvSpPr>
        <p:spPr>
          <a:xfrm>
            <a:off x="7375737" y="3810000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Evaluate</a:t>
            </a:r>
            <a:r>
              <a:rPr lang="en-GB" sz="1400" b="1" dirty="0">
                <a:solidFill>
                  <a:srgbClr val="242729"/>
                </a:solidFill>
                <a:latin typeface="Bradley Hand ITC" panose="03070402050302030203" pitchFamily="66" charset="0"/>
                <a:cs typeface="Calibri" panose="020F0502020204030204" pitchFamily="34" charset="0"/>
              </a:rPr>
              <a:t> </a:t>
            </a:r>
            <a:endParaRPr lang="en-GB" sz="1400" b="1" dirty="0">
              <a:latin typeface="Bradley Hand ITC" panose="03070402050302030203" pitchFamily="66" charset="0"/>
              <a:cs typeface="Calibri" panose="020F050202020403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356F64-E21A-4969-BC9C-948C397AC9D1}"/>
              </a:ext>
            </a:extLst>
          </p:cNvPr>
          <p:cNvCxnSpPr>
            <a:cxnSpLocks/>
          </p:cNvCxnSpPr>
          <p:nvPr/>
        </p:nvCxnSpPr>
        <p:spPr>
          <a:xfrm>
            <a:off x="7863840" y="3352800"/>
            <a:ext cx="0" cy="472848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C86EDCD-56CF-4860-A3E9-4E3401A3F942}"/>
              </a:ext>
            </a:extLst>
          </p:cNvPr>
          <p:cNvSpPr/>
          <p:nvPr/>
        </p:nvSpPr>
        <p:spPr>
          <a:xfrm>
            <a:off x="1219200" y="4191000"/>
            <a:ext cx="65532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Key Considerations: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Data Division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Training : Test | 70% : 30%;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Training : Validation : Test | 60% : 20% : 20%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Sampling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Simple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Stratified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4F72F35-61D8-4206-85AB-92D875010D2B}"/>
              </a:ext>
            </a:extLst>
          </p:cNvPr>
          <p:cNvSpPr/>
          <p:nvPr/>
        </p:nvSpPr>
        <p:spPr>
          <a:xfrm>
            <a:off x="8839200" y="2136648"/>
            <a:ext cx="76200" cy="504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650DCFF-056D-4F31-A777-605E9A785F78}"/>
              </a:ext>
            </a:extLst>
          </p:cNvPr>
          <p:cNvSpPr/>
          <p:nvPr/>
        </p:nvSpPr>
        <p:spPr>
          <a:xfrm>
            <a:off x="8839200" y="2924406"/>
            <a:ext cx="76200" cy="504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6D26C-8DE6-4E13-B3F7-D095F1BEB9F4}"/>
              </a:ext>
            </a:extLst>
          </p:cNvPr>
          <p:cNvSpPr/>
          <p:nvPr/>
        </p:nvSpPr>
        <p:spPr>
          <a:xfrm>
            <a:off x="8953500" y="2267634"/>
            <a:ext cx="876300" cy="3385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Option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2F7F0-B90F-41B1-890F-54242CA0D391}"/>
              </a:ext>
            </a:extLst>
          </p:cNvPr>
          <p:cNvSpPr/>
          <p:nvPr/>
        </p:nvSpPr>
        <p:spPr>
          <a:xfrm>
            <a:off x="8915400" y="3029634"/>
            <a:ext cx="876300" cy="3385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4481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1" grpId="0"/>
      <p:bldP spid="35" grpId="0"/>
      <p:bldP spid="36" grpId="0"/>
      <p:bldP spid="43" grpId="0"/>
      <p:bldP spid="3" grpId="0" animBg="1"/>
      <p:bldP spid="24" grpId="0" animBg="1"/>
      <p:bldP spid="4" grpId="0"/>
      <p:bldP spid="26" grpId="0"/>
    </p:bldLst>
  </p:timing>
</p:sld>
</file>

<file path=ppt/theme/theme1.xml><?xml version="1.0" encoding="utf-8"?>
<a:theme xmlns:a="http://schemas.openxmlformats.org/drawingml/2006/main" name="Blank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850</Words>
  <Application>Microsoft Office PowerPoint</Application>
  <PresentationFormat>A4 Paper (210x297 mm)</PresentationFormat>
  <Paragraphs>290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ＭＳ Ｐゴシック</vt:lpstr>
      <vt:lpstr>Arial</vt:lpstr>
      <vt:lpstr>Arial</vt:lpstr>
      <vt:lpstr>Body Level 1</vt:lpstr>
      <vt:lpstr>Body Level 2</vt:lpstr>
      <vt:lpstr>Body Level 3</vt:lpstr>
      <vt:lpstr>Body Level 4</vt:lpstr>
      <vt:lpstr>Body Level 5</vt:lpstr>
      <vt:lpstr>Bradley Hand ITC</vt:lpstr>
      <vt:lpstr>Calibri</vt:lpstr>
      <vt:lpstr>Courier New</vt:lpstr>
      <vt:lpstr>Cover Description</vt:lpstr>
      <vt:lpstr>Cover Title</vt:lpstr>
      <vt:lpstr>Mistral</vt:lpstr>
      <vt:lpstr>q_serif</vt:lpstr>
      <vt:lpstr>Slide Heading</vt:lpstr>
      <vt:lpstr>Wingdings</vt:lpstr>
      <vt:lpstr>Blank</vt:lpstr>
      <vt:lpstr>Macro-Enabled Worksheet</vt:lpstr>
      <vt:lpstr>Introduction to Machine Learning</vt:lpstr>
      <vt:lpstr>What we will cover</vt:lpstr>
      <vt:lpstr>AI vs ML vs DL</vt:lpstr>
      <vt:lpstr>AI vs ML vs DL contd…</vt:lpstr>
      <vt:lpstr>Machine Learning vs Traditional Programming</vt:lpstr>
      <vt:lpstr>What’s Driving ML Explosion?</vt:lpstr>
      <vt:lpstr>ML Categorization – Classification vs Regression</vt:lpstr>
      <vt:lpstr>ML Categorization – Supervised vs Unsupervised</vt:lpstr>
      <vt:lpstr>ML Implementation – Data Preparation</vt:lpstr>
      <vt:lpstr>ML Implementation – Model Selection &amp; Training</vt:lpstr>
      <vt:lpstr>ML Implementation – Model Tuning &amp; Evaluation</vt:lpstr>
      <vt:lpstr>Machine Learning Libraries and Frameworks</vt:lpstr>
      <vt:lpstr>Recent Developments </vt:lpstr>
      <vt:lpstr>Useful Resources</vt:lpstr>
      <vt:lpstr>Questions?</vt:lpstr>
      <vt:lpstr>Appendix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2018-07-06T06:50:49Z</dcterms:created>
  <dcterms:modified xsi:type="dcterms:W3CDTF">2018-11-17T08:27:45Z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Offisync_ProviderInitializationData">
    <vt:lpwstr>https://thebridge.zone1.scb.net</vt:lpwstr>
  </property>
  <property fmtid="{D5CDD505-2E9C-101B-9397-08002B2CF9AE}" pid="4" name="Offisync_ServerID">
    <vt:lpwstr>079c9164-7339-42fe-af33-ba0b7af56650</vt:lpwstr>
  </property>
  <property fmtid="{D5CDD505-2E9C-101B-9397-08002B2CF9AE}" pid="5" name="Jive_LatestUserAccountName">
    <vt:lpwstr>1593473</vt:lpwstr>
  </property>
  <property fmtid="{D5CDD505-2E9C-101B-9397-08002B2CF9AE}" pid="6" name="Offisync_UniqueId">
    <vt:lpwstr>375494</vt:lpwstr>
  </property>
  <property fmtid="{D5CDD505-2E9C-101B-9397-08002B2CF9AE}" pid="7" name="Jive_VersionGuid">
    <vt:lpwstr>53056d84-3527-4e23-aaf3-3c8a3ac557ff</vt:lpwstr>
  </property>
  <property fmtid="{D5CDD505-2E9C-101B-9397-08002B2CF9AE}" pid="8" name="Jive_ModifiedButNotPublished">
    <vt:lpwstr>True</vt:lpwstr>
  </property>
</Properties>
</file>