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Support</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Inventory Management</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Text Based</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IN" dirty="0"/>
            <a:t>Typeahead to complete query</a:t>
          </a:r>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776C1A65-2346-491E-BC68-40CB83D7CFDD}">
      <dgm:prSet phldrT="[Text]"/>
      <dgm:spPr/>
      <dgm:t>
        <a:bodyPr/>
        <a:lstStyle/>
        <a:p>
          <a:r>
            <a:rPr lang="en-IN" dirty="0"/>
            <a:t>Probable items based on sequence of characters</a:t>
          </a:r>
        </a:p>
      </dgm:t>
    </dgm:pt>
    <dgm:pt modelId="{1E5EBE93-6971-48F1-AE91-B6E7215AC612}" type="parTrans" cxnId="{853AAFE8-5439-403A-87D3-47D66C345D88}">
      <dgm:prSet/>
      <dgm:spPr/>
      <dgm:t>
        <a:bodyPr/>
        <a:lstStyle/>
        <a:p>
          <a:endParaRPr lang="en-IN"/>
        </a:p>
      </dgm:t>
    </dgm:pt>
    <dgm:pt modelId="{A7D30308-960E-4B4F-B412-7D09BD0C18EF}" type="sibTrans" cxnId="{853AAFE8-5439-403A-87D3-47D66C345D88}">
      <dgm:prSet/>
      <dgm:spPr/>
      <dgm:t>
        <a:bodyPr/>
        <a:lstStyle/>
        <a:p>
          <a:endParaRPr lang="en-IN"/>
        </a:p>
      </dgm:t>
    </dgm:pt>
    <dgm:pt modelId="{D0C7F70D-6E5C-4124-AD02-7BAF9BD6D3B2}">
      <dgm:prSet phldrT="[Text]"/>
      <dgm:spPr/>
      <dgm:t>
        <a:bodyPr/>
        <a:lstStyle/>
        <a:p>
          <a:r>
            <a:rPr lang="en-IN" dirty="0"/>
            <a:t>Image Based</a:t>
          </a:r>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515ED35C-E36E-4E37-A717-AEDC6E51518B}">
      <dgm:prSet phldrT="[Text]"/>
      <dgm:spPr/>
      <dgm:t>
        <a:bodyPr/>
        <a:lstStyle/>
        <a:p>
          <a:r>
            <a:rPr lang="en-IN" dirty="0"/>
            <a:t>Given images of items, recommend similar visually appealing images (based on texture, colour, shape etc).</a:t>
          </a:r>
        </a:p>
      </dgm:t>
    </dgm:pt>
    <dgm:pt modelId="{CF639C24-EE01-40A7-B989-413B05165E3A}" type="parTrans" cxnId="{21E35F9A-2861-4CAD-A7C9-540884ABC637}">
      <dgm:prSet/>
      <dgm:spPr/>
      <dgm:t>
        <a:bodyPr/>
        <a:lstStyle/>
        <a:p>
          <a:endParaRPr lang="en-IN"/>
        </a:p>
      </dgm:t>
    </dgm:pt>
    <dgm:pt modelId="{C030E977-D141-4548-B57F-56412335329E}" type="sibTrans" cxnId="{21E35F9A-2861-4CAD-A7C9-540884ABC637}">
      <dgm:prSet/>
      <dgm:spPr/>
      <dgm:t>
        <a:bodyPr/>
        <a:lstStyle/>
        <a:p>
          <a:endParaRPr lang="en-IN"/>
        </a:p>
      </dgm:t>
    </dgm:pt>
    <dgm:pt modelId="{35349A92-3644-4C24-BBEC-EF6A6A156FA7}">
      <dgm:prSet phldrT="[Text]"/>
      <dgm:spPr/>
      <dgm:t>
        <a:bodyPr/>
        <a:lstStyle/>
        <a:p>
          <a:r>
            <a:rPr lang="en-IN" dirty="0"/>
            <a:t>Upload/key in image URL of image to search for relevant products matching the image.</a:t>
          </a:r>
        </a:p>
      </dgm:t>
    </dgm:pt>
    <dgm:pt modelId="{484CC2FE-F783-4E5C-B1EE-49B5BEAB5EBC}" type="parTrans" cxnId="{C454A364-96A4-4AAB-AECB-1C5D4CE0F9B0}">
      <dgm:prSet/>
      <dgm:spPr/>
      <dgm:t>
        <a:bodyPr/>
        <a:lstStyle/>
        <a:p>
          <a:endParaRPr lang="en-IN"/>
        </a:p>
      </dgm:t>
    </dgm:pt>
    <dgm:pt modelId="{C53196A9-0101-401D-91E2-F363A064B7A5}" type="sibTrans" cxnId="{C454A364-96A4-4AAB-AECB-1C5D4CE0F9B0}">
      <dgm:prSet/>
      <dgm:spPr/>
      <dgm:t>
        <a:bodyPr/>
        <a:lstStyle/>
        <a:p>
          <a:endParaRPr lang="en-IN"/>
        </a:p>
      </dgm:t>
    </dgm:pt>
    <dgm:pt modelId="{E08AD1BF-D73C-4A9E-80F1-BBCC7AABAD00}">
      <dgm:prSet phldrT="[Text]"/>
      <dgm:spPr/>
      <dgm:t>
        <a:bodyPr/>
        <a:lstStyle/>
        <a:p>
          <a:r>
            <a:rPr lang="en-IN" dirty="0"/>
            <a:t>Voice based</a:t>
          </a:r>
        </a:p>
      </dgm:t>
    </dgm:pt>
    <dgm:pt modelId="{09526D8A-4FF3-4D89-B824-081F0E6F4F43}" type="parTrans" cxnId="{4CECD265-EEF0-4BAE-B080-40616DDFC766}">
      <dgm:prSet/>
      <dgm:spPr/>
      <dgm:t>
        <a:bodyPr/>
        <a:lstStyle/>
        <a:p>
          <a:endParaRPr lang="en-IN"/>
        </a:p>
      </dgm:t>
    </dgm:pt>
    <dgm:pt modelId="{5757B07D-8310-4154-835D-C7D894E4FE56}" type="sibTrans" cxnId="{4CECD265-EEF0-4BAE-B080-40616DDFC766}">
      <dgm:prSet/>
      <dgm:spPr/>
      <dgm:t>
        <a:bodyPr/>
        <a:lstStyle/>
        <a:p>
          <a:endParaRPr lang="en-IN"/>
        </a:p>
      </dgm:t>
    </dgm:pt>
    <dgm:pt modelId="{EC221CA9-6D0C-4303-A3B6-CFF5E4210BEE}">
      <dgm:prSet phldrT="[Text]" custT="1"/>
      <dgm:spPr/>
      <dgm:t>
        <a:bodyPr/>
        <a:lstStyle/>
        <a:p>
          <a:r>
            <a:rPr lang="en-IN" sz="1200" dirty="0"/>
            <a:t>Given a voice input, reply with a list of relevant items </a:t>
          </a:r>
        </a:p>
      </dgm:t>
    </dgm:pt>
    <dgm:pt modelId="{7564B636-9195-4512-9511-25CD89306AC3}" type="parTrans" cxnId="{48C0DBFC-BB65-4B71-9348-741D1D3A4FA7}">
      <dgm:prSet/>
      <dgm:spPr/>
      <dgm:t>
        <a:bodyPr/>
        <a:lstStyle/>
        <a:p>
          <a:endParaRPr lang="en-IN"/>
        </a:p>
      </dgm:t>
    </dgm:pt>
    <dgm:pt modelId="{35DDF635-8E8B-462D-8C30-70E102CEA7FD}" type="sibTrans" cxnId="{48C0DBFC-BB65-4B71-9348-741D1D3A4FA7}">
      <dgm:prSet/>
      <dgm:spPr/>
      <dgm:t>
        <a:bodyPr/>
        <a:lstStyle/>
        <a:p>
          <a:endParaRPr lang="en-IN"/>
        </a:p>
      </dgm:t>
    </dgm:pt>
    <dgm:pt modelId="{8B2B88EF-665F-4005-99C5-DF926680BC94}">
      <dgm:prSet phldrT="[Text]" custT="1"/>
      <dgm:spPr/>
      <dgm:t>
        <a:bodyPr/>
        <a:lstStyle/>
        <a:p>
          <a:r>
            <a:rPr lang="en-IN" sz="1200" dirty="0"/>
            <a:t>“what’s the best 43 inch SONY LED TV under $400</a:t>
          </a:r>
        </a:p>
      </dgm:t>
    </dgm:pt>
    <dgm:pt modelId="{2C2FFB5E-FC71-4D80-A6DB-EADF82DA9515}" type="parTrans" cxnId="{C34B1096-6957-4390-8816-0270BDD93B7C}">
      <dgm:prSet/>
      <dgm:spPr/>
      <dgm:t>
        <a:bodyPr/>
        <a:lstStyle/>
        <a:p>
          <a:endParaRPr lang="en-IN"/>
        </a:p>
      </dgm:t>
    </dgm:pt>
    <dgm:pt modelId="{5C06CA89-DFCA-441C-A486-9F42B567A684}" type="sibTrans" cxnId="{C34B1096-6957-4390-8816-0270BDD93B7C}">
      <dgm:prSet/>
      <dgm:spPr/>
      <dgm:t>
        <a:bodyPr/>
        <a:lstStyle/>
        <a:p>
          <a:endParaRPr lang="en-IN"/>
        </a:p>
      </dgm:t>
    </dgm:pt>
    <dgm:pt modelId="{9C892EB5-FF8E-4C9C-8BDA-30A96C27E225}">
      <dgm:prSet phldrT="[Text]"/>
      <dgm:spPr/>
      <dgm:t>
        <a:bodyPr/>
        <a:lstStyle/>
        <a:p>
          <a:r>
            <a:rPr lang="en-IN" dirty="0"/>
            <a:t>Spell Correction</a:t>
          </a:r>
        </a:p>
      </dgm:t>
    </dgm:pt>
    <dgm:pt modelId="{814649CA-9511-4596-BED7-7842A7F0D8F5}" type="parTrans" cxnId="{502753A4-CE15-4B2A-A7B8-02BC261FF28A}">
      <dgm:prSet/>
      <dgm:spPr/>
      <dgm:t>
        <a:bodyPr/>
        <a:lstStyle/>
        <a:p>
          <a:endParaRPr lang="en-IN"/>
        </a:p>
      </dgm:t>
    </dgm:pt>
    <dgm:pt modelId="{288A6335-9CF1-4A45-BB42-664E34D87CB6}" type="sibTrans" cxnId="{502753A4-CE15-4B2A-A7B8-02BC261FF28A}">
      <dgm:prSet/>
      <dgm:spPr/>
      <dgm:t>
        <a:bodyPr/>
        <a:lstStyle/>
        <a:p>
          <a:endParaRPr lang="en-IN"/>
        </a:p>
      </dgm:t>
    </dgm:pt>
    <dgm:pt modelId="{E13F28F6-BCCB-4F33-99D6-E5A6A304CF81}">
      <dgm:prSet phldrT="[Text]"/>
      <dgm:spPr/>
      <dgm:t>
        <a:bodyPr/>
        <a:lstStyle/>
        <a:p>
          <a:r>
            <a:rPr lang="en-IN" dirty="0"/>
            <a:t>Understand what user wants to type based on query formation.</a:t>
          </a:r>
        </a:p>
      </dgm:t>
    </dgm:pt>
    <dgm:pt modelId="{F76E2A21-60C1-4BBB-B399-B0AFE7684F5F}" type="parTrans" cxnId="{86D80E62-7B1D-4F0B-A7A0-D5F254286219}">
      <dgm:prSet/>
      <dgm:spPr/>
      <dgm:t>
        <a:bodyPr/>
        <a:lstStyle/>
        <a:p>
          <a:endParaRPr lang="en-IN"/>
        </a:p>
      </dgm:t>
    </dgm:pt>
    <dgm:pt modelId="{DFAF515D-8C8A-4AB1-A554-4E9624E3751D}" type="sibTrans" cxnId="{86D80E62-7B1D-4F0B-A7A0-D5F254286219}">
      <dgm:prSet/>
      <dgm:spPr/>
      <dgm:t>
        <a:bodyPr/>
        <a:lstStyle/>
        <a:p>
          <a:endParaRPr lang="en-IN"/>
        </a:p>
      </dgm:t>
    </dgm:pt>
    <dgm:pt modelId="{AC5D38F1-2CC7-4D5F-9570-B6170E8E30B3}">
      <dgm:prSet phldrT="[Text]"/>
      <dgm:spPr/>
      <dgm:t>
        <a:bodyPr/>
        <a:lstStyle/>
        <a:p>
          <a:r>
            <a:rPr lang="en-IN" dirty="0"/>
            <a:t>Based on attributes/features of item(s) in the image </a:t>
          </a:r>
        </a:p>
      </dgm:t>
    </dgm:pt>
    <dgm:pt modelId="{8B51487C-3914-447D-B22E-4A8962DB6F08}" type="parTrans" cxnId="{83702807-0530-4EB0-AA53-FAD8E4C4E74A}">
      <dgm:prSet/>
      <dgm:spPr/>
      <dgm:t>
        <a:bodyPr/>
        <a:lstStyle/>
        <a:p>
          <a:endParaRPr lang="en-IN"/>
        </a:p>
      </dgm:t>
    </dgm:pt>
    <dgm:pt modelId="{F0D4AA96-71B0-4E53-9CC1-1D5C09E49EC7}" type="sibTrans" cxnId="{83702807-0530-4EB0-AA53-FAD8E4C4E74A}">
      <dgm:prSet/>
      <dgm:spPr/>
      <dgm:t>
        <a:bodyPr/>
        <a:lstStyle/>
        <a:p>
          <a:endParaRPr lang="en-IN"/>
        </a:p>
      </dgm:t>
    </dgm:pt>
    <dgm:pt modelId="{AA36B709-8CEC-47BA-87A9-1927692FFB05}">
      <dgm:prSet phldrT="[Text]" custT="1"/>
      <dgm:spPr/>
      <dgm:t>
        <a:bodyPr/>
        <a:lstStyle/>
        <a:p>
          <a:r>
            <a:rPr lang="en-IN" sz="1200" dirty="0"/>
            <a:t>“Show me deal of the day”</a:t>
          </a:r>
        </a:p>
      </dgm:t>
    </dgm:pt>
    <dgm:pt modelId="{5F12D978-3BD5-4FC2-836E-1B3370643287}" type="parTrans" cxnId="{34009DF9-504F-4B15-B842-CFC4D168C1A3}">
      <dgm:prSet/>
      <dgm:spPr/>
      <dgm:t>
        <a:bodyPr/>
        <a:lstStyle/>
        <a:p>
          <a:endParaRPr lang="en-IN"/>
        </a:p>
      </dgm:t>
    </dgm:pt>
    <dgm:pt modelId="{AD590A39-AF54-43DA-994B-C971941FC2A1}" type="sibTrans" cxnId="{34009DF9-504F-4B15-B842-CFC4D168C1A3}">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3341C542-94A5-4DEE-BA74-3A1207C84992}" type="pres">
      <dgm:prSet presAssocID="{D0C7F70D-6E5C-4124-AD02-7BAF9BD6D3B2}" presName="parentText" presStyleLbl="node1" presStyleIdx="1" presStyleCnt="3">
        <dgm:presLayoutVars>
          <dgm:chMax val="0"/>
          <dgm:bulletEnabled val="1"/>
        </dgm:presLayoutVars>
      </dgm:prSet>
      <dgm:spPr/>
    </dgm:pt>
    <dgm:pt modelId="{73E0D62A-98ED-4BF1-B3ED-3221EB6F2BFA}" type="pres">
      <dgm:prSet presAssocID="{D0C7F70D-6E5C-4124-AD02-7BAF9BD6D3B2}" presName="childText" presStyleLbl="revTx" presStyleIdx="1" presStyleCnt="3">
        <dgm:presLayoutVars>
          <dgm:bulletEnabled val="1"/>
        </dgm:presLayoutVars>
      </dgm:prSet>
      <dgm:spPr/>
    </dgm:pt>
    <dgm:pt modelId="{1E72D0AC-FDC5-4844-9E24-E5601D647250}" type="pres">
      <dgm:prSet presAssocID="{E08AD1BF-D73C-4A9E-80F1-BBCC7AABAD00}" presName="parentText" presStyleLbl="node1" presStyleIdx="2" presStyleCnt="3">
        <dgm:presLayoutVars>
          <dgm:chMax val="0"/>
          <dgm:bulletEnabled val="1"/>
        </dgm:presLayoutVars>
      </dgm:prSet>
      <dgm:spPr/>
    </dgm:pt>
    <dgm:pt modelId="{F5D577ED-9CCD-4A9A-B1AC-81B67E98283D}" type="pres">
      <dgm:prSet presAssocID="{E08AD1BF-D73C-4A9E-80F1-BBCC7AABAD00}" presName="childText" presStyleLbl="revTx" presStyleIdx="2" presStyleCnt="3">
        <dgm:presLayoutVars>
          <dgm:bulletEnabled val="1"/>
        </dgm:presLayoutVars>
      </dgm:prSet>
      <dgm:spPr/>
    </dgm:pt>
  </dgm:ptLst>
  <dgm:cxnLst>
    <dgm:cxn modelId="{83702807-0530-4EB0-AA53-FAD8E4C4E74A}" srcId="{D0C7F70D-6E5C-4124-AD02-7BAF9BD6D3B2}" destId="{AC5D38F1-2CC7-4D5F-9570-B6170E8E30B3}" srcOrd="1" destOrd="0" parTransId="{8B51487C-3914-447D-B22E-4A8962DB6F08}" sibTransId="{F0D4AA96-71B0-4E53-9CC1-1D5C09E49EC7}"/>
    <dgm:cxn modelId="{D84E390D-4689-44AC-B588-82673F73C8D5}" type="presOf" srcId="{E08AD1BF-D73C-4A9E-80F1-BBCC7AABAD00}" destId="{1E72D0AC-FDC5-4844-9E24-E5601D647250}" srcOrd="0" destOrd="0" presId="urn:microsoft.com/office/officeart/2005/8/layout/vList2"/>
    <dgm:cxn modelId="{97D36B17-553D-4CFC-85A6-A8A871A1EA91}" type="presOf" srcId="{776C1A65-2346-491E-BC68-40CB83D7CFDD}" destId="{A946E082-9ADE-4755-B5BB-EDDA48E45139}" srcOrd="0" destOrd="1" presId="urn:microsoft.com/office/officeart/2005/8/layout/vList2"/>
    <dgm:cxn modelId="{E7651122-F470-4473-8E08-FA50CE967140}" type="presOf" srcId="{EC221CA9-6D0C-4303-A3B6-CFF5E4210BEE}" destId="{F5D577ED-9CCD-4A9A-B1AC-81B67E98283D}"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CF0845C-2CBF-464D-A599-B3EE5A3755A1}" type="presOf" srcId="{35349A92-3644-4C24-BBEC-EF6A6A156FA7}" destId="{73E0D62A-98ED-4BF1-B3ED-3221EB6F2BFA}" srcOrd="0" destOrd="2" presId="urn:microsoft.com/office/officeart/2005/8/layout/vList2"/>
    <dgm:cxn modelId="{86D80E62-7B1D-4F0B-A7A0-D5F254286219}" srcId="{BCF963D9-2A26-4EA8-A12F-846B88579338}" destId="{E13F28F6-BCCB-4F33-99D6-E5A6A304CF81}" srcOrd="3" destOrd="0" parTransId="{F76E2A21-60C1-4BBB-B399-B0AFE7684F5F}" sibTransId="{DFAF515D-8C8A-4AB1-A554-4E9624E3751D}"/>
    <dgm:cxn modelId="{C454A364-96A4-4AAB-AECB-1C5D4CE0F9B0}" srcId="{D0C7F70D-6E5C-4124-AD02-7BAF9BD6D3B2}" destId="{35349A92-3644-4C24-BBEC-EF6A6A156FA7}" srcOrd="2" destOrd="0" parTransId="{484CC2FE-F783-4E5C-B1EE-49B5BEAB5EBC}" sibTransId="{C53196A9-0101-401D-91E2-F363A064B7A5}"/>
    <dgm:cxn modelId="{BCBBCA44-0144-4DB4-9D36-8DA187FBCA22}" type="presOf" srcId="{E13F28F6-BCCB-4F33-99D6-E5A6A304CF81}" destId="{A946E082-9ADE-4755-B5BB-EDDA48E45139}" srcOrd="0" destOrd="3" presId="urn:microsoft.com/office/officeart/2005/8/layout/vList2"/>
    <dgm:cxn modelId="{4CECD265-EEF0-4BAE-B080-40616DDFC766}" srcId="{57A1A800-57A6-4D52-B891-42BA991A8B15}" destId="{E08AD1BF-D73C-4A9E-80F1-BBCC7AABAD00}" srcOrd="2" destOrd="0" parTransId="{09526D8A-4FF3-4D89-B824-081F0E6F4F43}" sibTransId="{5757B07D-8310-4154-835D-C7D894E4FE56}"/>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B700CF76-382E-4266-8485-A05392D48F0A}" type="presOf" srcId="{D0C7F70D-6E5C-4124-AD02-7BAF9BD6D3B2}" destId="{3341C542-94A5-4DEE-BA74-3A1207C84992}" srcOrd="0" destOrd="0" presId="urn:microsoft.com/office/officeart/2005/8/layout/vList2"/>
    <dgm:cxn modelId="{6A1E0E7B-54C5-4BE6-BDD2-2841D458080C}" type="presOf" srcId="{AA36B709-8CEC-47BA-87A9-1927692FFB05}" destId="{F5D577ED-9CCD-4A9A-B1AC-81B67E98283D}" srcOrd="0" destOrd="2" presId="urn:microsoft.com/office/officeart/2005/8/layout/vList2"/>
    <dgm:cxn modelId="{C34B1096-6957-4390-8816-0270BDD93B7C}" srcId="{E08AD1BF-D73C-4A9E-80F1-BBCC7AABAD00}" destId="{8B2B88EF-665F-4005-99C5-DF926680BC94}" srcOrd="1" destOrd="0" parTransId="{2C2FFB5E-FC71-4D80-A6DB-EADF82DA9515}" sibTransId="{5C06CA89-DFCA-441C-A486-9F42B567A684}"/>
    <dgm:cxn modelId="{21E35F9A-2861-4CAD-A7C9-540884ABC637}" srcId="{D0C7F70D-6E5C-4124-AD02-7BAF9BD6D3B2}" destId="{515ED35C-E36E-4E37-A717-AEDC6E51518B}" srcOrd="0" destOrd="0" parTransId="{CF639C24-EE01-40A7-B989-413B05165E3A}" sibTransId="{C030E977-D141-4548-B57F-56412335329E}"/>
    <dgm:cxn modelId="{502753A4-CE15-4B2A-A7B8-02BC261FF28A}" srcId="{BCF963D9-2A26-4EA8-A12F-846B88579338}" destId="{9C892EB5-FF8E-4C9C-8BDA-30A96C27E225}" srcOrd="2" destOrd="0" parTransId="{814649CA-9511-4596-BED7-7842A7F0D8F5}" sibTransId="{288A6335-9CF1-4A45-BB42-664E34D87CB6}"/>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BD7880D6-090F-474A-8DF3-8FA72AA4525A}" type="presOf" srcId="{8B2B88EF-665F-4005-99C5-DF926680BC94}" destId="{F5D577ED-9CCD-4A9A-B1AC-81B67E98283D}" srcOrd="0" destOrd="1" presId="urn:microsoft.com/office/officeart/2005/8/layout/vList2"/>
    <dgm:cxn modelId="{EC2768D8-47F5-423A-ABAB-E43E5AD7B627}" type="presOf" srcId="{CBF6C0EA-5DE4-461A-B2B3-6B3D132F8FF9}" destId="{A946E082-9ADE-4755-B5BB-EDDA48E45139}" srcOrd="0" destOrd="0" presId="urn:microsoft.com/office/officeart/2005/8/layout/vList2"/>
    <dgm:cxn modelId="{D9C348DA-D1F2-4CF0-978A-8C8FB2874E1C}" type="presOf" srcId="{9C892EB5-FF8E-4C9C-8BDA-30A96C27E225}" destId="{A946E082-9ADE-4755-B5BB-EDDA48E45139}" srcOrd="0" destOrd="2" presId="urn:microsoft.com/office/officeart/2005/8/layout/vList2"/>
    <dgm:cxn modelId="{853AAFE8-5439-403A-87D3-47D66C345D88}" srcId="{BCF963D9-2A26-4EA8-A12F-846B88579338}" destId="{776C1A65-2346-491E-BC68-40CB83D7CFDD}" srcOrd="1" destOrd="0" parTransId="{1E5EBE93-6971-48F1-AE91-B6E7215AC612}" sibTransId="{A7D30308-960E-4B4F-B412-7D09BD0C18EF}"/>
    <dgm:cxn modelId="{7C34C8E9-6387-4CCF-B15E-C0C1AD17B4B9}" type="presOf" srcId="{AC5D38F1-2CC7-4D5F-9570-B6170E8E30B3}" destId="{73E0D62A-98ED-4BF1-B3ED-3221EB6F2BFA}" srcOrd="0" destOrd="1" presId="urn:microsoft.com/office/officeart/2005/8/layout/vList2"/>
    <dgm:cxn modelId="{34009DF9-504F-4B15-B842-CFC4D168C1A3}" srcId="{E08AD1BF-D73C-4A9E-80F1-BBCC7AABAD00}" destId="{AA36B709-8CEC-47BA-87A9-1927692FFB05}" srcOrd="2" destOrd="0" parTransId="{5F12D978-3BD5-4FC2-836E-1B3370643287}" sibTransId="{AD590A39-AF54-43DA-994B-C971941FC2A1}"/>
    <dgm:cxn modelId="{48C0DBFC-BB65-4B71-9348-741D1D3A4FA7}" srcId="{E08AD1BF-D73C-4A9E-80F1-BBCC7AABAD00}" destId="{EC221CA9-6D0C-4303-A3B6-CFF5E4210BEE}" srcOrd="0" destOrd="0" parTransId="{7564B636-9195-4512-9511-25CD89306AC3}" sibTransId="{35DDF635-8E8B-462D-8C30-70E102CEA7FD}"/>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 modelId="{32ECF055-E434-41E4-BAF0-136753342817}" type="presParOf" srcId="{444AB8A3-7309-429C-8096-BF7FF794D01B}" destId="{1E72D0AC-FDC5-4844-9E24-E5601D647250}" srcOrd="4" destOrd="0" presId="urn:microsoft.com/office/officeart/2005/8/layout/vList2"/>
    <dgm:cxn modelId="{F6F8803B-29F9-4ED7-97A1-33C700EC5ADD}" type="presParOf" srcId="{444AB8A3-7309-429C-8096-BF7FF794D01B}" destId="{F5D577ED-9CCD-4A9A-B1AC-81B67E982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5">
            <a:hueOff val="397266"/>
            <a:satOff val="230"/>
            <a:lumOff val="2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595899"/>
            <a:satOff val="346"/>
            <a:lumOff val="3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5">
            <a:hueOff val="794532"/>
            <a:satOff val="461"/>
            <a:lumOff val="4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Customer Support</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Inventory Management</a:t>
          </a:r>
        </a:p>
      </dsp:txBody>
      <dsp:txXfrm>
        <a:off x="708014" y="805962"/>
        <a:ext cx="799118" cy="69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72400"/>
          <a:ext cx="6259942" cy="397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Text Based</a:t>
          </a:r>
        </a:p>
      </dsp:txBody>
      <dsp:txXfrm>
        <a:off x="19419" y="91819"/>
        <a:ext cx="6221104" cy="358962"/>
      </dsp:txXfrm>
    </dsp:sp>
    <dsp:sp modelId="{A946E082-9ADE-4755-B5BB-EDDA48E45139}">
      <dsp:nvSpPr>
        <dsp:cNvPr id="0" name=""/>
        <dsp:cNvSpPr/>
      </dsp:nvSpPr>
      <dsp:spPr>
        <a:xfrm>
          <a:off x="0" y="470200"/>
          <a:ext cx="6259942"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Typeahead to complete query</a:t>
          </a:r>
        </a:p>
        <a:p>
          <a:pPr marL="114300" lvl="1" indent="-114300" algn="l" defTabSz="577850">
            <a:lnSpc>
              <a:spcPct val="90000"/>
            </a:lnSpc>
            <a:spcBef>
              <a:spcPct val="0"/>
            </a:spcBef>
            <a:spcAft>
              <a:spcPct val="20000"/>
            </a:spcAft>
            <a:buChar char="•"/>
          </a:pPr>
          <a:r>
            <a:rPr lang="en-IN" sz="1300" kern="1200" dirty="0"/>
            <a:t>Probable items based on sequence of characters</a:t>
          </a:r>
        </a:p>
        <a:p>
          <a:pPr marL="114300" lvl="1" indent="-114300" algn="l" defTabSz="577850">
            <a:lnSpc>
              <a:spcPct val="90000"/>
            </a:lnSpc>
            <a:spcBef>
              <a:spcPct val="0"/>
            </a:spcBef>
            <a:spcAft>
              <a:spcPct val="20000"/>
            </a:spcAft>
            <a:buChar char="•"/>
          </a:pPr>
          <a:r>
            <a:rPr lang="en-IN" sz="1300" kern="1200" dirty="0"/>
            <a:t>Spell Correction</a:t>
          </a:r>
        </a:p>
        <a:p>
          <a:pPr marL="114300" lvl="1" indent="-114300" algn="l" defTabSz="577850">
            <a:lnSpc>
              <a:spcPct val="90000"/>
            </a:lnSpc>
            <a:spcBef>
              <a:spcPct val="0"/>
            </a:spcBef>
            <a:spcAft>
              <a:spcPct val="20000"/>
            </a:spcAft>
            <a:buChar char="•"/>
          </a:pPr>
          <a:r>
            <a:rPr lang="en-IN" sz="1300" kern="1200" dirty="0"/>
            <a:t>Understand what user wants to type based on query formation.</a:t>
          </a:r>
        </a:p>
      </dsp:txBody>
      <dsp:txXfrm>
        <a:off x="0" y="470200"/>
        <a:ext cx="6259942" cy="826965"/>
      </dsp:txXfrm>
    </dsp:sp>
    <dsp:sp modelId="{3341C542-94A5-4DEE-BA74-3A1207C84992}">
      <dsp:nvSpPr>
        <dsp:cNvPr id="0" name=""/>
        <dsp:cNvSpPr/>
      </dsp:nvSpPr>
      <dsp:spPr>
        <a:xfrm>
          <a:off x="0" y="1297165"/>
          <a:ext cx="6259942" cy="397800"/>
        </a:xfrm>
        <a:prstGeom prst="roundRect">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Image Based</a:t>
          </a:r>
        </a:p>
      </dsp:txBody>
      <dsp:txXfrm>
        <a:off x="19419" y="1316584"/>
        <a:ext cx="6221104" cy="358962"/>
      </dsp:txXfrm>
    </dsp:sp>
    <dsp:sp modelId="{73E0D62A-98ED-4BF1-B3ED-3221EB6F2BFA}">
      <dsp:nvSpPr>
        <dsp:cNvPr id="0" name=""/>
        <dsp:cNvSpPr/>
      </dsp:nvSpPr>
      <dsp:spPr>
        <a:xfrm>
          <a:off x="0" y="1694965"/>
          <a:ext cx="6259942" cy="79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Given images of items, recommend similar visually appealing images (based on texture, colour, shape etc).</a:t>
          </a:r>
        </a:p>
        <a:p>
          <a:pPr marL="114300" lvl="1" indent="-114300" algn="l" defTabSz="577850">
            <a:lnSpc>
              <a:spcPct val="90000"/>
            </a:lnSpc>
            <a:spcBef>
              <a:spcPct val="0"/>
            </a:spcBef>
            <a:spcAft>
              <a:spcPct val="20000"/>
            </a:spcAft>
            <a:buChar char="•"/>
          </a:pPr>
          <a:r>
            <a:rPr lang="en-IN" sz="1300" kern="1200" dirty="0"/>
            <a:t>Based on attributes/features of item(s) in the image </a:t>
          </a:r>
        </a:p>
        <a:p>
          <a:pPr marL="114300" lvl="1" indent="-114300" algn="l" defTabSz="577850">
            <a:lnSpc>
              <a:spcPct val="90000"/>
            </a:lnSpc>
            <a:spcBef>
              <a:spcPct val="0"/>
            </a:spcBef>
            <a:spcAft>
              <a:spcPct val="20000"/>
            </a:spcAft>
            <a:buChar char="•"/>
          </a:pPr>
          <a:r>
            <a:rPr lang="en-IN" sz="1300" kern="1200" dirty="0"/>
            <a:t>Upload/key in image URL of image to search for relevant products matching the image.</a:t>
          </a:r>
        </a:p>
      </dsp:txBody>
      <dsp:txXfrm>
        <a:off x="0" y="1694965"/>
        <a:ext cx="6259942" cy="791775"/>
      </dsp:txXfrm>
    </dsp:sp>
    <dsp:sp modelId="{1E72D0AC-FDC5-4844-9E24-E5601D647250}">
      <dsp:nvSpPr>
        <dsp:cNvPr id="0" name=""/>
        <dsp:cNvSpPr/>
      </dsp:nvSpPr>
      <dsp:spPr>
        <a:xfrm>
          <a:off x="0" y="2486740"/>
          <a:ext cx="6259942" cy="397800"/>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Voice based</a:t>
          </a:r>
        </a:p>
      </dsp:txBody>
      <dsp:txXfrm>
        <a:off x="19419" y="2506159"/>
        <a:ext cx="6221104" cy="358962"/>
      </dsp:txXfrm>
    </dsp:sp>
    <dsp:sp modelId="{F5D577ED-9CCD-4A9A-B1AC-81B67E98283D}">
      <dsp:nvSpPr>
        <dsp:cNvPr id="0" name=""/>
        <dsp:cNvSpPr/>
      </dsp:nvSpPr>
      <dsp:spPr>
        <a:xfrm>
          <a:off x="0" y="2884540"/>
          <a:ext cx="6259942"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IN" sz="1200" kern="1200" dirty="0"/>
            <a:t>Given a voice input, reply with a list of relevant items </a:t>
          </a:r>
        </a:p>
        <a:p>
          <a:pPr marL="114300" lvl="1" indent="-114300" algn="l" defTabSz="533400">
            <a:lnSpc>
              <a:spcPct val="90000"/>
            </a:lnSpc>
            <a:spcBef>
              <a:spcPct val="0"/>
            </a:spcBef>
            <a:spcAft>
              <a:spcPct val="20000"/>
            </a:spcAft>
            <a:buChar char="•"/>
          </a:pPr>
          <a:r>
            <a:rPr lang="en-IN" sz="1200" kern="1200" dirty="0"/>
            <a:t>“what’s the best 43 inch SONY LED TV under $400</a:t>
          </a:r>
        </a:p>
        <a:p>
          <a:pPr marL="114300" lvl="1" indent="-114300" algn="l" defTabSz="533400">
            <a:lnSpc>
              <a:spcPct val="90000"/>
            </a:lnSpc>
            <a:spcBef>
              <a:spcPct val="0"/>
            </a:spcBef>
            <a:spcAft>
              <a:spcPct val="20000"/>
            </a:spcAft>
            <a:buChar char="•"/>
          </a:pPr>
          <a:r>
            <a:rPr lang="en-IN" sz="1200" kern="1200" dirty="0"/>
            <a:t>“Show me deal of the day”</a:t>
          </a:r>
        </a:p>
      </dsp:txBody>
      <dsp:txXfrm>
        <a:off x="0" y="2884540"/>
        <a:ext cx="6259942" cy="58063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oogle.co.in/url?sa=i&amp;source=images&amp;cd=&amp;cad=rja&amp;uact=8&amp;ved=2ahUKEwid3uPY27LeAhULPY8KHQBpAocQjRx6BAgBEAU&amp;url=https%3A%2F%2Fmedium.com%2F%40tomar.ankur287%2Fuser-user-collaborative-filtering-recommender-system-51f568489727&amp;psig=AOvVaw00LuAFCTizynYu4PIZrrdl&amp;ust=154114527291799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online retail</a:t>
            </a:r>
          </a:p>
        </p:txBody>
      </p:sp>
    </p:spTree>
    <p:extLst>
      <p:ext uri="{BB962C8B-B14F-4D97-AF65-F5344CB8AC3E}">
        <p14:creationId xmlns:p14="http://schemas.microsoft.com/office/powerpoint/2010/main" val="79873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a:xfrm>
            <a:off x="1295401" y="2612348"/>
            <a:ext cx="9601196" cy="3318936"/>
          </a:xfrm>
        </p:spPr>
        <p:txBody>
          <a:bodyPr>
            <a:normAutofit lnSpcReduction="10000"/>
          </a:bodyPr>
          <a:lstStyle/>
          <a:p>
            <a:r>
              <a:rPr lang="en-US" dirty="0"/>
              <a:t>What is AI</a:t>
            </a:r>
          </a:p>
          <a:p>
            <a:pPr lvl="1"/>
            <a:r>
              <a:rPr lang="en-US" dirty="0"/>
              <a:t>Simulation of human intelligence processes by computer systems including learning (the acquisition of information and rules for using the information), reasoning (using rules to reach approximate or definite conclusions) and self-correction.</a:t>
            </a:r>
          </a:p>
          <a:p>
            <a:r>
              <a:rPr lang="en-US" dirty="0"/>
              <a:t>Why a sudden explosion of AI</a:t>
            </a:r>
          </a:p>
          <a:p>
            <a:pPr lvl="1"/>
            <a:r>
              <a:rPr lang="en-US" dirty="0"/>
              <a:t>Exponential growth in of (BIG)data</a:t>
            </a:r>
          </a:p>
          <a:p>
            <a:pPr lvl="1"/>
            <a:r>
              <a:rPr lang="en-US" dirty="0"/>
              <a:t>Cheap computing power</a:t>
            </a:r>
          </a:p>
          <a:p>
            <a:pPr lvl="1"/>
            <a:r>
              <a:rPr lang="en-US" dirty="0"/>
              <a:t>Evolution and maturity in the field of Machine Learning and Deep learning.</a:t>
            </a:r>
            <a:endParaRPr lang="en-IN" dirty="0"/>
          </a:p>
        </p:txBody>
      </p:sp>
    </p:spTree>
    <p:extLst>
      <p:ext uri="{BB962C8B-B14F-4D97-AF65-F5344CB8AC3E}">
        <p14:creationId xmlns:p14="http://schemas.microsoft.com/office/powerpoint/2010/main" val="422811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352377023"/>
              </p:ext>
            </p:extLst>
          </p:nvPr>
        </p:nvGraphicFramePr>
        <p:xfrm>
          <a:off x="1295400" y="2521527"/>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2558480"/>
            <a:ext cx="5061526"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t>Product Recommendation –based on customer behaviour, customer segmentation and profiling </a:t>
            </a:r>
          </a:p>
          <a:p>
            <a:pPr marL="285750" indent="-285750">
              <a:buFont typeface="Arial" panose="020B0604020202020204" pitchFamily="34" charset="0"/>
              <a:buChar char="•"/>
            </a:pPr>
            <a:r>
              <a:rPr lang="en-IN" sz="1600" dirty="0"/>
              <a:t>Intelligent Search - move beyond simple text based search to image and voice based search based on natural language</a:t>
            </a:r>
          </a:p>
          <a:p>
            <a:pPr marL="285750" indent="-285750">
              <a:buFont typeface="Arial" panose="020B0604020202020204" pitchFamily="34" charset="0"/>
              <a:buChar char="•"/>
            </a:pPr>
            <a:r>
              <a:rPr lang="en-IN" sz="1600" dirty="0"/>
              <a:t>Anomaly Detection – detect unusual buying pattern.</a:t>
            </a:r>
          </a:p>
          <a:p>
            <a:pPr marL="285750" indent="-285750">
              <a:buFont typeface="Arial" panose="020B0604020202020204" pitchFamily="34" charset="0"/>
              <a:buChar char="•"/>
            </a:pPr>
            <a:r>
              <a:rPr lang="en-IN" sz="1600" dirty="0"/>
              <a:t>Customer Support – Digital Assistant, Chatbot</a:t>
            </a:r>
          </a:p>
          <a:p>
            <a:pPr marL="285750" indent="-285750">
              <a:buFont typeface="Arial" panose="020B0604020202020204" pitchFamily="34" charset="0"/>
              <a:buChar char="•"/>
            </a:pPr>
            <a:r>
              <a:rPr lang="en-IN" sz="1600" dirty="0"/>
              <a:t>Inventory Management – Predict product demand, maximize probability of relevant items in stock, leaner inventory and faster fulfilment.</a:t>
            </a:r>
          </a:p>
          <a:p>
            <a:pPr marL="285750" indent="-285750">
              <a:buFont typeface="Arial" panose="020B0604020202020204" pitchFamily="34" charset="0"/>
              <a:buChar char="•"/>
            </a:pPr>
            <a:r>
              <a:rPr lang="en-IN" sz="1600" dirty="0"/>
              <a:t>Personalization – Customization of shopping recommendation, m-commerce and e-commerce layout and promotions</a:t>
            </a:r>
          </a:p>
        </p:txBody>
      </p:sp>
    </p:spTree>
    <p:extLst>
      <p:ext uri="{BB962C8B-B14F-4D97-AF65-F5344CB8AC3E}">
        <p14:creationId xmlns:p14="http://schemas.microsoft.com/office/powerpoint/2010/main" val="408849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Product Recommendation</a:t>
            </a:r>
          </a:p>
        </p:txBody>
      </p:sp>
      <p:pic>
        <p:nvPicPr>
          <p:cNvPr id="7" name="Content Placeholder 6">
            <a:extLst>
              <a:ext uri="{FF2B5EF4-FFF2-40B4-BE49-F238E27FC236}">
                <a16:creationId xmlns:a16="http://schemas.microsoft.com/office/drawing/2014/main" id="{970B2681-D7F4-45A5-891E-F8E7A7F4A8A7}"/>
              </a:ext>
            </a:extLst>
          </p:cNvPr>
          <p:cNvPicPr>
            <a:picLocks noGrp="1" noChangeAspect="1"/>
          </p:cNvPicPr>
          <p:nvPr>
            <p:ph idx="1"/>
          </p:nvPr>
        </p:nvPicPr>
        <p:blipFill>
          <a:blip r:embed="rId2"/>
          <a:stretch>
            <a:fillRect/>
          </a:stretch>
        </p:blipFill>
        <p:spPr>
          <a:xfrm>
            <a:off x="1695211" y="2506052"/>
            <a:ext cx="3264711" cy="1695451"/>
          </a:xfrm>
        </p:spPr>
      </p:pic>
      <p:sp>
        <p:nvSpPr>
          <p:cNvPr id="8" name="TextBox 7">
            <a:extLst>
              <a:ext uri="{FF2B5EF4-FFF2-40B4-BE49-F238E27FC236}">
                <a16:creationId xmlns:a16="http://schemas.microsoft.com/office/drawing/2014/main" id="{34E130DF-8256-4EDA-95BD-AD610102618A}"/>
              </a:ext>
            </a:extLst>
          </p:cNvPr>
          <p:cNvSpPr txBox="1"/>
          <p:nvPr/>
        </p:nvSpPr>
        <p:spPr>
          <a:xfrm>
            <a:off x="5458691" y="2558480"/>
            <a:ext cx="5273965"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t>Collaborative Filtering</a:t>
            </a:r>
          </a:p>
          <a:p>
            <a:pPr marL="742950" lvl="1" indent="-285750">
              <a:buFont typeface="Arial" panose="020B0604020202020204" pitchFamily="34" charset="0"/>
              <a:buChar char="•"/>
            </a:pPr>
            <a:r>
              <a:rPr lang="en-IN" sz="1600" dirty="0"/>
              <a:t>Past purchase pattern and activity</a:t>
            </a:r>
          </a:p>
          <a:p>
            <a:pPr marL="742950" lvl="1" indent="-285750">
              <a:buFont typeface="Arial" panose="020B0604020202020204" pitchFamily="34" charset="0"/>
              <a:buChar char="•"/>
            </a:pPr>
            <a:r>
              <a:rPr lang="en-IN" sz="1600" dirty="0"/>
              <a:t>Identify customers with “similar interest/behaviour”</a:t>
            </a:r>
          </a:p>
          <a:p>
            <a:pPr marL="742950" lvl="1" indent="-285750">
              <a:buFont typeface="Arial" panose="020B0604020202020204" pitchFamily="34" charset="0"/>
              <a:buChar char="•"/>
            </a:pPr>
            <a:r>
              <a:rPr lang="en-IN" sz="1600" dirty="0"/>
              <a:t>Recommend based on common interest.</a:t>
            </a:r>
          </a:p>
        </p:txBody>
      </p:sp>
      <p:pic>
        <p:nvPicPr>
          <p:cNvPr id="10" name="Picture 9">
            <a:extLst>
              <a:ext uri="{FF2B5EF4-FFF2-40B4-BE49-F238E27FC236}">
                <a16:creationId xmlns:a16="http://schemas.microsoft.com/office/drawing/2014/main" id="{3A07DE71-E203-4278-B196-C458B74362F6}"/>
              </a:ext>
            </a:extLst>
          </p:cNvPr>
          <p:cNvPicPr>
            <a:picLocks noChangeAspect="1"/>
          </p:cNvPicPr>
          <p:nvPr/>
        </p:nvPicPr>
        <p:blipFill>
          <a:blip r:embed="rId3"/>
          <a:stretch>
            <a:fillRect/>
          </a:stretch>
        </p:blipFill>
        <p:spPr>
          <a:xfrm>
            <a:off x="1685974" y="4410083"/>
            <a:ext cx="3264712" cy="1547374"/>
          </a:xfrm>
          <a:prstGeom prst="rect">
            <a:avLst/>
          </a:prstGeom>
        </p:spPr>
      </p:pic>
      <p:sp>
        <p:nvSpPr>
          <p:cNvPr id="11" name="TextBox 10">
            <a:extLst>
              <a:ext uri="{FF2B5EF4-FFF2-40B4-BE49-F238E27FC236}">
                <a16:creationId xmlns:a16="http://schemas.microsoft.com/office/drawing/2014/main" id="{4605318B-D0CC-470B-8BDE-1AB5EA786106}"/>
              </a:ext>
            </a:extLst>
          </p:cNvPr>
          <p:cNvSpPr txBox="1"/>
          <p:nvPr/>
        </p:nvSpPr>
        <p:spPr>
          <a:xfrm>
            <a:off x="5583383" y="3819249"/>
            <a:ext cx="527396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Content Based Filtering</a:t>
            </a:r>
          </a:p>
          <a:p>
            <a:pPr marL="742950" lvl="1" indent="-285750">
              <a:buFont typeface="Arial" panose="020B0604020202020204" pitchFamily="34" charset="0"/>
              <a:buChar char="•"/>
            </a:pPr>
            <a:r>
              <a:rPr lang="en-IN" sz="1600" dirty="0"/>
              <a:t>Build user profile</a:t>
            </a:r>
          </a:p>
          <a:p>
            <a:pPr marL="742950" lvl="1" indent="-285750">
              <a:buFont typeface="Arial" panose="020B0604020202020204" pitchFamily="34" charset="0"/>
              <a:buChar char="•"/>
            </a:pPr>
            <a:r>
              <a:rPr lang="en-IN" sz="1600" dirty="0"/>
              <a:t>Identify associated/clustered set of products based on product interest/purchase and user profile. </a:t>
            </a:r>
          </a:p>
        </p:txBody>
      </p:sp>
      <p:sp>
        <p:nvSpPr>
          <p:cNvPr id="12" name="TextBox 11">
            <a:extLst>
              <a:ext uri="{FF2B5EF4-FFF2-40B4-BE49-F238E27FC236}">
                <a16:creationId xmlns:a16="http://schemas.microsoft.com/office/drawing/2014/main" id="{2B74B131-6307-4B2D-BBFD-BD3950C20FFE}"/>
              </a:ext>
            </a:extLst>
          </p:cNvPr>
          <p:cNvSpPr txBox="1"/>
          <p:nvPr/>
        </p:nvSpPr>
        <p:spPr>
          <a:xfrm>
            <a:off x="5615715" y="4969173"/>
            <a:ext cx="527396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Hybrid System</a:t>
            </a:r>
          </a:p>
          <a:p>
            <a:pPr marL="742950" lvl="1" indent="-285750">
              <a:buFont typeface="Arial" panose="020B0604020202020204" pitchFamily="34" charset="0"/>
              <a:buChar char="•"/>
            </a:pPr>
            <a:r>
              <a:rPr lang="en-IN" sz="1600" dirty="0"/>
              <a:t>Combination of both the approaches</a:t>
            </a:r>
          </a:p>
        </p:txBody>
      </p:sp>
      <p:sp>
        <p:nvSpPr>
          <p:cNvPr id="13" name="TextBox 12">
            <a:extLst>
              <a:ext uri="{FF2B5EF4-FFF2-40B4-BE49-F238E27FC236}">
                <a16:creationId xmlns:a16="http://schemas.microsoft.com/office/drawing/2014/main" id="{2B6C98BF-72F1-4C39-89E6-6B3565340DBD}"/>
              </a:ext>
            </a:extLst>
          </p:cNvPr>
          <p:cNvSpPr txBox="1"/>
          <p:nvPr/>
        </p:nvSpPr>
        <p:spPr>
          <a:xfrm>
            <a:off x="1560931" y="5960369"/>
            <a:ext cx="2382982" cy="184989"/>
          </a:xfrm>
          <a:prstGeom prst="rect">
            <a:avLst/>
          </a:prstGeom>
          <a:noFill/>
        </p:spPr>
        <p:txBody>
          <a:bodyPr wrap="square" rtlCol="0">
            <a:spAutoFit/>
          </a:bodyPr>
          <a:lstStyle/>
          <a:p>
            <a:r>
              <a:rPr lang="en-IN" sz="1000" dirty="0"/>
              <a:t>Image source: 	</a:t>
            </a:r>
            <a:r>
              <a:rPr lang="en-IN" sz="1000" dirty="0">
                <a:hlinkClick r:id="rId4"/>
              </a:rPr>
              <a:t>Medium</a:t>
            </a:r>
            <a:endParaRPr lang="en-IN" sz="1000" dirty="0"/>
          </a:p>
        </p:txBody>
      </p:sp>
    </p:spTree>
    <p:extLst>
      <p:ext uri="{BB962C8B-B14F-4D97-AF65-F5344CB8AC3E}">
        <p14:creationId xmlns:p14="http://schemas.microsoft.com/office/powerpoint/2010/main" val="39556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Intelligent Search</a:t>
            </a:r>
          </a:p>
        </p:txBody>
      </p:sp>
      <p:graphicFrame>
        <p:nvGraphicFramePr>
          <p:cNvPr id="5" name="Diagram 4">
            <a:extLst>
              <a:ext uri="{FF2B5EF4-FFF2-40B4-BE49-F238E27FC236}">
                <a16:creationId xmlns:a16="http://schemas.microsoft.com/office/drawing/2014/main" id="{E7A5DBDC-3E3D-4CA9-A592-08CAB55CAB2F}"/>
              </a:ext>
            </a:extLst>
          </p:cNvPr>
          <p:cNvGraphicFramePr/>
          <p:nvPr>
            <p:extLst>
              <p:ext uri="{D42A27DB-BD31-4B8C-83A1-F6EECF244321}">
                <p14:modId xmlns:p14="http://schemas.microsoft.com/office/powerpoint/2010/main" val="1446874499"/>
              </p:ext>
            </p:extLst>
          </p:nvPr>
        </p:nvGraphicFramePr>
        <p:xfrm>
          <a:off x="4581235" y="2567708"/>
          <a:ext cx="6259943" cy="353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7773631F-D31F-4C30-90AB-0668EA1E093D}"/>
              </a:ext>
            </a:extLst>
          </p:cNvPr>
          <p:cNvPicPr>
            <a:picLocks noChangeAspect="1"/>
          </p:cNvPicPr>
          <p:nvPr/>
        </p:nvPicPr>
        <p:blipFill>
          <a:blip r:embed="rId7"/>
          <a:stretch>
            <a:fillRect/>
          </a:stretch>
        </p:blipFill>
        <p:spPr>
          <a:xfrm>
            <a:off x="1721642" y="2527731"/>
            <a:ext cx="2296162" cy="1303867"/>
          </a:xfrm>
          <a:prstGeom prst="rect">
            <a:avLst/>
          </a:prstGeom>
        </p:spPr>
      </p:pic>
      <p:pic>
        <p:nvPicPr>
          <p:cNvPr id="15" name="Picture 14">
            <a:extLst>
              <a:ext uri="{FF2B5EF4-FFF2-40B4-BE49-F238E27FC236}">
                <a16:creationId xmlns:a16="http://schemas.microsoft.com/office/drawing/2014/main" id="{992D4E5C-5DA8-4DD2-B2DD-7397A3B5EDDB}"/>
              </a:ext>
            </a:extLst>
          </p:cNvPr>
          <p:cNvPicPr>
            <a:picLocks noChangeAspect="1"/>
          </p:cNvPicPr>
          <p:nvPr/>
        </p:nvPicPr>
        <p:blipFill>
          <a:blip r:embed="rId8"/>
          <a:stretch>
            <a:fillRect/>
          </a:stretch>
        </p:blipFill>
        <p:spPr>
          <a:xfrm>
            <a:off x="1413165" y="3916225"/>
            <a:ext cx="2927926" cy="1052940"/>
          </a:xfrm>
          <a:prstGeom prst="rect">
            <a:avLst/>
          </a:prstGeom>
        </p:spPr>
      </p:pic>
      <p:pic>
        <p:nvPicPr>
          <p:cNvPr id="17" name="Picture 16">
            <a:extLst>
              <a:ext uri="{FF2B5EF4-FFF2-40B4-BE49-F238E27FC236}">
                <a16:creationId xmlns:a16="http://schemas.microsoft.com/office/drawing/2014/main" id="{47034973-A770-4D10-BB88-D330A204A18A}"/>
              </a:ext>
            </a:extLst>
          </p:cNvPr>
          <p:cNvPicPr>
            <a:picLocks noChangeAspect="1"/>
          </p:cNvPicPr>
          <p:nvPr/>
        </p:nvPicPr>
        <p:blipFill>
          <a:blip r:embed="rId9"/>
          <a:stretch>
            <a:fillRect/>
          </a:stretch>
        </p:blipFill>
        <p:spPr>
          <a:xfrm>
            <a:off x="1884221" y="5053219"/>
            <a:ext cx="1828799" cy="1052940"/>
          </a:xfrm>
          <a:prstGeom prst="rect">
            <a:avLst/>
          </a:prstGeom>
        </p:spPr>
      </p:pic>
    </p:spTree>
    <p:extLst>
      <p:ext uri="{BB962C8B-B14F-4D97-AF65-F5344CB8AC3E}">
        <p14:creationId xmlns:p14="http://schemas.microsoft.com/office/powerpoint/2010/main" val="3300424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293</TotalTime>
  <Words>349</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Cognitive e-commerce</vt:lpstr>
      <vt:lpstr>Understanding AI?</vt:lpstr>
      <vt:lpstr>AI opportunities in ecommerce</vt:lpstr>
      <vt:lpstr>Product Recommendation</vt:lpstr>
      <vt:lpstr>Intelligent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Ramesh Natarajan</cp:lastModifiedBy>
  <cp:revision>43</cp:revision>
  <dcterms:created xsi:type="dcterms:W3CDTF">2018-11-01T04:07:33Z</dcterms:created>
  <dcterms:modified xsi:type="dcterms:W3CDTF">2018-11-01T09:53:42Z</dcterms:modified>
</cp:coreProperties>
</file>