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1862020978001779E-2"/>
          <c:y val="9.8534662090515104E-2"/>
          <c:w val="0.92381217554349537"/>
          <c:h val="0.71187375877200842"/>
        </c:manualLayout>
      </c:layout>
      <c:lineChart>
        <c:grouping val="standard"/>
        <c:varyColors val="0"/>
        <c:ser>
          <c:idx val="1"/>
          <c:order val="1"/>
          <c:tx>
            <c:strRef>
              <c:f>Sheet1!$C$1</c:f>
              <c:strCache>
                <c:ptCount val="1"/>
                <c:pt idx="0">
                  <c:v>Series 2</c:v>
                </c:pt>
              </c:strCache>
            </c:strRef>
          </c:tx>
          <c:spPr>
            <a:ln w="34925" cap="rnd">
              <a:solidFill>
                <a:schemeClr val="lt1"/>
              </a:solidFill>
              <a:round/>
            </a:ln>
            <a:effectLst>
              <a:outerShdw dist="25400" dir="2700000" algn="tl" rotWithShape="0">
                <a:schemeClr val="accent2"/>
              </a:outerShdw>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531A-498E-B240-E40FD938B948}"/>
            </c:ext>
          </c:extLst>
        </c:ser>
        <c:dLbls>
          <c:showLegendKey val="0"/>
          <c:showVal val="0"/>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1747659264"/>
        <c:axId val="1822975504"/>
        <c:extLst>
          <c:ext xmlns:c15="http://schemas.microsoft.com/office/drawing/2012/chart" uri="{02D57815-91ED-43cb-92C2-25804820EDAC}">
            <c15:filteredLineSeries>
              <c15:ser>
                <c:idx val="0"/>
                <c:order val="0"/>
                <c:tx>
                  <c:strRef>
                    <c:extLst>
                      <c:ext uri="{02D57815-91ED-43cb-92C2-25804820EDAC}">
                        <c15:formulaRef>
                          <c15:sqref>Sheet1!$B$1</c15:sqref>
                        </c15:formulaRef>
                      </c:ext>
                    </c:extLst>
                    <c:strCache>
                      <c:ptCount val="1"/>
                      <c:pt idx="0">
                        <c:v>Series 1</c:v>
                      </c:pt>
                    </c:strCache>
                  </c:strRef>
                </c:tx>
                <c:spPr>
                  <a:ln w="34925" cap="rnd">
                    <a:solidFill>
                      <a:schemeClr val="lt1"/>
                    </a:solidFill>
                    <a:round/>
                  </a:ln>
                  <a:effectLst>
                    <a:outerShdw dist="25400" dir="2700000" algn="tl" rotWithShape="0">
                      <a:schemeClr val="accent1"/>
                    </a:outerShdw>
                  </a:effectLst>
                </c:spPr>
                <c:marker>
                  <c:symbol val="none"/>
                </c:marker>
                <c:cat>
                  <c:strRef>
                    <c:extLst>
                      <c:ext uri="{02D57815-91ED-43cb-92C2-25804820EDAC}">
                        <c15:formulaRef>
                          <c15:sqref>Sheet1!$A$2:$A$5</c15:sqref>
                        </c15:formulaRef>
                      </c:ext>
                    </c:extLst>
                    <c:strCache>
                      <c:ptCount val="4"/>
                      <c:pt idx="0">
                        <c:v>Category 1</c:v>
                      </c:pt>
                      <c:pt idx="1">
                        <c:v>Category 2</c:v>
                      </c:pt>
                      <c:pt idx="2">
                        <c:v>Category 3</c:v>
                      </c:pt>
                      <c:pt idx="3">
                        <c:v>Category 4</c:v>
                      </c:pt>
                    </c:strCache>
                  </c:strRef>
                </c:cat>
                <c:val>
                  <c:numRef>
                    <c:extLst>
                      <c:ext uri="{02D57815-91ED-43cb-92C2-25804820EDAC}">
                        <c15:formulaRef>
                          <c15:sqref>Sheet1!$B$2:$B$5</c15:sqref>
                        </c15:formulaRef>
                      </c:ext>
                    </c:extLst>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531A-498E-B240-E40FD938B948}"/>
                  </c:ext>
                </c:extLst>
              </c15:ser>
            </c15:filteredLineSeries>
            <c15:filteredLineSeries>
              <c15:ser>
                <c:idx val="2"/>
                <c:order val="2"/>
                <c:tx>
                  <c:strRef>
                    <c:extLst>
                      <c:ext xmlns:c15="http://schemas.microsoft.com/office/drawing/2012/chart" uri="{02D57815-91ED-43cb-92C2-25804820EDAC}">
                        <c15:formulaRef>
                          <c15:sqref>Sheet1!$D$1</c15:sqref>
                        </c15:formulaRef>
                      </c:ext>
                    </c:extLst>
                    <c:strCache>
                      <c:ptCount val="1"/>
                      <c:pt idx="0">
                        <c:v>Series 3</c:v>
                      </c:pt>
                    </c:strCache>
                  </c:strRef>
                </c:tx>
                <c:spPr>
                  <a:ln w="34925" cap="rnd">
                    <a:solidFill>
                      <a:schemeClr val="lt1"/>
                    </a:solidFill>
                    <a:round/>
                  </a:ln>
                  <a:effectLst>
                    <a:outerShdw dist="25400" dir="2700000" algn="tl" rotWithShape="0">
                      <a:schemeClr val="accent3"/>
                    </a:outerShdw>
                  </a:effectLst>
                </c:spPr>
                <c:marker>
                  <c:symbol val="none"/>
                </c:marker>
                <c:cat>
                  <c:strRef>
                    <c:extLst>
                      <c:ext xmlns:c15="http://schemas.microsoft.com/office/drawing/2012/chart" uri="{02D57815-91ED-43cb-92C2-25804820EDAC}">
                        <c15:formulaRef>
                          <c15:sqref>Sheet1!$A$2:$A$5</c15:sqref>
                        </c15:formulaRef>
                      </c:ext>
                    </c:extLst>
                    <c:strCache>
                      <c:ptCount val="4"/>
                      <c:pt idx="0">
                        <c:v>Category 1</c:v>
                      </c:pt>
                      <c:pt idx="1">
                        <c:v>Category 2</c:v>
                      </c:pt>
                      <c:pt idx="2">
                        <c:v>Category 3</c:v>
                      </c:pt>
                      <c:pt idx="3">
                        <c:v>Category 4</c:v>
                      </c:pt>
                    </c:strCache>
                  </c:strRef>
                </c:cat>
                <c:val>
                  <c:numRef>
                    <c:extLst>
                      <c:ext xmlns:c15="http://schemas.microsoft.com/office/drawing/2012/chart" uri="{02D57815-91ED-43cb-92C2-25804820EDAC}">
                        <c15:formulaRef>
                          <c15:sqref>Sheet1!$D$2:$D$5</c15:sqref>
                        </c15:formulaRef>
                      </c:ext>
                    </c:extLst>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531A-498E-B240-E40FD938B948}"/>
                  </c:ext>
                </c:extLst>
              </c15:ser>
            </c15:filteredLineSeries>
          </c:ext>
        </c:extLst>
      </c:lineChart>
      <c:catAx>
        <c:axId val="1747659264"/>
        <c:scaling>
          <c:orientation val="minMax"/>
        </c:scaling>
        <c:delete val="1"/>
        <c:axPos val="b"/>
        <c:numFmt formatCode="General" sourceLinked="1"/>
        <c:majorTickMark val="none"/>
        <c:minorTickMark val="none"/>
        <c:tickLblPos val="nextTo"/>
        <c:crossAx val="1822975504"/>
        <c:crosses val="autoZero"/>
        <c:auto val="1"/>
        <c:lblAlgn val="ctr"/>
        <c:lblOffset val="100"/>
        <c:noMultiLvlLbl val="0"/>
      </c:catAx>
      <c:valAx>
        <c:axId val="1822975504"/>
        <c:scaling>
          <c:orientation val="minMax"/>
        </c:scaling>
        <c:delete val="1"/>
        <c:axPos val="l"/>
        <c:numFmt formatCode="General" sourceLinked="1"/>
        <c:majorTickMark val="none"/>
        <c:minorTickMark val="none"/>
        <c:tickLblPos val="nextTo"/>
        <c:crossAx val="17476592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BBBD-432E-9B7D-6C88722ECBF6}"/>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63C-4977-B9CA-624E7C71BE07}"/>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63C-4977-B9CA-624E7C71BE07}"/>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063C-4977-B9CA-624E7C71BE07}"/>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063C-4977-B9CA-624E7C71BE07}"/>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063C-4977-B9CA-624E7C71BE07}"/>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9">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12700" cap="flat" cmpd="sng" algn="ctr">
        <a:solidFill>
          <a:schemeClr val="lt1"/>
        </a:solidFill>
        <a:round/>
      </a:ln>
    </cs:spPr>
    <cs:defRPr sz="1197"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effectRef idx="0"/>
    <cs:fontRef idx="minor">
      <a:schemeClr val="lt1"/>
    </cs:fontRef>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0.34078</cdr:x>
      <cdr:y>0.81548</cdr:y>
    </cdr:from>
    <cdr:to>
      <cdr:x>0.5</cdr:x>
      <cdr:y>1</cdr:y>
    </cdr:to>
    <cdr:sp macro="" textlink="">
      <cdr:nvSpPr>
        <cdr:cNvPr id="2" name="TextBox 1">
          <a:extLst xmlns:a="http://schemas.openxmlformats.org/drawingml/2006/main">
            <a:ext uri="{FF2B5EF4-FFF2-40B4-BE49-F238E27FC236}">
              <a16:creationId xmlns:a16="http://schemas.microsoft.com/office/drawing/2014/main" id="{B067C34F-E98D-DBC1-ACF1-044C7C034D81}"/>
            </a:ext>
          </a:extLst>
        </cdr:cNvPr>
        <cdr:cNvSpPr txBox="1"/>
      </cdr:nvSpPr>
      <cdr:spPr>
        <a:xfrm xmlns:a="http://schemas.openxmlformats.org/drawingml/2006/main">
          <a:off x="1957036" y="1228163"/>
          <a:ext cx="914400" cy="277906"/>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dirty="0"/>
            <a:t>Month wise sales Trend</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2/12/2024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2/12/2024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2/12/2024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2/12/2024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2/12/2024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2/12/2024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2/12/2024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2/12/2024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2/12/2024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2/12/2024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2/12/2024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2/12/2024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2FDD4-D4A5-06BE-11D9-7955833AC151}"/>
              </a:ext>
            </a:extLst>
          </p:cNvPr>
          <p:cNvSpPr>
            <a:spLocks noGrp="1"/>
          </p:cNvSpPr>
          <p:nvPr>
            <p:ph type="ctrTitle"/>
          </p:nvPr>
        </p:nvSpPr>
        <p:spPr/>
        <p:txBody>
          <a:bodyPr/>
          <a:lstStyle/>
          <a:p>
            <a:r>
              <a:rPr lang="en-US" dirty="0"/>
              <a:t>Amazon Sales Data Analysis</a:t>
            </a:r>
          </a:p>
        </p:txBody>
      </p:sp>
    </p:spTree>
    <p:extLst>
      <p:ext uri="{BB962C8B-B14F-4D97-AF65-F5344CB8AC3E}">
        <p14:creationId xmlns:p14="http://schemas.microsoft.com/office/powerpoint/2010/main" val="4265321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1E8E5-02A7-D3D5-566B-87C16D009DD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EA034D1-677F-631C-6B89-89A09B522502}"/>
              </a:ext>
            </a:extLst>
          </p:cNvPr>
          <p:cNvSpPr>
            <a:spLocks noGrp="1"/>
          </p:cNvSpPr>
          <p:nvPr>
            <p:ph idx="1"/>
          </p:nvPr>
        </p:nvSpPr>
        <p:spPr/>
        <p:txBody>
          <a:bodyPr/>
          <a:lstStyle/>
          <a:p>
            <a:r>
              <a:rPr lang="en-US" dirty="0"/>
              <a:t>Sales management has gained importance to meet increasing competition and the need for improved methods of distribution to reduce cost and to increase profits. Sales management today is the most important function in a commercial and business enterprise.</a:t>
            </a:r>
          </a:p>
        </p:txBody>
      </p:sp>
    </p:spTree>
    <p:extLst>
      <p:ext uri="{BB962C8B-B14F-4D97-AF65-F5344CB8AC3E}">
        <p14:creationId xmlns:p14="http://schemas.microsoft.com/office/powerpoint/2010/main" val="3697116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88BD3-F7A2-80C6-4D3B-A0BD89205845}"/>
              </a:ext>
            </a:extLst>
          </p:cNvPr>
          <p:cNvSpPr>
            <a:spLocks noGrp="1"/>
          </p:cNvSpPr>
          <p:nvPr>
            <p:ph type="title"/>
          </p:nvPr>
        </p:nvSpPr>
        <p:spPr/>
        <p:txBody>
          <a:bodyPr/>
          <a:lstStyle/>
          <a:p>
            <a:r>
              <a:rPr lang="en-US" dirty="0"/>
              <a:t>Details of data</a:t>
            </a:r>
          </a:p>
        </p:txBody>
      </p:sp>
      <p:graphicFrame>
        <p:nvGraphicFramePr>
          <p:cNvPr id="4" name="Content Placeholder 3">
            <a:extLst>
              <a:ext uri="{FF2B5EF4-FFF2-40B4-BE49-F238E27FC236}">
                <a16:creationId xmlns:a16="http://schemas.microsoft.com/office/drawing/2014/main" id="{0F80E50F-D9E9-8696-223E-64C69A6A6E2F}"/>
              </a:ext>
            </a:extLst>
          </p:cNvPr>
          <p:cNvGraphicFramePr>
            <a:graphicFrameLocks noGrp="1"/>
          </p:cNvGraphicFramePr>
          <p:nvPr>
            <p:ph idx="1"/>
            <p:extLst>
              <p:ext uri="{D42A27DB-BD31-4B8C-83A1-F6EECF244321}">
                <p14:modId xmlns:p14="http://schemas.microsoft.com/office/powerpoint/2010/main" val="2732327999"/>
              </p:ext>
            </p:extLst>
          </p:nvPr>
        </p:nvGraphicFramePr>
        <p:xfrm>
          <a:off x="2190657" y="2052638"/>
          <a:ext cx="1753813" cy="4149696"/>
        </p:xfrm>
        <a:graphic>
          <a:graphicData uri="http://schemas.openxmlformats.org/drawingml/2006/table">
            <a:tbl>
              <a:tblPr firstRow="1" bandRow="1">
                <a:tableStyleId>{5C22544A-7EE6-4342-B048-85BDC9FD1C3A}</a:tableStyleId>
              </a:tblPr>
              <a:tblGrid>
                <a:gridCol w="1753813">
                  <a:extLst>
                    <a:ext uri="{9D8B030D-6E8A-4147-A177-3AD203B41FA5}">
                      <a16:colId xmlns:a16="http://schemas.microsoft.com/office/drawing/2014/main" val="951143322"/>
                    </a:ext>
                  </a:extLst>
                </a:gridCol>
              </a:tblGrid>
              <a:tr h="518712">
                <a:tc>
                  <a:txBody>
                    <a:bodyPr/>
                    <a:lstStyle/>
                    <a:p>
                      <a:pPr algn="ctr"/>
                      <a:r>
                        <a:rPr lang="en-US" dirty="0"/>
                        <a:t>Columns</a:t>
                      </a:r>
                    </a:p>
                  </a:txBody>
                  <a:tcPr/>
                </a:tc>
                <a:extLst>
                  <a:ext uri="{0D108BD9-81ED-4DB2-BD59-A6C34878D82A}">
                    <a16:rowId xmlns:a16="http://schemas.microsoft.com/office/drawing/2014/main" val="922747019"/>
                  </a:ext>
                </a:extLst>
              </a:tr>
              <a:tr h="518712">
                <a:tc>
                  <a:txBody>
                    <a:bodyPr/>
                    <a:lstStyle/>
                    <a:p>
                      <a:pPr algn="ctr"/>
                      <a:r>
                        <a:rPr lang="en-US" dirty="0"/>
                        <a:t>Region</a:t>
                      </a:r>
                    </a:p>
                  </a:txBody>
                  <a:tcPr/>
                </a:tc>
                <a:extLst>
                  <a:ext uri="{0D108BD9-81ED-4DB2-BD59-A6C34878D82A}">
                    <a16:rowId xmlns:a16="http://schemas.microsoft.com/office/drawing/2014/main" val="2003660967"/>
                  </a:ext>
                </a:extLst>
              </a:tr>
              <a:tr h="518712">
                <a:tc>
                  <a:txBody>
                    <a:bodyPr/>
                    <a:lstStyle/>
                    <a:p>
                      <a:pPr algn="ctr"/>
                      <a:r>
                        <a:rPr lang="en-US" dirty="0"/>
                        <a:t>Country</a:t>
                      </a:r>
                    </a:p>
                  </a:txBody>
                  <a:tcPr/>
                </a:tc>
                <a:extLst>
                  <a:ext uri="{0D108BD9-81ED-4DB2-BD59-A6C34878D82A}">
                    <a16:rowId xmlns:a16="http://schemas.microsoft.com/office/drawing/2014/main" val="609960856"/>
                  </a:ext>
                </a:extLst>
              </a:tr>
              <a:tr h="518712">
                <a:tc>
                  <a:txBody>
                    <a:bodyPr/>
                    <a:lstStyle/>
                    <a:p>
                      <a:pPr algn="ctr"/>
                      <a:r>
                        <a:rPr lang="en-US" dirty="0"/>
                        <a:t>Item Type</a:t>
                      </a:r>
                    </a:p>
                  </a:txBody>
                  <a:tcPr/>
                </a:tc>
                <a:extLst>
                  <a:ext uri="{0D108BD9-81ED-4DB2-BD59-A6C34878D82A}">
                    <a16:rowId xmlns:a16="http://schemas.microsoft.com/office/drawing/2014/main" val="101586006"/>
                  </a:ext>
                </a:extLst>
              </a:tr>
              <a:tr h="518712">
                <a:tc>
                  <a:txBody>
                    <a:bodyPr/>
                    <a:lstStyle/>
                    <a:p>
                      <a:pPr algn="ctr"/>
                      <a:r>
                        <a:rPr lang="en-US" dirty="0"/>
                        <a:t>Sales Channel</a:t>
                      </a:r>
                    </a:p>
                  </a:txBody>
                  <a:tcPr/>
                </a:tc>
                <a:extLst>
                  <a:ext uri="{0D108BD9-81ED-4DB2-BD59-A6C34878D82A}">
                    <a16:rowId xmlns:a16="http://schemas.microsoft.com/office/drawing/2014/main" val="61106449"/>
                  </a:ext>
                </a:extLst>
              </a:tr>
              <a:tr h="518712">
                <a:tc>
                  <a:txBody>
                    <a:bodyPr/>
                    <a:lstStyle/>
                    <a:p>
                      <a:pPr algn="ctr"/>
                      <a:r>
                        <a:rPr lang="en-US" dirty="0"/>
                        <a:t>Order Priority</a:t>
                      </a:r>
                    </a:p>
                  </a:txBody>
                  <a:tcPr/>
                </a:tc>
                <a:extLst>
                  <a:ext uri="{0D108BD9-81ED-4DB2-BD59-A6C34878D82A}">
                    <a16:rowId xmlns:a16="http://schemas.microsoft.com/office/drawing/2014/main" val="3946883441"/>
                  </a:ext>
                </a:extLst>
              </a:tr>
              <a:tr h="518712">
                <a:tc>
                  <a:txBody>
                    <a:bodyPr/>
                    <a:lstStyle/>
                    <a:p>
                      <a:pPr algn="ctr"/>
                      <a:r>
                        <a:rPr lang="en-US" dirty="0"/>
                        <a:t>Order Date</a:t>
                      </a:r>
                    </a:p>
                  </a:txBody>
                  <a:tcPr/>
                </a:tc>
                <a:extLst>
                  <a:ext uri="{0D108BD9-81ED-4DB2-BD59-A6C34878D82A}">
                    <a16:rowId xmlns:a16="http://schemas.microsoft.com/office/drawing/2014/main" val="796439108"/>
                  </a:ext>
                </a:extLst>
              </a:tr>
              <a:tr h="518712">
                <a:tc>
                  <a:txBody>
                    <a:bodyPr/>
                    <a:lstStyle/>
                    <a:p>
                      <a:pPr algn="ctr"/>
                      <a:r>
                        <a:rPr lang="en-US" dirty="0"/>
                        <a:t>Ship Date</a:t>
                      </a:r>
                    </a:p>
                  </a:txBody>
                  <a:tcPr/>
                </a:tc>
                <a:extLst>
                  <a:ext uri="{0D108BD9-81ED-4DB2-BD59-A6C34878D82A}">
                    <a16:rowId xmlns:a16="http://schemas.microsoft.com/office/drawing/2014/main" val="3800468293"/>
                  </a:ext>
                </a:extLst>
              </a:tr>
            </a:tbl>
          </a:graphicData>
        </a:graphic>
      </p:graphicFrame>
      <p:graphicFrame>
        <p:nvGraphicFramePr>
          <p:cNvPr id="5" name="Content Placeholder 3">
            <a:extLst>
              <a:ext uri="{FF2B5EF4-FFF2-40B4-BE49-F238E27FC236}">
                <a16:creationId xmlns:a16="http://schemas.microsoft.com/office/drawing/2014/main" id="{F40CF243-032B-32D4-78DE-D23A4DFFF7B0}"/>
              </a:ext>
            </a:extLst>
          </p:cNvPr>
          <p:cNvGraphicFramePr>
            <a:graphicFrameLocks/>
          </p:cNvGraphicFramePr>
          <p:nvPr>
            <p:extLst>
              <p:ext uri="{D42A27DB-BD31-4B8C-83A1-F6EECF244321}">
                <p14:modId xmlns:p14="http://schemas.microsoft.com/office/powerpoint/2010/main" val="2522083284"/>
              </p:ext>
            </p:extLst>
          </p:nvPr>
        </p:nvGraphicFramePr>
        <p:xfrm>
          <a:off x="6590973" y="2052638"/>
          <a:ext cx="1753813" cy="4149696"/>
        </p:xfrm>
        <a:graphic>
          <a:graphicData uri="http://schemas.openxmlformats.org/drawingml/2006/table">
            <a:tbl>
              <a:tblPr firstRow="1" bandRow="1">
                <a:tableStyleId>{5C22544A-7EE6-4342-B048-85BDC9FD1C3A}</a:tableStyleId>
              </a:tblPr>
              <a:tblGrid>
                <a:gridCol w="1753813">
                  <a:extLst>
                    <a:ext uri="{9D8B030D-6E8A-4147-A177-3AD203B41FA5}">
                      <a16:colId xmlns:a16="http://schemas.microsoft.com/office/drawing/2014/main" val="951143322"/>
                    </a:ext>
                  </a:extLst>
                </a:gridCol>
              </a:tblGrid>
              <a:tr h="518712">
                <a:tc>
                  <a:txBody>
                    <a:bodyPr/>
                    <a:lstStyle/>
                    <a:p>
                      <a:pPr algn="ctr"/>
                      <a:r>
                        <a:rPr lang="en-US" dirty="0"/>
                        <a:t>Columns</a:t>
                      </a:r>
                    </a:p>
                  </a:txBody>
                  <a:tcPr/>
                </a:tc>
                <a:extLst>
                  <a:ext uri="{0D108BD9-81ED-4DB2-BD59-A6C34878D82A}">
                    <a16:rowId xmlns:a16="http://schemas.microsoft.com/office/drawing/2014/main" val="922747019"/>
                  </a:ext>
                </a:extLst>
              </a:tr>
              <a:tr h="518712">
                <a:tc>
                  <a:txBody>
                    <a:bodyPr/>
                    <a:lstStyle/>
                    <a:p>
                      <a:pPr algn="ctr"/>
                      <a:r>
                        <a:rPr lang="en-US" dirty="0"/>
                        <a:t>Order ID</a:t>
                      </a:r>
                    </a:p>
                  </a:txBody>
                  <a:tcPr/>
                </a:tc>
                <a:extLst>
                  <a:ext uri="{0D108BD9-81ED-4DB2-BD59-A6C34878D82A}">
                    <a16:rowId xmlns:a16="http://schemas.microsoft.com/office/drawing/2014/main" val="2003660967"/>
                  </a:ext>
                </a:extLst>
              </a:tr>
              <a:tr h="518712">
                <a:tc>
                  <a:txBody>
                    <a:bodyPr/>
                    <a:lstStyle/>
                    <a:p>
                      <a:pPr algn="ctr"/>
                      <a:r>
                        <a:rPr lang="en-US" dirty="0"/>
                        <a:t>Total Cost</a:t>
                      </a:r>
                    </a:p>
                  </a:txBody>
                  <a:tcPr/>
                </a:tc>
                <a:extLst>
                  <a:ext uri="{0D108BD9-81ED-4DB2-BD59-A6C34878D82A}">
                    <a16:rowId xmlns:a16="http://schemas.microsoft.com/office/drawing/2014/main" val="609960856"/>
                  </a:ext>
                </a:extLst>
              </a:tr>
              <a:tr h="518712">
                <a:tc>
                  <a:txBody>
                    <a:bodyPr/>
                    <a:lstStyle/>
                    <a:p>
                      <a:pPr algn="ctr"/>
                      <a:r>
                        <a:rPr lang="en-US" dirty="0"/>
                        <a:t>Units Sold</a:t>
                      </a:r>
                    </a:p>
                  </a:txBody>
                  <a:tcPr/>
                </a:tc>
                <a:extLst>
                  <a:ext uri="{0D108BD9-81ED-4DB2-BD59-A6C34878D82A}">
                    <a16:rowId xmlns:a16="http://schemas.microsoft.com/office/drawing/2014/main" val="101586006"/>
                  </a:ext>
                </a:extLst>
              </a:tr>
              <a:tr h="518712">
                <a:tc>
                  <a:txBody>
                    <a:bodyPr/>
                    <a:lstStyle/>
                    <a:p>
                      <a:pPr algn="ctr"/>
                      <a:r>
                        <a:rPr lang="en-US" dirty="0"/>
                        <a:t>Unit Price</a:t>
                      </a:r>
                    </a:p>
                  </a:txBody>
                  <a:tcPr/>
                </a:tc>
                <a:extLst>
                  <a:ext uri="{0D108BD9-81ED-4DB2-BD59-A6C34878D82A}">
                    <a16:rowId xmlns:a16="http://schemas.microsoft.com/office/drawing/2014/main" val="61106449"/>
                  </a:ext>
                </a:extLst>
              </a:tr>
              <a:tr h="518712">
                <a:tc>
                  <a:txBody>
                    <a:bodyPr/>
                    <a:lstStyle/>
                    <a:p>
                      <a:pPr algn="ctr"/>
                      <a:r>
                        <a:rPr lang="en-US" dirty="0"/>
                        <a:t>Unit Cost</a:t>
                      </a:r>
                    </a:p>
                  </a:txBody>
                  <a:tcPr/>
                </a:tc>
                <a:extLst>
                  <a:ext uri="{0D108BD9-81ED-4DB2-BD59-A6C34878D82A}">
                    <a16:rowId xmlns:a16="http://schemas.microsoft.com/office/drawing/2014/main" val="3946883441"/>
                  </a:ext>
                </a:extLst>
              </a:tr>
              <a:tr h="518712">
                <a:tc>
                  <a:txBody>
                    <a:bodyPr/>
                    <a:lstStyle/>
                    <a:p>
                      <a:pPr algn="ctr"/>
                      <a:r>
                        <a:rPr lang="en-US" dirty="0"/>
                        <a:t>Total Revenue</a:t>
                      </a:r>
                    </a:p>
                  </a:txBody>
                  <a:tcPr/>
                </a:tc>
                <a:extLst>
                  <a:ext uri="{0D108BD9-81ED-4DB2-BD59-A6C34878D82A}">
                    <a16:rowId xmlns:a16="http://schemas.microsoft.com/office/drawing/2014/main" val="796439108"/>
                  </a:ext>
                </a:extLst>
              </a:tr>
              <a:tr h="518712">
                <a:tc>
                  <a:txBody>
                    <a:bodyPr/>
                    <a:lstStyle/>
                    <a:p>
                      <a:pPr algn="ctr"/>
                      <a:r>
                        <a:rPr lang="en-US" dirty="0"/>
                        <a:t>Total Profit</a:t>
                      </a:r>
                    </a:p>
                  </a:txBody>
                  <a:tcPr/>
                </a:tc>
                <a:extLst>
                  <a:ext uri="{0D108BD9-81ED-4DB2-BD59-A6C34878D82A}">
                    <a16:rowId xmlns:a16="http://schemas.microsoft.com/office/drawing/2014/main" val="4040089542"/>
                  </a:ext>
                </a:extLst>
              </a:tr>
            </a:tbl>
          </a:graphicData>
        </a:graphic>
      </p:graphicFrame>
      <p:sp>
        <p:nvSpPr>
          <p:cNvPr id="6" name="Right Brace 5">
            <a:extLst>
              <a:ext uri="{FF2B5EF4-FFF2-40B4-BE49-F238E27FC236}">
                <a16:creationId xmlns:a16="http://schemas.microsoft.com/office/drawing/2014/main" id="{F5C740A7-D879-62BC-A093-1ECC2D3BE029}"/>
              </a:ext>
            </a:extLst>
          </p:cNvPr>
          <p:cNvSpPr/>
          <p:nvPr/>
        </p:nvSpPr>
        <p:spPr>
          <a:xfrm>
            <a:off x="8489576" y="3227294"/>
            <a:ext cx="573742" cy="267148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D74385DB-3352-CAF6-E808-17B065A64F3F}"/>
              </a:ext>
            </a:extLst>
          </p:cNvPr>
          <p:cNvSpPr txBox="1"/>
          <p:nvPr/>
        </p:nvSpPr>
        <p:spPr>
          <a:xfrm>
            <a:off x="9208108" y="4239869"/>
            <a:ext cx="1318563" cy="646331"/>
          </a:xfrm>
          <a:prstGeom prst="rect">
            <a:avLst/>
          </a:prstGeom>
          <a:noFill/>
        </p:spPr>
        <p:txBody>
          <a:bodyPr wrap="square" rtlCol="0">
            <a:spAutoFit/>
          </a:bodyPr>
          <a:lstStyle/>
          <a:p>
            <a:pPr algn="ctr"/>
            <a:r>
              <a:rPr lang="en-US" dirty="0"/>
              <a:t>Numerical Data</a:t>
            </a:r>
          </a:p>
        </p:txBody>
      </p:sp>
      <p:sp>
        <p:nvSpPr>
          <p:cNvPr id="8" name="Right Brace 7">
            <a:extLst>
              <a:ext uri="{FF2B5EF4-FFF2-40B4-BE49-F238E27FC236}">
                <a16:creationId xmlns:a16="http://schemas.microsoft.com/office/drawing/2014/main" id="{63D55CFD-48AF-CDFB-C710-60176559FE4F}"/>
              </a:ext>
            </a:extLst>
          </p:cNvPr>
          <p:cNvSpPr/>
          <p:nvPr/>
        </p:nvSpPr>
        <p:spPr>
          <a:xfrm>
            <a:off x="4089260" y="2761129"/>
            <a:ext cx="393093" cy="212507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23AF3BDA-59E8-6EF2-4C62-3D14CB4CE1DF}"/>
              </a:ext>
            </a:extLst>
          </p:cNvPr>
          <p:cNvSpPr txBox="1"/>
          <p:nvPr/>
        </p:nvSpPr>
        <p:spPr>
          <a:xfrm>
            <a:off x="4627143" y="3550024"/>
            <a:ext cx="1326004" cy="646331"/>
          </a:xfrm>
          <a:prstGeom prst="rect">
            <a:avLst/>
          </a:prstGeom>
          <a:noFill/>
        </p:spPr>
        <p:txBody>
          <a:bodyPr wrap="none" rtlCol="0">
            <a:spAutoFit/>
          </a:bodyPr>
          <a:lstStyle/>
          <a:p>
            <a:pPr algn="ctr"/>
            <a:r>
              <a:rPr lang="en-US" dirty="0"/>
              <a:t>Descriptive</a:t>
            </a:r>
          </a:p>
          <a:p>
            <a:pPr algn="ctr"/>
            <a:r>
              <a:rPr lang="en-US" dirty="0"/>
              <a:t>Data</a:t>
            </a:r>
          </a:p>
        </p:txBody>
      </p:sp>
      <p:sp>
        <p:nvSpPr>
          <p:cNvPr id="10" name="Right Brace 9">
            <a:extLst>
              <a:ext uri="{FF2B5EF4-FFF2-40B4-BE49-F238E27FC236}">
                <a16:creationId xmlns:a16="http://schemas.microsoft.com/office/drawing/2014/main" id="{E188B4C6-1CF2-983A-2A83-670474FCEF70}"/>
              </a:ext>
            </a:extLst>
          </p:cNvPr>
          <p:cNvSpPr/>
          <p:nvPr/>
        </p:nvSpPr>
        <p:spPr>
          <a:xfrm>
            <a:off x="4089260" y="5325035"/>
            <a:ext cx="393093" cy="7249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F649FFDE-6EEC-AAF7-F9C4-2EE743BC4092}"/>
              </a:ext>
            </a:extLst>
          </p:cNvPr>
          <p:cNvSpPr txBox="1"/>
          <p:nvPr/>
        </p:nvSpPr>
        <p:spPr>
          <a:xfrm>
            <a:off x="4627143" y="5522259"/>
            <a:ext cx="787395" cy="369332"/>
          </a:xfrm>
          <a:prstGeom prst="rect">
            <a:avLst/>
          </a:prstGeom>
          <a:noFill/>
        </p:spPr>
        <p:txBody>
          <a:bodyPr wrap="none" rtlCol="0">
            <a:spAutoFit/>
          </a:bodyPr>
          <a:lstStyle/>
          <a:p>
            <a:r>
              <a:rPr lang="en-US" dirty="0"/>
              <a:t>Dates</a:t>
            </a:r>
          </a:p>
        </p:txBody>
      </p:sp>
    </p:spTree>
    <p:extLst>
      <p:ext uri="{BB962C8B-B14F-4D97-AF65-F5344CB8AC3E}">
        <p14:creationId xmlns:p14="http://schemas.microsoft.com/office/powerpoint/2010/main" val="2514949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04210-5825-DC39-2FCE-9AA5F4904D26}"/>
              </a:ext>
            </a:extLst>
          </p:cNvPr>
          <p:cNvSpPr>
            <a:spLocks noGrp="1"/>
          </p:cNvSpPr>
          <p:nvPr>
            <p:ph type="title"/>
          </p:nvPr>
        </p:nvSpPr>
        <p:spPr/>
        <p:txBody>
          <a:bodyPr/>
          <a:lstStyle/>
          <a:p>
            <a:r>
              <a:rPr lang="en-US" dirty="0"/>
              <a:t>Main KPIs</a:t>
            </a:r>
          </a:p>
        </p:txBody>
      </p:sp>
      <p:sp>
        <p:nvSpPr>
          <p:cNvPr id="3" name="Content Placeholder 2">
            <a:extLst>
              <a:ext uri="{FF2B5EF4-FFF2-40B4-BE49-F238E27FC236}">
                <a16:creationId xmlns:a16="http://schemas.microsoft.com/office/drawing/2014/main" id="{DFF566BE-AF57-BCE1-6A26-C5305DB2A3D1}"/>
              </a:ext>
            </a:extLst>
          </p:cNvPr>
          <p:cNvSpPr>
            <a:spLocks noGrp="1"/>
          </p:cNvSpPr>
          <p:nvPr>
            <p:ph idx="1"/>
          </p:nvPr>
        </p:nvSpPr>
        <p:spPr/>
        <p:txBody>
          <a:bodyPr/>
          <a:lstStyle/>
          <a:p>
            <a:r>
              <a:rPr lang="en-US" dirty="0"/>
              <a:t>Average Revenue </a:t>
            </a:r>
          </a:p>
          <a:p>
            <a:r>
              <a:rPr lang="en-US" dirty="0"/>
              <a:t>Average Cost</a:t>
            </a:r>
          </a:p>
          <a:p>
            <a:r>
              <a:rPr lang="en-US" dirty="0"/>
              <a:t>Average Profit </a:t>
            </a:r>
          </a:p>
          <a:p>
            <a:r>
              <a:rPr lang="en-US" dirty="0"/>
              <a:t>Total Units Sold</a:t>
            </a:r>
          </a:p>
        </p:txBody>
      </p:sp>
    </p:spTree>
    <p:extLst>
      <p:ext uri="{BB962C8B-B14F-4D97-AF65-F5344CB8AC3E}">
        <p14:creationId xmlns:p14="http://schemas.microsoft.com/office/powerpoint/2010/main" val="3929876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80D3A-A156-FA86-3B30-D0AFE0AE384B}"/>
              </a:ext>
            </a:extLst>
          </p:cNvPr>
          <p:cNvSpPr>
            <a:spLocks noGrp="1"/>
          </p:cNvSpPr>
          <p:nvPr>
            <p:ph type="title"/>
          </p:nvPr>
        </p:nvSpPr>
        <p:spPr/>
        <p:txBody>
          <a:bodyPr/>
          <a:lstStyle/>
          <a:p>
            <a:r>
              <a:rPr lang="en-US" dirty="0"/>
              <a:t>Mock – up Dashboard</a:t>
            </a:r>
          </a:p>
        </p:txBody>
      </p:sp>
      <p:graphicFrame>
        <p:nvGraphicFramePr>
          <p:cNvPr id="15" name="Content Placeholder 14">
            <a:extLst>
              <a:ext uri="{FF2B5EF4-FFF2-40B4-BE49-F238E27FC236}">
                <a16:creationId xmlns:a16="http://schemas.microsoft.com/office/drawing/2014/main" id="{81845DEF-4CA7-C11F-32C0-B6BD833244D7}"/>
              </a:ext>
            </a:extLst>
          </p:cNvPr>
          <p:cNvGraphicFramePr>
            <a:graphicFrameLocks noGrp="1"/>
          </p:cNvGraphicFramePr>
          <p:nvPr>
            <p:ph idx="1"/>
            <p:extLst>
              <p:ext uri="{D42A27DB-BD31-4B8C-83A1-F6EECF244321}">
                <p14:modId xmlns:p14="http://schemas.microsoft.com/office/powerpoint/2010/main" val="2086267158"/>
              </p:ext>
            </p:extLst>
          </p:nvPr>
        </p:nvGraphicFramePr>
        <p:xfrm>
          <a:off x="4249269" y="2913531"/>
          <a:ext cx="5742873" cy="1506069"/>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85B92821-9C62-65F6-69A2-E2E96840B288}"/>
              </a:ext>
            </a:extLst>
          </p:cNvPr>
          <p:cNvSpPr/>
          <p:nvPr/>
        </p:nvSpPr>
        <p:spPr>
          <a:xfrm>
            <a:off x="2886635" y="2187388"/>
            <a:ext cx="7584141" cy="369345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709DCC07-7488-9290-A608-E252EA315354}"/>
              </a:ext>
            </a:extLst>
          </p:cNvPr>
          <p:cNvSpPr/>
          <p:nvPr/>
        </p:nvSpPr>
        <p:spPr>
          <a:xfrm>
            <a:off x="3048000" y="2904565"/>
            <a:ext cx="887506" cy="5916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Avg</a:t>
            </a:r>
          </a:p>
        </p:txBody>
      </p:sp>
      <p:sp>
        <p:nvSpPr>
          <p:cNvPr id="7" name="Rectangle: Rounded Corners 6">
            <a:extLst>
              <a:ext uri="{FF2B5EF4-FFF2-40B4-BE49-F238E27FC236}">
                <a16:creationId xmlns:a16="http://schemas.microsoft.com/office/drawing/2014/main" id="{40837D91-300D-2497-004B-B37796348B6C}"/>
              </a:ext>
            </a:extLst>
          </p:cNvPr>
          <p:cNvSpPr/>
          <p:nvPr/>
        </p:nvSpPr>
        <p:spPr>
          <a:xfrm>
            <a:off x="3048000" y="3631507"/>
            <a:ext cx="887506" cy="5916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Total</a:t>
            </a:r>
          </a:p>
        </p:txBody>
      </p:sp>
      <p:sp>
        <p:nvSpPr>
          <p:cNvPr id="8" name="Rectangle: Rounded Corners 7">
            <a:extLst>
              <a:ext uri="{FF2B5EF4-FFF2-40B4-BE49-F238E27FC236}">
                <a16:creationId xmlns:a16="http://schemas.microsoft.com/office/drawing/2014/main" id="{DAC3494D-259D-8CA1-DDB0-9C32FA3E5E58}"/>
              </a:ext>
            </a:extLst>
          </p:cNvPr>
          <p:cNvSpPr/>
          <p:nvPr/>
        </p:nvSpPr>
        <p:spPr>
          <a:xfrm>
            <a:off x="3052482" y="4342553"/>
            <a:ext cx="887506" cy="5916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KPI</a:t>
            </a:r>
          </a:p>
        </p:txBody>
      </p:sp>
      <p:sp>
        <p:nvSpPr>
          <p:cNvPr id="9" name="Rectangle: Rounded Corners 8">
            <a:extLst>
              <a:ext uri="{FF2B5EF4-FFF2-40B4-BE49-F238E27FC236}">
                <a16:creationId xmlns:a16="http://schemas.microsoft.com/office/drawing/2014/main" id="{258DB521-AF52-A2C7-48FD-96384BBCE59F}"/>
              </a:ext>
            </a:extLst>
          </p:cNvPr>
          <p:cNvSpPr/>
          <p:nvPr/>
        </p:nvSpPr>
        <p:spPr>
          <a:xfrm>
            <a:off x="3048000" y="5111700"/>
            <a:ext cx="887506" cy="5916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Profit</a:t>
            </a:r>
          </a:p>
        </p:txBody>
      </p:sp>
      <p:sp>
        <p:nvSpPr>
          <p:cNvPr id="10" name="Rectangle: Rounded Corners 9">
            <a:extLst>
              <a:ext uri="{FF2B5EF4-FFF2-40B4-BE49-F238E27FC236}">
                <a16:creationId xmlns:a16="http://schemas.microsoft.com/office/drawing/2014/main" id="{8C221C9C-B6DF-0841-FCBF-3699DACF7803}"/>
              </a:ext>
            </a:extLst>
          </p:cNvPr>
          <p:cNvSpPr/>
          <p:nvPr/>
        </p:nvSpPr>
        <p:spPr>
          <a:xfrm>
            <a:off x="7055224" y="2312895"/>
            <a:ext cx="887506" cy="4751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Filter by type</a:t>
            </a:r>
          </a:p>
        </p:txBody>
      </p:sp>
      <p:sp>
        <p:nvSpPr>
          <p:cNvPr id="11" name="Rectangle: Rounded Corners 10">
            <a:extLst>
              <a:ext uri="{FF2B5EF4-FFF2-40B4-BE49-F238E27FC236}">
                <a16:creationId xmlns:a16="http://schemas.microsoft.com/office/drawing/2014/main" id="{59AB2ACC-09D4-60D4-B92A-54AD2A740DAD}"/>
              </a:ext>
            </a:extLst>
          </p:cNvPr>
          <p:cNvSpPr/>
          <p:nvPr/>
        </p:nvSpPr>
        <p:spPr>
          <a:xfrm>
            <a:off x="8104095" y="2312895"/>
            <a:ext cx="887506" cy="4751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Filter by year</a:t>
            </a:r>
          </a:p>
        </p:txBody>
      </p:sp>
      <p:sp>
        <p:nvSpPr>
          <p:cNvPr id="12" name="Rectangle: Rounded Corners 11">
            <a:extLst>
              <a:ext uri="{FF2B5EF4-FFF2-40B4-BE49-F238E27FC236}">
                <a16:creationId xmlns:a16="http://schemas.microsoft.com/office/drawing/2014/main" id="{0C62DEEE-9737-EF2B-B7A0-CB1F1032A104}"/>
              </a:ext>
            </a:extLst>
          </p:cNvPr>
          <p:cNvSpPr/>
          <p:nvPr/>
        </p:nvSpPr>
        <p:spPr>
          <a:xfrm>
            <a:off x="9104637" y="2312894"/>
            <a:ext cx="887506" cy="4751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Filter by Region</a:t>
            </a:r>
          </a:p>
        </p:txBody>
      </p:sp>
      <p:graphicFrame>
        <p:nvGraphicFramePr>
          <p:cNvPr id="18" name="Chart 17">
            <a:extLst>
              <a:ext uri="{FF2B5EF4-FFF2-40B4-BE49-F238E27FC236}">
                <a16:creationId xmlns:a16="http://schemas.microsoft.com/office/drawing/2014/main" id="{737B97BB-2DE9-5521-85EF-12984F05D949}"/>
              </a:ext>
            </a:extLst>
          </p:cNvPr>
          <p:cNvGraphicFramePr/>
          <p:nvPr>
            <p:extLst>
              <p:ext uri="{D42A27DB-BD31-4B8C-83A1-F6EECF244321}">
                <p14:modId xmlns:p14="http://schemas.microsoft.com/office/powerpoint/2010/main" val="1954292629"/>
              </p:ext>
            </p:extLst>
          </p:nvPr>
        </p:nvGraphicFramePr>
        <p:xfrm>
          <a:off x="4448736" y="4482354"/>
          <a:ext cx="2387600" cy="1371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Chart 18">
            <a:extLst>
              <a:ext uri="{FF2B5EF4-FFF2-40B4-BE49-F238E27FC236}">
                <a16:creationId xmlns:a16="http://schemas.microsoft.com/office/drawing/2014/main" id="{6938F574-6D6C-4656-CC76-2C3679BCF0D6}"/>
              </a:ext>
            </a:extLst>
          </p:cNvPr>
          <p:cNvGraphicFramePr/>
          <p:nvPr>
            <p:extLst>
              <p:ext uri="{D42A27DB-BD31-4B8C-83A1-F6EECF244321}">
                <p14:modId xmlns:p14="http://schemas.microsoft.com/office/powerpoint/2010/main" val="1928147732"/>
              </p:ext>
            </p:extLst>
          </p:nvPr>
        </p:nvGraphicFramePr>
        <p:xfrm>
          <a:off x="7204637" y="4482354"/>
          <a:ext cx="2387600" cy="1371600"/>
        </p:xfrm>
        <a:graphic>
          <a:graphicData uri="http://schemas.openxmlformats.org/drawingml/2006/chart">
            <c:chart xmlns:c="http://schemas.openxmlformats.org/drawingml/2006/chart" xmlns:r="http://schemas.openxmlformats.org/officeDocument/2006/relationships" r:id="rId4"/>
          </a:graphicData>
        </a:graphic>
      </p:graphicFrame>
      <p:sp>
        <p:nvSpPr>
          <p:cNvPr id="20" name="TextBox 19">
            <a:extLst>
              <a:ext uri="{FF2B5EF4-FFF2-40B4-BE49-F238E27FC236}">
                <a16:creationId xmlns:a16="http://schemas.microsoft.com/office/drawing/2014/main" id="{9BEBAAA0-A011-FDB2-D043-C895F8AFAF08}"/>
              </a:ext>
            </a:extLst>
          </p:cNvPr>
          <p:cNvSpPr txBox="1"/>
          <p:nvPr/>
        </p:nvSpPr>
        <p:spPr>
          <a:xfrm>
            <a:off x="3245224" y="2312894"/>
            <a:ext cx="3591112" cy="369332"/>
          </a:xfrm>
          <a:prstGeom prst="rect">
            <a:avLst/>
          </a:prstGeom>
          <a:noFill/>
        </p:spPr>
        <p:txBody>
          <a:bodyPr wrap="square" rtlCol="0">
            <a:spAutoFit/>
          </a:bodyPr>
          <a:lstStyle/>
          <a:p>
            <a:r>
              <a:rPr lang="en-US" dirty="0"/>
              <a:t>Amazon sales Analysis</a:t>
            </a:r>
          </a:p>
        </p:txBody>
      </p:sp>
    </p:spTree>
    <p:extLst>
      <p:ext uri="{BB962C8B-B14F-4D97-AF65-F5344CB8AC3E}">
        <p14:creationId xmlns:p14="http://schemas.microsoft.com/office/powerpoint/2010/main" val="2854361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18CD9-923C-F325-6B88-1E25B0D59603}"/>
              </a:ext>
            </a:extLst>
          </p:cNvPr>
          <p:cNvSpPr>
            <a:spLocks noGrp="1"/>
          </p:cNvSpPr>
          <p:nvPr>
            <p:ph type="title"/>
          </p:nvPr>
        </p:nvSpPr>
        <p:spPr/>
        <p:txBody>
          <a:bodyPr/>
          <a:lstStyle/>
          <a:p>
            <a:r>
              <a:rPr lang="en-US" dirty="0"/>
              <a:t>My Design</a:t>
            </a:r>
          </a:p>
        </p:txBody>
      </p:sp>
      <p:pic>
        <p:nvPicPr>
          <p:cNvPr id="5" name="Content Placeholder 4">
            <a:extLst>
              <a:ext uri="{FF2B5EF4-FFF2-40B4-BE49-F238E27FC236}">
                <a16:creationId xmlns:a16="http://schemas.microsoft.com/office/drawing/2014/main" id="{E66CB9B7-559A-59B5-53B4-80DFF137D071}"/>
              </a:ext>
            </a:extLst>
          </p:cNvPr>
          <p:cNvPicPr>
            <a:picLocks noGrp="1" noChangeAspect="1"/>
          </p:cNvPicPr>
          <p:nvPr>
            <p:ph idx="1"/>
          </p:nvPr>
        </p:nvPicPr>
        <p:blipFill>
          <a:blip r:embed="rId2"/>
          <a:stretch>
            <a:fillRect/>
          </a:stretch>
        </p:blipFill>
        <p:spPr>
          <a:xfrm>
            <a:off x="1571930" y="2436853"/>
            <a:ext cx="4524070" cy="2688838"/>
          </a:xfrm>
        </p:spPr>
      </p:pic>
      <p:pic>
        <p:nvPicPr>
          <p:cNvPr id="7" name="Picture 6">
            <a:extLst>
              <a:ext uri="{FF2B5EF4-FFF2-40B4-BE49-F238E27FC236}">
                <a16:creationId xmlns:a16="http://schemas.microsoft.com/office/drawing/2014/main" id="{CB7A8F09-D271-2F21-A1F4-71D544ACD5A3}"/>
              </a:ext>
            </a:extLst>
          </p:cNvPr>
          <p:cNvPicPr>
            <a:picLocks noChangeAspect="1"/>
          </p:cNvPicPr>
          <p:nvPr/>
        </p:nvPicPr>
        <p:blipFill>
          <a:blip r:embed="rId3"/>
          <a:stretch>
            <a:fillRect/>
          </a:stretch>
        </p:blipFill>
        <p:spPr>
          <a:xfrm>
            <a:off x="6284259" y="2436853"/>
            <a:ext cx="4816270" cy="2688838"/>
          </a:xfrm>
          <a:prstGeom prst="rect">
            <a:avLst/>
          </a:prstGeom>
        </p:spPr>
      </p:pic>
    </p:spTree>
    <p:extLst>
      <p:ext uri="{BB962C8B-B14F-4D97-AF65-F5344CB8AC3E}">
        <p14:creationId xmlns:p14="http://schemas.microsoft.com/office/powerpoint/2010/main" val="633596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8D1A5-B703-EA4C-342D-2F25126FDC41}"/>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6029492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39</TotalTime>
  <Words>120</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MS Shell Dlg 2</vt:lpstr>
      <vt:lpstr>Wingdings</vt:lpstr>
      <vt:lpstr>Wingdings 3</vt:lpstr>
      <vt:lpstr>Madison</vt:lpstr>
      <vt:lpstr>Amazon Sales Data Analysis</vt:lpstr>
      <vt:lpstr>Introduction</vt:lpstr>
      <vt:lpstr>Details of data</vt:lpstr>
      <vt:lpstr>Main KPIs</vt:lpstr>
      <vt:lpstr>Mock – up Dashboard</vt:lpstr>
      <vt:lpstr>My Design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 Analysis</dc:title>
  <dc:creator>Nitin Dhiman</dc:creator>
  <cp:lastModifiedBy>Nitin Dhiman</cp:lastModifiedBy>
  <cp:revision>1</cp:revision>
  <dcterms:created xsi:type="dcterms:W3CDTF">2024-02-12T08:56:16Z</dcterms:created>
  <dcterms:modified xsi:type="dcterms:W3CDTF">2024-02-12T09:36:07Z</dcterms:modified>
</cp:coreProperties>
</file>