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2A8-4795-906D-E85D8E0D5BE1}"/>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2A8-4795-906D-E85D8E0D5BE1}"/>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2A8-4795-906D-E85D8E0D5BE1}"/>
            </c:ext>
          </c:extLst>
        </c:ser>
        <c:dLbls>
          <c:showLegendKey val="0"/>
          <c:showVal val="0"/>
          <c:showCatName val="0"/>
          <c:showSerName val="0"/>
          <c:showPercent val="0"/>
          <c:showBubbleSize val="0"/>
        </c:dLbls>
        <c:gapWidth val="182"/>
        <c:axId val="1258335487"/>
        <c:axId val="1258336447"/>
      </c:barChart>
      <c:catAx>
        <c:axId val="1258335487"/>
        <c:scaling>
          <c:orientation val="minMax"/>
        </c:scaling>
        <c:delete val="1"/>
        <c:axPos val="l"/>
        <c:numFmt formatCode="General" sourceLinked="1"/>
        <c:majorTickMark val="none"/>
        <c:minorTickMark val="none"/>
        <c:tickLblPos val="nextTo"/>
        <c:crossAx val="1258336447"/>
        <c:crosses val="autoZero"/>
        <c:auto val="1"/>
        <c:lblAlgn val="ctr"/>
        <c:lblOffset val="100"/>
        <c:noMultiLvlLbl val="0"/>
      </c:catAx>
      <c:valAx>
        <c:axId val="1258336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8335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175304708137274E-2"/>
          <c:y val="0.13554629043041666"/>
          <c:w val="0.90544752753227131"/>
          <c:h val="0.63118449008903521"/>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480-4E99-B74A-96559EF1EC9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480-4E99-B74A-96559EF1EC9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480-4E99-B74A-96559EF1EC9C}"/>
            </c:ext>
          </c:extLst>
        </c:ser>
        <c:dLbls>
          <c:showLegendKey val="0"/>
          <c:showVal val="0"/>
          <c:showCatName val="0"/>
          <c:showSerName val="0"/>
          <c:showPercent val="0"/>
          <c:showBubbleSize val="0"/>
        </c:dLbls>
        <c:gapWidth val="182"/>
        <c:axId val="1258335487"/>
        <c:axId val="1258336447"/>
      </c:barChart>
      <c:catAx>
        <c:axId val="1258335487"/>
        <c:scaling>
          <c:orientation val="minMax"/>
        </c:scaling>
        <c:delete val="1"/>
        <c:axPos val="l"/>
        <c:numFmt formatCode="General" sourceLinked="1"/>
        <c:majorTickMark val="none"/>
        <c:minorTickMark val="none"/>
        <c:tickLblPos val="nextTo"/>
        <c:crossAx val="1258336447"/>
        <c:crosses val="autoZero"/>
        <c:auto val="1"/>
        <c:lblAlgn val="ctr"/>
        <c:lblOffset val="100"/>
        <c:noMultiLvlLbl val="0"/>
      </c:catAx>
      <c:valAx>
        <c:axId val="1258336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58335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8B9-4301-84E0-F41C8BFD8868}"/>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8B9-4301-84E0-F41C8BFD8868}"/>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8B9-4301-84E0-F41C8BFD8868}"/>
            </c:ext>
          </c:extLst>
        </c:ser>
        <c:dLbls>
          <c:showLegendKey val="0"/>
          <c:showVal val="0"/>
          <c:showCatName val="0"/>
          <c:showSerName val="0"/>
          <c:showPercent val="0"/>
          <c:showBubbleSize val="0"/>
        </c:dLbls>
        <c:smooth val="0"/>
        <c:axId val="1203803599"/>
        <c:axId val="1254566335"/>
      </c:lineChart>
      <c:catAx>
        <c:axId val="1203803599"/>
        <c:scaling>
          <c:orientation val="minMax"/>
        </c:scaling>
        <c:delete val="1"/>
        <c:axPos val="b"/>
        <c:numFmt formatCode="General" sourceLinked="1"/>
        <c:majorTickMark val="none"/>
        <c:minorTickMark val="none"/>
        <c:tickLblPos val="nextTo"/>
        <c:crossAx val="1254566335"/>
        <c:crosses val="autoZero"/>
        <c:auto val="1"/>
        <c:lblAlgn val="ctr"/>
        <c:lblOffset val="100"/>
        <c:noMultiLvlLbl val="0"/>
      </c:catAx>
      <c:valAx>
        <c:axId val="125456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380359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38762143870756"/>
          <c:y val="6.1209526192125815E-2"/>
          <c:w val="0.86561248135637547"/>
          <c:h val="0.78601899441904666"/>
        </c:manualLayout>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AADB-447B-8898-BC900C949F1C}"/>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ADB-447B-8898-BC900C949F1C}"/>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ADB-447B-8898-BC900C949F1C}"/>
            </c:ext>
          </c:extLst>
        </c:ser>
        <c:dLbls>
          <c:showLegendKey val="0"/>
          <c:showVal val="0"/>
          <c:showCatName val="0"/>
          <c:showSerName val="0"/>
          <c:showPercent val="0"/>
          <c:showBubbleSize val="0"/>
        </c:dLbls>
        <c:smooth val="0"/>
        <c:axId val="1203803599"/>
        <c:axId val="1254566335"/>
      </c:lineChart>
      <c:catAx>
        <c:axId val="1203803599"/>
        <c:scaling>
          <c:orientation val="minMax"/>
        </c:scaling>
        <c:delete val="1"/>
        <c:axPos val="b"/>
        <c:numFmt formatCode="General" sourceLinked="1"/>
        <c:majorTickMark val="none"/>
        <c:minorTickMark val="none"/>
        <c:tickLblPos val="nextTo"/>
        <c:crossAx val="1254566335"/>
        <c:crosses val="autoZero"/>
        <c:auto val="1"/>
        <c:lblAlgn val="ctr"/>
        <c:lblOffset val="100"/>
        <c:noMultiLvlLbl val="0"/>
      </c:catAx>
      <c:valAx>
        <c:axId val="1254566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0380359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3/31/2024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3/31/2024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3/31/2024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DD4-D4A5-06BE-11D9-7955833AC151}"/>
              </a:ext>
            </a:extLst>
          </p:cNvPr>
          <p:cNvSpPr>
            <a:spLocks noGrp="1"/>
          </p:cNvSpPr>
          <p:nvPr>
            <p:ph type="ctrTitle"/>
          </p:nvPr>
        </p:nvSpPr>
        <p:spPr/>
        <p:txBody>
          <a:bodyPr>
            <a:normAutofit fontScale="90000"/>
          </a:bodyPr>
          <a:lstStyle/>
          <a:p>
            <a:r>
              <a:rPr lang="en-US" dirty="0"/>
              <a:t>Crop Production Analysis in India</a:t>
            </a:r>
          </a:p>
        </p:txBody>
      </p:sp>
    </p:spTree>
    <p:extLst>
      <p:ext uri="{BB962C8B-B14F-4D97-AF65-F5344CB8AC3E}">
        <p14:creationId xmlns:p14="http://schemas.microsoft.com/office/powerpoint/2010/main" val="426532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E8E5-02A7-D3D5-566B-87C16D009DD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A034D1-677F-631C-6B89-89A09B522502}"/>
              </a:ext>
            </a:extLst>
          </p:cNvPr>
          <p:cNvSpPr>
            <a:spLocks noGrp="1"/>
          </p:cNvSpPr>
          <p:nvPr>
            <p:ph idx="1"/>
          </p:nvPr>
        </p:nvSpPr>
        <p:spPr/>
        <p:txBody>
          <a:bodyPr/>
          <a:lstStyle/>
          <a:p>
            <a:pPr algn="just"/>
            <a:r>
              <a:rPr lang="en-US" dirty="0"/>
              <a:t>The 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agri-food sector perspective, which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6971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BD3-F7A2-80C6-4D3B-A0BD89205845}"/>
              </a:ext>
            </a:extLst>
          </p:cNvPr>
          <p:cNvSpPr>
            <a:spLocks noGrp="1"/>
          </p:cNvSpPr>
          <p:nvPr>
            <p:ph type="title"/>
          </p:nvPr>
        </p:nvSpPr>
        <p:spPr/>
        <p:txBody>
          <a:bodyPr/>
          <a:lstStyle/>
          <a:p>
            <a:r>
              <a:rPr lang="en-US" dirty="0"/>
              <a:t>Details of data</a:t>
            </a:r>
          </a:p>
        </p:txBody>
      </p:sp>
      <p:pic>
        <p:nvPicPr>
          <p:cNvPr id="14" name="Picture 13">
            <a:extLst>
              <a:ext uri="{FF2B5EF4-FFF2-40B4-BE49-F238E27FC236}">
                <a16:creationId xmlns:a16="http://schemas.microsoft.com/office/drawing/2014/main" id="{86609798-98C1-2396-C461-B4DDC95142D1}"/>
              </a:ext>
            </a:extLst>
          </p:cNvPr>
          <p:cNvPicPr>
            <a:picLocks noChangeAspect="1"/>
          </p:cNvPicPr>
          <p:nvPr/>
        </p:nvPicPr>
        <p:blipFill>
          <a:blip r:embed="rId2"/>
          <a:stretch>
            <a:fillRect/>
          </a:stretch>
        </p:blipFill>
        <p:spPr>
          <a:xfrm>
            <a:off x="4276222" y="2027151"/>
            <a:ext cx="3191320" cy="3915321"/>
          </a:xfrm>
          <a:prstGeom prst="rect">
            <a:avLst/>
          </a:prstGeom>
        </p:spPr>
      </p:pic>
    </p:spTree>
    <p:extLst>
      <p:ext uri="{BB962C8B-B14F-4D97-AF65-F5344CB8AC3E}">
        <p14:creationId xmlns:p14="http://schemas.microsoft.com/office/powerpoint/2010/main" val="251494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4210-5825-DC39-2FCE-9AA5F4904D26}"/>
              </a:ext>
            </a:extLst>
          </p:cNvPr>
          <p:cNvSpPr>
            <a:spLocks noGrp="1"/>
          </p:cNvSpPr>
          <p:nvPr>
            <p:ph type="title"/>
          </p:nvPr>
        </p:nvSpPr>
        <p:spPr/>
        <p:txBody>
          <a:bodyPr/>
          <a:lstStyle/>
          <a:p>
            <a:r>
              <a:rPr lang="en-US" dirty="0"/>
              <a:t>Main Analysis</a:t>
            </a:r>
          </a:p>
        </p:txBody>
      </p:sp>
      <p:sp>
        <p:nvSpPr>
          <p:cNvPr id="3" name="Content Placeholder 2">
            <a:extLst>
              <a:ext uri="{FF2B5EF4-FFF2-40B4-BE49-F238E27FC236}">
                <a16:creationId xmlns:a16="http://schemas.microsoft.com/office/drawing/2014/main" id="{DFF566BE-AF57-BCE1-6A26-C5305DB2A3D1}"/>
              </a:ext>
            </a:extLst>
          </p:cNvPr>
          <p:cNvSpPr>
            <a:spLocks noGrp="1"/>
          </p:cNvSpPr>
          <p:nvPr>
            <p:ph idx="1"/>
          </p:nvPr>
        </p:nvSpPr>
        <p:spPr/>
        <p:txBody>
          <a:bodyPr/>
          <a:lstStyle/>
          <a:p>
            <a:r>
              <a:rPr lang="en-US" dirty="0"/>
              <a:t>Production by State</a:t>
            </a:r>
          </a:p>
          <a:p>
            <a:r>
              <a:rPr lang="en-US" dirty="0"/>
              <a:t>Area of Production by State</a:t>
            </a:r>
          </a:p>
          <a:p>
            <a:r>
              <a:rPr lang="en-US" dirty="0"/>
              <a:t>Production by Season</a:t>
            </a:r>
          </a:p>
          <a:p>
            <a:r>
              <a:rPr lang="en-US" dirty="0"/>
              <a:t>Production by Year (1997 - 2015)</a:t>
            </a:r>
          </a:p>
        </p:txBody>
      </p:sp>
    </p:spTree>
    <p:extLst>
      <p:ext uri="{BB962C8B-B14F-4D97-AF65-F5344CB8AC3E}">
        <p14:creationId xmlns:p14="http://schemas.microsoft.com/office/powerpoint/2010/main" val="39298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0D3A-A156-FA86-3B30-D0AFE0AE384B}"/>
              </a:ext>
            </a:extLst>
          </p:cNvPr>
          <p:cNvSpPr>
            <a:spLocks noGrp="1"/>
          </p:cNvSpPr>
          <p:nvPr>
            <p:ph type="title"/>
          </p:nvPr>
        </p:nvSpPr>
        <p:spPr/>
        <p:txBody>
          <a:bodyPr/>
          <a:lstStyle/>
          <a:p>
            <a:r>
              <a:rPr lang="en-US" dirty="0"/>
              <a:t>Mock – up Dashboard</a:t>
            </a:r>
          </a:p>
        </p:txBody>
      </p:sp>
      <p:sp>
        <p:nvSpPr>
          <p:cNvPr id="5" name="Rectangle 4">
            <a:extLst>
              <a:ext uri="{FF2B5EF4-FFF2-40B4-BE49-F238E27FC236}">
                <a16:creationId xmlns:a16="http://schemas.microsoft.com/office/drawing/2014/main" id="{85B92821-9C62-65F6-69A2-E2E96840B288}"/>
              </a:ext>
            </a:extLst>
          </p:cNvPr>
          <p:cNvSpPr/>
          <p:nvPr/>
        </p:nvSpPr>
        <p:spPr>
          <a:xfrm>
            <a:off x="2886635" y="2187388"/>
            <a:ext cx="7584141" cy="369345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AB2ACC-09D4-60D4-B92A-54AD2A740DAD}"/>
              </a:ext>
            </a:extLst>
          </p:cNvPr>
          <p:cNvSpPr/>
          <p:nvPr/>
        </p:nvSpPr>
        <p:spPr>
          <a:xfrm>
            <a:off x="8104095" y="2312895"/>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Page 1</a:t>
            </a:r>
          </a:p>
        </p:txBody>
      </p:sp>
      <p:sp>
        <p:nvSpPr>
          <p:cNvPr id="12" name="Rectangle: Rounded Corners 11">
            <a:extLst>
              <a:ext uri="{FF2B5EF4-FFF2-40B4-BE49-F238E27FC236}">
                <a16:creationId xmlns:a16="http://schemas.microsoft.com/office/drawing/2014/main" id="{0C62DEEE-9737-EF2B-B7A0-CB1F1032A104}"/>
              </a:ext>
            </a:extLst>
          </p:cNvPr>
          <p:cNvSpPr/>
          <p:nvPr/>
        </p:nvSpPr>
        <p:spPr>
          <a:xfrm>
            <a:off x="9104637" y="2312894"/>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Page 2</a:t>
            </a:r>
          </a:p>
        </p:txBody>
      </p:sp>
      <p:sp>
        <p:nvSpPr>
          <p:cNvPr id="20" name="TextBox 19">
            <a:extLst>
              <a:ext uri="{FF2B5EF4-FFF2-40B4-BE49-F238E27FC236}">
                <a16:creationId xmlns:a16="http://schemas.microsoft.com/office/drawing/2014/main" id="{9BEBAAA0-A011-FDB2-D043-C895F8AFAF08}"/>
              </a:ext>
            </a:extLst>
          </p:cNvPr>
          <p:cNvSpPr txBox="1"/>
          <p:nvPr/>
        </p:nvSpPr>
        <p:spPr>
          <a:xfrm>
            <a:off x="3245224" y="2312894"/>
            <a:ext cx="3591112" cy="369332"/>
          </a:xfrm>
          <a:prstGeom prst="rect">
            <a:avLst/>
          </a:prstGeom>
          <a:noFill/>
        </p:spPr>
        <p:txBody>
          <a:bodyPr wrap="square" rtlCol="0">
            <a:spAutoFit/>
          </a:bodyPr>
          <a:lstStyle/>
          <a:p>
            <a:r>
              <a:rPr lang="en-US" dirty="0"/>
              <a:t>Crop Production Analysis in India</a:t>
            </a:r>
          </a:p>
        </p:txBody>
      </p:sp>
      <p:graphicFrame>
        <p:nvGraphicFramePr>
          <p:cNvPr id="16" name="Chart 15">
            <a:extLst>
              <a:ext uri="{FF2B5EF4-FFF2-40B4-BE49-F238E27FC236}">
                <a16:creationId xmlns:a16="http://schemas.microsoft.com/office/drawing/2014/main" id="{50BEC49B-AD42-9AD2-CDCC-6B8AE4A6AB20}"/>
              </a:ext>
            </a:extLst>
          </p:cNvPr>
          <p:cNvGraphicFramePr/>
          <p:nvPr>
            <p:extLst>
              <p:ext uri="{D42A27DB-BD31-4B8C-83A1-F6EECF244321}">
                <p14:modId xmlns:p14="http://schemas.microsoft.com/office/powerpoint/2010/main" val="268950132"/>
              </p:ext>
            </p:extLst>
          </p:nvPr>
        </p:nvGraphicFramePr>
        <p:xfrm>
          <a:off x="2987490" y="2886634"/>
          <a:ext cx="3572528" cy="13117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0573D7D1-7067-495C-9561-7E75B4C73AD5}"/>
              </a:ext>
            </a:extLst>
          </p:cNvPr>
          <p:cNvGraphicFramePr/>
          <p:nvPr>
            <p:extLst>
              <p:ext uri="{D42A27DB-BD31-4B8C-83A1-F6EECF244321}">
                <p14:modId xmlns:p14="http://schemas.microsoft.com/office/powerpoint/2010/main" val="3212617267"/>
              </p:ext>
            </p:extLst>
          </p:nvPr>
        </p:nvGraphicFramePr>
        <p:xfrm>
          <a:off x="6782644" y="2864046"/>
          <a:ext cx="3591112" cy="13117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5AC3DE16-438D-8F02-E983-7C0F84A0C793}"/>
              </a:ext>
            </a:extLst>
          </p:cNvPr>
          <p:cNvGraphicFramePr/>
          <p:nvPr>
            <p:extLst>
              <p:ext uri="{D42A27DB-BD31-4B8C-83A1-F6EECF244321}">
                <p14:modId xmlns:p14="http://schemas.microsoft.com/office/powerpoint/2010/main" val="2802204102"/>
              </p:ext>
            </p:extLst>
          </p:nvPr>
        </p:nvGraphicFramePr>
        <p:xfrm>
          <a:off x="2951630" y="4346085"/>
          <a:ext cx="3537420" cy="13870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7DB4F35D-DB4E-0F88-078E-D46059469FC9}"/>
              </a:ext>
            </a:extLst>
          </p:cNvPr>
          <p:cNvGraphicFramePr/>
          <p:nvPr>
            <p:extLst>
              <p:ext uri="{D42A27DB-BD31-4B8C-83A1-F6EECF244321}">
                <p14:modId xmlns:p14="http://schemas.microsoft.com/office/powerpoint/2010/main" val="4283042025"/>
              </p:ext>
            </p:extLst>
          </p:nvPr>
        </p:nvGraphicFramePr>
        <p:xfrm>
          <a:off x="6489050" y="4419946"/>
          <a:ext cx="3591112" cy="13870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543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8CD9-923C-F325-6B88-1E25B0D59603}"/>
              </a:ext>
            </a:extLst>
          </p:cNvPr>
          <p:cNvSpPr>
            <a:spLocks noGrp="1"/>
          </p:cNvSpPr>
          <p:nvPr>
            <p:ph type="title"/>
          </p:nvPr>
        </p:nvSpPr>
        <p:spPr/>
        <p:txBody>
          <a:bodyPr/>
          <a:lstStyle/>
          <a:p>
            <a:r>
              <a:rPr lang="en-US" dirty="0"/>
              <a:t>My Design</a:t>
            </a:r>
          </a:p>
        </p:txBody>
      </p:sp>
      <p:pic>
        <p:nvPicPr>
          <p:cNvPr id="8" name="Picture 7">
            <a:extLst>
              <a:ext uri="{FF2B5EF4-FFF2-40B4-BE49-F238E27FC236}">
                <a16:creationId xmlns:a16="http://schemas.microsoft.com/office/drawing/2014/main" id="{2C46AB47-4EDE-92DE-3603-271A41B433E0}"/>
              </a:ext>
            </a:extLst>
          </p:cNvPr>
          <p:cNvPicPr>
            <a:picLocks noChangeAspect="1"/>
          </p:cNvPicPr>
          <p:nvPr/>
        </p:nvPicPr>
        <p:blipFill>
          <a:blip r:embed="rId2"/>
          <a:stretch>
            <a:fillRect/>
          </a:stretch>
        </p:blipFill>
        <p:spPr>
          <a:xfrm>
            <a:off x="1246095" y="2444030"/>
            <a:ext cx="4849905" cy="2902270"/>
          </a:xfrm>
          <a:prstGeom prst="rect">
            <a:avLst/>
          </a:prstGeom>
        </p:spPr>
      </p:pic>
      <p:pic>
        <p:nvPicPr>
          <p:cNvPr id="10" name="Picture 9">
            <a:extLst>
              <a:ext uri="{FF2B5EF4-FFF2-40B4-BE49-F238E27FC236}">
                <a16:creationId xmlns:a16="http://schemas.microsoft.com/office/drawing/2014/main" id="{A177E1E7-9E49-B4D7-5E23-9E9B10016E81}"/>
              </a:ext>
            </a:extLst>
          </p:cNvPr>
          <p:cNvPicPr>
            <a:picLocks noChangeAspect="1"/>
          </p:cNvPicPr>
          <p:nvPr/>
        </p:nvPicPr>
        <p:blipFill>
          <a:blip r:embed="rId3"/>
          <a:stretch>
            <a:fillRect/>
          </a:stretch>
        </p:blipFill>
        <p:spPr>
          <a:xfrm>
            <a:off x="6302188" y="2444029"/>
            <a:ext cx="4849905" cy="2902269"/>
          </a:xfrm>
          <a:prstGeom prst="rect">
            <a:avLst/>
          </a:prstGeom>
        </p:spPr>
      </p:pic>
    </p:spTree>
    <p:extLst>
      <p:ext uri="{BB962C8B-B14F-4D97-AF65-F5344CB8AC3E}">
        <p14:creationId xmlns:p14="http://schemas.microsoft.com/office/powerpoint/2010/main" val="6335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D1A5-B703-EA4C-342D-2F25126FDC4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02949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53</TotalTime>
  <Words>123</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Crop Production Analysis in India</vt:lpstr>
      <vt:lpstr>Introduction</vt:lpstr>
      <vt:lpstr>Details of data</vt:lpstr>
      <vt:lpstr>Main Analysis</vt:lpstr>
      <vt:lpstr>Mock – up Dashboard</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Nitin Dhiman</dc:creator>
  <cp:lastModifiedBy>Nitin Dhiman</cp:lastModifiedBy>
  <cp:revision>2</cp:revision>
  <dcterms:created xsi:type="dcterms:W3CDTF">2024-02-12T08:56:16Z</dcterms:created>
  <dcterms:modified xsi:type="dcterms:W3CDTF">2024-03-31T17:45:31Z</dcterms:modified>
</cp:coreProperties>
</file>