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5DC-461D-BF26-A613C66151B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5DC-461D-BF26-A613C66151B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5DC-461D-BF26-A613C66151B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5DC-461D-BF26-A613C66151B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BBD-432E-9B7D-6C88722ECBF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63C-4977-B9CA-624E7C71BE0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3C-4977-B9CA-624E7C71BE0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63C-4977-B9CA-624E7C71BE0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63C-4977-B9CA-624E7C71BE0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63C-4977-B9CA-624E7C71BE0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Sheet1!$A$5:$A$8</c:f>
              <c:strCache>
                <c:ptCount val="1"/>
                <c:pt idx="0">
                  <c:v>Category 4</c:v>
                </c:pt>
              </c:strCache>
            </c:strRef>
          </c:cat>
          <c:val>
            <c:numRef>
              <c:f>Sheet1!$B$5:$B$8</c:f>
              <c:numCache>
                <c:formatCode>General</c:formatCode>
                <c:ptCount val="4"/>
                <c:pt idx="0">
                  <c:v>4.5</c:v>
                </c:pt>
              </c:numCache>
            </c:numRef>
          </c:val>
          <c:extLst>
            <c:ext xmlns:c16="http://schemas.microsoft.com/office/drawing/2014/chart" uri="{C3380CC4-5D6E-409C-BE32-E72D297353CC}">
              <c16:uniqueId val="{00000000-1F2C-44F9-8E59-D78DE70822DB}"/>
            </c:ext>
          </c:extLst>
        </c:ser>
        <c:ser>
          <c:idx val="1"/>
          <c:order val="1"/>
          <c:tx>
            <c:strRef>
              <c:f>Sheet1!$C$1</c:f>
              <c:strCache>
                <c:ptCount val="1"/>
                <c:pt idx="0">
                  <c:v>Series 2</c:v>
                </c:pt>
              </c:strCache>
            </c:strRef>
          </c:tx>
          <c:spPr>
            <a:solidFill>
              <a:schemeClr val="accent2"/>
            </a:solidFill>
            <a:ln>
              <a:noFill/>
            </a:ln>
            <a:effectLst/>
          </c:spPr>
          <c:invertIfNegative val="0"/>
          <c:cat>
            <c:strRef>
              <c:f>Sheet1!$A$5:$A$8</c:f>
              <c:strCache>
                <c:ptCount val="1"/>
                <c:pt idx="0">
                  <c:v>Category 4</c:v>
                </c:pt>
              </c:strCache>
            </c:strRef>
          </c:cat>
          <c:val>
            <c:numRef>
              <c:f>Sheet1!$C$5:$C$8</c:f>
              <c:numCache>
                <c:formatCode>General</c:formatCode>
                <c:ptCount val="4"/>
                <c:pt idx="0">
                  <c:v>2.8</c:v>
                </c:pt>
              </c:numCache>
            </c:numRef>
          </c:val>
          <c:extLst>
            <c:ext xmlns:c16="http://schemas.microsoft.com/office/drawing/2014/chart" uri="{C3380CC4-5D6E-409C-BE32-E72D297353CC}">
              <c16:uniqueId val="{00000001-1F2C-44F9-8E59-D78DE70822DB}"/>
            </c:ext>
          </c:extLst>
        </c:ser>
        <c:ser>
          <c:idx val="2"/>
          <c:order val="2"/>
          <c:tx>
            <c:strRef>
              <c:f>Sheet1!$D$1</c:f>
              <c:strCache>
                <c:ptCount val="1"/>
                <c:pt idx="0">
                  <c:v>Series 3</c:v>
                </c:pt>
              </c:strCache>
            </c:strRef>
          </c:tx>
          <c:spPr>
            <a:solidFill>
              <a:schemeClr val="accent3"/>
            </a:solidFill>
            <a:ln>
              <a:noFill/>
            </a:ln>
            <a:effectLst/>
          </c:spPr>
          <c:invertIfNegative val="0"/>
          <c:cat>
            <c:strRef>
              <c:f>Sheet1!$A$5:$A$8</c:f>
              <c:strCache>
                <c:ptCount val="1"/>
                <c:pt idx="0">
                  <c:v>Category 4</c:v>
                </c:pt>
              </c:strCache>
            </c:strRef>
          </c:cat>
          <c:val>
            <c:numRef>
              <c:f>Sheet1!$D$5:$D$8</c:f>
              <c:numCache>
                <c:formatCode>General</c:formatCode>
                <c:ptCount val="4"/>
                <c:pt idx="0">
                  <c:v>5</c:v>
                </c:pt>
              </c:numCache>
            </c:numRef>
          </c:val>
          <c:extLst>
            <c:ext xmlns:c16="http://schemas.microsoft.com/office/drawing/2014/chart" uri="{C3380CC4-5D6E-409C-BE32-E72D297353CC}">
              <c16:uniqueId val="{00000002-1F2C-44F9-8E59-D78DE70822DB}"/>
            </c:ext>
          </c:extLst>
        </c:ser>
        <c:dLbls>
          <c:showLegendKey val="0"/>
          <c:showVal val="0"/>
          <c:showCatName val="0"/>
          <c:showSerName val="0"/>
          <c:showPercent val="0"/>
          <c:showBubbleSize val="0"/>
        </c:dLbls>
        <c:gapWidth val="219"/>
        <c:overlap val="-27"/>
        <c:axId val="548866080"/>
        <c:axId val="548864640"/>
      </c:barChart>
      <c:catAx>
        <c:axId val="548866080"/>
        <c:scaling>
          <c:orientation val="minMax"/>
        </c:scaling>
        <c:delete val="1"/>
        <c:axPos val="b"/>
        <c:numFmt formatCode="General" sourceLinked="1"/>
        <c:majorTickMark val="none"/>
        <c:minorTickMark val="none"/>
        <c:tickLblPos val="nextTo"/>
        <c:crossAx val="548864640"/>
        <c:crosses val="autoZero"/>
        <c:auto val="1"/>
        <c:lblAlgn val="ctr"/>
        <c:lblOffset val="100"/>
        <c:noMultiLvlLbl val="0"/>
      </c:catAx>
      <c:valAx>
        <c:axId val="54886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8866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3/31/2024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3/31/2024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3/31/2024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FDD4-D4A5-06BE-11D9-7955833AC151}"/>
              </a:ext>
            </a:extLst>
          </p:cNvPr>
          <p:cNvSpPr>
            <a:spLocks noGrp="1"/>
          </p:cNvSpPr>
          <p:nvPr>
            <p:ph type="ctrTitle"/>
          </p:nvPr>
        </p:nvSpPr>
        <p:spPr/>
        <p:txBody>
          <a:bodyPr/>
          <a:lstStyle/>
          <a:p>
            <a:r>
              <a:rPr lang="en-US" dirty="0"/>
              <a:t>FIFA World Cup Analysis</a:t>
            </a:r>
          </a:p>
        </p:txBody>
      </p:sp>
    </p:spTree>
    <p:extLst>
      <p:ext uri="{BB962C8B-B14F-4D97-AF65-F5344CB8AC3E}">
        <p14:creationId xmlns:p14="http://schemas.microsoft.com/office/powerpoint/2010/main" val="426532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E8E5-02A7-D3D5-566B-87C16D009DD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A034D1-677F-631C-6B89-89A09B522502}"/>
              </a:ext>
            </a:extLst>
          </p:cNvPr>
          <p:cNvSpPr>
            <a:spLocks noGrp="1"/>
          </p:cNvSpPr>
          <p:nvPr>
            <p:ph idx="1"/>
          </p:nvPr>
        </p:nvSpPr>
        <p:spPr/>
        <p:txBody>
          <a:bodyPr/>
          <a:lstStyle/>
          <a:p>
            <a:pPr algn="just"/>
            <a:r>
              <a:rPr lang="en-US" dirty="0"/>
              <a:t>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a:t>
            </a:r>
          </a:p>
        </p:txBody>
      </p:sp>
    </p:spTree>
    <p:extLst>
      <p:ext uri="{BB962C8B-B14F-4D97-AF65-F5344CB8AC3E}">
        <p14:creationId xmlns:p14="http://schemas.microsoft.com/office/powerpoint/2010/main" val="36971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BD3-F7A2-80C6-4D3B-A0BD89205845}"/>
              </a:ext>
            </a:extLst>
          </p:cNvPr>
          <p:cNvSpPr>
            <a:spLocks noGrp="1"/>
          </p:cNvSpPr>
          <p:nvPr>
            <p:ph type="title"/>
          </p:nvPr>
        </p:nvSpPr>
        <p:spPr/>
        <p:txBody>
          <a:bodyPr/>
          <a:lstStyle/>
          <a:p>
            <a:r>
              <a:rPr lang="en-US" dirty="0"/>
              <a:t>Details of data</a:t>
            </a:r>
          </a:p>
        </p:txBody>
      </p:sp>
      <p:pic>
        <p:nvPicPr>
          <p:cNvPr id="15" name="Picture 14">
            <a:extLst>
              <a:ext uri="{FF2B5EF4-FFF2-40B4-BE49-F238E27FC236}">
                <a16:creationId xmlns:a16="http://schemas.microsoft.com/office/drawing/2014/main" id="{B0F7AEB0-457F-81F6-A6B2-DBAE5D3CB986}"/>
              </a:ext>
            </a:extLst>
          </p:cNvPr>
          <p:cNvPicPr>
            <a:picLocks noChangeAspect="1"/>
          </p:cNvPicPr>
          <p:nvPr/>
        </p:nvPicPr>
        <p:blipFill>
          <a:blip r:embed="rId2"/>
          <a:stretch>
            <a:fillRect/>
          </a:stretch>
        </p:blipFill>
        <p:spPr>
          <a:xfrm>
            <a:off x="2198681" y="1658471"/>
            <a:ext cx="7958331" cy="4769224"/>
          </a:xfrm>
          <a:prstGeom prst="rect">
            <a:avLst/>
          </a:prstGeom>
        </p:spPr>
      </p:pic>
    </p:spTree>
    <p:extLst>
      <p:ext uri="{BB962C8B-B14F-4D97-AF65-F5344CB8AC3E}">
        <p14:creationId xmlns:p14="http://schemas.microsoft.com/office/powerpoint/2010/main" val="251494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4210-5825-DC39-2FCE-9AA5F4904D26}"/>
              </a:ext>
            </a:extLst>
          </p:cNvPr>
          <p:cNvSpPr>
            <a:spLocks noGrp="1"/>
          </p:cNvSpPr>
          <p:nvPr>
            <p:ph type="title"/>
          </p:nvPr>
        </p:nvSpPr>
        <p:spPr/>
        <p:txBody>
          <a:bodyPr/>
          <a:lstStyle/>
          <a:p>
            <a:r>
              <a:rPr lang="en-US" dirty="0"/>
              <a:t>Main Graphs</a:t>
            </a:r>
          </a:p>
        </p:txBody>
      </p:sp>
      <p:sp>
        <p:nvSpPr>
          <p:cNvPr id="3" name="Content Placeholder 2">
            <a:extLst>
              <a:ext uri="{FF2B5EF4-FFF2-40B4-BE49-F238E27FC236}">
                <a16:creationId xmlns:a16="http://schemas.microsoft.com/office/drawing/2014/main" id="{DFF566BE-AF57-BCE1-6A26-C5305DB2A3D1}"/>
              </a:ext>
            </a:extLst>
          </p:cNvPr>
          <p:cNvSpPr>
            <a:spLocks noGrp="1"/>
          </p:cNvSpPr>
          <p:nvPr>
            <p:ph idx="1"/>
          </p:nvPr>
        </p:nvSpPr>
        <p:spPr/>
        <p:txBody>
          <a:bodyPr/>
          <a:lstStyle/>
          <a:p>
            <a:r>
              <a:rPr lang="en-US" dirty="0"/>
              <a:t>Attendance by Year</a:t>
            </a:r>
          </a:p>
          <a:p>
            <a:r>
              <a:rPr lang="en-US" dirty="0"/>
              <a:t>Matches with Highest Attendance</a:t>
            </a:r>
          </a:p>
          <a:p>
            <a:r>
              <a:rPr lang="en-US" dirty="0"/>
              <a:t>Stadiums with Highest Average Attendance</a:t>
            </a:r>
          </a:p>
          <a:p>
            <a:r>
              <a:rPr lang="en-US" dirty="0"/>
              <a:t>Teams with Most World Cup Wins</a:t>
            </a:r>
          </a:p>
        </p:txBody>
      </p:sp>
    </p:spTree>
    <p:extLst>
      <p:ext uri="{BB962C8B-B14F-4D97-AF65-F5344CB8AC3E}">
        <p14:creationId xmlns:p14="http://schemas.microsoft.com/office/powerpoint/2010/main" val="39298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0D3A-A156-FA86-3B30-D0AFE0AE384B}"/>
              </a:ext>
            </a:extLst>
          </p:cNvPr>
          <p:cNvSpPr>
            <a:spLocks noGrp="1"/>
          </p:cNvSpPr>
          <p:nvPr>
            <p:ph type="title"/>
          </p:nvPr>
        </p:nvSpPr>
        <p:spPr/>
        <p:txBody>
          <a:bodyPr/>
          <a:lstStyle/>
          <a:p>
            <a:r>
              <a:rPr lang="en-US" dirty="0"/>
              <a:t>Mock – up Dashboard</a:t>
            </a:r>
          </a:p>
        </p:txBody>
      </p:sp>
      <p:sp>
        <p:nvSpPr>
          <p:cNvPr id="5" name="Rectangle 4">
            <a:extLst>
              <a:ext uri="{FF2B5EF4-FFF2-40B4-BE49-F238E27FC236}">
                <a16:creationId xmlns:a16="http://schemas.microsoft.com/office/drawing/2014/main" id="{85B92821-9C62-65F6-69A2-E2E96840B288}"/>
              </a:ext>
            </a:extLst>
          </p:cNvPr>
          <p:cNvSpPr/>
          <p:nvPr/>
        </p:nvSpPr>
        <p:spPr>
          <a:xfrm>
            <a:off x="2886635" y="2187388"/>
            <a:ext cx="7584141" cy="369345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C221C9C-B6DF-0841-FCBF-3699DACF7803}"/>
              </a:ext>
            </a:extLst>
          </p:cNvPr>
          <p:cNvSpPr/>
          <p:nvPr/>
        </p:nvSpPr>
        <p:spPr>
          <a:xfrm>
            <a:off x="7055224" y="2312895"/>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Page 1</a:t>
            </a:r>
          </a:p>
        </p:txBody>
      </p:sp>
      <p:sp>
        <p:nvSpPr>
          <p:cNvPr id="11" name="Rectangle: Rounded Corners 10">
            <a:extLst>
              <a:ext uri="{FF2B5EF4-FFF2-40B4-BE49-F238E27FC236}">
                <a16:creationId xmlns:a16="http://schemas.microsoft.com/office/drawing/2014/main" id="{59AB2ACC-09D4-60D4-B92A-54AD2A740DAD}"/>
              </a:ext>
            </a:extLst>
          </p:cNvPr>
          <p:cNvSpPr/>
          <p:nvPr/>
        </p:nvSpPr>
        <p:spPr>
          <a:xfrm>
            <a:off x="8104095" y="2312895"/>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Page 2</a:t>
            </a:r>
          </a:p>
        </p:txBody>
      </p:sp>
      <p:sp>
        <p:nvSpPr>
          <p:cNvPr id="12" name="Rectangle: Rounded Corners 11">
            <a:extLst>
              <a:ext uri="{FF2B5EF4-FFF2-40B4-BE49-F238E27FC236}">
                <a16:creationId xmlns:a16="http://schemas.microsoft.com/office/drawing/2014/main" id="{0C62DEEE-9737-EF2B-B7A0-CB1F1032A104}"/>
              </a:ext>
            </a:extLst>
          </p:cNvPr>
          <p:cNvSpPr/>
          <p:nvPr/>
        </p:nvSpPr>
        <p:spPr>
          <a:xfrm>
            <a:off x="9104637" y="2312894"/>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Page 3</a:t>
            </a:r>
          </a:p>
        </p:txBody>
      </p:sp>
      <p:graphicFrame>
        <p:nvGraphicFramePr>
          <p:cNvPr id="18" name="Chart 17">
            <a:extLst>
              <a:ext uri="{FF2B5EF4-FFF2-40B4-BE49-F238E27FC236}">
                <a16:creationId xmlns:a16="http://schemas.microsoft.com/office/drawing/2014/main" id="{737B97BB-2DE9-5521-85EF-12984F05D949}"/>
              </a:ext>
            </a:extLst>
          </p:cNvPr>
          <p:cNvGraphicFramePr/>
          <p:nvPr>
            <p:extLst>
              <p:ext uri="{D42A27DB-BD31-4B8C-83A1-F6EECF244321}">
                <p14:modId xmlns:p14="http://schemas.microsoft.com/office/powerpoint/2010/main" val="2639900227"/>
              </p:ext>
            </p:extLst>
          </p:nvPr>
        </p:nvGraphicFramePr>
        <p:xfrm>
          <a:off x="4009465" y="4522694"/>
          <a:ext cx="2387600" cy="1371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a:extLst>
              <a:ext uri="{FF2B5EF4-FFF2-40B4-BE49-F238E27FC236}">
                <a16:creationId xmlns:a16="http://schemas.microsoft.com/office/drawing/2014/main" id="{6938F574-6D6C-4656-CC76-2C3679BCF0D6}"/>
              </a:ext>
            </a:extLst>
          </p:cNvPr>
          <p:cNvGraphicFramePr/>
          <p:nvPr>
            <p:extLst>
              <p:ext uri="{D42A27DB-BD31-4B8C-83A1-F6EECF244321}">
                <p14:modId xmlns:p14="http://schemas.microsoft.com/office/powerpoint/2010/main" val="348933917"/>
              </p:ext>
            </p:extLst>
          </p:nvPr>
        </p:nvGraphicFramePr>
        <p:xfrm>
          <a:off x="6989484" y="4527176"/>
          <a:ext cx="2387600" cy="13716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9BEBAAA0-A011-FDB2-D043-C895F8AFAF08}"/>
              </a:ext>
            </a:extLst>
          </p:cNvPr>
          <p:cNvSpPr txBox="1"/>
          <p:nvPr/>
        </p:nvSpPr>
        <p:spPr>
          <a:xfrm>
            <a:off x="3245224" y="2312894"/>
            <a:ext cx="3591112" cy="369332"/>
          </a:xfrm>
          <a:prstGeom prst="rect">
            <a:avLst/>
          </a:prstGeom>
          <a:noFill/>
        </p:spPr>
        <p:txBody>
          <a:bodyPr wrap="square" rtlCol="0">
            <a:spAutoFit/>
          </a:bodyPr>
          <a:lstStyle/>
          <a:p>
            <a:r>
              <a:rPr lang="en-US" dirty="0"/>
              <a:t>FIFA World Cup Analysis</a:t>
            </a:r>
          </a:p>
        </p:txBody>
      </p:sp>
      <p:graphicFrame>
        <p:nvGraphicFramePr>
          <p:cNvPr id="16" name="Content Placeholder 15">
            <a:extLst>
              <a:ext uri="{FF2B5EF4-FFF2-40B4-BE49-F238E27FC236}">
                <a16:creationId xmlns:a16="http://schemas.microsoft.com/office/drawing/2014/main" id="{7C9BCEDF-5AFC-2414-5425-B3C56F422595}"/>
              </a:ext>
            </a:extLst>
          </p:cNvPr>
          <p:cNvGraphicFramePr>
            <a:graphicFrameLocks noGrp="1"/>
          </p:cNvGraphicFramePr>
          <p:nvPr>
            <p:ph idx="1"/>
            <p:extLst>
              <p:ext uri="{D42A27DB-BD31-4B8C-83A1-F6EECF244321}">
                <p14:modId xmlns:p14="http://schemas.microsoft.com/office/powerpoint/2010/main" val="766670195"/>
              </p:ext>
            </p:extLst>
          </p:nvPr>
        </p:nvGraphicFramePr>
        <p:xfrm>
          <a:off x="3550305" y="2913529"/>
          <a:ext cx="6193769" cy="15688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5436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8CD9-923C-F325-6B88-1E25B0D59603}"/>
              </a:ext>
            </a:extLst>
          </p:cNvPr>
          <p:cNvSpPr>
            <a:spLocks noGrp="1"/>
          </p:cNvSpPr>
          <p:nvPr>
            <p:ph type="title"/>
          </p:nvPr>
        </p:nvSpPr>
        <p:spPr/>
        <p:txBody>
          <a:bodyPr/>
          <a:lstStyle/>
          <a:p>
            <a:r>
              <a:rPr lang="en-US" dirty="0"/>
              <a:t>My Design</a:t>
            </a:r>
          </a:p>
        </p:txBody>
      </p:sp>
      <p:pic>
        <p:nvPicPr>
          <p:cNvPr id="4" name="Picture 3">
            <a:extLst>
              <a:ext uri="{FF2B5EF4-FFF2-40B4-BE49-F238E27FC236}">
                <a16:creationId xmlns:a16="http://schemas.microsoft.com/office/drawing/2014/main" id="{C919E723-5711-5ACD-AE84-D7E2C033B84A}"/>
              </a:ext>
            </a:extLst>
          </p:cNvPr>
          <p:cNvPicPr>
            <a:picLocks noChangeAspect="1"/>
          </p:cNvPicPr>
          <p:nvPr/>
        </p:nvPicPr>
        <p:blipFill>
          <a:blip r:embed="rId2"/>
          <a:stretch>
            <a:fillRect/>
          </a:stretch>
        </p:blipFill>
        <p:spPr>
          <a:xfrm>
            <a:off x="1507746" y="540866"/>
            <a:ext cx="4758583" cy="2688838"/>
          </a:xfrm>
          <a:prstGeom prst="rect">
            <a:avLst/>
          </a:prstGeom>
        </p:spPr>
      </p:pic>
      <p:pic>
        <p:nvPicPr>
          <p:cNvPr id="10" name="Picture 9">
            <a:extLst>
              <a:ext uri="{FF2B5EF4-FFF2-40B4-BE49-F238E27FC236}">
                <a16:creationId xmlns:a16="http://schemas.microsoft.com/office/drawing/2014/main" id="{094D41E4-9F4D-4886-016B-491DA6902D0A}"/>
              </a:ext>
            </a:extLst>
          </p:cNvPr>
          <p:cNvPicPr>
            <a:picLocks noChangeAspect="1"/>
          </p:cNvPicPr>
          <p:nvPr/>
        </p:nvPicPr>
        <p:blipFill>
          <a:blip r:embed="rId3"/>
          <a:stretch>
            <a:fillRect/>
          </a:stretch>
        </p:blipFill>
        <p:spPr>
          <a:xfrm>
            <a:off x="6454589" y="2302908"/>
            <a:ext cx="4758583" cy="2669808"/>
          </a:xfrm>
          <a:prstGeom prst="rect">
            <a:avLst/>
          </a:prstGeom>
        </p:spPr>
      </p:pic>
      <p:pic>
        <p:nvPicPr>
          <p:cNvPr id="12" name="Picture 11">
            <a:extLst>
              <a:ext uri="{FF2B5EF4-FFF2-40B4-BE49-F238E27FC236}">
                <a16:creationId xmlns:a16="http://schemas.microsoft.com/office/drawing/2014/main" id="{C2844570-B7EF-916A-0F8B-FBD31F59AB99}"/>
              </a:ext>
            </a:extLst>
          </p:cNvPr>
          <p:cNvPicPr>
            <a:picLocks noChangeAspect="1"/>
          </p:cNvPicPr>
          <p:nvPr/>
        </p:nvPicPr>
        <p:blipFill>
          <a:blip r:embed="rId4"/>
          <a:stretch>
            <a:fillRect/>
          </a:stretch>
        </p:blipFill>
        <p:spPr>
          <a:xfrm>
            <a:off x="1507746" y="3628297"/>
            <a:ext cx="4791585" cy="2669808"/>
          </a:xfrm>
          <a:prstGeom prst="rect">
            <a:avLst/>
          </a:prstGeom>
        </p:spPr>
      </p:pic>
    </p:spTree>
    <p:extLst>
      <p:ext uri="{BB962C8B-B14F-4D97-AF65-F5344CB8AC3E}">
        <p14:creationId xmlns:p14="http://schemas.microsoft.com/office/powerpoint/2010/main" val="6335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D1A5-B703-EA4C-342D-2F25126FDC4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02949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63</TotalTime>
  <Words>125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FIFA World Cup Analysis</vt:lpstr>
      <vt:lpstr>Introduction</vt:lpstr>
      <vt:lpstr>Details of data</vt:lpstr>
      <vt:lpstr>Main Graphs</vt:lpstr>
      <vt:lpstr>Mock – up Dashboard</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Nitin Dhiman</dc:creator>
  <cp:lastModifiedBy>Nitin Dhiman</cp:lastModifiedBy>
  <cp:revision>2</cp:revision>
  <dcterms:created xsi:type="dcterms:W3CDTF">2024-02-12T08:56:16Z</dcterms:created>
  <dcterms:modified xsi:type="dcterms:W3CDTF">2024-03-31T17:30:39Z</dcterms:modified>
</cp:coreProperties>
</file>