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wholeTbl>
    <a:band2H>
      <a:tcTxStyle b="def" i="def"/>
      <a:tcStyle>
        <a:tcBdr/>
        <a:fill>
          <a:solidFill>
            <a:srgbClr val="FFFFFF"/>
          </a:solidFill>
        </a:fill>
      </a:tcStyle>
    </a:band2H>
    <a:firstCo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Col>
    <a:lastRow>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47162"/>
            <a:ext cx="21971005" cy="636981"/>
          </a:xfrm>
          <a:prstGeom prst="rect">
            <a:avLst/>
          </a:prstGeom>
        </p:spPr>
        <p:txBody>
          <a:bodyPr lIns="45718" tIns="45718" rIns="45718" bIns="45718"/>
          <a:lstStyle>
            <a:lvl1pPr marL="0" indent="0" defTabSz="825500">
              <a:lnSpc>
                <a:spcPct val="100000"/>
              </a:lnSpc>
              <a:spcBef>
                <a:spcPts val="0"/>
              </a:spcBef>
              <a:buSzTx/>
              <a:buNone/>
              <a:defRPr b="1" sz="3600">
                <a:solidFill>
                  <a:srgbClr val="FFFFFF"/>
                </a:solidFill>
              </a:defRPr>
            </a:lvl1pPr>
            <a:lvl2pPr marL="1066800" indent="-457200" defTabSz="825500">
              <a:lnSpc>
                <a:spcPct val="100000"/>
              </a:lnSpc>
              <a:spcBef>
                <a:spcPts val="0"/>
              </a:spcBef>
              <a:defRPr b="1" sz="3600">
                <a:solidFill>
                  <a:srgbClr val="FFFFFF"/>
                </a:solidFill>
              </a:defRPr>
            </a:lvl2pPr>
            <a:lvl3pPr marL="1676400" indent="-457200" defTabSz="825500">
              <a:lnSpc>
                <a:spcPct val="100000"/>
              </a:lnSpc>
              <a:spcBef>
                <a:spcPts val="0"/>
              </a:spcBef>
              <a:defRPr b="1" sz="3600">
                <a:solidFill>
                  <a:srgbClr val="FFFFFF"/>
                </a:solidFill>
              </a:defRPr>
            </a:lvl3pPr>
            <a:lvl4pPr marL="2286000" indent="-457200" defTabSz="825500">
              <a:lnSpc>
                <a:spcPct val="100000"/>
              </a:lnSpc>
              <a:spcBef>
                <a:spcPts val="0"/>
              </a:spcBef>
              <a:defRPr b="1" sz="3600">
                <a:solidFill>
                  <a:srgbClr val="FFFFFF"/>
                </a:solidFill>
              </a:defRPr>
            </a:lvl4pPr>
            <a:lvl5pPr marL="2895600" indent="-457200" defTabSz="825500">
              <a:lnSpc>
                <a:spcPct val="100000"/>
              </a:lnSpc>
              <a:spcBef>
                <a:spcPts val="0"/>
              </a:spcBef>
              <a:defRPr b="1" sz="3600">
                <a:solidFill>
                  <a:srgbClr val="FFFFFF"/>
                </a:solidFill>
              </a:defRPr>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3"/>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21" hasCustomPrompt="1"/>
          </p:nvPr>
        </p:nvSpPr>
        <p:spPr>
          <a:xfrm>
            <a:off x="1201342" y="7210490"/>
            <a:ext cx="21971002" cy="1905003"/>
          </a:xfrm>
          <a:prstGeom prst="rect">
            <a:avLst/>
          </a:prstGeom>
        </p:spPr>
        <p:txBody>
          <a:bodyPr/>
          <a:lstStyle>
            <a:lvl1pPr marL="0" indent="0" defTabSz="825500">
              <a:lnSpc>
                <a:spcPct val="100000"/>
              </a:lnSpc>
              <a:spcBef>
                <a:spcPts val="0"/>
              </a:spcBef>
              <a:buSzTx/>
              <a:buNone/>
              <a:defRPr b="1" sz="5500">
                <a:solidFill>
                  <a:schemeClr val="accent1"/>
                </a:solidFill>
              </a:defRPr>
            </a:lvl1pPr>
          </a:lstStyle>
          <a:p>
            <a:pPr/>
            <a:r>
              <a:t>Presentation Subtitle</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92" name="Body Level One…"/>
          <p:cNvSpPr txBox="1"/>
          <p:nvPr>
            <p:ph type="body" idx="1" hasCustomPrompt="1"/>
          </p:nvPr>
        </p:nvSpPr>
        <p:spPr>
          <a:xfrm>
            <a:off x="1206500" y="1075925"/>
            <a:ext cx="21971000" cy="7241587"/>
          </a:xfrm>
          <a:prstGeom prst="rect">
            <a:avLst/>
          </a:prstGeom>
        </p:spPr>
        <p:txBody>
          <a:bodyPr anchor="b"/>
          <a:lstStyle>
            <a:lvl1pPr marL="0" indent="0" algn="ctr">
              <a:lnSpc>
                <a:spcPct val="80000"/>
              </a:lnSpc>
              <a:spcBef>
                <a:spcPts val="0"/>
              </a:spcBef>
              <a:buSzTx/>
              <a:buNone/>
              <a:defRPr b="1" spc="-250" sz="25000">
                <a:solidFill>
                  <a:srgbClr val="004D80"/>
                </a:solidFill>
              </a:defRPr>
            </a:lvl1pPr>
            <a:lvl2pPr marL="0" indent="0" algn="ctr">
              <a:lnSpc>
                <a:spcPct val="80000"/>
              </a:lnSpc>
              <a:spcBef>
                <a:spcPts val="0"/>
              </a:spcBef>
              <a:buSzTx/>
              <a:buNone/>
              <a:defRPr b="1" spc="-250" sz="25000">
                <a:solidFill>
                  <a:srgbClr val="004D80"/>
                </a:solidFill>
              </a:defRPr>
            </a:lvl2pPr>
            <a:lvl3pPr marL="0" indent="0" algn="ctr">
              <a:lnSpc>
                <a:spcPct val="80000"/>
              </a:lnSpc>
              <a:spcBef>
                <a:spcPts val="0"/>
              </a:spcBef>
              <a:buSzTx/>
              <a:buNone/>
              <a:defRPr b="1" spc="-250" sz="25000">
                <a:solidFill>
                  <a:srgbClr val="004D80"/>
                </a:solidFill>
              </a:defRPr>
            </a:lvl3pPr>
            <a:lvl4pPr marL="0" indent="0" algn="ctr">
              <a:lnSpc>
                <a:spcPct val="80000"/>
              </a:lnSpc>
              <a:spcBef>
                <a:spcPts val="0"/>
              </a:spcBef>
              <a:buSzTx/>
              <a:buNone/>
              <a:defRPr b="1" spc="-250" sz="25000">
                <a:solidFill>
                  <a:srgbClr val="004D80"/>
                </a:solidFill>
              </a:defRPr>
            </a:lvl4pPr>
            <a:lvl5pPr marL="0" indent="0" algn="ctr">
              <a:lnSpc>
                <a:spcPct val="80000"/>
              </a:lnSpc>
              <a:spcBef>
                <a:spcPts val="0"/>
              </a:spcBef>
              <a:buSzTx/>
              <a:buNone/>
              <a:defRPr b="1" spc="-250" sz="25000">
                <a:solidFill>
                  <a:srgbClr val="004D80"/>
                </a:solidFill>
              </a:defRPr>
            </a:lvl5pPr>
          </a:lstStyle>
          <a:p>
            <a:pPr/>
            <a:r>
              <a:t>100%</a:t>
            </a:r>
          </a:p>
          <a:p>
            <a:pPr lvl="1"/>
            <a:r>
              <a:t/>
            </a:r>
          </a:p>
          <a:p>
            <a:pPr lvl="2"/>
            <a:r>
              <a:t/>
            </a:r>
          </a:p>
          <a:p>
            <a:pPr lvl="3"/>
            <a:r>
              <a:t/>
            </a:r>
          </a:p>
          <a:p>
            <a:pPr lvl="4"/>
            <a:r>
              <a:t/>
            </a:r>
          </a:p>
        </p:txBody>
      </p:sp>
      <p:sp>
        <p:nvSpPr>
          <p:cNvPr id="93" name="Fact information"/>
          <p:cNvSpPr txBox="1"/>
          <p:nvPr>
            <p:ph type="body" sz="quarter" idx="21" hasCustomPrompt="1"/>
          </p:nvPr>
        </p:nvSpPr>
        <p:spPr>
          <a:xfrm>
            <a:off x="1206500" y="8262180"/>
            <a:ext cx="21971000" cy="934780"/>
          </a:xfrm>
          <a:prstGeom prst="rect">
            <a:avLst/>
          </a:prstGeom>
        </p:spPr>
        <p:txBody>
          <a:bodyPr lIns="45718" tIns="45718" rIns="45718" bIns="45718"/>
          <a:lstStyle>
            <a:lvl1pPr marL="0" indent="0" algn="ctr" defTabSz="825500">
              <a:lnSpc>
                <a:spcPct val="100000"/>
              </a:lnSpc>
              <a:spcBef>
                <a:spcPts val="0"/>
              </a:spcBef>
              <a:buSzTx/>
              <a:buNone/>
              <a:defRPr b="1" sz="5500"/>
            </a:lvl1pPr>
          </a:lstStyle>
          <a:p>
            <a:pPr/>
            <a:r>
              <a:t>Fact information</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1" name="Body Level One…"/>
          <p:cNvSpPr txBox="1"/>
          <p:nvPr>
            <p:ph type="body" sz="quarter" idx="1" hasCustomPrompt="1"/>
          </p:nvPr>
        </p:nvSpPr>
        <p:spPr>
          <a:xfrm>
            <a:off x="2480823" y="10675453"/>
            <a:ext cx="20149255" cy="636981"/>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02" name="Body Level One…"/>
          <p:cNvSpPr txBox="1"/>
          <p:nvPr>
            <p:ph type="body" sz="half" idx="21" hasCustomPrompt="1"/>
          </p:nvPr>
        </p:nvSpPr>
        <p:spPr>
          <a:xfrm>
            <a:off x="1753923" y="4939860"/>
            <a:ext cx="20876154" cy="3836282"/>
          </a:xfrm>
          <a:prstGeom prst="rect">
            <a:avLst/>
          </a:prstGeom>
        </p:spPr>
        <p:txBody>
          <a:bodyPr/>
          <a:lstStyle>
            <a:lvl1pPr marL="300875" indent="-131851">
              <a:spcBef>
                <a:spcPts val="0"/>
              </a:spcBef>
              <a:buSzTx/>
              <a:buNone/>
              <a:defRPr spc="-200" sz="8500">
                <a:solidFill>
                  <a:srgbClr val="004D80"/>
                </a:solidFill>
                <a:latin typeface="Helvetica Neue Medium"/>
                <a:ea typeface="Helvetica Neue Medium"/>
                <a:cs typeface="Helvetica Neue Medium"/>
                <a:sym typeface="Helvetica Neue Medium"/>
              </a:defRPr>
            </a:lvl1pPr>
          </a:lstStyle>
          <a:p>
            <a:pPr/>
            <a:r>
              <a:t>“Notable Quote”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10" name="617931575_1991x1322.jpg"/>
          <p:cNvSpPr/>
          <p:nvPr>
            <p:ph type="pic" sz="quarter" idx="21"/>
          </p:nvPr>
        </p:nvSpPr>
        <p:spPr>
          <a:xfrm>
            <a:off x="15436504" y="1270000"/>
            <a:ext cx="8167169" cy="5422900"/>
          </a:xfrm>
          <a:prstGeom prst="rect">
            <a:avLst/>
          </a:prstGeom>
        </p:spPr>
        <p:txBody>
          <a:bodyPr lIns="91439" tIns="45719" rIns="91439" bIns="45719">
            <a:noAutofit/>
          </a:bodyPr>
          <a:lstStyle/>
          <a:p>
            <a:pPr/>
          </a:p>
        </p:txBody>
      </p:sp>
      <p:sp>
        <p:nvSpPr>
          <p:cNvPr id="111" name="740627569_2880x1920.jpg"/>
          <p:cNvSpPr/>
          <p:nvPr>
            <p:ph type="pic" sz="quarter" idx="22"/>
          </p:nvPr>
        </p:nvSpPr>
        <p:spPr>
          <a:xfrm>
            <a:off x="15461772" y="7085972"/>
            <a:ext cx="8148416" cy="5432278"/>
          </a:xfrm>
          <a:prstGeom prst="rect">
            <a:avLst/>
          </a:prstGeom>
        </p:spPr>
        <p:txBody>
          <a:bodyPr lIns="91439" tIns="45719" rIns="91439" bIns="45719">
            <a:noAutofit/>
          </a:bodyPr>
          <a:lstStyle/>
          <a:p>
            <a:pPr/>
          </a:p>
        </p:txBody>
      </p:sp>
      <p:sp>
        <p:nvSpPr>
          <p:cNvPr id="112" name="996267730_2880x1920.jpg"/>
          <p:cNvSpPr/>
          <p:nvPr>
            <p:ph type="pic" idx="23"/>
          </p:nvPr>
        </p:nvSpPr>
        <p:spPr>
          <a:xfrm>
            <a:off x="-124636" y="1270000"/>
            <a:ext cx="16859221" cy="11239480"/>
          </a:xfrm>
          <a:prstGeom prst="rect">
            <a:avLst/>
          </a:prstGeom>
        </p:spPr>
        <p:txBody>
          <a:bodyPr lIns="91439" tIns="45719" rIns="91439" bIns="45719">
            <a:noAutofit/>
          </a:bodyPr>
          <a:lstStyle/>
          <a:p>
            <a:pP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20"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mp; Bullets">
    <p:spTree>
      <p:nvGrpSpPr>
        <p:cNvPr id="1" name=""/>
        <p:cNvGrpSpPr/>
        <p:nvPr/>
      </p:nvGrpSpPr>
      <p:grpSpPr>
        <a:xfrm>
          <a:off x="0" y="0"/>
          <a:ext cx="0" cy="0"/>
          <a:chOff x="0" y="0"/>
          <a:chExt cx="0" cy="0"/>
        </a:xfrm>
      </p:grpSpPr>
      <p:sp>
        <p:nvSpPr>
          <p:cNvPr id="21" name="Slide Title"/>
          <p:cNvSpPr txBox="1"/>
          <p:nvPr>
            <p:ph type="title" hasCustomPrompt="1"/>
          </p:nvPr>
        </p:nvSpPr>
        <p:spPr>
          <a:prstGeom prst="rect">
            <a:avLst/>
          </a:prstGeom>
        </p:spPr>
        <p:txBody>
          <a:bodyPr/>
          <a:lstStyle/>
          <a:p>
            <a:pPr/>
            <a:r>
              <a:t>Slide Title</a:t>
            </a:r>
          </a:p>
        </p:txBody>
      </p:sp>
      <p:sp>
        <p:nvSpPr>
          <p:cNvPr id="2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amp; Bullets">
    <p:spTree>
      <p:nvGrpSpPr>
        <p:cNvPr id="1" name=""/>
        <p:cNvGrpSpPr/>
        <p:nvPr/>
      </p:nvGrpSpPr>
      <p:grpSpPr>
        <a:xfrm>
          <a:off x="0" y="0"/>
          <a:ext cx="0" cy="0"/>
          <a:chOff x="0" y="0"/>
          <a:chExt cx="0" cy="0"/>
        </a:xfrm>
      </p:grpSpPr>
      <p:sp>
        <p:nvSpPr>
          <p:cNvPr id="30" name="Slide Title"/>
          <p:cNvSpPr txBox="1"/>
          <p:nvPr>
            <p:ph type="title" hasCustomPrompt="1"/>
          </p:nvPr>
        </p:nvSpPr>
        <p:spPr>
          <a:xfrm>
            <a:off x="1200250" y="767275"/>
            <a:ext cx="21971001" cy="1197712"/>
          </a:xfrm>
          <a:prstGeom prst="rect">
            <a:avLst/>
          </a:prstGeom>
        </p:spPr>
        <p:txBody>
          <a:bodyPr/>
          <a:lstStyle/>
          <a:p>
            <a:pPr/>
            <a:r>
              <a:t>Slide Title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8" name="Body Level One…"/>
          <p:cNvSpPr txBox="1"/>
          <p:nvPr>
            <p:ph type="body" idx="1" hasCustomPrompt="1"/>
          </p:nvPr>
        </p:nvSpPr>
        <p:spPr>
          <a:xfrm>
            <a:off x="1206500" y="2801566"/>
            <a:ext cx="21971000" cy="9702952"/>
          </a:xfrm>
          <a:prstGeom prst="rect">
            <a:avLst/>
          </a:prstGeom>
        </p:spPr>
        <p:txBody>
          <a:bodyPr numCol="2" spcCol="1098550"/>
          <a:lstStyle/>
          <a:p>
            <a:pPr/>
            <a:r>
              <a:t>Slide bullet text</a:t>
            </a:r>
          </a:p>
          <a:p>
            <a:pPr lvl="1"/>
            <a:r>
              <a:t/>
            </a:r>
          </a:p>
          <a:p>
            <a:pPr lvl="2"/>
            <a:r>
              <a:t/>
            </a:r>
          </a:p>
          <a:p>
            <a:pPr lvl="3"/>
            <a:r>
              <a:t/>
            </a:r>
          </a:p>
          <a:p>
            <a:pPr lvl="4"/>
            <a:r>
              <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46" name="Body Level One…"/>
          <p:cNvSpPr txBox="1"/>
          <p:nvPr>
            <p:ph type="body" sz="quarter" idx="1" hasCustomPrompt="1"/>
          </p:nvPr>
        </p:nvSpPr>
        <p:spPr>
          <a:xfrm>
            <a:off x="1206500" y="2247900"/>
            <a:ext cx="9779000" cy="934779"/>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47" name="Body Level One…"/>
          <p:cNvSpPr txBox="1"/>
          <p:nvPr>
            <p:ph type="body" sz="half" idx="21" hasCustomPrompt="1"/>
          </p:nvPr>
        </p:nvSpPr>
        <p:spPr>
          <a:xfrm>
            <a:off x="1206500" y="4248503"/>
            <a:ext cx="9779000" cy="8256632"/>
          </a:xfrm>
          <a:prstGeom prst="rect">
            <a:avLst/>
          </a:prstGeom>
        </p:spPr>
        <p:txBody>
          <a:bodyPr/>
          <a:lstStyle/>
          <a:p>
            <a:pPr/>
            <a:r>
              <a:t>Slide bullet text</a:t>
            </a:r>
          </a:p>
        </p:txBody>
      </p:sp>
      <p:sp>
        <p:nvSpPr>
          <p:cNvPr id="48" name="617931575_1991x1322.jpg"/>
          <p:cNvSpPr/>
          <p:nvPr>
            <p:ph type="pic" idx="22"/>
          </p:nvPr>
        </p:nvSpPr>
        <p:spPr>
          <a:xfrm>
            <a:off x="8432800" y="1263846"/>
            <a:ext cx="16850011" cy="11188208"/>
          </a:xfrm>
          <a:prstGeom prst="rect">
            <a:avLst/>
          </a:prstGeom>
        </p:spPr>
        <p:txBody>
          <a:bodyPr lIns="91439" tIns="45719" rIns="91439" bIns="45719">
            <a:noAutofit/>
          </a:bodyPr>
          <a:lstStyle/>
          <a:p>
            <a:pPr/>
          </a:p>
        </p:txBody>
      </p:sp>
      <p:sp>
        <p:nvSpPr>
          <p:cNvPr id="49"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57" name="Section Title"/>
          <p:cNvSpPr txBox="1"/>
          <p:nvPr>
            <p:ph type="title" hasCustomPrompt="1"/>
          </p:nvPr>
        </p:nvSpPr>
        <p:spPr>
          <a:xfrm>
            <a:off x="1206496" y="4533900"/>
            <a:ext cx="21971005" cy="4648200"/>
          </a:xfrm>
          <a:prstGeom prst="rect">
            <a:avLst/>
          </a:prstGeom>
        </p:spPr>
        <p:txBody>
          <a:bodyP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58" name="Slide Number"/>
          <p:cNvSpPr txBox="1"/>
          <p:nvPr>
            <p:ph type="sldNum" sz="quarter" idx="2"/>
          </p:nvPr>
        </p:nvSpPr>
        <p:spPr>
          <a:xfrm>
            <a:off x="12001500" y="13085233"/>
            <a:ext cx="368504"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5" name="Slide Title"/>
          <p:cNvSpPr txBox="1"/>
          <p:nvPr>
            <p:ph type="title" hasCustomPrompt="1"/>
          </p:nvPr>
        </p:nvSpPr>
        <p:spPr>
          <a:xfrm>
            <a:off x="1206500" y="952500"/>
            <a:ext cx="21971000" cy="1434951"/>
          </a:xfrm>
          <a:prstGeom prst="rect">
            <a:avLst/>
          </a:prstGeom>
        </p:spPr>
        <p:txBody>
          <a:bodyPr/>
          <a:lstStyle/>
          <a:p>
            <a:pPr/>
            <a:r>
              <a:t>Slide Title</a:t>
            </a:r>
          </a:p>
        </p:txBody>
      </p:sp>
      <p:sp>
        <p:nvSpPr>
          <p:cNvPr id="66" name="Body Level One…"/>
          <p:cNvSpPr txBox="1"/>
          <p:nvPr>
            <p:ph type="body" sz="quarter" idx="1" hasCustomPrompt="1"/>
          </p:nvPr>
        </p:nvSpPr>
        <p:spPr>
          <a:xfrm>
            <a:off x="1206500" y="2247900"/>
            <a:ext cx="21971000" cy="934779"/>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74"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75" name="Body Level One…"/>
          <p:cNvSpPr txBox="1"/>
          <p:nvPr>
            <p:ph type="body" sz="quarter" idx="1" hasCustomPrompt="1"/>
          </p:nvPr>
        </p:nvSpPr>
        <p:spPr>
          <a:xfrm>
            <a:off x="1206500" y="2247900"/>
            <a:ext cx="21971000" cy="934779"/>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76" name="Body Level One…"/>
          <p:cNvSpPr txBox="1"/>
          <p:nvPr>
            <p:ph type="body" idx="21" hasCustomPrompt="1"/>
          </p:nvPr>
        </p:nvSpPr>
        <p:spPr>
          <a:xfrm>
            <a:off x="1206500" y="2801565"/>
            <a:ext cx="21971000" cy="9702953"/>
          </a:xfrm>
          <a:prstGeom prst="rect">
            <a:avLst/>
          </a:prstGeom>
        </p:spPr>
        <p:txBody>
          <a:bodyPr/>
          <a:lstStyle>
            <a:lvl1pPr marL="0" indent="0" defTabSz="825500">
              <a:lnSpc>
                <a:spcPct val="100000"/>
              </a:lnSpc>
              <a:spcBef>
                <a:spcPts val="1800"/>
              </a:spcBef>
              <a:buSzTx/>
              <a:buNone/>
              <a:defRPr spc="-99" sz="5500"/>
            </a:lvl1pPr>
          </a:lstStyle>
          <a:p>
            <a:pPr/>
            <a:r>
              <a:t>Agenda Topics</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84"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494900"/>
            <a:ext cx="21971000" cy="14331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Slide Title</a:t>
            </a:r>
          </a:p>
        </p:txBody>
      </p:sp>
      <p:sp>
        <p:nvSpPr>
          <p:cNvPr id="3" name="Body Level One…"/>
          <p:cNvSpPr txBox="1"/>
          <p:nvPr>
            <p:ph type="body" idx="1" hasCustomPrompt="1"/>
          </p:nvPr>
        </p:nvSpPr>
        <p:spPr>
          <a:xfrm>
            <a:off x="1206500" y="2198451"/>
            <a:ext cx="21971000" cy="103060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latin typeface="+mn-lt"/>
                <a:ea typeface="+mn-ea"/>
                <a:cs typeface="+mn-cs"/>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6000" u="none">
          <a:solidFill>
            <a:srgbClr val="004D80"/>
          </a:solidFill>
          <a:uFillTx/>
          <a:latin typeface="Arial"/>
          <a:ea typeface="Arial"/>
          <a:cs typeface="Arial"/>
          <a:sym typeface="Arial"/>
        </a:defRPr>
      </a:lvl1pPr>
      <a:lvl2pPr marL="0" marR="0" indent="0" algn="l" defTabSz="2438337" rtl="0" latinLnBrk="0">
        <a:lnSpc>
          <a:spcPct val="80000"/>
        </a:lnSpc>
        <a:spcBef>
          <a:spcPts val="0"/>
        </a:spcBef>
        <a:spcAft>
          <a:spcPts val="0"/>
        </a:spcAft>
        <a:buClrTx/>
        <a:buSzTx/>
        <a:buFontTx/>
        <a:buNone/>
        <a:tabLst/>
        <a:defRPr b="1" baseline="0" cap="none" i="0" spc="-170" strike="noStrike" sz="6000" u="none">
          <a:solidFill>
            <a:srgbClr val="004D80"/>
          </a:solidFill>
          <a:uFillTx/>
          <a:latin typeface="Arial"/>
          <a:ea typeface="Arial"/>
          <a:cs typeface="Arial"/>
          <a:sym typeface="Arial"/>
        </a:defRPr>
      </a:lvl2pPr>
      <a:lvl3pPr marL="0" marR="0" indent="0" algn="l" defTabSz="2438337" rtl="0" latinLnBrk="0">
        <a:lnSpc>
          <a:spcPct val="80000"/>
        </a:lnSpc>
        <a:spcBef>
          <a:spcPts val="0"/>
        </a:spcBef>
        <a:spcAft>
          <a:spcPts val="0"/>
        </a:spcAft>
        <a:buClrTx/>
        <a:buSzTx/>
        <a:buFontTx/>
        <a:buNone/>
        <a:tabLst/>
        <a:defRPr b="1" baseline="0" cap="none" i="0" spc="-170" strike="noStrike" sz="6000" u="none">
          <a:solidFill>
            <a:srgbClr val="004D80"/>
          </a:solidFill>
          <a:uFillTx/>
          <a:latin typeface="Arial"/>
          <a:ea typeface="Arial"/>
          <a:cs typeface="Arial"/>
          <a:sym typeface="Arial"/>
        </a:defRPr>
      </a:lvl3pPr>
      <a:lvl4pPr marL="0" marR="0" indent="0" algn="l" defTabSz="2438337" rtl="0" latinLnBrk="0">
        <a:lnSpc>
          <a:spcPct val="80000"/>
        </a:lnSpc>
        <a:spcBef>
          <a:spcPts val="0"/>
        </a:spcBef>
        <a:spcAft>
          <a:spcPts val="0"/>
        </a:spcAft>
        <a:buClrTx/>
        <a:buSzTx/>
        <a:buFontTx/>
        <a:buNone/>
        <a:tabLst/>
        <a:defRPr b="1" baseline="0" cap="none" i="0" spc="-170" strike="noStrike" sz="6000" u="none">
          <a:solidFill>
            <a:srgbClr val="004D80"/>
          </a:solidFill>
          <a:uFillTx/>
          <a:latin typeface="Arial"/>
          <a:ea typeface="Arial"/>
          <a:cs typeface="Arial"/>
          <a:sym typeface="Arial"/>
        </a:defRPr>
      </a:lvl4pPr>
      <a:lvl5pPr marL="0" marR="0" indent="0" algn="l" defTabSz="2438337" rtl="0" latinLnBrk="0">
        <a:lnSpc>
          <a:spcPct val="80000"/>
        </a:lnSpc>
        <a:spcBef>
          <a:spcPts val="0"/>
        </a:spcBef>
        <a:spcAft>
          <a:spcPts val="0"/>
        </a:spcAft>
        <a:buClrTx/>
        <a:buSzTx/>
        <a:buFontTx/>
        <a:buNone/>
        <a:tabLst/>
        <a:defRPr b="1" baseline="0" cap="none" i="0" spc="-170" strike="noStrike" sz="6000" u="none">
          <a:solidFill>
            <a:srgbClr val="004D80"/>
          </a:solidFill>
          <a:uFillTx/>
          <a:latin typeface="Arial"/>
          <a:ea typeface="Arial"/>
          <a:cs typeface="Arial"/>
          <a:sym typeface="Arial"/>
        </a:defRPr>
      </a:lvl5pPr>
      <a:lvl6pPr marL="0" marR="0" indent="0" algn="l" defTabSz="2438337" rtl="0" latinLnBrk="0">
        <a:lnSpc>
          <a:spcPct val="80000"/>
        </a:lnSpc>
        <a:spcBef>
          <a:spcPts val="0"/>
        </a:spcBef>
        <a:spcAft>
          <a:spcPts val="0"/>
        </a:spcAft>
        <a:buClrTx/>
        <a:buSzTx/>
        <a:buFontTx/>
        <a:buNone/>
        <a:tabLst/>
        <a:defRPr b="1" baseline="0" cap="none" i="0" spc="-170" strike="noStrike" sz="6000" u="none">
          <a:solidFill>
            <a:srgbClr val="004D80"/>
          </a:solidFill>
          <a:uFillTx/>
          <a:latin typeface="Arial"/>
          <a:ea typeface="Arial"/>
          <a:cs typeface="Arial"/>
          <a:sym typeface="Arial"/>
        </a:defRPr>
      </a:lvl6pPr>
      <a:lvl7pPr marL="0" marR="0" indent="0" algn="l" defTabSz="2438337" rtl="0" latinLnBrk="0">
        <a:lnSpc>
          <a:spcPct val="80000"/>
        </a:lnSpc>
        <a:spcBef>
          <a:spcPts val="0"/>
        </a:spcBef>
        <a:spcAft>
          <a:spcPts val="0"/>
        </a:spcAft>
        <a:buClrTx/>
        <a:buSzTx/>
        <a:buFontTx/>
        <a:buNone/>
        <a:tabLst/>
        <a:defRPr b="1" baseline="0" cap="none" i="0" spc="-170" strike="noStrike" sz="6000" u="none">
          <a:solidFill>
            <a:srgbClr val="004D80"/>
          </a:solidFill>
          <a:uFillTx/>
          <a:latin typeface="Arial"/>
          <a:ea typeface="Arial"/>
          <a:cs typeface="Arial"/>
          <a:sym typeface="Arial"/>
        </a:defRPr>
      </a:lvl7pPr>
      <a:lvl8pPr marL="0" marR="0" indent="0" algn="l" defTabSz="2438337" rtl="0" latinLnBrk="0">
        <a:lnSpc>
          <a:spcPct val="80000"/>
        </a:lnSpc>
        <a:spcBef>
          <a:spcPts val="0"/>
        </a:spcBef>
        <a:spcAft>
          <a:spcPts val="0"/>
        </a:spcAft>
        <a:buClrTx/>
        <a:buSzTx/>
        <a:buFontTx/>
        <a:buNone/>
        <a:tabLst/>
        <a:defRPr b="1" baseline="0" cap="none" i="0" spc="-170" strike="noStrike" sz="6000" u="none">
          <a:solidFill>
            <a:srgbClr val="004D80"/>
          </a:solidFill>
          <a:uFillTx/>
          <a:latin typeface="Arial"/>
          <a:ea typeface="Arial"/>
          <a:cs typeface="Arial"/>
          <a:sym typeface="Arial"/>
        </a:defRPr>
      </a:lvl8pPr>
      <a:lvl9pPr marL="0" marR="0" indent="0" algn="l" defTabSz="2438337" rtl="0" latinLnBrk="0">
        <a:lnSpc>
          <a:spcPct val="80000"/>
        </a:lnSpc>
        <a:spcBef>
          <a:spcPts val="0"/>
        </a:spcBef>
        <a:spcAft>
          <a:spcPts val="0"/>
        </a:spcAft>
        <a:buClrTx/>
        <a:buSzTx/>
        <a:buFontTx/>
        <a:buNone/>
        <a:tabLst/>
        <a:defRPr b="1" baseline="0" cap="none" i="0" spc="-170" strike="noStrike" sz="6000" u="none">
          <a:solidFill>
            <a:srgbClr val="004D80"/>
          </a:solidFill>
          <a:uFillTx/>
          <a:latin typeface="Arial"/>
          <a:ea typeface="Arial"/>
          <a:cs typeface="Arial"/>
          <a:sym typeface="Arial"/>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400" u="none">
          <a:solidFill>
            <a:srgbClr val="000000"/>
          </a:solidFill>
          <a:uFillTx/>
          <a:latin typeface="Arial"/>
          <a:ea typeface="Arial"/>
          <a:cs typeface="Arial"/>
          <a:sym typeface="Arial"/>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400" u="none">
          <a:solidFill>
            <a:srgbClr val="000000"/>
          </a:solidFill>
          <a:uFillTx/>
          <a:latin typeface="Arial"/>
          <a:ea typeface="Arial"/>
          <a:cs typeface="Arial"/>
          <a:sym typeface="Arial"/>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400" u="none">
          <a:solidFill>
            <a:srgbClr val="000000"/>
          </a:solidFill>
          <a:uFillTx/>
          <a:latin typeface="Arial"/>
          <a:ea typeface="Arial"/>
          <a:cs typeface="Arial"/>
          <a:sym typeface="Arial"/>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400" u="none">
          <a:solidFill>
            <a:srgbClr val="000000"/>
          </a:solidFill>
          <a:uFillTx/>
          <a:latin typeface="Arial"/>
          <a:ea typeface="Arial"/>
          <a:cs typeface="Arial"/>
          <a:sym typeface="Arial"/>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400" u="none">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Tx/>
        <a:buSzPct val="123000"/>
        <a:buFontTx/>
        <a:buChar char="•"/>
        <a:tabLst/>
        <a:defRPr b="0" baseline="0" cap="none" i="0" spc="0" strike="noStrike" sz="4400" u="none">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Tx/>
        <a:buSzPct val="123000"/>
        <a:buFontTx/>
        <a:buChar char="•"/>
        <a:tabLst/>
        <a:defRPr b="0" baseline="0" cap="none" i="0" spc="0" strike="noStrike" sz="4400" u="none">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Tx/>
        <a:buSzPct val="123000"/>
        <a:buFontTx/>
        <a:buChar char="•"/>
        <a:tabLst/>
        <a:defRPr b="0" baseline="0" cap="none" i="0" spc="0" strike="noStrike" sz="4400" u="none">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Tx/>
        <a:buSzPct val="123000"/>
        <a:buFontTx/>
        <a:buChar char="•"/>
        <a:tabLst/>
        <a:defRPr b="0" baseline="0" cap="none" i="0" spc="0" strike="noStrike" sz="4400" u="none">
          <a:solidFill>
            <a:srgbClr val="000000"/>
          </a:solidFill>
          <a:uFillTx/>
          <a:latin typeface="Arial"/>
          <a:ea typeface="Arial"/>
          <a:cs typeface="Arial"/>
          <a:sym typeface="Arial"/>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penreview.net/pdf?id=rJ4km2R5t7" TargetMode="External"/><Relationship Id="rId3" Type="http://schemas.openxmlformats.org/officeDocument/2006/relationships/hyperlink" Target="https://paperswithcode.com/sota/question-answering-on-quora-question-pairs"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roup 9"/>
          <p:cNvSpPr txBox="1"/>
          <p:nvPr>
            <p:ph type="body" sz="quarter" idx="1"/>
          </p:nvPr>
        </p:nvSpPr>
        <p:spPr>
          <a:xfrm>
            <a:off x="1461036" y="8933854"/>
            <a:ext cx="5459310" cy="996003"/>
          </a:xfrm>
          <a:prstGeom prst="rect">
            <a:avLst/>
          </a:prstGeom>
        </p:spPr>
        <p:txBody>
          <a:bodyPr/>
          <a:lstStyle/>
          <a:p>
            <a:pPr/>
            <a:r>
              <a:t>Group 9 </a:t>
            </a:r>
          </a:p>
        </p:txBody>
      </p:sp>
      <p:sp>
        <p:nvSpPr>
          <p:cNvPr id="138" name="DataStory"/>
          <p:cNvSpPr txBox="1"/>
          <p:nvPr>
            <p:ph type="title"/>
          </p:nvPr>
        </p:nvSpPr>
        <p:spPr>
          <a:xfrm>
            <a:off x="1206494" y="2574991"/>
            <a:ext cx="21971008" cy="4648203"/>
          </a:xfrm>
          <a:prstGeom prst="rect">
            <a:avLst/>
          </a:prstGeom>
        </p:spPr>
        <p:txBody>
          <a:bodyPr/>
          <a:lstStyle>
            <a:lvl1pPr>
              <a:defRPr spc="-300"/>
            </a:lvl1pPr>
          </a:lstStyle>
          <a:p>
            <a:pPr/>
            <a:r>
              <a:t>Identification of Quora question pairs with same intent</a:t>
            </a:r>
          </a:p>
        </p:txBody>
      </p:sp>
      <p:sp>
        <p:nvSpPr>
          <p:cNvPr id="139" name="Identification of Quora question pairs with same intent"/>
          <p:cNvSpPr txBox="1"/>
          <p:nvPr/>
        </p:nvSpPr>
        <p:spPr>
          <a:xfrm>
            <a:off x="15217446" y="8933854"/>
            <a:ext cx="7960054" cy="27024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817244">
              <a:lnSpc>
                <a:spcPct val="80000"/>
              </a:lnSpc>
              <a:defRPr b="1" sz="4950">
                <a:solidFill>
                  <a:schemeClr val="accent1"/>
                </a:solidFill>
                <a:latin typeface="+mn-lt"/>
                <a:ea typeface="+mn-ea"/>
                <a:cs typeface="+mn-cs"/>
                <a:sym typeface="Helvetica Neue"/>
              </a:defRPr>
            </a:pPr>
            <a:r>
              <a:t>Goutham Reddy</a:t>
            </a:r>
          </a:p>
          <a:p>
            <a:pPr algn="l" defTabSz="817244">
              <a:lnSpc>
                <a:spcPct val="80000"/>
              </a:lnSpc>
              <a:defRPr b="1" sz="4950">
                <a:solidFill>
                  <a:schemeClr val="accent1"/>
                </a:solidFill>
                <a:latin typeface="+mn-lt"/>
                <a:ea typeface="+mn-ea"/>
                <a:cs typeface="+mn-cs"/>
                <a:sym typeface="Helvetica Neue"/>
              </a:defRPr>
            </a:pPr>
            <a:r>
              <a:t>Nitin Garg</a:t>
            </a:r>
          </a:p>
          <a:p>
            <a:pPr algn="l" defTabSz="817244">
              <a:lnSpc>
                <a:spcPct val="80000"/>
              </a:lnSpc>
              <a:defRPr b="1" sz="4950">
                <a:solidFill>
                  <a:schemeClr val="accent1"/>
                </a:solidFill>
                <a:latin typeface="+mn-lt"/>
                <a:ea typeface="+mn-ea"/>
                <a:cs typeface="+mn-cs"/>
                <a:sym typeface="Helvetica Neue"/>
              </a:defRPr>
            </a:pPr>
            <a:r>
              <a:t>Sneh Lata</a:t>
            </a:r>
          </a:p>
          <a:p>
            <a:pPr algn="l" defTabSz="817244">
              <a:lnSpc>
                <a:spcPct val="80000"/>
              </a:lnSpc>
              <a:defRPr b="1" sz="4950">
                <a:solidFill>
                  <a:schemeClr val="accent1"/>
                </a:solidFill>
                <a:latin typeface="+mn-lt"/>
                <a:ea typeface="+mn-ea"/>
                <a:cs typeface="+mn-cs"/>
                <a:sym typeface="Helvetica Neue"/>
              </a:defRPr>
            </a:pPr>
            <a:r>
              <a:t>Sourav Bose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Title 1"/>
          <p:cNvSpPr txBox="1"/>
          <p:nvPr>
            <p:ph type="title"/>
          </p:nvPr>
        </p:nvSpPr>
        <p:spPr>
          <a:xfrm>
            <a:off x="1200250" y="767275"/>
            <a:ext cx="21971001" cy="1197713"/>
          </a:xfrm>
          <a:prstGeom prst="rect">
            <a:avLst/>
          </a:prstGeom>
        </p:spPr>
        <p:txBody>
          <a:bodyPr/>
          <a:lstStyle>
            <a:lvl1pPr>
              <a:defRPr spc="-200"/>
            </a:lvl1pPr>
          </a:lstStyle>
          <a:p>
            <a:pPr/>
            <a:r>
              <a:t>Edge Cases</a:t>
            </a:r>
          </a:p>
        </p:txBody>
      </p:sp>
      <p:grpSp>
        <p:nvGrpSpPr>
          <p:cNvPr id="250" name="Rectangle: Rounded Corners 3"/>
          <p:cNvGrpSpPr/>
          <p:nvPr/>
        </p:nvGrpSpPr>
        <p:grpSpPr>
          <a:xfrm>
            <a:off x="1206500" y="1941636"/>
            <a:ext cx="21971000" cy="914401"/>
            <a:chOff x="0" y="0"/>
            <a:chExt cx="21971000" cy="914400"/>
          </a:xfrm>
        </p:grpSpPr>
        <p:sp>
          <p:nvSpPr>
            <p:cNvPr id="248" name="Rounded Rectangle"/>
            <p:cNvSpPr/>
            <p:nvPr/>
          </p:nvSpPr>
          <p:spPr>
            <a:xfrm>
              <a:off x="0" y="0"/>
              <a:ext cx="21971000" cy="914400"/>
            </a:xfrm>
            <a:prstGeom prst="roundRect">
              <a:avLst>
                <a:gd name="adj" fmla="val 16667"/>
              </a:avLst>
            </a:prstGeom>
            <a:solidFill>
              <a:srgbClr val="66C7FF"/>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249" name="Differing length of Questions"/>
            <p:cNvSpPr txBox="1"/>
            <p:nvPr/>
          </p:nvSpPr>
          <p:spPr>
            <a:xfrm>
              <a:off x="57336" y="98040"/>
              <a:ext cx="21856328"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Differing length of Questions</a:t>
              </a:r>
            </a:p>
          </p:txBody>
        </p:sp>
      </p:grpSp>
      <p:sp>
        <p:nvSpPr>
          <p:cNvPr id="251" name="Text Placeholder 2"/>
          <p:cNvSpPr txBox="1"/>
          <p:nvPr/>
        </p:nvSpPr>
        <p:spPr>
          <a:xfrm>
            <a:off x="1252219" y="3059557"/>
            <a:ext cx="21879562" cy="361140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609600" indent="-609600" algn="l">
              <a:lnSpc>
                <a:spcPct val="90000"/>
              </a:lnSpc>
              <a:spcBef>
                <a:spcPts val="1200"/>
              </a:spcBef>
              <a:buSzPct val="123000"/>
              <a:buChar char="•"/>
              <a:defRPr sz="3600">
                <a:solidFill>
                  <a:srgbClr val="000000"/>
                </a:solidFill>
                <a:latin typeface="Arial"/>
                <a:ea typeface="Arial"/>
                <a:cs typeface="Arial"/>
                <a:sym typeface="Arial"/>
              </a:defRPr>
            </a:pPr>
            <a:r>
              <a:t>One question is small (in length) while second part is longer. However more text in one of the question </a:t>
            </a:r>
            <a:r>
              <a:rPr b="1">
                <a:solidFill>
                  <a:srgbClr val="FF0000"/>
                </a:solidFill>
              </a:rPr>
              <a:t>changes the intent of the question </a:t>
            </a:r>
            <a:r>
              <a:t>hence they are not duplicates. </a:t>
            </a:r>
            <a:endParaRPr sz="4400"/>
          </a:p>
          <a:p>
            <a:pPr marL="609600" indent="-609600" algn="l">
              <a:lnSpc>
                <a:spcPct val="90000"/>
              </a:lnSpc>
              <a:spcBef>
                <a:spcPts val="1200"/>
              </a:spcBef>
              <a:buSzPct val="123000"/>
              <a:buChar char="•"/>
              <a:defRPr sz="3600">
                <a:solidFill>
                  <a:srgbClr val="000000"/>
                </a:solidFill>
                <a:latin typeface="Arial"/>
                <a:ea typeface="Arial"/>
                <a:cs typeface="Arial"/>
                <a:sym typeface="Arial"/>
              </a:defRPr>
            </a:pPr>
            <a:r>
              <a:t>It is observed that much of these questions were </a:t>
            </a:r>
            <a:r>
              <a:rPr b="1">
                <a:solidFill>
                  <a:srgbClr val="2E7116"/>
                </a:solidFill>
              </a:rPr>
              <a:t>identified correctly by LSTM and SBERT model </a:t>
            </a:r>
            <a:r>
              <a:t>than with XG boost model</a:t>
            </a:r>
            <a:endParaRPr sz="4400"/>
          </a:p>
          <a:p>
            <a:pPr lvl="3" marL="2438400" indent="-609600" algn="l">
              <a:lnSpc>
                <a:spcPct val="90000"/>
              </a:lnSpc>
              <a:spcBef>
                <a:spcPts val="1200"/>
              </a:spcBef>
              <a:buSzPct val="123000"/>
              <a:buChar char="•"/>
              <a:defRPr sz="3200">
                <a:solidFill>
                  <a:srgbClr val="000000"/>
                </a:solidFill>
                <a:latin typeface="Arial"/>
                <a:ea typeface="Arial"/>
                <a:cs typeface="Arial"/>
                <a:sym typeface="Arial"/>
              </a:defRPr>
            </a:pPr>
            <a:r>
              <a:t>What is the specific heat capacity of steam?</a:t>
            </a:r>
            <a:endParaRPr sz="4400"/>
          </a:p>
          <a:p>
            <a:pPr lvl="3" marL="2438400" indent="-609600" algn="l">
              <a:lnSpc>
                <a:spcPct val="90000"/>
              </a:lnSpc>
              <a:spcBef>
                <a:spcPts val="1200"/>
              </a:spcBef>
              <a:buSzPct val="123000"/>
              <a:buChar char="•"/>
              <a:defRPr sz="3200">
                <a:solidFill>
                  <a:srgbClr val="000000"/>
                </a:solidFill>
                <a:latin typeface="Arial"/>
                <a:ea typeface="Arial"/>
                <a:cs typeface="Arial"/>
                <a:sym typeface="Arial"/>
              </a:defRPr>
            </a:pPr>
            <a:r>
              <a:t>What is specific heat capacity?</a:t>
            </a:r>
          </a:p>
        </p:txBody>
      </p:sp>
      <p:sp>
        <p:nvSpPr>
          <p:cNvPr id="252" name="Text Placeholder 2"/>
          <p:cNvSpPr txBox="1"/>
          <p:nvPr/>
        </p:nvSpPr>
        <p:spPr>
          <a:xfrm>
            <a:off x="1245970" y="6749791"/>
            <a:ext cx="21879561" cy="314235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609600" indent="-609600" algn="l">
              <a:lnSpc>
                <a:spcPct val="90000"/>
              </a:lnSpc>
              <a:spcBef>
                <a:spcPts val="1200"/>
              </a:spcBef>
              <a:buSzPct val="123000"/>
              <a:buChar char="•"/>
              <a:defRPr sz="3600">
                <a:solidFill>
                  <a:srgbClr val="000000"/>
                </a:solidFill>
                <a:latin typeface="Arial"/>
                <a:ea typeface="Arial"/>
                <a:cs typeface="Arial"/>
                <a:sym typeface="Arial"/>
              </a:defRPr>
            </a:pPr>
            <a:r>
              <a:t>One question is small (in length) while second part is longer. However more text in one of the question </a:t>
            </a:r>
            <a:r>
              <a:rPr b="1">
                <a:solidFill>
                  <a:srgbClr val="002060"/>
                </a:solidFill>
              </a:rPr>
              <a:t>does not change the intent of the question </a:t>
            </a:r>
            <a:r>
              <a:t>hence they are duplicates. </a:t>
            </a:r>
            <a:endParaRPr sz="4400"/>
          </a:p>
          <a:p>
            <a:pPr marL="609600" indent="-609600" algn="l">
              <a:lnSpc>
                <a:spcPct val="90000"/>
              </a:lnSpc>
              <a:spcBef>
                <a:spcPts val="1200"/>
              </a:spcBef>
              <a:buSzPct val="123000"/>
              <a:buChar char="•"/>
              <a:defRPr sz="3600">
                <a:solidFill>
                  <a:srgbClr val="000000"/>
                </a:solidFill>
                <a:latin typeface="Arial"/>
                <a:ea typeface="Arial"/>
                <a:cs typeface="Arial"/>
                <a:sym typeface="Arial"/>
              </a:defRPr>
            </a:pPr>
            <a:r>
              <a:t>We observed </a:t>
            </a:r>
            <a:r>
              <a:rPr b="1">
                <a:solidFill>
                  <a:srgbClr val="FF0000"/>
                </a:solidFill>
              </a:rPr>
              <a:t>randomness in correctly identification </a:t>
            </a:r>
            <a:r>
              <a:t>of such question pairs by both the models. </a:t>
            </a:r>
            <a:endParaRPr sz="4400"/>
          </a:p>
          <a:p>
            <a:pPr lvl="3" marL="2438400" indent="-609600" algn="l">
              <a:lnSpc>
                <a:spcPct val="90000"/>
              </a:lnSpc>
              <a:spcBef>
                <a:spcPts val="1200"/>
              </a:spcBef>
              <a:buSzPct val="123000"/>
              <a:buChar char="•"/>
              <a:defRPr sz="3200">
                <a:solidFill>
                  <a:srgbClr val="000000"/>
                </a:solidFill>
                <a:latin typeface="Arial"/>
                <a:ea typeface="Arial"/>
                <a:cs typeface="Arial"/>
                <a:sym typeface="Arial"/>
              </a:defRPr>
            </a:pPr>
            <a:r>
              <a:t>What do you want to be remembered for?</a:t>
            </a:r>
            <a:endParaRPr sz="4400"/>
          </a:p>
          <a:p>
            <a:pPr lvl="3" marL="2438400" indent="-609600" algn="l">
              <a:lnSpc>
                <a:spcPct val="90000"/>
              </a:lnSpc>
              <a:spcBef>
                <a:spcPts val="1200"/>
              </a:spcBef>
              <a:buSzPct val="123000"/>
              <a:buChar char="•"/>
              <a:defRPr sz="3200">
                <a:solidFill>
                  <a:srgbClr val="000000"/>
                </a:solidFill>
                <a:latin typeface="Arial"/>
                <a:ea typeface="Arial"/>
                <a:cs typeface="Arial"/>
                <a:sym typeface="Arial"/>
              </a:defRPr>
            </a:pPr>
            <a:r>
              <a:t>What do you want to be remembered for when you die?</a:t>
            </a:r>
          </a:p>
        </p:txBody>
      </p:sp>
      <p:sp>
        <p:nvSpPr>
          <p:cNvPr id="253" name="Straight Connector 9"/>
          <p:cNvSpPr/>
          <p:nvPr/>
        </p:nvSpPr>
        <p:spPr>
          <a:xfrm>
            <a:off x="1200252" y="6650181"/>
            <a:ext cx="21555839" cy="1"/>
          </a:xfrm>
          <a:prstGeom prst="line">
            <a:avLst/>
          </a:prstGeom>
          <a:ln w="25400">
            <a:solidFill>
              <a:schemeClr val="accent1"/>
            </a:solidFill>
          </a:ln>
        </p:spPr>
        <p:txBody>
          <a:bodyPr lIns="45718" tIns="45718" rIns="45718" bIns="45718"/>
          <a:lstStyle/>
          <a:p>
            <a:pPr/>
          </a:p>
        </p:txBody>
      </p:sp>
      <p:grpSp>
        <p:nvGrpSpPr>
          <p:cNvPr id="256" name="Rectangle: Rounded Corners 10"/>
          <p:cNvGrpSpPr/>
          <p:nvPr/>
        </p:nvGrpSpPr>
        <p:grpSpPr>
          <a:xfrm>
            <a:off x="1212749" y="9804388"/>
            <a:ext cx="21971001" cy="914401"/>
            <a:chOff x="0" y="0"/>
            <a:chExt cx="21971000" cy="914400"/>
          </a:xfrm>
        </p:grpSpPr>
        <p:sp>
          <p:nvSpPr>
            <p:cNvPr id="254" name="Rounded Rectangle"/>
            <p:cNvSpPr/>
            <p:nvPr/>
          </p:nvSpPr>
          <p:spPr>
            <a:xfrm>
              <a:off x="0" y="0"/>
              <a:ext cx="21971000" cy="914400"/>
            </a:xfrm>
            <a:prstGeom prst="roundRect">
              <a:avLst>
                <a:gd name="adj" fmla="val 16667"/>
              </a:avLst>
            </a:prstGeom>
            <a:solidFill>
              <a:srgbClr val="FF8EC7"/>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255" name="Impact of Numbers"/>
            <p:cNvSpPr txBox="1"/>
            <p:nvPr/>
          </p:nvSpPr>
          <p:spPr>
            <a:xfrm>
              <a:off x="57336" y="98040"/>
              <a:ext cx="21856328"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Impact of Numbers</a:t>
              </a:r>
            </a:p>
          </p:txBody>
        </p:sp>
      </p:grpSp>
      <p:sp>
        <p:nvSpPr>
          <p:cNvPr id="257" name="TextBox 11"/>
          <p:cNvSpPr txBox="1"/>
          <p:nvPr/>
        </p:nvSpPr>
        <p:spPr>
          <a:xfrm>
            <a:off x="1270967" y="10755993"/>
            <a:ext cx="21879560" cy="11432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spcBef>
                <a:spcPts val="1200"/>
              </a:spcBef>
              <a:defRPr sz="3600">
                <a:latin typeface="Arial"/>
                <a:ea typeface="Arial"/>
                <a:cs typeface="Arial"/>
                <a:sym typeface="Arial"/>
              </a:defRPr>
            </a:lvl1pPr>
          </a:lstStyle>
          <a:p>
            <a:pPr/>
            <a:r>
              <a:t>Question pairs where numbers were involved and change intent of the question. We observe randomness in prediction by both the models</a:t>
            </a:r>
          </a:p>
        </p:txBody>
      </p:sp>
      <p:sp>
        <p:nvSpPr>
          <p:cNvPr id="258" name="TextBox 12"/>
          <p:cNvSpPr txBox="1"/>
          <p:nvPr/>
        </p:nvSpPr>
        <p:spPr>
          <a:xfrm>
            <a:off x="3147407" y="12144150"/>
            <a:ext cx="12097096" cy="11703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3" marL="457200" indent="-457200" algn="l">
              <a:spcBef>
                <a:spcPts val="1200"/>
              </a:spcBef>
              <a:buSzPct val="100000"/>
              <a:buFont typeface="Arial"/>
              <a:buChar char="•"/>
              <a:defRPr sz="3200">
                <a:latin typeface="Arial"/>
                <a:ea typeface="Arial"/>
                <a:cs typeface="Arial"/>
                <a:sym typeface="Arial"/>
              </a:defRPr>
            </a:pPr>
            <a:r>
              <a:t>Is it safe to use castor oil at 36 weeks to induce labor?</a:t>
            </a:r>
            <a:endParaRPr>
              <a:latin typeface="+mn-lt"/>
              <a:ea typeface="+mn-ea"/>
              <a:cs typeface="+mn-cs"/>
              <a:sym typeface="Helvetica Neue"/>
            </a:endParaRPr>
          </a:p>
          <a:p>
            <a:pPr lvl="3" marL="457200" indent="-457200" algn="l">
              <a:spcBef>
                <a:spcPts val="1200"/>
              </a:spcBef>
              <a:buSzPct val="100000"/>
              <a:buFont typeface="Arial"/>
              <a:buChar char="•"/>
              <a:defRPr sz="3200">
                <a:latin typeface="Arial"/>
                <a:ea typeface="Arial"/>
                <a:cs typeface="Arial"/>
                <a:sym typeface="Arial"/>
              </a:defRPr>
            </a:pPr>
            <a:r>
              <a:t>Is it safe to use castor oil at 39 weeks to induce labor?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Data Story"/>
          <p:cNvSpPr txBox="1"/>
          <p:nvPr>
            <p:ph type="title"/>
          </p:nvPr>
        </p:nvSpPr>
        <p:spPr>
          <a:xfrm>
            <a:off x="1200250" y="767275"/>
            <a:ext cx="21971001" cy="1197713"/>
          </a:xfrm>
          <a:prstGeom prst="rect">
            <a:avLst/>
          </a:prstGeom>
        </p:spPr>
        <p:txBody>
          <a:bodyPr/>
          <a:lstStyle>
            <a:lvl1pPr>
              <a:defRPr spc="-200"/>
            </a:lvl1pPr>
          </a:lstStyle>
          <a:p>
            <a:pPr/>
            <a:r>
              <a:t>Results</a:t>
            </a:r>
          </a:p>
        </p:txBody>
      </p:sp>
      <p:graphicFrame>
        <p:nvGraphicFramePr>
          <p:cNvPr id="261" name="Table 2"/>
          <p:cNvGraphicFramePr/>
          <p:nvPr/>
        </p:nvGraphicFramePr>
        <p:xfrm>
          <a:off x="1200252" y="2436859"/>
          <a:ext cx="19623131" cy="927331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14926"/>
                <a:gridCol w="4124694"/>
                <a:gridCol w="6576128"/>
                <a:gridCol w="3538330"/>
                <a:gridCol w="3569053"/>
              </a:tblGrid>
              <a:tr h="772776">
                <a:tc>
                  <a:txBody>
                    <a:bodyPr/>
                    <a:lstStyle/>
                    <a:p>
                      <a:pPr>
                        <a:defRPr>
                          <a:solidFill>
                            <a:srgbClr val="000000"/>
                          </a:solidFill>
                        </a:defRPr>
                      </a:pPr>
                      <a:r>
                        <a:rPr b="1" sz="3600">
                          <a:solidFill>
                            <a:srgbClr val="5E5E5E"/>
                          </a:solidFill>
                          <a:latin typeface="Arial"/>
                          <a:ea typeface="Arial"/>
                          <a:cs typeface="Arial"/>
                          <a:sym typeface="Arial"/>
                        </a:rPr>
                        <a:t>Sr</a:t>
                      </a:r>
                    </a:p>
                  </a:txBody>
                  <a:tcPr marL="45720" marR="45720" marT="45720" marB="45720" anchor="t" anchorCtr="0" horzOverflow="overflow"/>
                </a:tc>
                <a:tc>
                  <a:txBody>
                    <a:bodyPr/>
                    <a:lstStyle/>
                    <a:p>
                      <a:pPr>
                        <a:defRPr>
                          <a:solidFill>
                            <a:srgbClr val="000000"/>
                          </a:solidFill>
                        </a:defRPr>
                      </a:pPr>
                      <a:r>
                        <a:rPr b="1" sz="3600">
                          <a:solidFill>
                            <a:srgbClr val="5E5E5E"/>
                          </a:solidFill>
                          <a:latin typeface="Arial"/>
                          <a:ea typeface="Arial"/>
                          <a:cs typeface="Arial"/>
                          <a:sym typeface="Arial"/>
                        </a:rPr>
                        <a:t>Model Category</a:t>
                      </a:r>
                    </a:p>
                  </a:txBody>
                  <a:tcPr marL="45720" marR="45720" marT="45720" marB="45720" anchor="t" anchorCtr="0" horzOverflow="overflow"/>
                </a:tc>
                <a:tc>
                  <a:txBody>
                    <a:bodyPr/>
                    <a:lstStyle/>
                    <a:p>
                      <a:pPr>
                        <a:defRPr>
                          <a:solidFill>
                            <a:srgbClr val="000000"/>
                          </a:solidFill>
                        </a:defRPr>
                      </a:pPr>
                      <a:r>
                        <a:rPr b="1" sz="3600">
                          <a:solidFill>
                            <a:srgbClr val="5E5E5E"/>
                          </a:solidFill>
                          <a:latin typeface="Arial"/>
                          <a:ea typeface="Arial"/>
                          <a:cs typeface="Arial"/>
                          <a:sym typeface="Arial"/>
                        </a:rPr>
                        <a:t>Model</a:t>
                      </a:r>
                    </a:p>
                  </a:txBody>
                  <a:tcPr marL="45720" marR="45720" marT="45720" marB="45720" anchor="t" anchorCtr="0" horzOverflow="overflow"/>
                </a:tc>
                <a:tc>
                  <a:txBody>
                    <a:bodyPr/>
                    <a:lstStyle/>
                    <a:p>
                      <a:pPr>
                        <a:defRPr>
                          <a:solidFill>
                            <a:srgbClr val="000000"/>
                          </a:solidFill>
                        </a:defRPr>
                      </a:pPr>
                      <a:r>
                        <a:rPr b="1" sz="3600">
                          <a:solidFill>
                            <a:srgbClr val="5E5E5E"/>
                          </a:solidFill>
                          <a:latin typeface="Arial"/>
                          <a:ea typeface="Arial"/>
                          <a:cs typeface="Arial"/>
                          <a:sym typeface="Arial"/>
                        </a:rPr>
                        <a:t>Accuracy</a:t>
                      </a:r>
                    </a:p>
                  </a:txBody>
                  <a:tcPr marL="45720" marR="45720" marT="45720" marB="45720" anchor="t" anchorCtr="0" horzOverflow="overflow"/>
                </a:tc>
                <a:tc>
                  <a:txBody>
                    <a:bodyPr/>
                    <a:lstStyle/>
                    <a:p>
                      <a:pPr>
                        <a:defRPr>
                          <a:solidFill>
                            <a:srgbClr val="000000"/>
                          </a:solidFill>
                        </a:defRPr>
                      </a:pPr>
                      <a:r>
                        <a:rPr b="1" sz="3600">
                          <a:solidFill>
                            <a:srgbClr val="5E5E5E"/>
                          </a:solidFill>
                          <a:latin typeface="Arial"/>
                          <a:ea typeface="Arial"/>
                          <a:cs typeface="Arial"/>
                          <a:sym typeface="Arial"/>
                        </a:rPr>
                        <a:t>F1-Score</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1</a:t>
                      </a:r>
                    </a:p>
                  </a:txBody>
                  <a:tcPr marL="45720" marR="45720" marT="45720" marB="45720" anchor="t" anchorCtr="0" horzOverflow="overflow"/>
                </a:tc>
                <a:tc rowSpan="6">
                  <a:txBody>
                    <a:bodyPr/>
                    <a:lstStyle/>
                    <a:p>
                      <a:pPr algn="l">
                        <a:defRPr>
                          <a:solidFill>
                            <a:srgbClr val="000000"/>
                          </a:solidFill>
                        </a:defRPr>
                      </a:pPr>
                      <a:r>
                        <a:rPr b="1" sz="3600">
                          <a:solidFill>
                            <a:srgbClr val="5E5E5E"/>
                          </a:solidFill>
                          <a:latin typeface="Arial"/>
                          <a:ea typeface="Arial"/>
                          <a:cs typeface="Arial"/>
                          <a:sym typeface="Arial"/>
                        </a:rPr>
                        <a:t>Classical ML Models</a:t>
                      </a:r>
                    </a:p>
                  </a:txBody>
                  <a:tcPr marL="45720" marR="45720" marT="45720" marB="45720" anchor="ctr" anchorCtr="0" horzOverflow="overflow"/>
                </a:tc>
                <a:tc>
                  <a:txBody>
                    <a:bodyPr/>
                    <a:lstStyle/>
                    <a:p>
                      <a:pPr>
                        <a:defRPr>
                          <a:solidFill>
                            <a:srgbClr val="000000"/>
                          </a:solidFill>
                        </a:defRPr>
                      </a:pPr>
                      <a:r>
                        <a:rPr sz="3600">
                          <a:solidFill>
                            <a:srgbClr val="5E5E5E"/>
                          </a:solidFill>
                          <a:latin typeface="Arial"/>
                          <a:ea typeface="Arial"/>
                          <a:cs typeface="Arial"/>
                          <a:sym typeface="Arial"/>
                        </a:rPr>
                        <a:t>Logistic Regression</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70.5</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66.7</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2</a:t>
                      </a:r>
                    </a:p>
                  </a:txBody>
                  <a:tcPr marL="45720" marR="45720" marT="45720" marB="45720" anchor="t" anchorCtr="0" horzOverflow="overflow"/>
                </a:tc>
                <a:tc vMerge="1">
                  <a:tcPr/>
                </a:tc>
                <a:tc>
                  <a:txBody>
                    <a:bodyPr/>
                    <a:lstStyle/>
                    <a:p>
                      <a:pPr>
                        <a:defRPr>
                          <a:solidFill>
                            <a:srgbClr val="000000"/>
                          </a:solidFill>
                        </a:defRPr>
                      </a:pPr>
                      <a:r>
                        <a:rPr sz="3600">
                          <a:solidFill>
                            <a:srgbClr val="5E5E5E"/>
                          </a:solidFill>
                          <a:latin typeface="Arial"/>
                          <a:ea typeface="Arial"/>
                          <a:cs typeface="Arial"/>
                          <a:sym typeface="Arial"/>
                        </a:rPr>
                        <a:t>Linear SVM</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71.3</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66.7</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3</a:t>
                      </a:r>
                    </a:p>
                  </a:txBody>
                  <a:tcPr marL="45720" marR="45720" marT="45720" marB="45720" anchor="t" anchorCtr="0" horzOverflow="overflow"/>
                </a:tc>
                <a:tc vMerge="1">
                  <a:tcPr/>
                </a:tc>
                <a:tc>
                  <a:txBody>
                    <a:bodyPr/>
                    <a:lstStyle/>
                    <a:p>
                      <a:pPr>
                        <a:defRPr>
                          <a:solidFill>
                            <a:srgbClr val="000000"/>
                          </a:solidFill>
                        </a:defRPr>
                      </a:pPr>
                      <a:r>
                        <a:rPr sz="3600">
                          <a:solidFill>
                            <a:srgbClr val="5E5E5E"/>
                          </a:solidFill>
                          <a:latin typeface="Arial"/>
                          <a:ea typeface="Arial"/>
                          <a:cs typeface="Arial"/>
                          <a:sym typeface="Arial"/>
                        </a:rPr>
                        <a:t>Random Forest</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TBD</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TBD</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4</a:t>
                      </a:r>
                    </a:p>
                  </a:txBody>
                  <a:tcPr marL="45720" marR="45720" marT="45720" marB="45720" anchor="t" anchorCtr="0" horzOverflow="overflow"/>
                </a:tc>
                <a:tc vMerge="1">
                  <a:tcPr/>
                </a:tc>
                <a:tc>
                  <a:txBody>
                    <a:bodyPr/>
                    <a:lstStyle/>
                    <a:p>
                      <a:pPr>
                        <a:defRPr>
                          <a:solidFill>
                            <a:srgbClr val="000000"/>
                          </a:solidFill>
                        </a:defRPr>
                      </a:pPr>
                      <a:r>
                        <a:rPr sz="3600">
                          <a:solidFill>
                            <a:srgbClr val="5E5E5E"/>
                          </a:solidFill>
                          <a:latin typeface="Arial"/>
                          <a:ea typeface="Arial"/>
                          <a:cs typeface="Arial"/>
                          <a:sym typeface="Arial"/>
                        </a:rPr>
                        <a:t>XG Boost</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83.7</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76.5</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5</a:t>
                      </a:r>
                    </a:p>
                  </a:txBody>
                  <a:tcPr marL="45720" marR="45720" marT="45720" marB="45720" anchor="t" anchorCtr="0" horzOverflow="overflow"/>
                </a:tc>
                <a:tc vMerge="1">
                  <a:tcPr/>
                </a:tc>
                <a:tc>
                  <a:txBody>
                    <a:bodyPr/>
                    <a:lstStyle/>
                    <a:p>
                      <a:pPr>
                        <a:defRPr>
                          <a:solidFill>
                            <a:srgbClr val="000000"/>
                          </a:solidFill>
                        </a:defRPr>
                      </a:pPr>
                      <a:r>
                        <a:rPr sz="3600">
                          <a:solidFill>
                            <a:srgbClr val="5E5E5E"/>
                          </a:solidFill>
                          <a:latin typeface="Arial"/>
                          <a:ea typeface="Arial"/>
                          <a:cs typeface="Arial"/>
                          <a:sym typeface="Arial"/>
                        </a:rPr>
                        <a:t>LGBM</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82.4</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76</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6</a:t>
                      </a:r>
                    </a:p>
                  </a:txBody>
                  <a:tcPr marL="45720" marR="45720" marT="45720" marB="45720" anchor="t" anchorCtr="0" horzOverflow="overflow"/>
                </a:tc>
                <a:tc vMerge="1">
                  <a:tcPr/>
                </a:tc>
                <a:tc>
                  <a:txBody>
                    <a:bodyPr/>
                    <a:lstStyle/>
                    <a:p>
                      <a:pPr>
                        <a:defRPr>
                          <a:solidFill>
                            <a:srgbClr val="000000"/>
                          </a:solidFill>
                        </a:defRPr>
                      </a:pPr>
                      <a:r>
                        <a:rPr sz="3600">
                          <a:solidFill>
                            <a:srgbClr val="5E5E5E"/>
                          </a:solidFill>
                          <a:latin typeface="Arial"/>
                          <a:ea typeface="Arial"/>
                          <a:cs typeface="Arial"/>
                          <a:sym typeface="Arial"/>
                        </a:rPr>
                        <a:t>Voting Classifier</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TBD</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TBD</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7</a:t>
                      </a:r>
                    </a:p>
                  </a:txBody>
                  <a:tcPr marL="45720" marR="45720" marT="45720" marB="45720" anchor="t" anchorCtr="0" horzOverflow="overflow"/>
                </a:tc>
                <a:tc rowSpan="5">
                  <a:txBody>
                    <a:bodyPr/>
                    <a:lstStyle/>
                    <a:p>
                      <a:pPr algn="l">
                        <a:defRPr>
                          <a:solidFill>
                            <a:srgbClr val="000000"/>
                          </a:solidFill>
                        </a:defRPr>
                      </a:pPr>
                      <a:r>
                        <a:rPr b="1" sz="3600">
                          <a:solidFill>
                            <a:srgbClr val="5E5E5E"/>
                          </a:solidFill>
                          <a:latin typeface="Arial"/>
                          <a:ea typeface="Arial"/>
                          <a:cs typeface="Arial"/>
                          <a:sym typeface="Arial"/>
                        </a:rPr>
                        <a:t>Neural Networks</a:t>
                      </a:r>
                    </a:p>
                  </a:txBody>
                  <a:tcPr marL="45720" marR="45720" marT="45720" marB="45720" anchor="ctr" anchorCtr="0" horzOverflow="overflow"/>
                </a:tc>
                <a:tc>
                  <a:txBody>
                    <a:bodyPr/>
                    <a:lstStyle/>
                    <a:p>
                      <a:pPr>
                        <a:defRPr>
                          <a:solidFill>
                            <a:srgbClr val="000000"/>
                          </a:solidFill>
                        </a:defRPr>
                      </a:pPr>
                      <a:r>
                        <a:rPr sz="3600">
                          <a:solidFill>
                            <a:srgbClr val="5E5E5E"/>
                          </a:solidFill>
                          <a:latin typeface="Arial"/>
                          <a:ea typeface="Arial"/>
                          <a:cs typeface="Arial"/>
                          <a:sym typeface="Arial"/>
                        </a:rPr>
                        <a:t>C-BOW – Word2Vec</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81.47</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74.5</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8</a:t>
                      </a:r>
                    </a:p>
                  </a:txBody>
                  <a:tcPr marL="45720" marR="45720" marT="45720" marB="45720" anchor="t" anchorCtr="0" horzOverflow="overflow"/>
                </a:tc>
                <a:tc vMerge="1">
                  <a:tcPr/>
                </a:tc>
                <a:tc>
                  <a:txBody>
                    <a:bodyPr/>
                    <a:lstStyle/>
                    <a:p>
                      <a:pPr>
                        <a:defRPr>
                          <a:solidFill>
                            <a:srgbClr val="000000"/>
                          </a:solidFill>
                        </a:defRPr>
                      </a:pPr>
                      <a:r>
                        <a:rPr sz="3600">
                          <a:solidFill>
                            <a:srgbClr val="5E5E5E"/>
                          </a:solidFill>
                          <a:latin typeface="Arial"/>
                          <a:ea typeface="Arial"/>
                          <a:cs typeface="Arial"/>
                          <a:sym typeface="Arial"/>
                        </a:rPr>
                        <a:t>C-BOW – TFIDF-IDF weighted Word2Vec</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81</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74.7</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9</a:t>
                      </a:r>
                    </a:p>
                  </a:txBody>
                  <a:tcPr marL="45720" marR="45720" marT="45720" marB="45720" anchor="t" anchorCtr="0" horzOverflow="overflow"/>
                </a:tc>
                <a:tc vMerge="1">
                  <a:tcPr/>
                </a:tc>
                <a:tc>
                  <a:txBody>
                    <a:bodyPr/>
                    <a:lstStyle/>
                    <a:p>
                      <a:pPr>
                        <a:defRPr>
                          <a:solidFill>
                            <a:srgbClr val="000000"/>
                          </a:solidFill>
                        </a:defRPr>
                      </a:pPr>
                      <a:r>
                        <a:rPr sz="3600">
                          <a:solidFill>
                            <a:srgbClr val="5E5E5E"/>
                          </a:solidFill>
                          <a:latin typeface="Arial"/>
                          <a:ea typeface="Arial"/>
                          <a:cs typeface="Arial"/>
                          <a:sym typeface="Arial"/>
                        </a:rPr>
                        <a:t>LSTM – Word2Vec</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84.4</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78.9</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10</a:t>
                      </a:r>
                    </a:p>
                  </a:txBody>
                  <a:tcPr marL="45720" marR="45720" marT="45720" marB="45720" anchor="t" anchorCtr="0" horzOverflow="overflow"/>
                </a:tc>
                <a:tc vMerge="1">
                  <a:tcPr/>
                </a:tc>
                <a:tc>
                  <a:txBody>
                    <a:bodyPr/>
                    <a:lstStyle/>
                    <a:p>
                      <a:pPr>
                        <a:defRPr>
                          <a:solidFill>
                            <a:srgbClr val="000000"/>
                          </a:solidFill>
                        </a:defRPr>
                      </a:pPr>
                      <a:r>
                        <a:rPr sz="3600">
                          <a:solidFill>
                            <a:srgbClr val="5E5E5E"/>
                          </a:solidFill>
                          <a:latin typeface="Arial"/>
                          <a:ea typeface="Arial"/>
                          <a:cs typeface="Arial"/>
                          <a:sym typeface="Arial"/>
                        </a:rPr>
                        <a:t>LSTM – TFIDF-IDF weighted Word2Vec</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84</a:t>
                      </a:r>
                    </a:p>
                  </a:txBody>
                  <a:tcPr marL="45720" marR="45720" marT="45720" marB="45720" anchor="t" anchorCtr="0" horzOverflow="overflow"/>
                </a:tc>
                <a:tc>
                  <a:txBody>
                    <a:bodyPr/>
                    <a:lstStyle/>
                    <a:p>
                      <a:pPr>
                        <a:defRPr>
                          <a:solidFill>
                            <a:srgbClr val="000000"/>
                          </a:solidFill>
                        </a:defRPr>
                      </a:pPr>
                      <a:r>
                        <a:rPr sz="3600">
                          <a:solidFill>
                            <a:srgbClr val="5E5E5E"/>
                          </a:solidFill>
                          <a:latin typeface="Arial"/>
                          <a:ea typeface="Arial"/>
                          <a:cs typeface="Arial"/>
                          <a:sym typeface="Arial"/>
                        </a:rPr>
                        <a:t>78.8</a:t>
                      </a:r>
                    </a:p>
                  </a:txBody>
                  <a:tcPr marL="45720" marR="45720" marT="45720" marB="45720" anchor="t" anchorCtr="0" horzOverflow="overflow"/>
                </a:tc>
              </a:tr>
              <a:tr h="772776">
                <a:tc>
                  <a:txBody>
                    <a:bodyPr/>
                    <a:lstStyle/>
                    <a:p>
                      <a:pPr>
                        <a:defRPr>
                          <a:solidFill>
                            <a:srgbClr val="000000"/>
                          </a:solidFill>
                        </a:defRPr>
                      </a:pPr>
                      <a:r>
                        <a:rPr sz="3600">
                          <a:solidFill>
                            <a:srgbClr val="5E5E5E"/>
                          </a:solidFill>
                          <a:latin typeface="Arial"/>
                          <a:ea typeface="Arial"/>
                          <a:cs typeface="Arial"/>
                          <a:sym typeface="Arial"/>
                        </a:rPr>
                        <a:t>11</a:t>
                      </a:r>
                    </a:p>
                  </a:txBody>
                  <a:tcPr marL="45720" marR="45720" marT="45720" marB="45720" anchor="t" anchorCtr="0" horzOverflow="overflow"/>
                </a:tc>
                <a:tc vMerge="1">
                  <a:tcPr/>
                </a:tc>
                <a:tc>
                  <a:txBody>
                    <a:bodyPr/>
                    <a:lstStyle/>
                    <a:p>
                      <a:pPr>
                        <a:defRPr>
                          <a:solidFill>
                            <a:srgbClr val="000000"/>
                          </a:solidFill>
                        </a:defRPr>
                      </a:pPr>
                      <a:r>
                        <a:rPr b="1" sz="3600">
                          <a:solidFill>
                            <a:srgbClr val="5E5E5E"/>
                          </a:solidFill>
                          <a:latin typeface="Arial"/>
                          <a:ea typeface="Arial"/>
                          <a:cs typeface="Arial"/>
                          <a:sym typeface="Arial"/>
                        </a:rPr>
                        <a:t>Sentence BERT</a:t>
                      </a:r>
                    </a:p>
                  </a:txBody>
                  <a:tcPr marL="45720" marR="45720" marT="45720" marB="45720" anchor="t" anchorCtr="0" horzOverflow="overflow"/>
                </a:tc>
                <a:tc>
                  <a:txBody>
                    <a:bodyPr/>
                    <a:lstStyle/>
                    <a:p>
                      <a:pPr>
                        <a:defRPr>
                          <a:solidFill>
                            <a:srgbClr val="000000"/>
                          </a:solidFill>
                        </a:defRPr>
                      </a:pPr>
                      <a:r>
                        <a:rPr b="1" sz="3600">
                          <a:solidFill>
                            <a:srgbClr val="5E5E5E"/>
                          </a:solidFill>
                          <a:latin typeface="Arial"/>
                          <a:ea typeface="Arial"/>
                          <a:cs typeface="Arial"/>
                          <a:sym typeface="Arial"/>
                        </a:rPr>
                        <a:t>85.8</a:t>
                      </a:r>
                    </a:p>
                  </a:txBody>
                  <a:tcPr marL="45720" marR="45720" marT="45720" marB="45720" anchor="t" anchorCtr="0" horzOverflow="overflow"/>
                </a:tc>
                <a:tc>
                  <a:txBody>
                    <a:bodyPr/>
                    <a:lstStyle/>
                    <a:p>
                      <a:pPr>
                        <a:defRPr>
                          <a:solidFill>
                            <a:srgbClr val="000000"/>
                          </a:solidFill>
                        </a:defRPr>
                      </a:pPr>
                      <a:r>
                        <a:rPr b="1" sz="3600">
                          <a:solidFill>
                            <a:srgbClr val="5E5E5E"/>
                          </a:solidFill>
                          <a:latin typeface="Arial"/>
                          <a:ea typeface="Arial"/>
                          <a:cs typeface="Arial"/>
                          <a:sym typeface="Arial"/>
                        </a:rPr>
                        <a:t>81</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xfrm>
            <a:off x="1200250" y="767275"/>
            <a:ext cx="21971001" cy="1197713"/>
          </a:xfrm>
          <a:prstGeom prst="rect">
            <a:avLst/>
          </a:prstGeom>
        </p:spPr>
        <p:txBody>
          <a:bodyPr/>
          <a:lstStyle>
            <a:lvl1pPr>
              <a:defRPr spc="-200"/>
            </a:lvl1pPr>
          </a:lstStyle>
          <a:p>
            <a:pPr/>
            <a:r>
              <a:t>Conclusion</a:t>
            </a:r>
          </a:p>
        </p:txBody>
      </p:sp>
      <p:sp>
        <p:nvSpPr>
          <p:cNvPr id="264" name="Best results were achieved through Sentence BERT modelling with 85.8% accuracy and 81% F1 Score.…"/>
          <p:cNvSpPr txBox="1"/>
          <p:nvPr/>
        </p:nvSpPr>
        <p:spPr>
          <a:xfrm>
            <a:off x="1244081" y="2915445"/>
            <a:ext cx="22969390" cy="54206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825500">
              <a:defRPr sz="3600">
                <a:solidFill>
                  <a:srgbClr val="000000"/>
                </a:solidFill>
                <a:latin typeface="Arial"/>
                <a:ea typeface="Arial"/>
                <a:cs typeface="Arial"/>
                <a:sym typeface="Arial"/>
              </a:defRPr>
            </a:pPr>
          </a:p>
          <a:p>
            <a:pPr marL="360947" indent="-360947" algn="l" defTabSz="825500">
              <a:buSzPct val="100000"/>
              <a:buChar char="•"/>
              <a:defRPr sz="3600">
                <a:solidFill>
                  <a:srgbClr val="000000"/>
                </a:solidFill>
                <a:latin typeface="Arial"/>
                <a:ea typeface="Arial"/>
                <a:cs typeface="Arial"/>
                <a:sym typeface="Arial"/>
              </a:defRPr>
            </a:pPr>
            <a:r>
              <a:t>Best results were achieved through Sentence BERT modelling with 85.8% accuracy and 81% F1 Score.</a:t>
            </a:r>
          </a:p>
          <a:p>
            <a:pPr marL="360947" indent="-360947" algn="l" defTabSz="825500">
              <a:buSzPct val="100000"/>
              <a:buChar char="•"/>
              <a:defRPr sz="3600">
                <a:solidFill>
                  <a:srgbClr val="000000"/>
                </a:solidFill>
                <a:latin typeface="Arial"/>
                <a:ea typeface="Arial"/>
                <a:cs typeface="Arial"/>
                <a:sym typeface="Arial"/>
              </a:defRPr>
            </a:pPr>
          </a:p>
          <a:p>
            <a:pPr marL="360947" indent="-360947" algn="l" defTabSz="825500">
              <a:buSzPct val="100000"/>
              <a:buChar char="•"/>
              <a:defRPr sz="3600">
                <a:solidFill>
                  <a:srgbClr val="000000"/>
                </a:solidFill>
                <a:latin typeface="Arial"/>
                <a:ea typeface="Arial"/>
                <a:cs typeface="Arial"/>
                <a:sym typeface="Arial"/>
              </a:defRPr>
            </a:pPr>
            <a:r>
              <a:t>Observed few question pairs that were identical in text, but were incorrectly classified as Not Duplicate</a:t>
            </a:r>
          </a:p>
          <a:p>
            <a:pPr marL="360947" indent="-360947" algn="l" defTabSz="825500">
              <a:buSzPct val="100000"/>
              <a:buChar char="•"/>
              <a:defRPr sz="3600">
                <a:solidFill>
                  <a:srgbClr val="000000"/>
                </a:solidFill>
                <a:latin typeface="Arial"/>
                <a:ea typeface="Arial"/>
                <a:cs typeface="Arial"/>
                <a:sym typeface="Arial"/>
              </a:defRPr>
            </a:pPr>
          </a:p>
          <a:p>
            <a:pPr marL="360947" indent="-360947" algn="l" defTabSz="825500">
              <a:buSzPct val="100000"/>
              <a:buChar char="•"/>
              <a:defRPr sz="3600">
                <a:solidFill>
                  <a:srgbClr val="000000"/>
                </a:solidFill>
                <a:latin typeface="Arial"/>
                <a:ea typeface="Arial"/>
                <a:cs typeface="Arial"/>
                <a:sym typeface="Arial"/>
              </a:defRPr>
            </a:pPr>
            <a:r>
              <a:t>Observed few questions were marked as duplicate, but intent of the question was otherwise</a:t>
            </a:r>
          </a:p>
          <a:p>
            <a:pPr algn="l" defTabSz="825500">
              <a:defRPr sz="3600">
                <a:solidFill>
                  <a:srgbClr val="000000"/>
                </a:solidFill>
                <a:latin typeface="Arial"/>
                <a:ea typeface="Arial"/>
                <a:cs typeface="Arial"/>
                <a:sym typeface="Arial"/>
              </a:defRPr>
            </a:pPr>
          </a:p>
          <a:p>
            <a:pPr algn="l" defTabSz="825500">
              <a:defRPr b="1" sz="3600">
                <a:solidFill>
                  <a:srgbClr val="000000"/>
                </a:solidFill>
                <a:latin typeface="Arial"/>
                <a:ea typeface="Arial"/>
                <a:cs typeface="Arial"/>
                <a:sym typeface="Arial"/>
              </a:defRPr>
            </a:pPr>
            <a:r>
              <a:t>Future work :</a:t>
            </a:r>
          </a:p>
          <a:p>
            <a:pPr algn="l" defTabSz="825500">
              <a:defRPr sz="3600">
                <a:solidFill>
                  <a:srgbClr val="000000"/>
                </a:solidFill>
                <a:latin typeface="Arial"/>
                <a:ea typeface="Arial"/>
                <a:cs typeface="Arial"/>
                <a:sym typeface="Arial"/>
              </a:defRPr>
            </a:pPr>
            <a:r>
              <a:t>Stacking model could achieve further accuracy. We have created a stacking models but evaluation is in progress.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1200250" y="767275"/>
            <a:ext cx="21971001" cy="1197713"/>
          </a:xfrm>
          <a:prstGeom prst="rect">
            <a:avLst/>
          </a:prstGeom>
        </p:spPr>
        <p:txBody>
          <a:bodyPr/>
          <a:lstStyle>
            <a:lvl1pPr>
              <a:defRPr spc="-200" sz="6600"/>
            </a:lvl1pPr>
          </a:lstStyle>
          <a:p>
            <a:pPr/>
            <a:r>
              <a:t>Quora Question Pairs (QQP)</a:t>
            </a:r>
          </a:p>
        </p:txBody>
      </p:sp>
      <p:grpSp>
        <p:nvGrpSpPr>
          <p:cNvPr id="144" name="Rectangle: Rounded Corners 5"/>
          <p:cNvGrpSpPr/>
          <p:nvPr/>
        </p:nvGrpSpPr>
        <p:grpSpPr>
          <a:xfrm>
            <a:off x="768926" y="2129757"/>
            <a:ext cx="21971001" cy="779702"/>
            <a:chOff x="0" y="0"/>
            <a:chExt cx="21971000" cy="779701"/>
          </a:xfrm>
        </p:grpSpPr>
        <p:sp>
          <p:nvSpPr>
            <p:cNvPr id="142" name="Rounded Rectangle"/>
            <p:cNvSpPr/>
            <p:nvPr/>
          </p:nvSpPr>
          <p:spPr>
            <a:xfrm>
              <a:off x="0" y="0"/>
              <a:ext cx="21971000" cy="779702"/>
            </a:xfrm>
            <a:prstGeom prst="roundRect">
              <a:avLst>
                <a:gd name="adj" fmla="val 16667"/>
              </a:avLst>
            </a:prstGeom>
            <a:solidFill>
              <a:srgbClr val="0079BF"/>
            </a:solidFill>
            <a:ln w="25400" cap="flat">
              <a:solidFill>
                <a:srgbClr val="535353"/>
              </a:solidFill>
              <a:prstDash val="solid"/>
              <a:round/>
            </a:ln>
            <a:effectLst/>
          </p:spPr>
          <p:txBody>
            <a:bodyPr wrap="square" lIns="50800" tIns="50800" rIns="50800" bIns="50800" numCol="1" anchor="ctr">
              <a:noAutofit/>
            </a:bodyPr>
            <a:lstStyle/>
            <a:p>
              <a:pPr algn="l">
                <a:defRPr sz="4400">
                  <a:solidFill>
                    <a:srgbClr val="FFFFFF"/>
                  </a:solidFill>
                  <a:latin typeface="Arial"/>
                  <a:ea typeface="Arial"/>
                  <a:cs typeface="Arial"/>
                  <a:sym typeface="Arial"/>
                </a:defRPr>
              </a:pPr>
            </a:p>
          </p:txBody>
        </p:sp>
        <p:sp>
          <p:nvSpPr>
            <p:cNvPr id="143" name="Objective"/>
            <p:cNvSpPr txBox="1"/>
            <p:nvPr/>
          </p:nvSpPr>
          <p:spPr>
            <a:xfrm>
              <a:off x="50762" y="30691"/>
              <a:ext cx="21869476" cy="718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Objective</a:t>
              </a:r>
            </a:p>
          </p:txBody>
        </p:sp>
      </p:grpSp>
      <p:sp>
        <p:nvSpPr>
          <p:cNvPr id="145" name="TextBox 6"/>
          <p:cNvSpPr txBox="1"/>
          <p:nvPr/>
        </p:nvSpPr>
        <p:spPr>
          <a:xfrm>
            <a:off x="1558634" y="3358321"/>
            <a:ext cx="18421604" cy="6200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600">
                <a:latin typeface="Arial"/>
                <a:ea typeface="Arial"/>
                <a:cs typeface="Arial"/>
                <a:sym typeface="Arial"/>
              </a:defRPr>
            </a:lvl1pPr>
          </a:lstStyle>
          <a:p>
            <a:pPr/>
            <a:r>
              <a:t>Build a question similarity classifier to detect duplicate questions</a:t>
            </a:r>
          </a:p>
        </p:txBody>
      </p:sp>
      <p:grpSp>
        <p:nvGrpSpPr>
          <p:cNvPr id="148" name="Rectangle: Rounded Corners 7"/>
          <p:cNvGrpSpPr/>
          <p:nvPr/>
        </p:nvGrpSpPr>
        <p:grpSpPr>
          <a:xfrm>
            <a:off x="768926" y="4427227"/>
            <a:ext cx="21971001" cy="779702"/>
            <a:chOff x="0" y="0"/>
            <a:chExt cx="21971000" cy="779701"/>
          </a:xfrm>
        </p:grpSpPr>
        <p:sp>
          <p:nvSpPr>
            <p:cNvPr id="146" name="Rounded Rectangle"/>
            <p:cNvSpPr/>
            <p:nvPr/>
          </p:nvSpPr>
          <p:spPr>
            <a:xfrm>
              <a:off x="0" y="0"/>
              <a:ext cx="21971000" cy="779702"/>
            </a:xfrm>
            <a:prstGeom prst="roundRect">
              <a:avLst>
                <a:gd name="adj" fmla="val 16667"/>
              </a:avLst>
            </a:prstGeom>
            <a:solidFill>
              <a:srgbClr val="11AD9B"/>
            </a:solidFill>
            <a:ln w="25400" cap="flat">
              <a:solidFill>
                <a:srgbClr val="535353"/>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47" name="Why is this problem important?"/>
            <p:cNvSpPr txBox="1"/>
            <p:nvPr/>
          </p:nvSpPr>
          <p:spPr>
            <a:xfrm>
              <a:off x="50762" y="30691"/>
              <a:ext cx="21869476" cy="718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Why is this problem important?</a:t>
              </a:r>
            </a:p>
          </p:txBody>
        </p:sp>
      </p:grpSp>
      <p:sp>
        <p:nvSpPr>
          <p:cNvPr id="149" name="TextBox 8"/>
          <p:cNvSpPr txBox="1"/>
          <p:nvPr/>
        </p:nvSpPr>
        <p:spPr>
          <a:xfrm>
            <a:off x="1558635" y="5707286"/>
            <a:ext cx="20802602" cy="32870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71500" indent="-571500" algn="l">
              <a:buSzPct val="100000"/>
              <a:buChar char="▪"/>
              <a:defRPr sz="3600">
                <a:latin typeface="Arial"/>
                <a:ea typeface="Arial"/>
                <a:cs typeface="Arial"/>
                <a:sym typeface="Arial"/>
              </a:defRPr>
            </a:pPr>
            <a:r>
              <a:t>Growth in community based question answering such as Quora, Reddit etc. As number of questions grow, so do the duplicates</a:t>
            </a:r>
            <a:endParaRPr>
              <a:latin typeface="+mn-lt"/>
              <a:ea typeface="+mn-ea"/>
              <a:cs typeface="+mn-cs"/>
              <a:sym typeface="Helvetica Neue"/>
            </a:endParaRPr>
          </a:p>
          <a:p>
            <a:pPr marL="571500" indent="-571500" algn="l">
              <a:buSzPct val="100000"/>
              <a:buChar char="▪"/>
              <a:defRPr sz="3600">
                <a:latin typeface="Arial"/>
                <a:ea typeface="Arial"/>
                <a:cs typeface="Arial"/>
                <a:sym typeface="Arial"/>
              </a:defRPr>
            </a:pPr>
            <a:r>
              <a:t>Treating duplicate questions independently will restrict presenting high quality responses to the users</a:t>
            </a:r>
            <a:endParaRPr>
              <a:latin typeface="+mn-lt"/>
              <a:ea typeface="+mn-ea"/>
              <a:cs typeface="+mn-cs"/>
              <a:sym typeface="Helvetica Neue"/>
            </a:endParaRPr>
          </a:p>
          <a:p>
            <a:pPr marL="571500" indent="-571500" algn="l">
              <a:buSzPct val="100000"/>
              <a:buChar char="▪"/>
              <a:defRPr sz="3600">
                <a:latin typeface="Arial"/>
                <a:ea typeface="Arial"/>
                <a:cs typeface="Arial"/>
                <a:sym typeface="Arial"/>
              </a:defRPr>
            </a:pPr>
            <a:r>
              <a:t>Reduces answering burden for the responders, thereby improving overall user experience</a:t>
            </a:r>
            <a:endParaRPr>
              <a:latin typeface="+mn-lt"/>
              <a:ea typeface="+mn-ea"/>
              <a:cs typeface="+mn-cs"/>
              <a:sym typeface="Helvetica Neue"/>
            </a:endParaRPr>
          </a:p>
          <a:p>
            <a:pPr marL="571500" indent="-571500" algn="l">
              <a:buSzPct val="100000"/>
              <a:buChar char="▪"/>
              <a:defRPr sz="3600">
                <a:latin typeface="Arial"/>
                <a:ea typeface="Arial"/>
                <a:cs typeface="Arial"/>
                <a:sym typeface="Arial"/>
              </a:defRPr>
            </a:pPr>
            <a:r>
              <a:t>Improving user experience</a:t>
            </a:r>
          </a:p>
        </p:txBody>
      </p:sp>
      <p:grpSp>
        <p:nvGrpSpPr>
          <p:cNvPr id="152" name="Rectangle: Rounded Corners 9"/>
          <p:cNvGrpSpPr/>
          <p:nvPr/>
        </p:nvGrpSpPr>
        <p:grpSpPr>
          <a:xfrm>
            <a:off x="768926" y="9494687"/>
            <a:ext cx="21971001" cy="779702"/>
            <a:chOff x="0" y="0"/>
            <a:chExt cx="21971000" cy="779701"/>
          </a:xfrm>
        </p:grpSpPr>
        <p:sp>
          <p:nvSpPr>
            <p:cNvPr id="150" name="Rounded Rectangle"/>
            <p:cNvSpPr/>
            <p:nvPr/>
          </p:nvSpPr>
          <p:spPr>
            <a:xfrm>
              <a:off x="0" y="0"/>
              <a:ext cx="21971000" cy="779702"/>
            </a:xfrm>
            <a:prstGeom prst="roundRect">
              <a:avLst>
                <a:gd name="adj" fmla="val 16667"/>
              </a:avLst>
            </a:prstGeom>
            <a:solidFill>
              <a:srgbClr val="E5BA00"/>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51" name="Extension of these models @ work"/>
            <p:cNvSpPr txBox="1"/>
            <p:nvPr/>
          </p:nvSpPr>
          <p:spPr>
            <a:xfrm>
              <a:off x="50762" y="30691"/>
              <a:ext cx="21869476" cy="718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Extension of these models @ work</a:t>
              </a:r>
            </a:p>
          </p:txBody>
        </p:sp>
      </p:grpSp>
      <p:sp>
        <p:nvSpPr>
          <p:cNvPr id="153" name="TextBox 10"/>
          <p:cNvSpPr txBox="1"/>
          <p:nvPr/>
        </p:nvSpPr>
        <p:spPr>
          <a:xfrm>
            <a:off x="1558635" y="10743851"/>
            <a:ext cx="20802602" cy="1686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71500" indent="-571500" algn="l">
              <a:buSzPct val="100000"/>
              <a:buChar char="▪"/>
              <a:defRPr sz="3600">
                <a:latin typeface="Arial"/>
                <a:ea typeface="Arial"/>
                <a:cs typeface="Arial"/>
                <a:sym typeface="Arial"/>
              </a:defRPr>
            </a:lvl1pPr>
          </a:lstStyle>
          <a:p>
            <a:pPr/>
            <a:r>
              <a:t>IT companies have a huge compendium of problems and their solutions. Many of these problems are duplicate. Application of these models will help in presenting coherent set of solutions to the users, thereby helping in cross deployment of knowledge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Data Story"/>
          <p:cNvSpPr txBox="1"/>
          <p:nvPr>
            <p:ph type="title"/>
          </p:nvPr>
        </p:nvSpPr>
        <p:spPr>
          <a:xfrm>
            <a:off x="1200250" y="767275"/>
            <a:ext cx="21971001" cy="1197713"/>
          </a:xfrm>
          <a:prstGeom prst="rect">
            <a:avLst/>
          </a:prstGeom>
        </p:spPr>
        <p:txBody>
          <a:bodyPr/>
          <a:lstStyle>
            <a:lvl1pPr>
              <a:defRPr spc="-200"/>
            </a:lvl1pPr>
          </a:lstStyle>
          <a:p>
            <a:pPr/>
            <a:r>
              <a:t>About Quora</a:t>
            </a:r>
          </a:p>
        </p:txBody>
      </p:sp>
      <p:pic>
        <p:nvPicPr>
          <p:cNvPr id="156" name="Screenshot 2022-10-09 at 4.36.16 PM.png" descr="Screenshot 2022-10-09 at 4.36.16 PM.png"/>
          <p:cNvPicPr>
            <a:picLocks noChangeAspect="1"/>
          </p:cNvPicPr>
          <p:nvPr/>
        </p:nvPicPr>
        <p:blipFill>
          <a:blip r:embed="rId2">
            <a:extLst/>
          </a:blip>
          <a:stretch>
            <a:fillRect/>
          </a:stretch>
        </p:blipFill>
        <p:spPr>
          <a:xfrm>
            <a:off x="697665" y="6858000"/>
            <a:ext cx="10515601" cy="5371956"/>
          </a:xfrm>
          <a:prstGeom prst="rect">
            <a:avLst/>
          </a:prstGeom>
          <a:ln w="12700">
            <a:miter lim="400000"/>
          </a:ln>
        </p:spPr>
      </p:pic>
      <p:pic>
        <p:nvPicPr>
          <p:cNvPr id="157" name="Screenshot 2022-10-09 at 4.50.36 PM.png" descr="Screenshot 2022-10-09 at 4.50.36 PM.png"/>
          <p:cNvPicPr>
            <a:picLocks noChangeAspect="1"/>
          </p:cNvPicPr>
          <p:nvPr/>
        </p:nvPicPr>
        <p:blipFill>
          <a:blip r:embed="rId3">
            <a:extLst/>
          </a:blip>
          <a:stretch>
            <a:fillRect/>
          </a:stretch>
        </p:blipFill>
        <p:spPr>
          <a:xfrm>
            <a:off x="12655650" y="6459873"/>
            <a:ext cx="10515601" cy="6871825"/>
          </a:xfrm>
          <a:prstGeom prst="rect">
            <a:avLst/>
          </a:prstGeom>
          <a:ln w="12700">
            <a:miter lim="400000"/>
          </a:ln>
        </p:spPr>
      </p:pic>
      <p:sp>
        <p:nvSpPr>
          <p:cNvPr id="158" name="TextBox 1"/>
          <p:cNvSpPr txBox="1"/>
          <p:nvPr/>
        </p:nvSpPr>
        <p:spPr>
          <a:xfrm>
            <a:off x="697665" y="3780900"/>
            <a:ext cx="10515601" cy="21219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a:buSzPct val="100000"/>
              <a:buChar char="▪"/>
              <a:defRPr sz="2800">
                <a:latin typeface="Arial"/>
                <a:ea typeface="Arial"/>
                <a:cs typeface="Arial"/>
                <a:sym typeface="Arial"/>
              </a:defRPr>
            </a:pPr>
            <a:r>
              <a:t>Quora has 300+ million monthly active users</a:t>
            </a:r>
            <a:endParaRPr>
              <a:latin typeface="+mn-lt"/>
              <a:ea typeface="+mn-ea"/>
              <a:cs typeface="+mn-cs"/>
              <a:sym typeface="Helvetica Neue"/>
            </a:endParaRPr>
          </a:p>
          <a:p>
            <a:pPr marL="457200" indent="-457200" algn="l">
              <a:buSzPct val="100000"/>
              <a:buChar char="▪"/>
              <a:defRPr sz="2800">
                <a:latin typeface="Arial"/>
                <a:ea typeface="Arial"/>
                <a:cs typeface="Arial"/>
                <a:sym typeface="Arial"/>
              </a:defRPr>
            </a:pPr>
            <a:r>
              <a:t>The majority of Quora users are from 18 to 24</a:t>
            </a:r>
            <a:endParaRPr>
              <a:latin typeface="+mn-lt"/>
              <a:ea typeface="+mn-ea"/>
              <a:cs typeface="+mn-cs"/>
              <a:sym typeface="Helvetica Neue"/>
            </a:endParaRPr>
          </a:p>
          <a:p>
            <a:pPr marL="457200" indent="-457200" algn="l">
              <a:buSzPct val="100000"/>
              <a:buChar char="▪"/>
              <a:defRPr sz="2800">
                <a:latin typeface="Arial"/>
                <a:ea typeface="Arial"/>
                <a:cs typeface="Arial"/>
                <a:sym typeface="Arial"/>
              </a:defRPr>
            </a:pPr>
            <a:r>
              <a:t>The average time spent by a user on the platform is around 8-10 minutes</a:t>
            </a:r>
            <a:endParaRPr>
              <a:latin typeface="+mn-lt"/>
              <a:ea typeface="+mn-ea"/>
              <a:cs typeface="+mn-cs"/>
              <a:sym typeface="Helvetica Neue"/>
            </a:endParaRPr>
          </a:p>
          <a:p>
            <a:pPr marL="457200" indent="-457200" algn="l">
              <a:buSzPct val="100000"/>
              <a:buChar char="▪"/>
              <a:defRPr sz="2800">
                <a:latin typeface="Arial"/>
                <a:ea typeface="Arial"/>
                <a:cs typeface="Arial"/>
                <a:sym typeface="Arial"/>
              </a:defRPr>
            </a:pPr>
            <a:r>
              <a:t>3000 to 5000 Questions are asked on the platform every day</a:t>
            </a:r>
          </a:p>
        </p:txBody>
      </p:sp>
      <p:sp>
        <p:nvSpPr>
          <p:cNvPr id="159" name="TextBox 2"/>
          <p:cNvSpPr txBox="1"/>
          <p:nvPr/>
        </p:nvSpPr>
        <p:spPr>
          <a:xfrm>
            <a:off x="12737273" y="3851733"/>
            <a:ext cx="10515601" cy="2528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a:buSzPct val="100000"/>
              <a:buChar char="▪"/>
              <a:defRPr sz="2800">
                <a:latin typeface="Arial"/>
                <a:ea typeface="Arial"/>
                <a:cs typeface="Arial"/>
                <a:sym typeface="Arial"/>
              </a:defRPr>
            </a:pPr>
            <a:r>
              <a:t>As of 2021, Quora gets an average of 3,000 – 5,000 questions daily</a:t>
            </a:r>
            <a:endParaRPr>
              <a:latin typeface="+mn-lt"/>
              <a:ea typeface="+mn-ea"/>
              <a:cs typeface="+mn-cs"/>
              <a:sym typeface="Helvetica Neue"/>
            </a:endParaRPr>
          </a:p>
          <a:p>
            <a:pPr marL="457200" indent="-457200" algn="l">
              <a:buSzPct val="100000"/>
              <a:buChar char="▪"/>
              <a:defRPr sz="2800">
                <a:latin typeface="Arial"/>
                <a:ea typeface="Arial"/>
                <a:cs typeface="Arial"/>
                <a:sym typeface="Arial"/>
              </a:defRPr>
            </a:pPr>
            <a:r>
              <a:t>99% of questions asked on Quora get answered</a:t>
            </a:r>
            <a:endParaRPr>
              <a:latin typeface="+mn-lt"/>
              <a:ea typeface="+mn-ea"/>
              <a:cs typeface="+mn-cs"/>
              <a:sym typeface="Helvetica Neue"/>
            </a:endParaRPr>
          </a:p>
          <a:p>
            <a:pPr marL="457200" indent="-457200" algn="l">
              <a:buSzPct val="100000"/>
              <a:buChar char="▪"/>
              <a:defRPr sz="2800">
                <a:latin typeface="Arial"/>
                <a:ea typeface="Arial"/>
                <a:cs typeface="Arial"/>
                <a:sym typeface="Arial"/>
              </a:defRPr>
            </a:pPr>
            <a:r>
              <a:t>20% of questions get not less than 3 answers</a:t>
            </a:r>
            <a:endParaRPr>
              <a:latin typeface="+mn-lt"/>
              <a:ea typeface="+mn-ea"/>
              <a:cs typeface="+mn-cs"/>
              <a:sym typeface="Helvetica Neue"/>
            </a:endParaRPr>
          </a:p>
          <a:p>
            <a:pPr marL="457200" indent="-457200" algn="l">
              <a:buSzPct val="100000"/>
              <a:buChar char="▪"/>
              <a:defRPr sz="2800">
                <a:latin typeface="Arial"/>
                <a:ea typeface="Arial"/>
                <a:cs typeface="Arial"/>
                <a:sym typeface="Arial"/>
              </a:defRPr>
            </a:pPr>
            <a:r>
              <a:t>90% of questions on Quora have less than ten answers</a:t>
            </a:r>
            <a:endParaRPr>
              <a:latin typeface="+mn-lt"/>
              <a:ea typeface="+mn-ea"/>
              <a:cs typeface="+mn-cs"/>
              <a:sym typeface="Helvetica Neue"/>
            </a:endParaRPr>
          </a:p>
          <a:p>
            <a:pPr marL="457200" indent="-457200" algn="l">
              <a:buSzPct val="100000"/>
              <a:buChar char="▪"/>
              <a:defRPr sz="2800">
                <a:latin typeface="Arial"/>
                <a:ea typeface="Arial"/>
                <a:cs typeface="Arial"/>
                <a:sym typeface="Arial"/>
              </a:defRPr>
            </a:pPr>
            <a:r>
              <a:t>Over 30% of Quora users haven’t responded to any question</a:t>
            </a:r>
          </a:p>
        </p:txBody>
      </p:sp>
      <p:grpSp>
        <p:nvGrpSpPr>
          <p:cNvPr id="162" name="Rectangle: Rounded Corners 3"/>
          <p:cNvGrpSpPr/>
          <p:nvPr/>
        </p:nvGrpSpPr>
        <p:grpSpPr>
          <a:xfrm>
            <a:off x="697665" y="2238024"/>
            <a:ext cx="10515601" cy="1013372"/>
            <a:chOff x="0" y="0"/>
            <a:chExt cx="10515600" cy="1013370"/>
          </a:xfrm>
        </p:grpSpPr>
        <p:sp>
          <p:nvSpPr>
            <p:cNvPr id="160" name="Rounded Rectangle"/>
            <p:cNvSpPr/>
            <p:nvPr/>
          </p:nvSpPr>
          <p:spPr>
            <a:xfrm>
              <a:off x="0" y="0"/>
              <a:ext cx="10515600" cy="1013371"/>
            </a:xfrm>
            <a:prstGeom prst="roundRect">
              <a:avLst>
                <a:gd name="adj" fmla="val 16667"/>
              </a:avLst>
            </a:prstGeom>
            <a:solidFill>
              <a:srgbClr val="11AD9B"/>
            </a:solidFill>
            <a:ln w="25400" cap="flat">
              <a:solidFill>
                <a:srgbClr val="535353"/>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61" name="Quora Statistics"/>
            <p:cNvSpPr txBox="1"/>
            <p:nvPr/>
          </p:nvSpPr>
          <p:spPr>
            <a:xfrm>
              <a:off x="62169" y="147526"/>
              <a:ext cx="10391262" cy="718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Quora Statistics</a:t>
              </a:r>
            </a:p>
          </p:txBody>
        </p:sp>
      </p:grpSp>
      <p:grpSp>
        <p:nvGrpSpPr>
          <p:cNvPr id="165" name="Rectangle: Rounded Corners 4"/>
          <p:cNvGrpSpPr/>
          <p:nvPr/>
        </p:nvGrpSpPr>
        <p:grpSpPr>
          <a:xfrm>
            <a:off x="12737273" y="2238023"/>
            <a:ext cx="10515601" cy="1013372"/>
            <a:chOff x="0" y="0"/>
            <a:chExt cx="10515600" cy="1013370"/>
          </a:xfrm>
        </p:grpSpPr>
        <p:sp>
          <p:nvSpPr>
            <p:cNvPr id="163" name="Rounded Rectangle"/>
            <p:cNvSpPr/>
            <p:nvPr/>
          </p:nvSpPr>
          <p:spPr>
            <a:xfrm>
              <a:off x="0" y="0"/>
              <a:ext cx="10515600" cy="1013371"/>
            </a:xfrm>
            <a:prstGeom prst="roundRect">
              <a:avLst>
                <a:gd name="adj" fmla="val 16667"/>
              </a:avLst>
            </a:prstGeom>
            <a:solidFill>
              <a:srgbClr val="0079BF"/>
            </a:solidFill>
            <a:ln w="25400" cap="flat">
              <a:solidFill>
                <a:srgbClr val="535353"/>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64" name="Question Statistics"/>
            <p:cNvSpPr txBox="1"/>
            <p:nvPr/>
          </p:nvSpPr>
          <p:spPr>
            <a:xfrm>
              <a:off x="62169" y="147526"/>
              <a:ext cx="10391262" cy="718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Question Statistics</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title"/>
          </p:nvPr>
        </p:nvSpPr>
        <p:spPr>
          <a:xfrm>
            <a:off x="1206500" y="494901"/>
            <a:ext cx="21971000" cy="1433164"/>
          </a:xfrm>
          <a:prstGeom prst="rect">
            <a:avLst/>
          </a:prstGeom>
        </p:spPr>
        <p:txBody>
          <a:bodyPr/>
          <a:lstStyle>
            <a:lvl1pPr>
              <a:defRPr spc="-200"/>
            </a:lvl1pPr>
          </a:lstStyle>
          <a:p>
            <a:pPr/>
            <a:r>
              <a:t>Benchmarks &amp; Approach</a:t>
            </a:r>
          </a:p>
        </p:txBody>
      </p:sp>
      <p:sp>
        <p:nvSpPr>
          <p:cNvPr id="168" name="Text Placeholder 2"/>
          <p:cNvSpPr txBox="1"/>
          <p:nvPr>
            <p:ph type="body" sz="quarter" idx="1"/>
          </p:nvPr>
        </p:nvSpPr>
        <p:spPr>
          <a:xfrm>
            <a:off x="5153891" y="4631507"/>
            <a:ext cx="18563938" cy="2116341"/>
          </a:xfrm>
          <a:prstGeom prst="rect">
            <a:avLst/>
          </a:prstGeom>
        </p:spPr>
        <p:txBody>
          <a:bodyPr anchor="ctr"/>
          <a:lstStyle/>
          <a:p>
            <a:pPr lvl="1">
              <a:spcBef>
                <a:spcPts val="1200"/>
              </a:spcBef>
              <a:defRPr b="1" sz="3600">
                <a:solidFill>
                  <a:srgbClr val="7030A0"/>
                </a:solidFill>
              </a:defRPr>
            </a:pPr>
            <a:r>
              <a:t>GLUE Benchmark</a:t>
            </a:r>
            <a:r>
              <a:rPr baseline="30000">
                <a:solidFill>
                  <a:srgbClr val="000000"/>
                </a:solidFill>
              </a:rPr>
              <a:t>1</a:t>
            </a:r>
            <a:r>
              <a:rPr b="0">
                <a:solidFill>
                  <a:srgbClr val="000000"/>
                </a:solidFill>
              </a:rPr>
              <a:t>: Accuracy </a:t>
            </a:r>
            <a:r>
              <a:rPr b="0">
                <a:solidFill>
                  <a:srgbClr val="000000"/>
                </a:solidFill>
                <a:latin typeface="Wingdings"/>
                <a:ea typeface="Wingdings"/>
                <a:cs typeface="Wingdings"/>
                <a:sym typeface="Wingdings"/>
              </a:rPr>
              <a:t> </a:t>
            </a:r>
            <a:r>
              <a:rPr b="0">
                <a:solidFill>
                  <a:srgbClr val="000000"/>
                </a:solidFill>
              </a:rPr>
              <a:t>86.5; F1Score </a:t>
            </a:r>
            <a:r>
              <a:rPr b="0">
                <a:solidFill>
                  <a:srgbClr val="000000"/>
                </a:solidFill>
                <a:latin typeface="Wingdings"/>
                <a:ea typeface="Wingdings"/>
                <a:cs typeface="Wingdings"/>
                <a:sym typeface="Wingdings"/>
              </a:rPr>
              <a:t> </a:t>
            </a:r>
            <a:r>
              <a:rPr b="0">
                <a:solidFill>
                  <a:srgbClr val="000000"/>
                </a:solidFill>
              </a:rPr>
              <a:t>66.1 with BiLSTM Model + Attn + ELMO</a:t>
            </a:r>
            <a:endParaRPr b="0">
              <a:solidFill>
                <a:srgbClr val="000000"/>
              </a:solidFill>
            </a:endParaRPr>
          </a:p>
          <a:p>
            <a:pPr lvl="1">
              <a:spcBef>
                <a:spcPts val="1200"/>
              </a:spcBef>
              <a:defRPr b="1" sz="3600">
                <a:solidFill>
                  <a:srgbClr val="0070C0"/>
                </a:solidFill>
              </a:defRPr>
            </a:pPr>
            <a:r>
              <a:t>Current Benchmark</a:t>
            </a:r>
            <a:r>
              <a:rPr b="0">
                <a:solidFill>
                  <a:srgbClr val="000000"/>
                </a:solidFill>
              </a:rPr>
              <a:t>: Accuracy </a:t>
            </a:r>
            <a:r>
              <a:rPr b="0">
                <a:solidFill>
                  <a:srgbClr val="000000"/>
                </a:solidFill>
                <a:latin typeface="Wingdings"/>
                <a:ea typeface="Wingdings"/>
                <a:cs typeface="Wingdings"/>
                <a:sym typeface="Wingdings"/>
              </a:rPr>
              <a:t> </a:t>
            </a:r>
            <a:r>
              <a:rPr b="0">
                <a:solidFill>
                  <a:srgbClr val="000000"/>
                </a:solidFill>
              </a:rPr>
              <a:t>92.3% with XLNet</a:t>
            </a:r>
          </a:p>
        </p:txBody>
      </p:sp>
      <p:sp>
        <p:nvSpPr>
          <p:cNvPr id="169" name="TextBox 3"/>
          <p:cNvSpPr txBox="1"/>
          <p:nvPr/>
        </p:nvSpPr>
        <p:spPr>
          <a:xfrm>
            <a:off x="2119745" y="12500193"/>
            <a:ext cx="19659601" cy="6275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Arial"/>
                <a:ea typeface="Arial"/>
                <a:cs typeface="Arial"/>
                <a:sym typeface="Arial"/>
              </a:defRPr>
            </a:pPr>
            <a:r>
              <a:rPr u="sng">
                <a:solidFill>
                  <a:srgbClr val="0000FF"/>
                </a:solidFill>
                <a:uFill>
                  <a:solidFill>
                    <a:srgbClr val="0000FF"/>
                  </a:solidFill>
                </a:uFill>
                <a:hlinkClick r:id="rId2" invalidUrl="" action="" tgtFrame="" tooltip="" history="1" highlightClick="0" endSnd="0"/>
              </a:rPr>
              <a:t> 1. pdf (openreview.net)</a:t>
            </a:r>
          </a:p>
          <a:p>
            <a:pPr algn="l">
              <a:defRPr sz="1800">
                <a:latin typeface="Arial"/>
                <a:ea typeface="Arial"/>
                <a:cs typeface="Arial"/>
                <a:sym typeface="Arial"/>
              </a:defRPr>
            </a:pPr>
            <a:r>
              <a:t>2. </a:t>
            </a:r>
            <a:r>
              <a:rPr b="1" i="1" u="sng">
                <a:solidFill>
                  <a:srgbClr val="0000FF"/>
                </a:solidFill>
                <a:uFill>
                  <a:solidFill>
                    <a:srgbClr val="0000FF"/>
                  </a:solidFill>
                </a:uFill>
                <a:hlinkClick r:id="rId3" invalidUrl="" action="" tgtFrame="" tooltip="" history="1" highlightClick="0" endSnd="0"/>
              </a:rPr>
              <a:t>Quora Question Pairs Benchmark (Question Answering) | Papers With Code</a:t>
            </a:r>
          </a:p>
        </p:txBody>
      </p:sp>
      <p:grpSp>
        <p:nvGrpSpPr>
          <p:cNvPr id="172" name="Rectangle: Rounded Corners 5"/>
          <p:cNvGrpSpPr/>
          <p:nvPr/>
        </p:nvGrpSpPr>
        <p:grpSpPr>
          <a:xfrm>
            <a:off x="1206500" y="1907012"/>
            <a:ext cx="21971000" cy="1725387"/>
            <a:chOff x="0" y="0"/>
            <a:chExt cx="21971000" cy="1725385"/>
          </a:xfrm>
        </p:grpSpPr>
        <p:sp>
          <p:nvSpPr>
            <p:cNvPr id="170" name="Rounded Rectangle"/>
            <p:cNvSpPr/>
            <p:nvPr/>
          </p:nvSpPr>
          <p:spPr>
            <a:xfrm>
              <a:off x="0" y="0"/>
              <a:ext cx="21971000" cy="1725386"/>
            </a:xfrm>
            <a:prstGeom prst="roundRect">
              <a:avLst>
                <a:gd name="adj" fmla="val 16667"/>
              </a:avLst>
            </a:prstGeom>
            <a:solidFill>
              <a:schemeClr val="accent1"/>
            </a:solidFill>
            <a:ln w="25400" cap="flat">
              <a:solidFill>
                <a:srgbClr val="535353"/>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71" name="Quora question pair problem has been extensively researched and is part of the GLUE benchmarks under similarity and paraphrase type of NLP tasks"/>
            <p:cNvSpPr txBox="1"/>
            <p:nvPr/>
          </p:nvSpPr>
          <p:spPr>
            <a:xfrm>
              <a:off x="96925" y="186033"/>
              <a:ext cx="21777150" cy="1353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Quora question pair problem has been extensively researched and is part of the GLUE benchmarks under similarity and paraphrase type of NLP tasks</a:t>
              </a:r>
            </a:p>
          </p:txBody>
        </p:sp>
      </p:grpSp>
      <p:sp>
        <p:nvSpPr>
          <p:cNvPr id="173" name="TextBox 7"/>
          <p:cNvSpPr txBox="1"/>
          <p:nvPr/>
        </p:nvSpPr>
        <p:spPr>
          <a:xfrm>
            <a:off x="5719156" y="7665877"/>
            <a:ext cx="17412624" cy="36854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571500" indent="-571500" algn="l">
              <a:spcBef>
                <a:spcPts val="1200"/>
              </a:spcBef>
              <a:buSzPct val="100000"/>
              <a:buChar char="❖"/>
              <a:defRPr b="1" sz="3600">
                <a:solidFill>
                  <a:srgbClr val="0070C0"/>
                </a:solidFill>
                <a:latin typeface="+mn-lt"/>
                <a:ea typeface="+mn-ea"/>
                <a:cs typeface="+mn-cs"/>
                <a:sym typeface="Helvetica Neue"/>
              </a:defRPr>
            </a:pPr>
            <a:r>
              <a:t>Classical ML models </a:t>
            </a:r>
            <a:r>
              <a:rPr b="0">
                <a:solidFill>
                  <a:srgbClr val="5E5E5E"/>
                </a:solidFill>
              </a:rPr>
              <a:t>such as Logistic regression, Support Vector Machines, Random Forest, XG Boost, LGBM, Voting Classifier and iteratively improving accuracy scores through feature engineering and data cleaning methods</a:t>
            </a:r>
          </a:p>
          <a:p>
            <a:pPr lvl="1" marL="571500" indent="-571500" algn="l">
              <a:spcBef>
                <a:spcPts val="1200"/>
              </a:spcBef>
              <a:buSzPct val="100000"/>
              <a:buChar char="❖"/>
              <a:defRPr sz="3600">
                <a:latin typeface="+mn-lt"/>
                <a:ea typeface="+mn-ea"/>
                <a:cs typeface="+mn-cs"/>
                <a:sym typeface="Helvetica Neue"/>
              </a:defRPr>
            </a:pPr>
            <a:r>
              <a:t>Applying </a:t>
            </a:r>
            <a:r>
              <a:rPr b="1">
                <a:solidFill>
                  <a:srgbClr val="0070C0"/>
                </a:solidFill>
              </a:rPr>
              <a:t>deep neural networks </a:t>
            </a:r>
            <a:r>
              <a:t>such as C-BOW, sentence BERT</a:t>
            </a:r>
          </a:p>
          <a:p>
            <a:pPr lvl="1" marL="571500" indent="-571500" algn="l">
              <a:spcBef>
                <a:spcPts val="1200"/>
              </a:spcBef>
              <a:buSzPct val="100000"/>
              <a:buChar char="❖"/>
              <a:defRPr sz="3600">
                <a:latin typeface="+mn-lt"/>
                <a:ea typeface="+mn-ea"/>
                <a:cs typeface="+mn-cs"/>
                <a:sym typeface="Helvetica Neue"/>
              </a:defRPr>
            </a:pPr>
            <a:r>
              <a:t>Deep dive on edge cases, identify areas for further improving the accuracy of the models</a:t>
            </a:r>
          </a:p>
        </p:txBody>
      </p:sp>
      <p:grpSp>
        <p:nvGrpSpPr>
          <p:cNvPr id="176" name="Rectangle: Rounded Corners 10"/>
          <p:cNvGrpSpPr/>
          <p:nvPr/>
        </p:nvGrpSpPr>
        <p:grpSpPr>
          <a:xfrm>
            <a:off x="1206500" y="5188987"/>
            <a:ext cx="3885046" cy="1001380"/>
            <a:chOff x="0" y="0"/>
            <a:chExt cx="3885045" cy="1001378"/>
          </a:xfrm>
        </p:grpSpPr>
        <p:sp>
          <p:nvSpPr>
            <p:cNvPr id="174" name="Rounded Rectangle"/>
            <p:cNvSpPr/>
            <p:nvPr/>
          </p:nvSpPr>
          <p:spPr>
            <a:xfrm>
              <a:off x="0" y="0"/>
              <a:ext cx="3885046" cy="1001379"/>
            </a:xfrm>
            <a:prstGeom prst="roundRect">
              <a:avLst>
                <a:gd name="adj" fmla="val 16667"/>
              </a:avLst>
            </a:prstGeom>
            <a:solidFill>
              <a:srgbClr val="11AD9B"/>
            </a:solidFill>
            <a:ln w="25400" cap="flat">
              <a:solidFill>
                <a:srgbClr val="535353"/>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75" name="Benchmarks"/>
            <p:cNvSpPr txBox="1"/>
            <p:nvPr/>
          </p:nvSpPr>
          <p:spPr>
            <a:xfrm>
              <a:off x="61583" y="141530"/>
              <a:ext cx="3761879" cy="718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Benchmarks</a:t>
              </a:r>
            </a:p>
          </p:txBody>
        </p:sp>
      </p:grpSp>
      <p:grpSp>
        <p:nvGrpSpPr>
          <p:cNvPr id="179" name="Rectangle: Rounded Corners 11"/>
          <p:cNvGrpSpPr/>
          <p:nvPr/>
        </p:nvGrpSpPr>
        <p:grpSpPr>
          <a:xfrm>
            <a:off x="1206500" y="9116063"/>
            <a:ext cx="3885046" cy="1001380"/>
            <a:chOff x="0" y="0"/>
            <a:chExt cx="3885045" cy="1001378"/>
          </a:xfrm>
        </p:grpSpPr>
        <p:sp>
          <p:nvSpPr>
            <p:cNvPr id="177" name="Rounded Rectangle"/>
            <p:cNvSpPr/>
            <p:nvPr/>
          </p:nvSpPr>
          <p:spPr>
            <a:xfrm>
              <a:off x="0" y="0"/>
              <a:ext cx="3885046" cy="1001379"/>
            </a:xfrm>
            <a:prstGeom prst="roundRect">
              <a:avLst>
                <a:gd name="adj" fmla="val 16667"/>
              </a:avLst>
            </a:prstGeom>
            <a:solidFill>
              <a:srgbClr val="FFC000"/>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78" name="Approach:"/>
            <p:cNvSpPr txBox="1"/>
            <p:nvPr/>
          </p:nvSpPr>
          <p:spPr>
            <a:xfrm>
              <a:off x="61583" y="141530"/>
              <a:ext cx="3761879" cy="718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Approach:</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xfrm>
            <a:off x="1200250" y="767275"/>
            <a:ext cx="21971001" cy="1197713"/>
          </a:xfrm>
          <a:prstGeom prst="rect">
            <a:avLst/>
          </a:prstGeom>
        </p:spPr>
        <p:txBody>
          <a:bodyPr/>
          <a:lstStyle>
            <a:lvl1pPr>
              <a:defRPr spc="-200"/>
            </a:lvl1pPr>
          </a:lstStyle>
          <a:p>
            <a:pPr/>
            <a:r>
              <a:t>Feature Engineering</a:t>
            </a:r>
          </a:p>
        </p:txBody>
      </p:sp>
      <p:grpSp>
        <p:nvGrpSpPr>
          <p:cNvPr id="184" name="Rectangle: Rounded Corners 3"/>
          <p:cNvGrpSpPr/>
          <p:nvPr/>
        </p:nvGrpSpPr>
        <p:grpSpPr>
          <a:xfrm>
            <a:off x="1200250" y="2372273"/>
            <a:ext cx="6461992" cy="914401"/>
            <a:chOff x="0" y="0"/>
            <a:chExt cx="6461990" cy="914400"/>
          </a:xfrm>
        </p:grpSpPr>
        <p:sp>
          <p:nvSpPr>
            <p:cNvPr id="182" name="Rounded Rectangle"/>
            <p:cNvSpPr/>
            <p:nvPr/>
          </p:nvSpPr>
          <p:spPr>
            <a:xfrm>
              <a:off x="0" y="0"/>
              <a:ext cx="6461991" cy="914400"/>
            </a:xfrm>
            <a:prstGeom prst="roundRect">
              <a:avLst>
                <a:gd name="adj" fmla="val 16667"/>
              </a:avLst>
            </a:prstGeom>
            <a:solidFill>
              <a:srgbClr val="66C7FF"/>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83" name="Base Features"/>
            <p:cNvSpPr txBox="1"/>
            <p:nvPr/>
          </p:nvSpPr>
          <p:spPr>
            <a:xfrm>
              <a:off x="57336" y="98040"/>
              <a:ext cx="6347319"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Base Features</a:t>
              </a:r>
            </a:p>
          </p:txBody>
        </p:sp>
      </p:grpSp>
      <p:grpSp>
        <p:nvGrpSpPr>
          <p:cNvPr id="187" name="Rectangle: Rounded Corners 4"/>
          <p:cNvGrpSpPr/>
          <p:nvPr/>
        </p:nvGrpSpPr>
        <p:grpSpPr>
          <a:xfrm>
            <a:off x="9499124" y="2372273"/>
            <a:ext cx="6461991" cy="914401"/>
            <a:chOff x="0" y="0"/>
            <a:chExt cx="6461990" cy="914400"/>
          </a:xfrm>
        </p:grpSpPr>
        <p:sp>
          <p:nvSpPr>
            <p:cNvPr id="185" name="Rounded Rectangle"/>
            <p:cNvSpPr/>
            <p:nvPr/>
          </p:nvSpPr>
          <p:spPr>
            <a:xfrm>
              <a:off x="0" y="0"/>
              <a:ext cx="6461991" cy="914400"/>
            </a:xfrm>
            <a:prstGeom prst="roundRect">
              <a:avLst>
                <a:gd name="adj" fmla="val 16667"/>
              </a:avLst>
            </a:prstGeom>
            <a:solidFill>
              <a:srgbClr val="A0E886"/>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86" name="Derived Features"/>
            <p:cNvSpPr txBox="1"/>
            <p:nvPr/>
          </p:nvSpPr>
          <p:spPr>
            <a:xfrm>
              <a:off x="57336" y="98040"/>
              <a:ext cx="6347319"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Derived Features</a:t>
              </a:r>
            </a:p>
          </p:txBody>
        </p:sp>
      </p:grpSp>
      <p:grpSp>
        <p:nvGrpSpPr>
          <p:cNvPr id="190" name="Rectangle: Rounded Corners 5"/>
          <p:cNvGrpSpPr/>
          <p:nvPr/>
        </p:nvGrpSpPr>
        <p:grpSpPr>
          <a:xfrm>
            <a:off x="17049850" y="2372273"/>
            <a:ext cx="6461992" cy="914401"/>
            <a:chOff x="0" y="0"/>
            <a:chExt cx="6461990" cy="914400"/>
          </a:xfrm>
        </p:grpSpPr>
        <p:sp>
          <p:nvSpPr>
            <p:cNvPr id="188" name="Rounded Rectangle"/>
            <p:cNvSpPr/>
            <p:nvPr/>
          </p:nvSpPr>
          <p:spPr>
            <a:xfrm>
              <a:off x="0" y="0"/>
              <a:ext cx="6461991" cy="914400"/>
            </a:xfrm>
            <a:prstGeom prst="roundRect">
              <a:avLst>
                <a:gd name="adj" fmla="val 16667"/>
              </a:avLst>
            </a:prstGeom>
            <a:solidFill>
              <a:srgbClr val="FF8EC7"/>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89" name="Embeddings &amp; Distances"/>
            <p:cNvSpPr txBox="1"/>
            <p:nvPr/>
          </p:nvSpPr>
          <p:spPr>
            <a:xfrm>
              <a:off x="57336" y="98040"/>
              <a:ext cx="6347319"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Embeddings &amp; Distances</a:t>
              </a:r>
            </a:p>
          </p:txBody>
        </p:sp>
      </p:grpSp>
      <p:sp>
        <p:nvSpPr>
          <p:cNvPr id="191" name="TextBox 7"/>
          <p:cNvSpPr txBox="1"/>
          <p:nvPr/>
        </p:nvSpPr>
        <p:spPr>
          <a:xfrm>
            <a:off x="1245970" y="3693958"/>
            <a:ext cx="6667747" cy="35852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l">
              <a:spcBef>
                <a:spcPts val="1200"/>
              </a:spcBef>
              <a:buSzPct val="100000"/>
              <a:buFont typeface="Arial"/>
              <a:buChar char="•"/>
              <a:defRPr sz="3200">
                <a:latin typeface="+mn-lt"/>
                <a:ea typeface="+mn-ea"/>
                <a:cs typeface="+mn-cs"/>
                <a:sym typeface="Helvetica Neue"/>
              </a:defRPr>
            </a:pPr>
            <a:r>
              <a:t>Length of question 1</a:t>
            </a:r>
          </a:p>
          <a:p>
            <a:pPr marL="342900" indent="-342900" algn="l">
              <a:spcBef>
                <a:spcPts val="1200"/>
              </a:spcBef>
              <a:buSzPct val="100000"/>
              <a:buFont typeface="Arial"/>
              <a:buChar char="•"/>
              <a:defRPr sz="3200">
                <a:latin typeface="+mn-lt"/>
                <a:ea typeface="+mn-ea"/>
                <a:cs typeface="+mn-cs"/>
                <a:sym typeface="Helvetica Neue"/>
              </a:defRPr>
            </a:pPr>
            <a:r>
              <a:t>Length of question 2</a:t>
            </a:r>
          </a:p>
          <a:p>
            <a:pPr marL="342900" indent="-342900" algn="l">
              <a:spcBef>
                <a:spcPts val="1200"/>
              </a:spcBef>
              <a:buSzPct val="100000"/>
              <a:buFont typeface="Arial"/>
              <a:buChar char="•"/>
              <a:defRPr sz="3200">
                <a:latin typeface="+mn-lt"/>
                <a:ea typeface="+mn-ea"/>
                <a:cs typeface="+mn-cs"/>
                <a:sym typeface="Helvetica Neue"/>
              </a:defRPr>
            </a:pPr>
            <a:r>
              <a:t>Same question type (what, why, when, where, how) </a:t>
            </a:r>
          </a:p>
          <a:p>
            <a:pPr marL="342900" indent="-342900" algn="l">
              <a:spcBef>
                <a:spcPts val="1200"/>
              </a:spcBef>
              <a:buSzPct val="100000"/>
              <a:buFont typeface="Arial"/>
              <a:buChar char="•"/>
              <a:defRPr sz="3200">
                <a:latin typeface="+mn-lt"/>
                <a:ea typeface="+mn-ea"/>
                <a:cs typeface="+mn-cs"/>
                <a:sym typeface="Helvetica Neue"/>
              </a:defRPr>
            </a:pPr>
            <a:r>
              <a:t>% Common words</a:t>
            </a:r>
          </a:p>
          <a:p>
            <a:pPr lvl="6" marL="342900" indent="-342900" algn="l">
              <a:spcBef>
                <a:spcPts val="1200"/>
              </a:spcBef>
              <a:buSzPct val="100000"/>
              <a:buFont typeface="Arial"/>
              <a:buChar char="•"/>
              <a:defRPr sz="3200">
                <a:latin typeface="+mn-lt"/>
                <a:ea typeface="+mn-ea"/>
                <a:cs typeface="+mn-cs"/>
                <a:sym typeface="Helvetica Neue"/>
              </a:defRPr>
            </a:pPr>
            <a:r>
              <a:t>POS features:</a:t>
            </a:r>
          </a:p>
        </p:txBody>
      </p:sp>
      <p:sp>
        <p:nvSpPr>
          <p:cNvPr id="192" name="TextBox 9"/>
          <p:cNvSpPr txBox="1"/>
          <p:nvPr/>
        </p:nvSpPr>
        <p:spPr>
          <a:xfrm>
            <a:off x="2477242" y="7577725"/>
            <a:ext cx="4205201" cy="3940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6" marL="342900" indent="-342900" algn="l">
              <a:buSzPct val="100000"/>
              <a:buFont typeface="Arial"/>
              <a:buChar char="•"/>
              <a:defRPr sz="3200">
                <a:latin typeface="+mn-lt"/>
                <a:ea typeface="+mn-ea"/>
                <a:cs typeface="+mn-cs"/>
                <a:sym typeface="Helvetica Neue"/>
              </a:defRPr>
            </a:pPr>
            <a:r>
              <a:t>'q1_verb_count' </a:t>
            </a:r>
          </a:p>
          <a:p>
            <a:pPr lvl="6" marL="342900" indent="-342900" algn="l">
              <a:buSzPct val="100000"/>
              <a:buFont typeface="Arial"/>
              <a:buChar char="•"/>
              <a:defRPr sz="3200">
                <a:latin typeface="+mn-lt"/>
                <a:ea typeface="+mn-ea"/>
                <a:cs typeface="+mn-cs"/>
                <a:sym typeface="Helvetica Neue"/>
              </a:defRPr>
            </a:pPr>
            <a:r>
              <a:t>'q2_verb_count' </a:t>
            </a:r>
          </a:p>
          <a:p>
            <a:pPr lvl="6" marL="342900" indent="-342900" algn="l">
              <a:buSzPct val="100000"/>
              <a:buFont typeface="Arial"/>
              <a:buChar char="•"/>
              <a:defRPr sz="3200">
                <a:latin typeface="+mn-lt"/>
                <a:ea typeface="+mn-ea"/>
                <a:cs typeface="+mn-cs"/>
                <a:sym typeface="Helvetica Neue"/>
              </a:defRPr>
            </a:pPr>
            <a:r>
              <a:t>'q1_noun_count'</a:t>
            </a:r>
          </a:p>
          <a:p>
            <a:pPr lvl="6" marL="342900" indent="-342900" algn="l">
              <a:buSzPct val="100000"/>
              <a:buFont typeface="Arial"/>
              <a:buChar char="•"/>
              <a:defRPr sz="3200">
                <a:latin typeface="+mn-lt"/>
                <a:ea typeface="+mn-ea"/>
                <a:cs typeface="+mn-cs"/>
                <a:sym typeface="Helvetica Neue"/>
              </a:defRPr>
            </a:pPr>
            <a:r>
              <a:t>'q2_noun_count'</a:t>
            </a:r>
          </a:p>
          <a:p>
            <a:pPr lvl="6" marL="342900" indent="-342900" algn="l">
              <a:buSzPct val="100000"/>
              <a:buFont typeface="Arial"/>
              <a:buChar char="•"/>
              <a:defRPr sz="3200">
                <a:latin typeface="+mn-lt"/>
                <a:ea typeface="+mn-ea"/>
                <a:cs typeface="+mn-cs"/>
                <a:sym typeface="Helvetica Neue"/>
              </a:defRPr>
            </a:pPr>
            <a:r>
              <a:t>'q1_adj_count' </a:t>
            </a:r>
          </a:p>
          <a:p>
            <a:pPr lvl="6" marL="342900" indent="-342900" algn="l">
              <a:buSzPct val="100000"/>
              <a:buFont typeface="Arial"/>
              <a:buChar char="•"/>
              <a:defRPr sz="3200">
                <a:latin typeface="+mn-lt"/>
                <a:ea typeface="+mn-ea"/>
                <a:cs typeface="+mn-cs"/>
                <a:sym typeface="Helvetica Neue"/>
              </a:defRPr>
            </a:pPr>
            <a:r>
              <a:t>'q2_adj_count' </a:t>
            </a:r>
          </a:p>
          <a:p>
            <a:pPr lvl="6" marL="342900" indent="-342900" algn="l">
              <a:buSzPct val="100000"/>
              <a:buFont typeface="Arial"/>
              <a:buChar char="•"/>
              <a:defRPr sz="3200">
                <a:latin typeface="+mn-lt"/>
                <a:ea typeface="+mn-ea"/>
                <a:cs typeface="+mn-cs"/>
                <a:sym typeface="Helvetica Neue"/>
              </a:defRPr>
            </a:pPr>
            <a:r>
              <a:t>'q1_adv_count' </a:t>
            </a:r>
          </a:p>
          <a:p>
            <a:pPr lvl="6" marL="342900" indent="-342900" algn="l">
              <a:buSzPct val="100000"/>
              <a:buFont typeface="Arial"/>
              <a:buChar char="•"/>
              <a:defRPr sz="3200">
                <a:latin typeface="+mn-lt"/>
                <a:ea typeface="+mn-ea"/>
                <a:cs typeface="+mn-cs"/>
                <a:sym typeface="Helvetica Neue"/>
              </a:defRPr>
            </a:pPr>
            <a:r>
              <a:t>'q2_adv_count'</a:t>
            </a:r>
          </a:p>
        </p:txBody>
      </p:sp>
      <p:sp>
        <p:nvSpPr>
          <p:cNvPr id="193" name="TextBox 10"/>
          <p:cNvSpPr txBox="1"/>
          <p:nvPr/>
        </p:nvSpPr>
        <p:spPr>
          <a:xfrm>
            <a:off x="9544843" y="3811011"/>
            <a:ext cx="6370553" cy="8055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l">
              <a:spcBef>
                <a:spcPts val="1200"/>
              </a:spcBef>
              <a:buSzPct val="100000"/>
              <a:buFont typeface="Arial"/>
              <a:buChar char="•"/>
              <a:defRPr sz="3200">
                <a:latin typeface="+mn-lt"/>
                <a:ea typeface="+mn-ea"/>
                <a:cs typeface="+mn-cs"/>
                <a:sym typeface="Helvetica Neue"/>
              </a:defRPr>
            </a:pPr>
            <a:r>
              <a:t>Fuzz Ratio</a:t>
            </a:r>
          </a:p>
          <a:p>
            <a:pPr marL="342900" indent="-342900" algn="l">
              <a:spcBef>
                <a:spcPts val="1200"/>
              </a:spcBef>
              <a:buSzPct val="100000"/>
              <a:buFont typeface="Arial"/>
              <a:buChar char="•"/>
              <a:defRPr sz="3200">
                <a:latin typeface="+mn-lt"/>
                <a:ea typeface="+mn-ea"/>
                <a:cs typeface="+mn-cs"/>
                <a:sym typeface="Helvetica Neue"/>
              </a:defRPr>
            </a:pPr>
            <a:r>
              <a:t>Fuzz Partial Ratio</a:t>
            </a:r>
          </a:p>
          <a:p>
            <a:pPr marL="342900" indent="-342900" algn="l">
              <a:spcBef>
                <a:spcPts val="1200"/>
              </a:spcBef>
              <a:buSzPct val="100000"/>
              <a:buFont typeface="Arial"/>
              <a:buChar char="•"/>
              <a:defRPr sz="3200">
                <a:latin typeface="+mn-lt"/>
                <a:ea typeface="+mn-ea"/>
                <a:cs typeface="+mn-cs"/>
                <a:sym typeface="Helvetica Neue"/>
              </a:defRPr>
            </a:pPr>
            <a:r>
              <a:t>Token Set Ratio</a:t>
            </a:r>
          </a:p>
          <a:p>
            <a:pPr marL="342900" indent="-342900" algn="l">
              <a:spcBef>
                <a:spcPts val="1200"/>
              </a:spcBef>
              <a:buSzPct val="100000"/>
              <a:buFont typeface="Arial"/>
              <a:buChar char="•"/>
              <a:defRPr sz="3200">
                <a:latin typeface="+mn-lt"/>
                <a:ea typeface="+mn-ea"/>
                <a:cs typeface="+mn-cs"/>
                <a:sym typeface="Helvetica Neue"/>
              </a:defRPr>
            </a:pPr>
            <a:r>
              <a:t>Average Fuzz Score</a:t>
            </a:r>
          </a:p>
          <a:p>
            <a:pPr marL="342900" indent="-342900" algn="l">
              <a:spcBef>
                <a:spcPts val="1200"/>
              </a:spcBef>
              <a:buSzPct val="100000"/>
              <a:buFont typeface="Arial"/>
              <a:buChar char="•"/>
              <a:defRPr sz="3200">
                <a:latin typeface="+mn-lt"/>
                <a:ea typeface="+mn-ea"/>
                <a:cs typeface="+mn-cs"/>
                <a:sym typeface="Helvetica Neue"/>
              </a:defRPr>
            </a:pPr>
            <a:r>
              <a:t>Ratio of common word count with word count (min/ max)</a:t>
            </a:r>
          </a:p>
          <a:p>
            <a:pPr marL="342900" indent="-342900" algn="l">
              <a:spcBef>
                <a:spcPts val="1200"/>
              </a:spcBef>
              <a:buSzPct val="100000"/>
              <a:buFont typeface="Arial"/>
              <a:buChar char="•"/>
              <a:defRPr sz="3200">
                <a:latin typeface="+mn-lt"/>
                <a:ea typeface="+mn-ea"/>
                <a:cs typeface="+mn-cs"/>
                <a:sym typeface="Helvetica Neue"/>
              </a:defRPr>
            </a:pPr>
            <a:r>
              <a:t>Ratio of common non-stop words to word count (min/ max)</a:t>
            </a:r>
          </a:p>
          <a:p>
            <a:pPr marL="342900" indent="-342900" algn="l">
              <a:spcBef>
                <a:spcPts val="1200"/>
              </a:spcBef>
              <a:buSzPct val="100000"/>
              <a:buFont typeface="Arial"/>
              <a:buChar char="•"/>
              <a:defRPr sz="3200">
                <a:latin typeface="+mn-lt"/>
                <a:ea typeface="+mn-ea"/>
                <a:cs typeface="+mn-cs"/>
                <a:sym typeface="Helvetica Neue"/>
              </a:defRPr>
            </a:pPr>
            <a:r>
              <a:t>Absolute length difference of question pair</a:t>
            </a:r>
          </a:p>
          <a:p>
            <a:pPr marL="342900" indent="-342900" algn="l">
              <a:spcBef>
                <a:spcPts val="1200"/>
              </a:spcBef>
              <a:buSzPct val="100000"/>
              <a:buFont typeface="Arial"/>
              <a:buChar char="•"/>
              <a:defRPr sz="3200">
                <a:latin typeface="+mn-lt"/>
                <a:ea typeface="+mn-ea"/>
                <a:cs typeface="+mn-cs"/>
                <a:sym typeface="Helvetica Neue"/>
              </a:defRPr>
            </a:pPr>
            <a:r>
              <a:t>Average lengths of the question pair</a:t>
            </a:r>
          </a:p>
          <a:p>
            <a:pPr marL="342900" indent="-342900" algn="l">
              <a:spcBef>
                <a:spcPts val="1200"/>
              </a:spcBef>
              <a:buSzPct val="100000"/>
              <a:buFont typeface="Arial"/>
              <a:buChar char="•"/>
              <a:defRPr sz="3200">
                <a:latin typeface="+mn-lt"/>
                <a:ea typeface="+mn-ea"/>
                <a:cs typeface="+mn-cs"/>
                <a:sym typeface="Helvetica Neue"/>
              </a:defRPr>
            </a:pPr>
          </a:p>
        </p:txBody>
      </p:sp>
      <p:sp>
        <p:nvSpPr>
          <p:cNvPr id="194" name="TextBox 11"/>
          <p:cNvSpPr txBox="1"/>
          <p:nvPr/>
        </p:nvSpPr>
        <p:spPr>
          <a:xfrm>
            <a:off x="17095570" y="3693958"/>
            <a:ext cx="6370552" cy="5972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l">
              <a:spcBef>
                <a:spcPts val="1200"/>
              </a:spcBef>
              <a:buSzPct val="100000"/>
              <a:buFont typeface="Arial"/>
              <a:buChar char="•"/>
              <a:defRPr sz="3200">
                <a:latin typeface="+mn-lt"/>
                <a:ea typeface="+mn-ea"/>
                <a:cs typeface="+mn-cs"/>
                <a:sym typeface="Helvetica Neue"/>
              </a:defRPr>
            </a:pPr>
            <a:r>
              <a:t>TFIDF based Weighting</a:t>
            </a:r>
          </a:p>
          <a:p>
            <a:pPr marL="342900" indent="-342900" algn="l">
              <a:spcBef>
                <a:spcPts val="1200"/>
              </a:spcBef>
              <a:buSzPct val="100000"/>
              <a:buFont typeface="Arial"/>
              <a:buChar char="•"/>
              <a:defRPr sz="3200">
                <a:latin typeface="+mn-lt"/>
                <a:ea typeface="+mn-ea"/>
                <a:cs typeface="+mn-cs"/>
                <a:sym typeface="Helvetica Neue"/>
              </a:defRPr>
            </a:pPr>
            <a:r>
              <a:t>Mean weights with GLOVE 100 Embeddings</a:t>
            </a:r>
          </a:p>
          <a:p>
            <a:pPr marL="342900" indent="-342900" algn="l">
              <a:spcBef>
                <a:spcPts val="1200"/>
              </a:spcBef>
              <a:buSzPct val="100000"/>
              <a:buFont typeface="Arial"/>
              <a:buChar char="•"/>
              <a:defRPr sz="3200">
                <a:latin typeface="+mn-lt"/>
                <a:ea typeface="+mn-ea"/>
                <a:cs typeface="+mn-cs"/>
                <a:sym typeface="Helvetica Neue"/>
              </a:defRPr>
            </a:pPr>
            <a:r>
              <a:t>Distances between two vectors</a:t>
            </a:r>
          </a:p>
          <a:p>
            <a:pPr lvl="4" marL="342900" indent="-342900" algn="l">
              <a:spcBef>
                <a:spcPts val="1200"/>
              </a:spcBef>
              <a:buSzPct val="100000"/>
              <a:buFont typeface="Arial"/>
              <a:buChar char="•"/>
              <a:defRPr sz="3200">
                <a:latin typeface="+mn-lt"/>
                <a:ea typeface="+mn-ea"/>
                <a:cs typeface="+mn-cs"/>
                <a:sym typeface="Helvetica Neue"/>
              </a:defRPr>
            </a:pPr>
            <a:r>
              <a:t>Cityblock distance</a:t>
            </a:r>
          </a:p>
          <a:p>
            <a:pPr lvl="4" marL="342900" indent="-342900" algn="l">
              <a:spcBef>
                <a:spcPts val="1200"/>
              </a:spcBef>
              <a:buSzPct val="100000"/>
              <a:buFont typeface="Arial"/>
              <a:buChar char="•"/>
              <a:defRPr sz="3200">
                <a:latin typeface="+mn-lt"/>
                <a:ea typeface="+mn-ea"/>
                <a:cs typeface="+mn-cs"/>
                <a:sym typeface="Helvetica Neue"/>
              </a:defRPr>
            </a:pPr>
            <a:r>
              <a:t>Canberra distance</a:t>
            </a:r>
          </a:p>
          <a:p>
            <a:pPr lvl="4" marL="342900" indent="-342900" algn="l">
              <a:spcBef>
                <a:spcPts val="1200"/>
              </a:spcBef>
              <a:buSzPct val="100000"/>
              <a:buFont typeface="Arial"/>
              <a:buChar char="•"/>
              <a:defRPr sz="3200">
                <a:latin typeface="+mn-lt"/>
                <a:ea typeface="+mn-ea"/>
                <a:cs typeface="+mn-cs"/>
                <a:sym typeface="Helvetica Neue"/>
              </a:defRPr>
            </a:pPr>
            <a:r>
              <a:t>Cosine distance</a:t>
            </a:r>
          </a:p>
          <a:p>
            <a:pPr lvl="4" marL="342900" indent="-342900" algn="l">
              <a:spcBef>
                <a:spcPts val="1200"/>
              </a:spcBef>
              <a:buSzPct val="100000"/>
              <a:buFont typeface="Arial"/>
              <a:buChar char="•"/>
              <a:defRPr sz="3200">
                <a:latin typeface="+mn-lt"/>
                <a:ea typeface="+mn-ea"/>
                <a:cs typeface="+mn-cs"/>
                <a:sym typeface="Helvetica Neue"/>
              </a:defRPr>
            </a:pPr>
            <a:r>
              <a:t>Euclidean distance</a:t>
            </a:r>
          </a:p>
          <a:p>
            <a:pPr lvl="4" marL="342900" indent="-342900" algn="l">
              <a:spcBef>
                <a:spcPts val="1200"/>
              </a:spcBef>
              <a:buSzPct val="100000"/>
              <a:buFont typeface="Arial"/>
              <a:buChar char="•"/>
              <a:defRPr sz="3200">
                <a:latin typeface="+mn-lt"/>
                <a:ea typeface="+mn-ea"/>
                <a:cs typeface="+mn-cs"/>
                <a:sym typeface="Helvetica Neue"/>
              </a:defRPr>
            </a:pPr>
            <a:r>
              <a:t>Sequence Ratio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xfrm>
            <a:off x="1200250" y="767275"/>
            <a:ext cx="21971001" cy="1197713"/>
          </a:xfrm>
          <a:prstGeom prst="rect">
            <a:avLst/>
          </a:prstGeom>
        </p:spPr>
        <p:txBody>
          <a:bodyPr/>
          <a:lstStyle>
            <a:lvl1pPr>
              <a:defRPr spc="-200"/>
            </a:lvl1pPr>
          </a:lstStyle>
          <a:p>
            <a:pPr/>
            <a:r>
              <a:t>Exploratory Data Analysis</a:t>
            </a:r>
          </a:p>
        </p:txBody>
      </p:sp>
      <p:grpSp>
        <p:nvGrpSpPr>
          <p:cNvPr id="199" name="Rectangle: Rounded Corners 5"/>
          <p:cNvGrpSpPr/>
          <p:nvPr/>
        </p:nvGrpSpPr>
        <p:grpSpPr>
          <a:xfrm>
            <a:off x="1200250" y="2372273"/>
            <a:ext cx="6461992" cy="914401"/>
            <a:chOff x="0" y="0"/>
            <a:chExt cx="6461990" cy="914400"/>
          </a:xfrm>
        </p:grpSpPr>
        <p:sp>
          <p:nvSpPr>
            <p:cNvPr id="197" name="Rounded Rectangle"/>
            <p:cNvSpPr/>
            <p:nvPr/>
          </p:nvSpPr>
          <p:spPr>
            <a:xfrm>
              <a:off x="0" y="0"/>
              <a:ext cx="6461991" cy="914400"/>
            </a:xfrm>
            <a:prstGeom prst="roundRect">
              <a:avLst>
                <a:gd name="adj" fmla="val 16667"/>
              </a:avLst>
            </a:prstGeom>
            <a:solidFill>
              <a:srgbClr val="66C7FF"/>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198" name="Data Distribution"/>
            <p:cNvSpPr txBox="1"/>
            <p:nvPr/>
          </p:nvSpPr>
          <p:spPr>
            <a:xfrm>
              <a:off x="57336" y="98040"/>
              <a:ext cx="6347319"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Data Distribution</a:t>
              </a:r>
            </a:p>
          </p:txBody>
        </p:sp>
      </p:grpSp>
      <p:grpSp>
        <p:nvGrpSpPr>
          <p:cNvPr id="202" name="Rectangle: Rounded Corners 6"/>
          <p:cNvGrpSpPr/>
          <p:nvPr/>
        </p:nvGrpSpPr>
        <p:grpSpPr>
          <a:xfrm>
            <a:off x="9499124" y="2372273"/>
            <a:ext cx="6461991" cy="914401"/>
            <a:chOff x="0" y="0"/>
            <a:chExt cx="6461990" cy="914400"/>
          </a:xfrm>
        </p:grpSpPr>
        <p:sp>
          <p:nvSpPr>
            <p:cNvPr id="200" name="Rounded Rectangle"/>
            <p:cNvSpPr/>
            <p:nvPr/>
          </p:nvSpPr>
          <p:spPr>
            <a:xfrm>
              <a:off x="0" y="0"/>
              <a:ext cx="6461991" cy="914400"/>
            </a:xfrm>
            <a:prstGeom prst="roundRect">
              <a:avLst>
                <a:gd name="adj" fmla="val 16667"/>
              </a:avLst>
            </a:prstGeom>
            <a:solidFill>
              <a:srgbClr val="A0E886"/>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201" name="Repetition of Questions"/>
            <p:cNvSpPr txBox="1"/>
            <p:nvPr/>
          </p:nvSpPr>
          <p:spPr>
            <a:xfrm>
              <a:off x="57336" y="98040"/>
              <a:ext cx="6347319"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Repetition of Questions</a:t>
              </a:r>
            </a:p>
          </p:txBody>
        </p:sp>
      </p:grpSp>
      <p:grpSp>
        <p:nvGrpSpPr>
          <p:cNvPr id="205" name="Rectangle: Rounded Corners 7"/>
          <p:cNvGrpSpPr/>
          <p:nvPr/>
        </p:nvGrpSpPr>
        <p:grpSpPr>
          <a:xfrm>
            <a:off x="17049850" y="2372273"/>
            <a:ext cx="6461992" cy="914401"/>
            <a:chOff x="0" y="0"/>
            <a:chExt cx="6461990" cy="914400"/>
          </a:xfrm>
        </p:grpSpPr>
        <p:sp>
          <p:nvSpPr>
            <p:cNvPr id="203" name="Rounded Rectangle"/>
            <p:cNvSpPr/>
            <p:nvPr/>
          </p:nvSpPr>
          <p:spPr>
            <a:xfrm>
              <a:off x="0" y="0"/>
              <a:ext cx="6461991" cy="914400"/>
            </a:xfrm>
            <a:prstGeom prst="roundRect">
              <a:avLst>
                <a:gd name="adj" fmla="val 16667"/>
              </a:avLst>
            </a:prstGeom>
            <a:solidFill>
              <a:srgbClr val="FF8EC7"/>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204" name="Temporal Nature"/>
            <p:cNvSpPr txBox="1"/>
            <p:nvPr/>
          </p:nvSpPr>
          <p:spPr>
            <a:xfrm>
              <a:off x="57336" y="98040"/>
              <a:ext cx="6347319"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Temporal Nature</a:t>
              </a:r>
            </a:p>
          </p:txBody>
        </p:sp>
      </p:grpSp>
      <p:sp>
        <p:nvSpPr>
          <p:cNvPr id="206" name="TextBox 8"/>
          <p:cNvSpPr txBox="1"/>
          <p:nvPr/>
        </p:nvSpPr>
        <p:spPr>
          <a:xfrm>
            <a:off x="9544844" y="9663162"/>
            <a:ext cx="6523968" cy="26454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l">
              <a:spcBef>
                <a:spcPts val="1200"/>
              </a:spcBef>
              <a:buSzPct val="100000"/>
              <a:buFont typeface="Arial"/>
              <a:buChar char="•"/>
              <a:defRPr sz="3200">
                <a:latin typeface="+mn-lt"/>
                <a:ea typeface="+mn-ea"/>
                <a:cs typeface="+mn-cs"/>
                <a:sym typeface="Helvetica Neue"/>
              </a:defRPr>
            </a:pPr>
            <a:r>
              <a:t>Repetition of questions: 99.7% of the questions are repeated less than 5 times</a:t>
            </a:r>
          </a:p>
          <a:p>
            <a:pPr marL="342900" indent="-342900" algn="l">
              <a:spcBef>
                <a:spcPts val="1200"/>
              </a:spcBef>
              <a:buSzPct val="100000"/>
              <a:buFont typeface="Arial"/>
              <a:buChar char="•"/>
              <a:defRPr sz="3200">
                <a:latin typeface="+mn-lt"/>
                <a:ea typeface="+mn-ea"/>
                <a:cs typeface="+mn-cs"/>
                <a:sym typeface="Helvetica Neue"/>
              </a:defRPr>
            </a:pPr>
            <a:r>
              <a:t>138 questions are repeated more than 40 times</a:t>
            </a:r>
          </a:p>
        </p:txBody>
      </p:sp>
      <p:sp>
        <p:nvSpPr>
          <p:cNvPr id="207" name="TextBox 9"/>
          <p:cNvSpPr txBox="1"/>
          <p:nvPr/>
        </p:nvSpPr>
        <p:spPr>
          <a:xfrm>
            <a:off x="16741018" y="9250778"/>
            <a:ext cx="7208074" cy="31280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lgn="l">
              <a:spcBef>
                <a:spcPts val="1200"/>
              </a:spcBef>
              <a:buSzPct val="100000"/>
              <a:buFont typeface="Arial"/>
              <a:buChar char="•"/>
              <a:defRPr sz="3200">
                <a:latin typeface="+mn-lt"/>
                <a:ea typeface="+mn-ea"/>
                <a:cs typeface="+mn-cs"/>
                <a:sym typeface="Helvetica Neue"/>
              </a:defRPr>
            </a:pPr>
            <a:r>
              <a:t>Decreasing trend of Quora Question duplicates as the Question Id increases</a:t>
            </a:r>
          </a:p>
          <a:p>
            <a:pPr marL="457200" indent="-457200" algn="l">
              <a:spcBef>
                <a:spcPts val="1200"/>
              </a:spcBef>
              <a:buSzPct val="100000"/>
              <a:buFont typeface="Arial"/>
              <a:buChar char="•"/>
              <a:defRPr sz="3200">
                <a:latin typeface="+mn-lt"/>
                <a:ea typeface="+mn-ea"/>
                <a:cs typeface="+mn-cs"/>
                <a:sym typeface="Helvetica Neue"/>
              </a:defRPr>
            </a:pPr>
            <a:r>
              <a:t>Train data is shuffled to overcome above issue and for better model learning</a:t>
            </a:r>
          </a:p>
        </p:txBody>
      </p:sp>
      <p:sp>
        <p:nvSpPr>
          <p:cNvPr id="208" name="TextBox 10"/>
          <p:cNvSpPr txBox="1"/>
          <p:nvPr/>
        </p:nvSpPr>
        <p:spPr>
          <a:xfrm>
            <a:off x="1476967" y="9743222"/>
            <a:ext cx="6523969" cy="361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l">
              <a:spcBef>
                <a:spcPts val="1200"/>
              </a:spcBef>
              <a:buSzPct val="100000"/>
              <a:buFont typeface="Arial"/>
              <a:buChar char="•"/>
              <a:defRPr sz="3200">
                <a:latin typeface="+mn-lt"/>
                <a:ea typeface="+mn-ea"/>
                <a:cs typeface="+mn-cs"/>
                <a:sym typeface="Helvetica Neue"/>
              </a:defRPr>
            </a:pPr>
            <a:r>
              <a:t>404351 training data points. No. of non-duplicate data points is 255045 and duplicate data points is 149306</a:t>
            </a:r>
          </a:p>
          <a:p>
            <a:pPr marL="342900" indent="-342900" algn="l">
              <a:spcBef>
                <a:spcPts val="1200"/>
              </a:spcBef>
              <a:buSzPct val="100000"/>
              <a:buFont typeface="Arial"/>
              <a:buChar char="•"/>
              <a:defRPr sz="3200">
                <a:latin typeface="+mn-lt"/>
                <a:ea typeface="+mn-ea"/>
                <a:cs typeface="+mn-cs"/>
                <a:sym typeface="Helvetica Neue"/>
              </a:defRPr>
            </a:pPr>
            <a:r>
              <a:t>36.92% of question pairs are duplicates and 63.08% of questions pair non-duplicate</a:t>
            </a:r>
          </a:p>
        </p:txBody>
      </p:sp>
      <p:pic>
        <p:nvPicPr>
          <p:cNvPr id="209" name="Picture 11" descr="Picture 11"/>
          <p:cNvPicPr>
            <a:picLocks noChangeAspect="1"/>
          </p:cNvPicPr>
          <p:nvPr/>
        </p:nvPicPr>
        <p:blipFill>
          <a:blip r:embed="rId2">
            <a:extLst/>
          </a:blip>
          <a:stretch>
            <a:fillRect/>
          </a:stretch>
        </p:blipFill>
        <p:spPr>
          <a:xfrm>
            <a:off x="1200250" y="3693959"/>
            <a:ext cx="7299515" cy="6154492"/>
          </a:xfrm>
          <a:prstGeom prst="rect">
            <a:avLst/>
          </a:prstGeom>
          <a:ln w="12700">
            <a:miter lim="400000"/>
          </a:ln>
        </p:spPr>
      </p:pic>
      <p:pic>
        <p:nvPicPr>
          <p:cNvPr id="210" name="Picture 12" descr="Picture 12"/>
          <p:cNvPicPr>
            <a:picLocks noChangeAspect="1"/>
          </p:cNvPicPr>
          <p:nvPr/>
        </p:nvPicPr>
        <p:blipFill>
          <a:blip r:embed="rId3">
            <a:extLst/>
          </a:blip>
          <a:stretch>
            <a:fillRect/>
          </a:stretch>
        </p:blipFill>
        <p:spPr>
          <a:xfrm>
            <a:off x="9781755" y="4468733"/>
            <a:ext cx="5456269" cy="3991779"/>
          </a:xfrm>
          <a:prstGeom prst="rect">
            <a:avLst/>
          </a:prstGeom>
          <a:ln>
            <a:solidFill>
              <a:srgbClr val="5E5E5E"/>
            </a:solidFill>
          </a:ln>
        </p:spPr>
      </p:pic>
      <p:pic>
        <p:nvPicPr>
          <p:cNvPr id="211" name="Picture 2" descr="Picture 2"/>
          <p:cNvPicPr>
            <a:picLocks noChangeAspect="1"/>
          </p:cNvPicPr>
          <p:nvPr/>
        </p:nvPicPr>
        <p:blipFill>
          <a:blip r:embed="rId4">
            <a:extLst/>
          </a:blip>
          <a:stretch>
            <a:fillRect/>
          </a:stretch>
        </p:blipFill>
        <p:spPr>
          <a:xfrm>
            <a:off x="17037352" y="4281054"/>
            <a:ext cx="6615408" cy="459403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xfrm>
            <a:off x="1200250" y="767275"/>
            <a:ext cx="21971001" cy="1197713"/>
          </a:xfrm>
          <a:prstGeom prst="rect">
            <a:avLst/>
          </a:prstGeom>
        </p:spPr>
        <p:txBody>
          <a:bodyPr/>
          <a:lstStyle>
            <a:lvl1pPr>
              <a:defRPr spc="-200"/>
            </a:lvl1pPr>
          </a:lstStyle>
          <a:p>
            <a:pPr/>
            <a:r>
              <a:t>Exploratory Data Analysis</a:t>
            </a:r>
          </a:p>
        </p:txBody>
      </p:sp>
      <p:pic>
        <p:nvPicPr>
          <p:cNvPr id="214" name="Picture 2" descr="Picture 2"/>
          <p:cNvPicPr>
            <a:picLocks noChangeAspect="1"/>
          </p:cNvPicPr>
          <p:nvPr/>
        </p:nvPicPr>
        <p:blipFill>
          <a:blip r:embed="rId2">
            <a:extLst/>
          </a:blip>
          <a:stretch>
            <a:fillRect/>
          </a:stretch>
        </p:blipFill>
        <p:spPr>
          <a:xfrm>
            <a:off x="8625151" y="3841951"/>
            <a:ext cx="7633021" cy="6032096"/>
          </a:xfrm>
          <a:prstGeom prst="rect">
            <a:avLst/>
          </a:prstGeom>
          <a:ln w="12700">
            <a:miter lim="400000"/>
          </a:ln>
        </p:spPr>
      </p:pic>
      <p:pic>
        <p:nvPicPr>
          <p:cNvPr id="215" name="Picture 3" descr="Picture 3"/>
          <p:cNvPicPr>
            <a:picLocks noChangeAspect="1"/>
          </p:cNvPicPr>
          <p:nvPr/>
        </p:nvPicPr>
        <p:blipFill>
          <a:blip r:embed="rId3">
            <a:extLst/>
          </a:blip>
          <a:stretch>
            <a:fillRect/>
          </a:stretch>
        </p:blipFill>
        <p:spPr>
          <a:xfrm>
            <a:off x="16195270" y="3748106"/>
            <a:ext cx="8113284" cy="5686840"/>
          </a:xfrm>
          <a:prstGeom prst="rect">
            <a:avLst/>
          </a:prstGeom>
          <a:ln w="12700">
            <a:miter lim="400000"/>
          </a:ln>
        </p:spPr>
      </p:pic>
      <p:pic>
        <p:nvPicPr>
          <p:cNvPr id="216" name="Picture 4" descr="Picture 4"/>
          <p:cNvPicPr>
            <a:picLocks noChangeAspect="1"/>
          </p:cNvPicPr>
          <p:nvPr/>
        </p:nvPicPr>
        <p:blipFill>
          <a:blip r:embed="rId4">
            <a:extLst/>
          </a:blip>
          <a:stretch>
            <a:fillRect/>
          </a:stretch>
        </p:blipFill>
        <p:spPr>
          <a:xfrm>
            <a:off x="615775" y="4048876"/>
            <a:ext cx="7682487" cy="5386070"/>
          </a:xfrm>
          <a:prstGeom prst="rect">
            <a:avLst/>
          </a:prstGeom>
          <a:ln w="12700">
            <a:miter lim="400000"/>
          </a:ln>
        </p:spPr>
      </p:pic>
      <p:grpSp>
        <p:nvGrpSpPr>
          <p:cNvPr id="219" name="Rectangle: Rounded Corners 5"/>
          <p:cNvGrpSpPr/>
          <p:nvPr/>
        </p:nvGrpSpPr>
        <p:grpSpPr>
          <a:xfrm>
            <a:off x="1200250" y="2372273"/>
            <a:ext cx="6461992" cy="914401"/>
            <a:chOff x="0" y="0"/>
            <a:chExt cx="6461990" cy="914400"/>
          </a:xfrm>
        </p:grpSpPr>
        <p:sp>
          <p:nvSpPr>
            <p:cNvPr id="217" name="Rounded Rectangle"/>
            <p:cNvSpPr/>
            <p:nvPr/>
          </p:nvSpPr>
          <p:spPr>
            <a:xfrm>
              <a:off x="0" y="0"/>
              <a:ext cx="6461991" cy="914400"/>
            </a:xfrm>
            <a:prstGeom prst="roundRect">
              <a:avLst>
                <a:gd name="adj" fmla="val 16667"/>
              </a:avLst>
            </a:prstGeom>
            <a:solidFill>
              <a:srgbClr val="66C7FF"/>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218" name="Base Features"/>
            <p:cNvSpPr txBox="1"/>
            <p:nvPr/>
          </p:nvSpPr>
          <p:spPr>
            <a:xfrm>
              <a:off x="57336" y="98040"/>
              <a:ext cx="6347319"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Base Features</a:t>
              </a:r>
            </a:p>
          </p:txBody>
        </p:sp>
      </p:grpSp>
      <p:grpSp>
        <p:nvGrpSpPr>
          <p:cNvPr id="222" name="Rectangle: Rounded Corners 6"/>
          <p:cNvGrpSpPr/>
          <p:nvPr/>
        </p:nvGrpSpPr>
        <p:grpSpPr>
          <a:xfrm>
            <a:off x="9499124" y="2372273"/>
            <a:ext cx="6461991" cy="914401"/>
            <a:chOff x="0" y="0"/>
            <a:chExt cx="6461990" cy="914400"/>
          </a:xfrm>
        </p:grpSpPr>
        <p:sp>
          <p:nvSpPr>
            <p:cNvPr id="220" name="Rounded Rectangle"/>
            <p:cNvSpPr/>
            <p:nvPr/>
          </p:nvSpPr>
          <p:spPr>
            <a:xfrm>
              <a:off x="0" y="0"/>
              <a:ext cx="6461991" cy="914400"/>
            </a:xfrm>
            <a:prstGeom prst="roundRect">
              <a:avLst>
                <a:gd name="adj" fmla="val 16667"/>
              </a:avLst>
            </a:prstGeom>
            <a:solidFill>
              <a:srgbClr val="A0E886"/>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221" name="Derived Features"/>
            <p:cNvSpPr txBox="1"/>
            <p:nvPr/>
          </p:nvSpPr>
          <p:spPr>
            <a:xfrm>
              <a:off x="57336" y="98040"/>
              <a:ext cx="6347319"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Derived Features</a:t>
              </a:r>
            </a:p>
          </p:txBody>
        </p:sp>
      </p:grpSp>
      <p:grpSp>
        <p:nvGrpSpPr>
          <p:cNvPr id="225" name="Rectangle: Rounded Corners 7"/>
          <p:cNvGrpSpPr/>
          <p:nvPr/>
        </p:nvGrpSpPr>
        <p:grpSpPr>
          <a:xfrm>
            <a:off x="17049850" y="2372273"/>
            <a:ext cx="6461992" cy="914401"/>
            <a:chOff x="0" y="0"/>
            <a:chExt cx="6461990" cy="914400"/>
          </a:xfrm>
        </p:grpSpPr>
        <p:sp>
          <p:nvSpPr>
            <p:cNvPr id="223" name="Rounded Rectangle"/>
            <p:cNvSpPr/>
            <p:nvPr/>
          </p:nvSpPr>
          <p:spPr>
            <a:xfrm>
              <a:off x="0" y="0"/>
              <a:ext cx="6461991" cy="914400"/>
            </a:xfrm>
            <a:prstGeom prst="roundRect">
              <a:avLst>
                <a:gd name="adj" fmla="val 16667"/>
              </a:avLst>
            </a:prstGeom>
            <a:solidFill>
              <a:srgbClr val="FF8EC7"/>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224" name="Embeddings &amp; Distances"/>
            <p:cNvSpPr txBox="1"/>
            <p:nvPr/>
          </p:nvSpPr>
          <p:spPr>
            <a:xfrm>
              <a:off x="57336" y="98040"/>
              <a:ext cx="6347319"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Embeddings &amp; Distances</a:t>
              </a:r>
            </a:p>
          </p:txBody>
        </p:sp>
      </p:grpSp>
      <p:sp>
        <p:nvSpPr>
          <p:cNvPr id="226" name="TextBox 8"/>
          <p:cNvSpPr txBox="1"/>
          <p:nvPr/>
        </p:nvSpPr>
        <p:spPr>
          <a:xfrm>
            <a:off x="9827475" y="9642572"/>
            <a:ext cx="6523968" cy="1527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lgn="l">
              <a:spcBef>
                <a:spcPts val="1200"/>
              </a:spcBef>
              <a:buSzPct val="100000"/>
              <a:buFont typeface="Arial"/>
              <a:buChar char="•"/>
              <a:defRPr sz="3200">
                <a:latin typeface="+mn-lt"/>
                <a:ea typeface="+mn-ea"/>
                <a:cs typeface="+mn-cs"/>
                <a:sym typeface="Helvetica Neue"/>
              </a:defRPr>
            </a:lvl1pPr>
          </a:lstStyle>
          <a:p>
            <a:pPr/>
            <a:r>
              <a:t>Correlation of 0.35 to 0.4 observed between fuzzy features and the outcome metric</a:t>
            </a:r>
          </a:p>
        </p:txBody>
      </p:sp>
      <p:sp>
        <p:nvSpPr>
          <p:cNvPr id="227" name="TextBox 9"/>
          <p:cNvSpPr txBox="1"/>
          <p:nvPr/>
        </p:nvSpPr>
        <p:spPr>
          <a:xfrm>
            <a:off x="17460884" y="9434944"/>
            <a:ext cx="6523968" cy="40932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l">
              <a:spcBef>
                <a:spcPts val="1200"/>
              </a:spcBef>
              <a:buSzPct val="100000"/>
              <a:buFont typeface="Arial"/>
              <a:buChar char="•"/>
              <a:defRPr sz="3200">
                <a:latin typeface="+mn-lt"/>
                <a:ea typeface="+mn-ea"/>
                <a:cs typeface="+mn-cs"/>
                <a:sym typeface="Helvetica Neue"/>
              </a:defRPr>
            </a:pPr>
            <a:r>
              <a:t>Negative correlation between distances and duplication of questions indicating smaller distance with higher probability of duplication</a:t>
            </a:r>
          </a:p>
          <a:p>
            <a:pPr marL="342900" indent="-342900" algn="l">
              <a:spcBef>
                <a:spcPts val="1200"/>
              </a:spcBef>
              <a:buSzPct val="100000"/>
              <a:buFont typeface="Arial"/>
              <a:buChar char="•"/>
              <a:defRPr sz="3200">
                <a:latin typeface="+mn-lt"/>
                <a:ea typeface="+mn-ea"/>
                <a:cs typeface="+mn-cs"/>
                <a:sym typeface="Helvetica Neue"/>
              </a:defRPr>
            </a:pPr>
            <a:r>
              <a:t>Sequence ratio and Canberra distances have highest correlation among these features</a:t>
            </a:r>
          </a:p>
        </p:txBody>
      </p:sp>
      <p:sp>
        <p:nvSpPr>
          <p:cNvPr id="228" name="TextBox 10"/>
          <p:cNvSpPr txBox="1"/>
          <p:nvPr/>
        </p:nvSpPr>
        <p:spPr>
          <a:xfrm>
            <a:off x="1476967" y="9743222"/>
            <a:ext cx="6523969" cy="24930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lgn="l">
              <a:spcBef>
                <a:spcPts val="1200"/>
              </a:spcBef>
              <a:buSzPct val="100000"/>
              <a:buFont typeface="Arial"/>
              <a:buChar char="•"/>
              <a:defRPr sz="3200">
                <a:latin typeface="+mn-lt"/>
                <a:ea typeface="+mn-ea"/>
                <a:cs typeface="+mn-cs"/>
                <a:sym typeface="Helvetica Neue"/>
              </a:defRPr>
            </a:lvl1pPr>
          </a:lstStyle>
          <a:p>
            <a:pPr/>
            <a:r>
              <a:t>Non-Stop word ratio (CTC metrics), common word count ratios and % commonwords have high correlations with duplication of question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itle 1"/>
          <p:cNvSpPr txBox="1"/>
          <p:nvPr>
            <p:ph type="title"/>
          </p:nvPr>
        </p:nvSpPr>
        <p:spPr>
          <a:xfrm>
            <a:off x="1200250" y="767275"/>
            <a:ext cx="21971001" cy="1197713"/>
          </a:xfrm>
          <a:prstGeom prst="rect">
            <a:avLst/>
          </a:prstGeom>
        </p:spPr>
        <p:txBody>
          <a:bodyPr/>
          <a:lstStyle>
            <a:lvl1pPr>
              <a:defRPr spc="-200"/>
            </a:lvl1pPr>
          </a:lstStyle>
          <a:p>
            <a:pPr/>
            <a:r>
              <a:t>Feature Importance</a:t>
            </a:r>
          </a:p>
        </p:txBody>
      </p:sp>
      <p:pic>
        <p:nvPicPr>
          <p:cNvPr id="231" name="Picture 2" descr="Picture 2"/>
          <p:cNvPicPr>
            <a:picLocks noChangeAspect="1"/>
          </p:cNvPicPr>
          <p:nvPr/>
        </p:nvPicPr>
        <p:blipFill>
          <a:blip r:embed="rId2">
            <a:extLst/>
          </a:blip>
          <a:stretch>
            <a:fillRect/>
          </a:stretch>
        </p:blipFill>
        <p:spPr>
          <a:xfrm>
            <a:off x="2085108" y="1964987"/>
            <a:ext cx="7807037" cy="8132330"/>
          </a:xfrm>
          <a:prstGeom prst="rect">
            <a:avLst/>
          </a:prstGeom>
          <a:ln w="12700">
            <a:miter lim="400000"/>
          </a:ln>
        </p:spPr>
      </p:pic>
      <p:pic>
        <p:nvPicPr>
          <p:cNvPr id="232" name="Picture 3" descr="Picture 3"/>
          <p:cNvPicPr>
            <a:picLocks noChangeAspect="1"/>
          </p:cNvPicPr>
          <p:nvPr/>
        </p:nvPicPr>
        <p:blipFill>
          <a:blip r:embed="rId3">
            <a:extLst/>
          </a:blip>
          <a:stretch>
            <a:fillRect/>
          </a:stretch>
        </p:blipFill>
        <p:spPr>
          <a:xfrm>
            <a:off x="11266920" y="2172804"/>
            <a:ext cx="9805844" cy="8620523"/>
          </a:xfrm>
          <a:prstGeom prst="rect">
            <a:avLst/>
          </a:prstGeom>
          <a:ln w="12700">
            <a:miter lim="400000"/>
          </a:ln>
        </p:spPr>
      </p:pic>
      <p:sp>
        <p:nvSpPr>
          <p:cNvPr id="233" name="TextBox 4"/>
          <p:cNvSpPr txBox="1"/>
          <p:nvPr/>
        </p:nvSpPr>
        <p:spPr>
          <a:xfrm>
            <a:off x="2130829" y="11295027"/>
            <a:ext cx="20669120" cy="11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lgn="l">
              <a:spcBef>
                <a:spcPts val="1200"/>
              </a:spcBef>
              <a:buSzPct val="100000"/>
              <a:buFont typeface="Arial"/>
              <a:buChar char="•"/>
              <a:defRPr sz="3600">
                <a:latin typeface="+mn-lt"/>
                <a:ea typeface="+mn-ea"/>
                <a:cs typeface="+mn-cs"/>
                <a:sym typeface="Helvetica Neue"/>
              </a:defRPr>
            </a:lvl1pPr>
          </a:lstStyle>
          <a:p>
            <a:pPr/>
            <a:r>
              <a:t>Most impacting features are: Average Fuzz Ratio, Ratio of Non stop words with total words, Cosine and Cityblock distances, and Sequence Ratio</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itle 1"/>
          <p:cNvSpPr txBox="1"/>
          <p:nvPr>
            <p:ph type="title"/>
          </p:nvPr>
        </p:nvSpPr>
        <p:spPr>
          <a:xfrm>
            <a:off x="1206500" y="494901"/>
            <a:ext cx="21971000" cy="1433164"/>
          </a:xfrm>
          <a:prstGeom prst="rect">
            <a:avLst/>
          </a:prstGeom>
        </p:spPr>
        <p:txBody>
          <a:bodyPr/>
          <a:lstStyle>
            <a:lvl1pPr>
              <a:defRPr spc="-200"/>
            </a:lvl1pPr>
          </a:lstStyle>
          <a:p>
            <a:pPr/>
            <a:r>
              <a:t>Edge Cases</a:t>
            </a:r>
          </a:p>
        </p:txBody>
      </p:sp>
      <p:sp>
        <p:nvSpPr>
          <p:cNvPr id="236" name="Text Placeholder 2"/>
          <p:cNvSpPr txBox="1"/>
          <p:nvPr>
            <p:ph type="body" sz="half" idx="1"/>
          </p:nvPr>
        </p:nvSpPr>
        <p:spPr>
          <a:xfrm>
            <a:off x="1206500" y="3246594"/>
            <a:ext cx="21971000" cy="4310010"/>
          </a:xfrm>
          <a:prstGeom prst="rect">
            <a:avLst/>
          </a:prstGeom>
        </p:spPr>
        <p:txBody>
          <a:bodyPr/>
          <a:lstStyle/>
          <a:p>
            <a:pPr>
              <a:spcBef>
                <a:spcPts val="1200"/>
              </a:spcBef>
              <a:defRPr sz="3600"/>
            </a:pPr>
            <a:r>
              <a:t>Observed question pairs that were identical in text, but were incorrectly classified as Not Duplicate</a:t>
            </a:r>
          </a:p>
          <a:p>
            <a:pPr lvl="2">
              <a:spcBef>
                <a:spcPts val="1200"/>
              </a:spcBef>
              <a:defRPr sz="3200"/>
            </a:pPr>
            <a:r>
              <a:t>What are the differences between Github and Bitbucket?</a:t>
            </a:r>
          </a:p>
          <a:p>
            <a:pPr lvl="2">
              <a:spcBef>
                <a:spcPts val="1200"/>
              </a:spcBef>
              <a:defRPr sz="3200"/>
            </a:pPr>
            <a:r>
              <a:t>What are the differences between BitBucket and GitHub?</a:t>
            </a:r>
          </a:p>
          <a:p>
            <a:pPr>
              <a:spcBef>
                <a:spcPts val="1200"/>
              </a:spcBef>
              <a:defRPr sz="2400"/>
            </a:pPr>
          </a:p>
          <a:p>
            <a:pPr>
              <a:spcBef>
                <a:spcPts val="1200"/>
              </a:spcBef>
              <a:defRPr sz="3600"/>
            </a:pPr>
            <a:r>
              <a:t>Questions were marked as duplicate, but intent of the question was otherwise</a:t>
            </a:r>
          </a:p>
          <a:p>
            <a:pPr lvl="2">
              <a:spcBef>
                <a:spcPts val="1200"/>
              </a:spcBef>
              <a:defRPr sz="3200"/>
            </a:pPr>
            <a:r>
              <a:t>What is the exercise to remove belly fat for girls?</a:t>
            </a:r>
          </a:p>
          <a:p>
            <a:pPr lvl="2">
              <a:spcBef>
                <a:spcPts val="1200"/>
              </a:spcBef>
              <a:defRPr sz="3200"/>
            </a:pPr>
            <a:r>
              <a:t>How do I remove belly fat?</a:t>
            </a:r>
          </a:p>
        </p:txBody>
      </p:sp>
      <p:grpSp>
        <p:nvGrpSpPr>
          <p:cNvPr id="239" name="Rectangle: Rounded Corners 3"/>
          <p:cNvGrpSpPr/>
          <p:nvPr/>
        </p:nvGrpSpPr>
        <p:grpSpPr>
          <a:xfrm>
            <a:off x="1206500" y="2031698"/>
            <a:ext cx="21971000" cy="914401"/>
            <a:chOff x="0" y="0"/>
            <a:chExt cx="21971000" cy="914400"/>
          </a:xfrm>
        </p:grpSpPr>
        <p:sp>
          <p:nvSpPr>
            <p:cNvPr id="237" name="Rounded Rectangle"/>
            <p:cNvSpPr/>
            <p:nvPr/>
          </p:nvSpPr>
          <p:spPr>
            <a:xfrm>
              <a:off x="0" y="0"/>
              <a:ext cx="21971000" cy="914400"/>
            </a:xfrm>
            <a:prstGeom prst="roundRect">
              <a:avLst>
                <a:gd name="adj" fmla="val 16667"/>
              </a:avLst>
            </a:prstGeom>
            <a:solidFill>
              <a:srgbClr val="FF0000"/>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238" name="Gage R&amp;R/ Misclassifications"/>
            <p:cNvSpPr txBox="1"/>
            <p:nvPr/>
          </p:nvSpPr>
          <p:spPr>
            <a:xfrm>
              <a:off x="57336" y="98040"/>
              <a:ext cx="21856328"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Gage R&amp;R/ Misclassifications</a:t>
              </a:r>
            </a:p>
          </p:txBody>
        </p:sp>
      </p:grpSp>
      <p:sp>
        <p:nvSpPr>
          <p:cNvPr id="240" name="TextBox 5"/>
          <p:cNvSpPr txBox="1"/>
          <p:nvPr/>
        </p:nvSpPr>
        <p:spPr>
          <a:xfrm>
            <a:off x="1252217" y="8945912"/>
            <a:ext cx="21879560" cy="16766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spcBef>
                <a:spcPts val="1200"/>
              </a:spcBef>
              <a:defRPr sz="3600">
                <a:latin typeface="Arial"/>
                <a:ea typeface="Arial"/>
                <a:cs typeface="Arial"/>
                <a:sym typeface="Arial"/>
              </a:defRPr>
            </a:lvl1pPr>
          </a:lstStyle>
          <a:p>
            <a:pPr/>
            <a:r>
              <a:t>We observed that there were question pairs, wherein the second question was changed slightly by using synonyms or similar words. Its observed that LSTM based networks performed better in identifying duplication in such scenarios</a:t>
            </a:r>
          </a:p>
        </p:txBody>
      </p:sp>
      <p:grpSp>
        <p:nvGrpSpPr>
          <p:cNvPr id="243" name="Rectangle: Rounded Corners 6"/>
          <p:cNvGrpSpPr/>
          <p:nvPr/>
        </p:nvGrpSpPr>
        <p:grpSpPr>
          <a:xfrm>
            <a:off x="1206496" y="7609291"/>
            <a:ext cx="21971001" cy="914401"/>
            <a:chOff x="0" y="0"/>
            <a:chExt cx="21971000" cy="914400"/>
          </a:xfrm>
        </p:grpSpPr>
        <p:sp>
          <p:nvSpPr>
            <p:cNvPr id="241" name="Rounded Rectangle"/>
            <p:cNvSpPr/>
            <p:nvPr/>
          </p:nvSpPr>
          <p:spPr>
            <a:xfrm>
              <a:off x="0" y="0"/>
              <a:ext cx="21971000" cy="914400"/>
            </a:xfrm>
            <a:prstGeom prst="roundRect">
              <a:avLst>
                <a:gd name="adj" fmla="val 16667"/>
              </a:avLst>
            </a:prstGeom>
            <a:solidFill>
              <a:srgbClr val="66C7FF"/>
            </a:solidFill>
            <a:ln w="25400" cap="flat">
              <a:solidFill>
                <a:srgbClr val="FFFFFF"/>
              </a:solidFill>
              <a:prstDash val="solid"/>
              <a:round/>
            </a:ln>
            <a:effectLst/>
          </p:spPr>
          <p:txBody>
            <a:bodyPr wrap="square" lIns="50800" tIns="50800" rIns="50800" bIns="50800" numCol="1" anchor="ctr">
              <a:noAutofit/>
            </a:bodyPr>
            <a:lstStyle/>
            <a:p>
              <a:pPr algn="l">
                <a:defRPr>
                  <a:latin typeface="+mn-lt"/>
                  <a:ea typeface="+mn-ea"/>
                  <a:cs typeface="+mn-cs"/>
                  <a:sym typeface="Helvetica Neue"/>
                </a:defRPr>
              </a:pPr>
            </a:p>
          </p:txBody>
        </p:sp>
        <p:sp>
          <p:nvSpPr>
            <p:cNvPr id="242" name="Changes in words but the intent remains the same"/>
            <p:cNvSpPr txBox="1"/>
            <p:nvPr/>
          </p:nvSpPr>
          <p:spPr>
            <a:xfrm>
              <a:off x="57336" y="98040"/>
              <a:ext cx="21856328" cy="718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400">
                  <a:solidFill>
                    <a:srgbClr val="FFFFFF"/>
                  </a:solidFill>
                  <a:latin typeface="Arial"/>
                  <a:ea typeface="Arial"/>
                  <a:cs typeface="Arial"/>
                  <a:sym typeface="Arial"/>
                </a:defRPr>
              </a:lvl1pPr>
            </a:lstStyle>
            <a:p>
              <a:pPr/>
              <a:r>
                <a:t>Changes in words but the intent remains the same</a:t>
              </a:r>
            </a:p>
          </p:txBody>
        </p:sp>
      </p:grpSp>
      <p:sp>
        <p:nvSpPr>
          <p:cNvPr id="244" name="TextBox 8"/>
          <p:cNvSpPr txBox="1"/>
          <p:nvPr/>
        </p:nvSpPr>
        <p:spPr>
          <a:xfrm>
            <a:off x="2357698" y="10938254"/>
            <a:ext cx="12097097" cy="11703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3" marL="457200" indent="-457200" algn="l">
              <a:spcBef>
                <a:spcPts val="1200"/>
              </a:spcBef>
              <a:buSzPct val="100000"/>
              <a:buFont typeface="Arial"/>
              <a:buChar char="•"/>
              <a:defRPr sz="3200">
                <a:latin typeface="Arial"/>
                <a:ea typeface="Arial"/>
                <a:cs typeface="Arial"/>
                <a:sym typeface="Arial"/>
              </a:defRPr>
            </a:pPr>
            <a:r>
              <a:t>What is the best gift for my boyfriend on Valentine's Day?</a:t>
            </a:r>
            <a:endParaRPr>
              <a:latin typeface="+mn-lt"/>
              <a:ea typeface="+mn-ea"/>
              <a:cs typeface="+mn-cs"/>
              <a:sym typeface="Helvetica Neue"/>
            </a:endParaRPr>
          </a:p>
          <a:p>
            <a:pPr lvl="8" marL="457200" indent="-457200" algn="l">
              <a:spcBef>
                <a:spcPts val="1200"/>
              </a:spcBef>
              <a:buSzPct val="100000"/>
              <a:buFont typeface="Arial"/>
              <a:buChar char="•"/>
              <a:defRPr sz="3200">
                <a:latin typeface="Arial"/>
                <a:ea typeface="Arial"/>
                <a:cs typeface="Arial"/>
                <a:sym typeface="Arial"/>
              </a:defRPr>
            </a:pPr>
            <a:r>
              <a:t>What are the Best Gifts for men on Valentine's day?</a:t>
            </a:r>
          </a:p>
        </p:txBody>
      </p:sp>
      <p:sp>
        <p:nvSpPr>
          <p:cNvPr id="245" name="Straight Connector 9"/>
          <p:cNvSpPr/>
          <p:nvPr/>
        </p:nvSpPr>
        <p:spPr>
          <a:xfrm>
            <a:off x="1414081" y="5237017"/>
            <a:ext cx="21555839" cy="1"/>
          </a:xfrm>
          <a:prstGeom prst="line">
            <a:avLst/>
          </a:prstGeom>
          <a:ln w="25400">
            <a:solidFill>
              <a:schemeClr val="accent1"/>
            </a:solidFill>
          </a:ln>
        </p:spPr>
        <p:txBody>
          <a:bodyPr lIns="45718" tIns="45718" rIns="45718" bIns="45718"/>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a:ea typeface="Helvetica"/>
        <a:cs typeface="Helvetica"/>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a:ea typeface="Helvetica"/>
        <a:cs typeface="Helvetica"/>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