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1" r:id="rId5"/>
    <p:sldId id="262" r:id="rId6"/>
    <p:sldId id="263" r:id="rId7"/>
    <p:sldId id="257" r:id="rId8"/>
    <p:sldId id="264" r:id="rId9"/>
    <p:sldId id="265" r:id="rId10"/>
    <p:sldId id="268"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1760"/>
    <a:srgbClr val="1091E0"/>
    <a:srgbClr val="E3823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025" autoAdjust="0"/>
    <p:restoredTop sz="94660"/>
  </p:normalViewPr>
  <p:slideViewPr>
    <p:cSldViewPr snapToGrid="0">
      <p:cViewPr varScale="1">
        <p:scale>
          <a:sx n="69" d="100"/>
          <a:sy n="69" d="100"/>
        </p:scale>
        <p:origin x="-540"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5/4/2016</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pPr/>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pPr/>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pPr/>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5/4/2016</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p:cNvGrpSpPr/>
          <p:nvPr/>
        </p:nvGrpSpPr>
        <p:grpSpPr>
          <a:xfrm>
            <a:off x="0" y="0"/>
            <a:ext cx="2814638"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pPr/>
              <a:t>5/4/2016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pPr/>
              <a:t>5/4/2016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pPr/>
              <a:t>5/4/2016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pPr/>
              <a:t>5/4/2016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pPr/>
              <a:t>5/4/2016</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pPr/>
              <a:t>‹#›</a:t>
            </a:fld>
            <a:endParaRPr lang="en-US" dirty="0"/>
          </a:p>
        </p:txBody>
      </p:sp>
      <p:sp>
        <p:nvSpPr>
          <p:cNvPr id="8" name="Rectangle 7"/>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pPr/>
              <a:t>5/4/2016</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5/4/2016</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github.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523" y="587829"/>
            <a:ext cx="10318418" cy="5316582"/>
          </a:xfrm>
        </p:spPr>
        <p:txBody>
          <a:bodyPr/>
          <a:lstStyle/>
          <a:p>
            <a:r>
              <a:rPr lang="en-US" sz="6000" cap="none" dirty="0" smtClean="0">
                <a:solidFill>
                  <a:schemeClr val="accent6">
                    <a:lumMod val="75000"/>
                  </a:schemeClr>
                </a:solidFill>
                <a:effectLst>
                  <a:outerShdw blurRad="38100" dist="38100" dir="2700000" algn="tl">
                    <a:srgbClr val="000000">
                      <a:alpha val="43137"/>
                    </a:srgbClr>
                  </a:outerShdw>
                </a:effectLst>
                <a:latin typeface="Cooper Black" pitchFamily="18" charset="0"/>
              </a:rPr>
              <a:t>Do you all like </a:t>
            </a:r>
            <a:br>
              <a:rPr lang="en-US" sz="6000" cap="none" dirty="0" smtClean="0">
                <a:solidFill>
                  <a:schemeClr val="accent6">
                    <a:lumMod val="75000"/>
                  </a:schemeClr>
                </a:solidFill>
                <a:effectLst>
                  <a:outerShdw blurRad="38100" dist="38100" dir="2700000" algn="tl">
                    <a:srgbClr val="000000">
                      <a:alpha val="43137"/>
                    </a:srgbClr>
                  </a:outerShdw>
                </a:effectLst>
                <a:latin typeface="Cooper Black" pitchFamily="18" charset="0"/>
              </a:rPr>
            </a:br>
            <a:r>
              <a:rPr lang="en-US" sz="6000" cap="none" dirty="0" smtClean="0">
                <a:solidFill>
                  <a:schemeClr val="accent6">
                    <a:lumMod val="75000"/>
                  </a:schemeClr>
                </a:solidFill>
                <a:effectLst>
                  <a:outerShdw blurRad="38100" dist="38100" dir="2700000" algn="tl">
                    <a:srgbClr val="000000">
                      <a:alpha val="43137"/>
                    </a:srgbClr>
                  </a:outerShdw>
                </a:effectLst>
                <a:latin typeface="Cooper Black" pitchFamily="18" charset="0"/>
              </a:rPr>
              <a:t>Searching Projects in </a:t>
            </a:r>
            <a:r>
              <a:rPr lang="en-US" sz="8000" cap="none" dirty="0" smtClean="0"/>
              <a:t/>
            </a:r>
            <a:br>
              <a:rPr lang="en-US" sz="8000" cap="none" dirty="0" smtClean="0"/>
            </a:br>
            <a:r>
              <a:rPr lang="en-US" sz="8800" b="1" cap="none" dirty="0" smtClean="0">
                <a:solidFill>
                  <a:srgbClr val="1091E0"/>
                </a:solidFill>
                <a:latin typeface="AvantGarde Bk BT" pitchFamily="34" charset="0"/>
              </a:rPr>
              <a:t>G</a:t>
            </a:r>
            <a:r>
              <a:rPr lang="en-US" sz="8800" b="1" cap="none" dirty="0" smtClean="0">
                <a:solidFill>
                  <a:srgbClr val="FF0000"/>
                </a:solidFill>
                <a:latin typeface="AvantGarde Bk BT" pitchFamily="34" charset="0"/>
              </a:rPr>
              <a:t>o</a:t>
            </a:r>
            <a:r>
              <a:rPr lang="en-US" sz="8800" b="1" cap="none" dirty="0" smtClean="0">
                <a:solidFill>
                  <a:srgbClr val="FFC000"/>
                </a:solidFill>
                <a:latin typeface="AvantGarde Bk BT" pitchFamily="34" charset="0"/>
              </a:rPr>
              <a:t>o</a:t>
            </a:r>
            <a:r>
              <a:rPr lang="en-US" sz="8800" b="1" cap="none" dirty="0" smtClean="0">
                <a:solidFill>
                  <a:srgbClr val="1091E0"/>
                </a:solidFill>
                <a:latin typeface="AvantGarde Bk BT" pitchFamily="34" charset="0"/>
              </a:rPr>
              <a:t>g</a:t>
            </a:r>
            <a:r>
              <a:rPr lang="en-US" sz="8800" b="1" cap="none" dirty="0" smtClean="0">
                <a:solidFill>
                  <a:srgbClr val="00B050"/>
                </a:solidFill>
                <a:latin typeface="AvantGarde Bk BT" pitchFamily="34" charset="0"/>
              </a:rPr>
              <a:t>l</a:t>
            </a:r>
            <a:r>
              <a:rPr lang="en-US" sz="8800" b="1" cap="none" dirty="0" smtClean="0">
                <a:solidFill>
                  <a:srgbClr val="FF0000"/>
                </a:solidFill>
                <a:latin typeface="AvantGarde Bk BT" pitchFamily="34" charset="0"/>
              </a:rPr>
              <a:t>e</a:t>
            </a:r>
            <a:r>
              <a:rPr lang="en-US" sz="7200" cap="none" dirty="0" smtClean="0">
                <a:solidFill>
                  <a:srgbClr val="00B0F0"/>
                </a:solidFill>
              </a:rPr>
              <a:t/>
            </a:r>
            <a:br>
              <a:rPr lang="en-US" sz="7200" cap="none" dirty="0" smtClean="0">
                <a:solidFill>
                  <a:srgbClr val="00B0F0"/>
                </a:solidFill>
              </a:rPr>
            </a:br>
            <a:r>
              <a:rPr lang="en-US" sz="11500" cap="none" dirty="0" smtClean="0">
                <a:solidFill>
                  <a:schemeClr val="tx1">
                    <a:lumMod val="75000"/>
                    <a:lumOff val="25000"/>
                  </a:schemeClr>
                </a:solidFill>
                <a:latin typeface="Berlin Sans FB Demi" pitchFamily="34" charset="0"/>
              </a:rPr>
              <a:t>?</a:t>
            </a:r>
            <a:r>
              <a:rPr lang="en-US" sz="7200" cap="none" dirty="0" smtClean="0"/>
              <a:t> </a:t>
            </a:r>
            <a:endParaRPr lang="en-US" sz="7200" cap="none" dirty="0">
              <a:solidFill>
                <a:srgbClr val="FF0000"/>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35018490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431074"/>
            <a:ext cx="10178322" cy="1065218"/>
          </a:xfrm>
        </p:spPr>
        <p:txBody>
          <a:bodyPr>
            <a:normAutofit/>
          </a:bodyPr>
          <a:lstStyle/>
          <a:p>
            <a:r>
              <a:rPr lang="en-US" sz="4400" b="1" cap="none" dirty="0" smtClean="0">
                <a:solidFill>
                  <a:schemeClr val="bg2">
                    <a:lumMod val="25000"/>
                  </a:schemeClr>
                </a:solidFill>
                <a:latin typeface="Roboto" pitchFamily="2" charset="0"/>
                <a:ea typeface="Roboto" pitchFamily="2" charset="0"/>
              </a:rPr>
              <a:t> </a:t>
            </a:r>
            <a:r>
              <a:rPr lang="en-GB" sz="4400" dirty="0" smtClean="0"/>
              <a:t>application Areas OF </a:t>
            </a:r>
            <a:r>
              <a:rPr lang="en-GB" sz="4400" cap="none" dirty="0" err="1" smtClean="0">
                <a:solidFill>
                  <a:schemeClr val="accent5">
                    <a:lumMod val="75000"/>
                  </a:schemeClr>
                </a:solidFill>
              </a:rPr>
              <a:t>GitHub</a:t>
            </a:r>
            <a:endParaRPr lang="en-GB" sz="4400" b="1" cap="none" dirty="0">
              <a:solidFill>
                <a:schemeClr val="accent5">
                  <a:lumMod val="75000"/>
                </a:schemeClr>
              </a:solidFill>
              <a:latin typeface="Roboto" pitchFamily="2" charset="0"/>
              <a:ea typeface="Roboto" pitchFamily="2" charset="0"/>
            </a:endParaRPr>
          </a:p>
        </p:txBody>
      </p:sp>
      <p:sp>
        <p:nvSpPr>
          <p:cNvPr id="3" name="Content Placeholder 2"/>
          <p:cNvSpPr>
            <a:spLocks noGrp="1"/>
          </p:cNvSpPr>
          <p:nvPr>
            <p:ph idx="1"/>
          </p:nvPr>
        </p:nvSpPr>
        <p:spPr>
          <a:xfrm>
            <a:off x="1237823" y="2092053"/>
            <a:ext cx="10178322" cy="4059381"/>
          </a:xfrm>
        </p:spPr>
        <p:txBody>
          <a:bodyPr>
            <a:normAutofit/>
          </a:bodyPr>
          <a:lstStyle/>
          <a:p>
            <a:pPr marL="179388" indent="-179388" algn="ctr">
              <a:spcAft>
                <a:spcPts val="1200"/>
              </a:spcAft>
              <a:buNone/>
            </a:pPr>
            <a:r>
              <a:rPr lang="en-US" sz="5400" dirty="0" smtClean="0">
                <a:solidFill>
                  <a:schemeClr val="accent3">
                    <a:lumMod val="75000"/>
                  </a:schemeClr>
                </a:solidFill>
                <a:latin typeface="Berlin Sans FB" pitchFamily="34" charset="0"/>
                <a:cs typeface="Aharoni" pitchFamily="2" charset="-79"/>
              </a:rPr>
              <a:t>Research</a:t>
            </a:r>
          </a:p>
          <a:p>
            <a:pPr marL="179388" indent="-179388" algn="ctr">
              <a:spcAft>
                <a:spcPts val="1200"/>
              </a:spcAft>
              <a:buNone/>
            </a:pPr>
            <a:r>
              <a:rPr lang="en-US" sz="5400" dirty="0" smtClean="0">
                <a:solidFill>
                  <a:srgbClr val="7030A0"/>
                </a:solidFill>
                <a:latin typeface="Berlin Sans FB" pitchFamily="34" charset="0"/>
                <a:cs typeface="Aharoni" pitchFamily="2" charset="-79"/>
              </a:rPr>
              <a:t>&amp;</a:t>
            </a:r>
            <a:endParaRPr lang="en-US" sz="5400" dirty="0" smtClean="0">
              <a:solidFill>
                <a:srgbClr val="7030A0"/>
              </a:solidFill>
              <a:latin typeface="Berlin Sans FB" pitchFamily="34" charset="0"/>
              <a:cs typeface="Aharoni" pitchFamily="2" charset="-79"/>
            </a:endParaRPr>
          </a:p>
          <a:p>
            <a:pPr marL="179388" indent="-179388" algn="ctr">
              <a:spcAft>
                <a:spcPts val="1200"/>
              </a:spcAft>
              <a:buNone/>
            </a:pPr>
            <a:r>
              <a:rPr lang="en-US" sz="5400" dirty="0" smtClean="0">
                <a:solidFill>
                  <a:schemeClr val="accent5">
                    <a:lumMod val="75000"/>
                  </a:schemeClr>
                </a:solidFill>
                <a:latin typeface="Berlin Sans FB" pitchFamily="34" charset="0"/>
                <a:cs typeface="Aharoni" pitchFamily="2" charset="-79"/>
              </a:rPr>
              <a:t>Industry</a:t>
            </a:r>
            <a:endParaRPr lang="en-GB" sz="5400" dirty="0" smtClean="0">
              <a:solidFill>
                <a:schemeClr val="accent5">
                  <a:lumMod val="75000"/>
                </a:schemeClr>
              </a:solidFill>
              <a:latin typeface="Berlin Sans FB" pitchFamily="34" charset="0"/>
              <a:cs typeface="Aharoni" pitchFamily="2" charset="-79"/>
            </a:endParaRPr>
          </a:p>
        </p:txBody>
      </p:sp>
      <p:pic>
        <p:nvPicPr>
          <p:cNvPr id="4" name="Picture 3" descr="github-mark.png"/>
          <p:cNvPicPr>
            <a:picLocks noChangeAspect="1"/>
          </p:cNvPicPr>
          <p:nvPr/>
        </p:nvPicPr>
        <p:blipFill>
          <a:blip r:embed="rId2"/>
          <a:stretch>
            <a:fillRect/>
          </a:stretch>
        </p:blipFill>
        <p:spPr>
          <a:xfrm>
            <a:off x="202472" y="106678"/>
            <a:ext cx="1273628" cy="1273628"/>
          </a:xfrm>
          <a:prstGeom prst="ellipse">
            <a:avLst/>
          </a:prstGeom>
          <a:ln>
            <a:noFill/>
          </a:ln>
          <a:effectLst>
            <a:softEdge rad="112500"/>
          </a:effectLst>
        </p:spPr>
      </p:pic>
      <p:sp>
        <p:nvSpPr>
          <p:cNvPr id="5" name="TextBox 4"/>
          <p:cNvSpPr txBox="1"/>
          <p:nvPr/>
        </p:nvSpPr>
        <p:spPr>
          <a:xfrm rot="16200000">
            <a:off x="-276910" y="5788278"/>
            <a:ext cx="1306768" cy="523220"/>
          </a:xfrm>
          <a:prstGeom prst="rect">
            <a:avLst/>
          </a:prstGeom>
          <a:noFill/>
        </p:spPr>
        <p:txBody>
          <a:bodyPr wrap="none" rtlCol="0">
            <a:spAutoFit/>
          </a:bodyPr>
          <a:lstStyle/>
          <a:p>
            <a:r>
              <a:rPr lang="en-US" sz="2800" b="1" dirty="0" err="1" smtClean="0">
                <a:solidFill>
                  <a:schemeClr val="bg1"/>
                </a:solidFill>
                <a:latin typeface="Roboto" pitchFamily="2" charset="0"/>
                <a:ea typeface="Roboto" pitchFamily="2" charset="0"/>
              </a:rPr>
              <a:t>Git</a:t>
            </a:r>
            <a:r>
              <a:rPr lang="en-US" sz="2800" dirty="0" err="1" smtClean="0">
                <a:solidFill>
                  <a:schemeClr val="bg1"/>
                </a:solidFill>
                <a:latin typeface="Roboto" pitchFamily="2" charset="0"/>
                <a:ea typeface="Roboto" pitchFamily="2" charset="0"/>
              </a:rPr>
              <a:t>Hub</a:t>
            </a:r>
            <a:endParaRPr lang="en-GB" sz="2800" dirty="0">
              <a:solidFill>
                <a:schemeClr val="bg1"/>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431074"/>
            <a:ext cx="10178322" cy="1065218"/>
          </a:xfrm>
        </p:spPr>
        <p:txBody>
          <a:bodyPr>
            <a:normAutofit/>
          </a:bodyPr>
          <a:lstStyle/>
          <a:p>
            <a:r>
              <a:rPr lang="en-US" sz="4400" b="1" cap="none" dirty="0" smtClean="0">
                <a:solidFill>
                  <a:schemeClr val="bg2">
                    <a:lumMod val="25000"/>
                  </a:schemeClr>
                </a:solidFill>
                <a:latin typeface="Roboto" pitchFamily="2" charset="0"/>
                <a:ea typeface="Roboto" pitchFamily="2" charset="0"/>
              </a:rPr>
              <a:t> </a:t>
            </a:r>
            <a:r>
              <a:rPr lang="en-GB" sz="4400" cap="none" dirty="0" smtClean="0"/>
              <a:t>Basic workflow of Git</a:t>
            </a:r>
            <a:endParaRPr lang="en-GB" sz="4400" b="1" cap="none" dirty="0">
              <a:solidFill>
                <a:schemeClr val="bg2">
                  <a:lumMod val="25000"/>
                </a:schemeClr>
              </a:solidFill>
              <a:latin typeface="Roboto" pitchFamily="2" charset="0"/>
              <a:ea typeface="Roboto" pitchFamily="2" charset="0"/>
            </a:endParaRPr>
          </a:p>
        </p:txBody>
      </p:sp>
      <p:sp>
        <p:nvSpPr>
          <p:cNvPr id="3" name="Content Placeholder 2"/>
          <p:cNvSpPr>
            <a:spLocks noGrp="1"/>
          </p:cNvSpPr>
          <p:nvPr>
            <p:ph idx="1"/>
          </p:nvPr>
        </p:nvSpPr>
        <p:spPr>
          <a:xfrm>
            <a:off x="1237823" y="1620982"/>
            <a:ext cx="10178322" cy="5001491"/>
          </a:xfrm>
        </p:spPr>
        <p:txBody>
          <a:bodyPr>
            <a:normAutofit/>
          </a:bodyPr>
          <a:lstStyle/>
          <a:p>
            <a:pPr marL="457200" indent="-457200" algn="just">
              <a:spcAft>
                <a:spcPts val="1200"/>
              </a:spcAft>
              <a:buFont typeface="+mj-lt"/>
              <a:buAutoNum type="arabicPeriod"/>
            </a:pPr>
            <a:r>
              <a:rPr lang="en-GB" sz="2400" dirty="0" smtClean="0"/>
              <a:t>You modify a file from the working directory</a:t>
            </a:r>
            <a:r>
              <a:rPr lang="en-GB" sz="2400" dirty="0" smtClean="0"/>
              <a:t>.</a:t>
            </a:r>
            <a:endParaRPr lang="en-GB" sz="2400" dirty="0" smtClean="0">
              <a:solidFill>
                <a:srgbClr val="7030A0"/>
              </a:solidFill>
            </a:endParaRPr>
          </a:p>
          <a:p>
            <a:pPr marL="457200" indent="-457200" algn="just">
              <a:spcAft>
                <a:spcPts val="1200"/>
              </a:spcAft>
              <a:buFont typeface="+mj-lt"/>
              <a:buAutoNum type="arabicPeriod"/>
            </a:pPr>
            <a:r>
              <a:rPr lang="en-GB" sz="2400" dirty="0" smtClean="0"/>
              <a:t>You add these files to the staging area</a:t>
            </a:r>
            <a:r>
              <a:rPr lang="en-GB" sz="2400" dirty="0" smtClean="0"/>
              <a:t>.</a:t>
            </a:r>
            <a:endParaRPr lang="en-US" sz="2400" dirty="0" smtClean="0">
              <a:solidFill>
                <a:srgbClr val="7030A0"/>
              </a:solidFill>
            </a:endParaRPr>
          </a:p>
          <a:p>
            <a:pPr marL="457200" indent="-457200" algn="just">
              <a:spcAft>
                <a:spcPts val="1200"/>
              </a:spcAft>
              <a:buFont typeface="+mj-lt"/>
              <a:buAutoNum type="arabicPeriod"/>
            </a:pPr>
            <a:r>
              <a:rPr lang="en-GB" sz="2400" dirty="0" smtClean="0"/>
              <a:t>You perform commit operation that moves the files from the staging area. After push operation, it stores the changes permanently to the Git repository</a:t>
            </a:r>
            <a:r>
              <a:rPr lang="en-GB" sz="2400" dirty="0" smtClean="0"/>
              <a:t>.</a:t>
            </a:r>
          </a:p>
        </p:txBody>
      </p:sp>
      <p:pic>
        <p:nvPicPr>
          <p:cNvPr id="4" name="Picture 3" descr="github-mark.png"/>
          <p:cNvPicPr>
            <a:picLocks noChangeAspect="1"/>
          </p:cNvPicPr>
          <p:nvPr/>
        </p:nvPicPr>
        <p:blipFill>
          <a:blip r:embed="rId2"/>
          <a:stretch>
            <a:fillRect/>
          </a:stretch>
        </p:blipFill>
        <p:spPr>
          <a:xfrm>
            <a:off x="202472" y="106678"/>
            <a:ext cx="1273628" cy="1273628"/>
          </a:xfrm>
          <a:prstGeom prst="ellipse">
            <a:avLst/>
          </a:prstGeom>
          <a:ln>
            <a:noFill/>
          </a:ln>
          <a:effectLst>
            <a:softEdge rad="112500"/>
          </a:effectLst>
        </p:spPr>
      </p:pic>
      <p:sp>
        <p:nvSpPr>
          <p:cNvPr id="5" name="TextBox 4"/>
          <p:cNvSpPr txBox="1"/>
          <p:nvPr/>
        </p:nvSpPr>
        <p:spPr>
          <a:xfrm rot="16200000">
            <a:off x="-276910" y="5788278"/>
            <a:ext cx="1306768" cy="523220"/>
          </a:xfrm>
          <a:prstGeom prst="rect">
            <a:avLst/>
          </a:prstGeom>
          <a:noFill/>
        </p:spPr>
        <p:txBody>
          <a:bodyPr wrap="none" rtlCol="0">
            <a:spAutoFit/>
          </a:bodyPr>
          <a:lstStyle/>
          <a:p>
            <a:r>
              <a:rPr lang="en-US" sz="2800" b="1" dirty="0" err="1" smtClean="0">
                <a:solidFill>
                  <a:schemeClr val="bg1"/>
                </a:solidFill>
                <a:latin typeface="Roboto" pitchFamily="2" charset="0"/>
                <a:ea typeface="Roboto" pitchFamily="2" charset="0"/>
              </a:rPr>
              <a:t>Git</a:t>
            </a:r>
            <a:r>
              <a:rPr lang="en-US" sz="2800" dirty="0" err="1" smtClean="0">
                <a:solidFill>
                  <a:schemeClr val="bg1"/>
                </a:solidFill>
                <a:latin typeface="Roboto" pitchFamily="2" charset="0"/>
                <a:ea typeface="Roboto" pitchFamily="2" charset="0"/>
              </a:rPr>
              <a:t>Hub</a:t>
            </a:r>
            <a:endParaRPr lang="en-GB" sz="2800" dirty="0">
              <a:solidFill>
                <a:schemeClr val="bg1"/>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9418" y="2442775"/>
            <a:ext cx="9421091" cy="3252651"/>
          </a:xfrm>
        </p:spPr>
        <p:txBody>
          <a:bodyPr/>
          <a:lstStyle/>
          <a:p>
            <a:r>
              <a:rPr lang="en-US" sz="5400" b="1" cap="none" spc="0" dirty="0" smtClean="0">
                <a:solidFill>
                  <a:schemeClr val="accent6">
                    <a:lumMod val="75000"/>
                  </a:schemeClr>
                </a:solidFill>
                <a:effectLst>
                  <a:outerShdw blurRad="38100" dist="38100" dir="2700000" algn="tl">
                    <a:srgbClr val="000000">
                      <a:alpha val="43137"/>
                    </a:srgbClr>
                  </a:outerShdw>
                </a:effectLst>
                <a:latin typeface="Roboto" pitchFamily="2" charset="0"/>
                <a:ea typeface="Roboto" pitchFamily="2" charset="0"/>
                <a:cs typeface="Times New Roman" pitchFamily="18" charset="0"/>
              </a:rPr>
              <a:t>Now Let’s </a:t>
            </a:r>
            <a:r>
              <a:rPr lang="en-US" sz="5400" b="1" cap="none" spc="0" dirty="0" smtClean="0">
                <a:solidFill>
                  <a:schemeClr val="accent6">
                    <a:lumMod val="75000"/>
                  </a:schemeClr>
                </a:solidFill>
                <a:effectLst>
                  <a:outerShdw blurRad="38100" dist="38100" dir="2700000" algn="tl">
                    <a:srgbClr val="000000">
                      <a:alpha val="43137"/>
                    </a:srgbClr>
                  </a:outerShdw>
                </a:effectLst>
                <a:latin typeface="Roboto" pitchFamily="2" charset="0"/>
                <a:ea typeface="Roboto" pitchFamily="2" charset="0"/>
                <a:cs typeface="Times New Roman" pitchFamily="18" charset="0"/>
              </a:rPr>
              <a:t>understand </a:t>
            </a:r>
            <a:r>
              <a:rPr lang="en-US" sz="6000" b="1" cap="none" spc="0" dirty="0" err="1" smtClean="0">
                <a:solidFill>
                  <a:schemeClr val="accent3">
                    <a:lumMod val="50000"/>
                  </a:schemeClr>
                </a:solidFill>
                <a:effectLst>
                  <a:outerShdw blurRad="38100" dist="38100" dir="2700000" algn="tl">
                    <a:srgbClr val="000000">
                      <a:alpha val="43137"/>
                    </a:srgbClr>
                  </a:outerShdw>
                </a:effectLst>
                <a:latin typeface="Roboto" pitchFamily="2" charset="0"/>
                <a:ea typeface="Roboto" pitchFamily="2" charset="0"/>
                <a:cs typeface="Times New Roman" pitchFamily="18" charset="0"/>
              </a:rPr>
              <a:t>GitHub</a:t>
            </a:r>
            <a:r>
              <a:rPr lang="en-US" sz="5400" b="1" cap="none" spc="0" dirty="0" smtClean="0">
                <a:solidFill>
                  <a:schemeClr val="accent6">
                    <a:lumMod val="75000"/>
                  </a:schemeClr>
                </a:solidFill>
                <a:effectLst>
                  <a:outerShdw blurRad="38100" dist="38100" dir="2700000" algn="tl">
                    <a:srgbClr val="000000">
                      <a:alpha val="43137"/>
                    </a:srgbClr>
                  </a:outerShdw>
                </a:effectLst>
                <a:latin typeface="Roboto" pitchFamily="2" charset="0"/>
                <a:ea typeface="Roboto" pitchFamily="2" charset="0"/>
                <a:cs typeface="Times New Roman" pitchFamily="18" charset="0"/>
              </a:rPr>
              <a:t> </a:t>
            </a:r>
            <a:r>
              <a:rPr lang="en-US" sz="5400" b="1" cap="none" spc="0" dirty="0" smtClean="0">
                <a:solidFill>
                  <a:schemeClr val="accent6">
                    <a:lumMod val="75000"/>
                  </a:schemeClr>
                </a:solidFill>
                <a:effectLst>
                  <a:outerShdw blurRad="38100" dist="38100" dir="2700000" algn="tl">
                    <a:srgbClr val="000000">
                      <a:alpha val="43137"/>
                    </a:srgbClr>
                  </a:outerShdw>
                </a:effectLst>
                <a:latin typeface="Roboto" pitchFamily="2" charset="0"/>
                <a:ea typeface="Roboto" pitchFamily="2" charset="0"/>
                <a:cs typeface="Times New Roman" pitchFamily="18" charset="0"/>
              </a:rPr>
              <a:t>Practically</a:t>
            </a:r>
            <a:endParaRPr lang="en-US" sz="3200" b="1" cap="none" spc="0" dirty="0">
              <a:solidFill>
                <a:schemeClr val="accent6">
                  <a:lumMod val="75000"/>
                </a:schemeClr>
              </a:solidFill>
              <a:effectLst>
                <a:outerShdw blurRad="38100" dist="38100" dir="2700000" algn="tl">
                  <a:srgbClr val="000000">
                    <a:alpha val="43137"/>
                  </a:srgbClr>
                </a:outerShdw>
              </a:effectLst>
              <a:latin typeface="Roboto" pitchFamily="2" charset="0"/>
              <a:ea typeface="Roboto" pitchFamily="2" charset="0"/>
              <a:cs typeface="Times New Roman" pitchFamily="18" charset="0"/>
            </a:endParaRPr>
          </a:p>
        </p:txBody>
      </p:sp>
      <p:sp>
        <p:nvSpPr>
          <p:cNvPr id="3" name="Subtitle 2"/>
          <p:cNvSpPr>
            <a:spLocks noGrp="1"/>
          </p:cNvSpPr>
          <p:nvPr>
            <p:ph type="subTitle" idx="1"/>
          </p:nvPr>
        </p:nvSpPr>
        <p:spPr>
          <a:xfrm>
            <a:off x="522516" y="5969728"/>
            <a:ext cx="11181804" cy="627017"/>
          </a:xfrm>
        </p:spPr>
        <p:txBody>
          <a:bodyPr>
            <a:normAutofit/>
          </a:bodyPr>
          <a:lstStyle/>
          <a:p>
            <a:r>
              <a:rPr lang="en-GB" b="0" dirty="0" smtClean="0">
                <a:solidFill>
                  <a:schemeClr val="tx1">
                    <a:lumMod val="75000"/>
                    <a:lumOff val="25000"/>
                  </a:schemeClr>
                </a:solidFill>
              </a:rPr>
              <a:t>Web based git repository hosting service</a:t>
            </a:r>
            <a:endParaRPr lang="en-US" dirty="0">
              <a:solidFill>
                <a:schemeClr val="tx1">
                  <a:lumMod val="75000"/>
                  <a:lumOff val="25000"/>
                </a:schemeClr>
              </a:solidFill>
            </a:endParaRPr>
          </a:p>
        </p:txBody>
      </p:sp>
      <p:pic>
        <p:nvPicPr>
          <p:cNvPr id="5" name="Picture 4" descr="github-mark.png"/>
          <p:cNvPicPr>
            <a:picLocks noChangeAspect="1"/>
          </p:cNvPicPr>
          <p:nvPr/>
        </p:nvPicPr>
        <p:blipFill>
          <a:blip r:embed="rId2"/>
          <a:stretch>
            <a:fillRect/>
          </a:stretch>
        </p:blipFill>
        <p:spPr>
          <a:xfrm>
            <a:off x="424543" y="211182"/>
            <a:ext cx="855617" cy="855617"/>
          </a:xfrm>
          <a:prstGeom prst="ellipse">
            <a:avLst/>
          </a:prstGeom>
          <a:ln>
            <a:noFill/>
          </a:ln>
          <a:effectLst>
            <a:softEdge rad="112500"/>
          </a:effectLst>
        </p:spPr>
      </p:pic>
      <p:pic>
        <p:nvPicPr>
          <p:cNvPr id="7" name="Picture 6" descr="github-octocat.png"/>
          <p:cNvPicPr>
            <a:picLocks noChangeAspect="1"/>
          </p:cNvPicPr>
          <p:nvPr/>
        </p:nvPicPr>
        <p:blipFill>
          <a:blip r:embed="rId3"/>
          <a:stretch>
            <a:fillRect/>
          </a:stretch>
        </p:blipFill>
        <p:spPr>
          <a:xfrm>
            <a:off x="5146766" y="1320876"/>
            <a:ext cx="2103120" cy="1748219"/>
          </a:xfrm>
          <a:prstGeom prst="rect">
            <a:avLst/>
          </a:prstGeom>
        </p:spPr>
      </p:pic>
      <p:sp>
        <p:nvSpPr>
          <p:cNvPr id="6" name="Right Arrow 5">
            <a:hlinkClick r:id="rId4"/>
          </p:cNvPr>
          <p:cNvSpPr/>
          <p:nvPr/>
        </p:nvSpPr>
        <p:spPr>
          <a:xfrm rot="13713776">
            <a:off x="7938655" y="4724401"/>
            <a:ext cx="969818" cy="706582"/>
          </a:xfrm>
          <a:prstGeom prst="rightArrow">
            <a:avLst>
              <a:gd name="adj1" fmla="val 50000"/>
              <a:gd name="adj2" fmla="val 108824"/>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xmlns="" val="3501849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523" y="587829"/>
            <a:ext cx="10318418" cy="5316582"/>
          </a:xfrm>
        </p:spPr>
        <p:txBody>
          <a:bodyPr/>
          <a:lstStyle/>
          <a:p>
            <a:r>
              <a:rPr lang="en-US" sz="8000" cap="none" dirty="0" smtClean="0">
                <a:solidFill>
                  <a:srgbClr val="7030A0"/>
                </a:solidFill>
                <a:latin typeface="Arial Rounded MT Bold" pitchFamily="34" charset="0"/>
              </a:rPr>
              <a:t>How you </a:t>
            </a:r>
            <a:br>
              <a:rPr lang="en-US" sz="8000" cap="none" dirty="0" smtClean="0">
                <a:solidFill>
                  <a:srgbClr val="7030A0"/>
                </a:solidFill>
                <a:latin typeface="Arial Rounded MT Bold" pitchFamily="34" charset="0"/>
              </a:rPr>
            </a:br>
            <a:r>
              <a:rPr lang="en-US" sz="8000" cap="none" dirty="0" smtClean="0">
                <a:solidFill>
                  <a:srgbClr val="B91760"/>
                </a:solidFill>
                <a:latin typeface="Arial Rounded MT Bold" pitchFamily="34" charset="0"/>
              </a:rPr>
              <a:t>share</a:t>
            </a:r>
            <a:r>
              <a:rPr lang="en-US" sz="8000" cap="none" dirty="0" smtClean="0">
                <a:solidFill>
                  <a:srgbClr val="7030A0"/>
                </a:solidFill>
                <a:latin typeface="Arial Rounded MT Bold" pitchFamily="34" charset="0"/>
              </a:rPr>
              <a:t> </a:t>
            </a:r>
            <a:r>
              <a:rPr lang="en-US" sz="8000" b="1" cap="none" dirty="0" smtClean="0">
                <a:solidFill>
                  <a:schemeClr val="tx1">
                    <a:lumMod val="65000"/>
                    <a:lumOff val="35000"/>
                  </a:schemeClr>
                </a:solidFill>
                <a:latin typeface="Courier New" pitchFamily="49" charset="0"/>
                <a:cs typeface="Courier New" pitchFamily="49" charset="0"/>
              </a:rPr>
              <a:t>code</a:t>
            </a:r>
            <a:r>
              <a:rPr lang="en-US" sz="8000" cap="none" dirty="0" smtClean="0">
                <a:solidFill>
                  <a:srgbClr val="7030A0"/>
                </a:solidFill>
                <a:latin typeface="Arial Rounded MT Bold" pitchFamily="34" charset="0"/>
              </a:rPr>
              <a:t> </a:t>
            </a:r>
            <a:br>
              <a:rPr lang="en-US" sz="8000" cap="none" dirty="0" smtClean="0">
                <a:solidFill>
                  <a:srgbClr val="7030A0"/>
                </a:solidFill>
                <a:latin typeface="Arial Rounded MT Bold" pitchFamily="34" charset="0"/>
              </a:rPr>
            </a:br>
            <a:r>
              <a:rPr lang="en-US" sz="8000" cap="none" dirty="0" smtClean="0">
                <a:solidFill>
                  <a:srgbClr val="7030A0"/>
                </a:solidFill>
                <a:latin typeface="Arial Rounded MT Bold" pitchFamily="34" charset="0"/>
              </a:rPr>
              <a:t>while working in </a:t>
            </a:r>
            <a:r>
              <a:rPr lang="en-US" sz="8000" b="1" cap="none" dirty="0" smtClean="0">
                <a:solidFill>
                  <a:srgbClr val="7030A0"/>
                </a:solidFill>
                <a:latin typeface="Arial Rounded MT Bold" pitchFamily="34" charset="0"/>
              </a:rPr>
              <a:t>Team</a:t>
            </a:r>
            <a:r>
              <a:rPr lang="en-US" sz="7200" cap="none" dirty="0" smtClean="0">
                <a:solidFill>
                  <a:srgbClr val="00B0F0"/>
                </a:solidFill>
                <a:latin typeface="Arial Rounded MT Bold" pitchFamily="34" charset="0"/>
              </a:rPr>
              <a:t> </a:t>
            </a:r>
            <a:r>
              <a:rPr lang="en-US" sz="11500" cap="none" dirty="0" smtClean="0">
                <a:solidFill>
                  <a:srgbClr val="FF0000"/>
                </a:solidFill>
                <a:effectLst>
                  <a:outerShdw blurRad="38100" dist="38100" dir="2700000" algn="tl">
                    <a:srgbClr val="000000">
                      <a:alpha val="43137"/>
                    </a:srgbClr>
                  </a:outerShdw>
                </a:effectLst>
                <a:latin typeface="Arial Rounded MT Bold" pitchFamily="34" charset="0"/>
              </a:rPr>
              <a:t>?</a:t>
            </a:r>
            <a:r>
              <a:rPr lang="en-US" sz="7200" cap="none" dirty="0" smtClean="0">
                <a:latin typeface="Arial Rounded MT Bold" pitchFamily="34" charset="0"/>
              </a:rPr>
              <a:t> </a:t>
            </a:r>
            <a:endParaRPr lang="en-US" sz="7200" cap="none" dirty="0">
              <a:solidFill>
                <a:srgbClr val="FF0000"/>
              </a:solidFill>
              <a:latin typeface="Arial Rounded MT Bold" pitchFamily="34"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3501849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523" y="587829"/>
            <a:ext cx="10318418" cy="5316582"/>
          </a:xfrm>
        </p:spPr>
        <p:txBody>
          <a:bodyPr/>
          <a:lstStyle/>
          <a:p>
            <a:pPr>
              <a:spcAft>
                <a:spcPts val="2400"/>
              </a:spcAft>
            </a:pPr>
            <a:r>
              <a:rPr lang="en-US" sz="5400" b="1" cap="none" spc="200" dirty="0" smtClean="0">
                <a:solidFill>
                  <a:schemeClr val="tx1">
                    <a:lumMod val="85000"/>
                    <a:lumOff val="15000"/>
                  </a:schemeClr>
                </a:solidFill>
                <a:effectLst>
                  <a:outerShdw blurRad="38100" dist="38100" dir="2700000" algn="tl">
                    <a:srgbClr val="000000">
                      <a:alpha val="43137"/>
                    </a:srgbClr>
                  </a:outerShdw>
                </a:effectLst>
                <a:latin typeface="Times New Roman" pitchFamily="18" charset="0"/>
                <a:cs typeface="Times New Roman" pitchFamily="18" charset="0"/>
              </a:rPr>
              <a:t>Is it possible to keep </a:t>
            </a:r>
            <a:r>
              <a:rPr lang="en-US" sz="9600" b="1" cap="none" spc="200"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all</a:t>
            </a:r>
            <a:r>
              <a:rPr lang="en-US" sz="5400" b="1" cap="none" spc="200" dirty="0" smtClean="0">
                <a:solidFill>
                  <a:schemeClr val="tx1">
                    <a:lumMod val="85000"/>
                    <a:lumOff val="15000"/>
                  </a:schemeClr>
                </a:solidFill>
                <a:effectLst>
                  <a:outerShdw blurRad="38100" dist="38100" dir="2700000" algn="tl">
                    <a:srgbClr val="000000">
                      <a:alpha val="43137"/>
                    </a:srgbClr>
                  </a:outerShdw>
                </a:effectLst>
                <a:latin typeface="Times New Roman" pitchFamily="18" charset="0"/>
                <a:cs typeface="Times New Roman" pitchFamily="18" charset="0"/>
              </a:rPr>
              <a:t> the</a:t>
            </a:r>
            <a:r>
              <a:rPr lang="en-US" sz="8000" cap="none" spc="200" dirty="0" smtClean="0">
                <a:solidFill>
                  <a:schemeClr val="tx1">
                    <a:lumMod val="85000"/>
                    <a:lumOff val="15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8000" cap="none" spc="200"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
            </a:r>
            <a:br>
              <a:rPr lang="en-US" sz="8000" cap="none" spc="200"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br>
            <a:r>
              <a:rPr lang="en-US" sz="8000" b="1" i="1" cap="none" spc="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ver</a:t>
            </a:r>
            <a:r>
              <a:rPr lang="en-US" sz="8000" b="1" i="1" cap="none" spc="2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a:t>
            </a:r>
            <a:r>
              <a:rPr lang="en-US" sz="8000" b="1" i="1" cap="none" spc="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io</a:t>
            </a:r>
            <a:r>
              <a:rPr lang="en-US" sz="8000" b="1" i="1" cap="none" spc="2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a:t>
            </a:r>
            <a:r>
              <a:rPr lang="en-US" sz="8000" b="1" i="1" cap="none" spc="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s</a:t>
            </a:r>
            <a:r>
              <a:rPr lang="en-US" sz="8000" cap="none" spc="200"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 of </a:t>
            </a:r>
            <a:r>
              <a:rPr lang="en-US" sz="8000" b="1" cap="none" spc="200" dirty="0" smtClean="0">
                <a:solidFill>
                  <a:schemeClr val="tx1">
                    <a:lumMod val="65000"/>
                    <a:lumOff val="35000"/>
                  </a:schemeClr>
                </a:solidFill>
                <a:effectLst>
                  <a:outerShdw blurRad="38100" dist="38100" dir="2700000" algn="tl">
                    <a:srgbClr val="000000">
                      <a:alpha val="43137"/>
                    </a:srgbClr>
                  </a:outerShdw>
                </a:effectLst>
                <a:latin typeface="Courier New" pitchFamily="49" charset="0"/>
                <a:cs typeface="Courier New" pitchFamily="49" charset="0"/>
              </a:rPr>
              <a:t>code</a:t>
            </a:r>
            <a:r>
              <a:rPr lang="en-US" sz="8000" cap="none" spc="200"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 </a:t>
            </a:r>
            <a:br>
              <a:rPr lang="en-US" sz="8000" cap="none" spc="200"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br>
            <a:r>
              <a:rPr lang="en-US" sz="8000" cap="none" spc="200" dirty="0" smtClean="0">
                <a:solidFill>
                  <a:schemeClr val="tx1">
                    <a:lumMod val="85000"/>
                    <a:lumOff val="15000"/>
                  </a:schemeClr>
                </a:solidFill>
                <a:effectLst>
                  <a:outerShdw blurRad="38100" dist="38100" dir="2700000" algn="tl">
                    <a:srgbClr val="000000">
                      <a:alpha val="43137"/>
                    </a:srgbClr>
                  </a:outerShdw>
                </a:effectLst>
                <a:latin typeface="Times New Roman" pitchFamily="18" charset="0"/>
                <a:cs typeface="Times New Roman" pitchFamily="18" charset="0"/>
              </a:rPr>
              <a:t>while development</a:t>
            </a:r>
            <a:r>
              <a:rPr lang="en-US" sz="11500" b="1" cap="none" spc="2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t>
            </a:r>
            <a:r>
              <a:rPr lang="en-US" sz="7200" cap="none" spc="200" dirty="0" smtClean="0">
                <a:effectLst>
                  <a:outerShdw blurRad="38100" dist="38100" dir="2700000" algn="tl">
                    <a:srgbClr val="000000">
                      <a:alpha val="43137"/>
                    </a:srgbClr>
                  </a:outerShdw>
                </a:effectLst>
                <a:latin typeface="Times New Roman" pitchFamily="18" charset="0"/>
                <a:cs typeface="Times New Roman" pitchFamily="18" charset="0"/>
              </a:rPr>
              <a:t> </a:t>
            </a:r>
            <a:endParaRPr lang="en-US" sz="7200" cap="none" spc="2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3501849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523" y="587829"/>
            <a:ext cx="10318418" cy="5316582"/>
          </a:xfrm>
        </p:spPr>
        <p:txBody>
          <a:bodyPr/>
          <a:lstStyle/>
          <a:p>
            <a:r>
              <a:rPr lang="en-US" sz="13800" cap="none" dirty="0" smtClean="0">
                <a:solidFill>
                  <a:schemeClr val="tx1">
                    <a:lumMod val="75000"/>
                    <a:lumOff val="25000"/>
                  </a:schemeClr>
                </a:solidFill>
                <a:effectLst>
                  <a:outerShdw blurRad="38100" dist="38100" dir="2700000" algn="tl">
                    <a:srgbClr val="000000">
                      <a:alpha val="43137"/>
                    </a:srgbClr>
                  </a:outerShdw>
                </a:effectLst>
                <a:latin typeface="Times New Roman" pitchFamily="18" charset="0"/>
                <a:cs typeface="Times New Roman" pitchFamily="18" charset="0"/>
              </a:rPr>
              <a:t>P</a:t>
            </a:r>
            <a:r>
              <a:rPr lang="en-US" sz="9600" cap="none" dirty="0" smtClean="0">
                <a:solidFill>
                  <a:schemeClr val="tx1">
                    <a:lumMod val="75000"/>
                    <a:lumOff val="25000"/>
                  </a:schemeClr>
                </a:solidFill>
                <a:effectLst>
                  <a:outerShdw blurRad="38100" dist="38100" dir="2700000" algn="tl">
                    <a:srgbClr val="000000">
                      <a:alpha val="43137"/>
                    </a:srgbClr>
                  </a:outerShdw>
                </a:effectLst>
                <a:latin typeface="Times New Roman" pitchFamily="18" charset="0"/>
                <a:cs typeface="Times New Roman" pitchFamily="18" charset="0"/>
              </a:rPr>
              <a:t>erc</a:t>
            </a:r>
            <a:r>
              <a:rPr lang="en-US" sz="8000" cap="none" dirty="0" smtClean="0">
                <a:solidFill>
                  <a:schemeClr val="tx1">
                    <a:lumMod val="75000"/>
                    <a:lumOff val="25000"/>
                  </a:schemeClr>
                </a:solidFill>
                <a:effectLst>
                  <a:outerShdw blurRad="38100" dist="38100" dir="2700000" algn="tl">
                    <a:srgbClr val="000000">
                      <a:alpha val="43137"/>
                    </a:srgbClr>
                  </a:outerShdw>
                </a:effectLst>
                <a:latin typeface="Times New Roman" pitchFamily="18" charset="0"/>
                <a:cs typeface="Times New Roman" pitchFamily="18" charset="0"/>
              </a:rPr>
              <a:t>e</a:t>
            </a:r>
            <a:r>
              <a:rPr lang="en-US" sz="13800" cap="none" dirty="0" smtClean="0">
                <a:solidFill>
                  <a:schemeClr val="tx1">
                    <a:lumMod val="75000"/>
                    <a:lumOff val="25000"/>
                  </a:schemeClr>
                </a:solidFill>
                <a:effectLst>
                  <a:outerShdw blurRad="38100" dist="38100" dir="2700000" algn="tl">
                    <a:srgbClr val="000000">
                      <a:alpha val="43137"/>
                    </a:srgbClr>
                  </a:outerShdw>
                </a:effectLst>
                <a:latin typeface="Times New Roman" pitchFamily="18" charset="0"/>
                <a:cs typeface="Times New Roman" pitchFamily="18" charset="0"/>
              </a:rPr>
              <a:t>pt</a:t>
            </a:r>
            <a:r>
              <a:rPr lang="en-US" sz="8000" cap="none" dirty="0" smtClean="0">
                <a:solidFill>
                  <a:schemeClr val="tx1">
                    <a:lumMod val="75000"/>
                    <a:lumOff val="25000"/>
                  </a:schemeClr>
                </a:solidFill>
                <a:effectLst>
                  <a:outerShdw blurRad="38100" dist="38100" dir="2700000" algn="tl">
                    <a:srgbClr val="000000">
                      <a:alpha val="43137"/>
                    </a:srgbClr>
                  </a:outerShdw>
                </a:effectLst>
                <a:latin typeface="Times New Roman" pitchFamily="18" charset="0"/>
                <a:cs typeface="Times New Roman" pitchFamily="18" charset="0"/>
              </a:rPr>
              <a:t>i</a:t>
            </a:r>
            <a:r>
              <a:rPr lang="en-US" sz="11500" cap="none" dirty="0" smtClean="0">
                <a:solidFill>
                  <a:schemeClr val="tx1">
                    <a:lumMod val="75000"/>
                    <a:lumOff val="25000"/>
                  </a:schemeClr>
                </a:solidFill>
                <a:effectLst>
                  <a:outerShdw blurRad="38100" dist="38100" dir="2700000" algn="tl">
                    <a:srgbClr val="000000">
                      <a:alpha val="43137"/>
                    </a:srgbClr>
                  </a:outerShdw>
                </a:effectLst>
                <a:latin typeface="Times New Roman" pitchFamily="18" charset="0"/>
                <a:cs typeface="Times New Roman" pitchFamily="18" charset="0"/>
              </a:rPr>
              <a:t>ve</a:t>
            </a:r>
            <a:r>
              <a:rPr lang="en-US" sz="7200" cap="none" dirty="0" smtClean="0">
                <a:solidFill>
                  <a:schemeClr val="tx1">
                    <a:lumMod val="75000"/>
                    <a:lumOff val="25000"/>
                  </a:schemeClr>
                </a:solidFill>
                <a:effectLst>
                  <a:outerShdw blurRad="38100" dist="38100" dir="2700000" algn="tl">
                    <a:srgbClr val="000000">
                      <a:alpha val="43137"/>
                    </a:srgbClr>
                  </a:outerShdw>
                </a:effectLst>
                <a:latin typeface="Times New Roman" pitchFamily="18" charset="0"/>
                <a:cs typeface="Times New Roman" pitchFamily="18" charset="0"/>
              </a:rPr>
              <a:t> </a:t>
            </a:r>
            <a:endParaRPr lang="en-US" sz="7200" cap="none" dirty="0">
              <a:solidFill>
                <a:schemeClr val="tx1">
                  <a:lumMod val="75000"/>
                  <a:lumOff val="2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522516" y="5760720"/>
            <a:ext cx="11181804" cy="960755"/>
          </a:xfrm>
        </p:spPr>
        <p:txBody>
          <a:bodyPr>
            <a:normAutofit/>
          </a:bodyPr>
          <a:lstStyle/>
          <a:p>
            <a:r>
              <a:rPr lang="en-GB" b="0" dirty="0" smtClean="0">
                <a:solidFill>
                  <a:schemeClr val="tx1">
                    <a:lumMod val="75000"/>
                    <a:lumOff val="25000"/>
                  </a:schemeClr>
                </a:solidFill>
              </a:rPr>
              <a:t>is a word to describe someone who is good at seeing</a:t>
            </a:r>
            <a:r>
              <a:rPr lang="en-GB" sz="2600" dirty="0" smtClean="0">
                <a:solidFill>
                  <a:schemeClr val="tx1">
                    <a:lumMod val="75000"/>
                    <a:lumOff val="25000"/>
                  </a:schemeClr>
                </a:solidFill>
              </a:rPr>
              <a:t> </a:t>
            </a:r>
            <a:br>
              <a:rPr lang="en-GB" sz="2600" dirty="0" smtClean="0">
                <a:solidFill>
                  <a:schemeClr val="tx1">
                    <a:lumMod val="75000"/>
                    <a:lumOff val="25000"/>
                  </a:schemeClr>
                </a:solidFill>
              </a:rPr>
            </a:br>
            <a:r>
              <a:rPr lang="en-GB" sz="2600" dirty="0" smtClean="0">
                <a:solidFill>
                  <a:schemeClr val="tx1">
                    <a:lumMod val="75000"/>
                    <a:lumOff val="25000"/>
                  </a:schemeClr>
                </a:solidFill>
              </a:rPr>
              <a:t>or </a:t>
            </a:r>
            <a:r>
              <a:rPr lang="en-GB" b="0" dirty="0" smtClean="0">
                <a:solidFill>
                  <a:schemeClr val="tx1">
                    <a:lumMod val="75000"/>
                    <a:lumOff val="25000"/>
                  </a:schemeClr>
                </a:solidFill>
              </a:rPr>
              <a:t>good at response</a:t>
            </a:r>
            <a:endParaRPr lang="en-US" dirty="0">
              <a:solidFill>
                <a:schemeClr val="tx1">
                  <a:lumMod val="75000"/>
                  <a:lumOff val="25000"/>
                </a:schemeClr>
              </a:solidFill>
            </a:endParaRPr>
          </a:p>
        </p:txBody>
      </p:sp>
    </p:spTree>
    <p:extLst>
      <p:ext uri="{BB962C8B-B14F-4D97-AF65-F5344CB8AC3E}">
        <p14:creationId xmlns:p14="http://schemas.microsoft.com/office/powerpoint/2010/main" xmlns="" val="3501849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523" y="587829"/>
            <a:ext cx="10318418" cy="5316582"/>
          </a:xfrm>
        </p:spPr>
        <p:txBody>
          <a:bodyPr/>
          <a:lstStyle/>
          <a:p>
            <a:r>
              <a:rPr lang="en-US" sz="8800" cap="none" dirty="0" smtClean="0">
                <a:solidFill>
                  <a:schemeClr val="tx1">
                    <a:lumMod val="75000"/>
                    <a:lumOff val="25000"/>
                  </a:schemeClr>
                </a:solidFill>
                <a:effectLst>
                  <a:outerShdw blurRad="38100" dist="38100" dir="2700000" algn="tl">
                    <a:srgbClr val="000000">
                      <a:alpha val="43137"/>
                    </a:srgbClr>
                  </a:outerShdw>
                </a:effectLst>
                <a:latin typeface="Times New Roman" pitchFamily="18" charset="0"/>
                <a:cs typeface="Times New Roman" pitchFamily="18" charset="0"/>
              </a:rPr>
              <a:t>Lets learn to be P</a:t>
            </a:r>
            <a:r>
              <a:rPr lang="en-US" sz="7200" cap="none" dirty="0" smtClean="0">
                <a:solidFill>
                  <a:schemeClr val="tx1">
                    <a:lumMod val="75000"/>
                    <a:lumOff val="25000"/>
                  </a:schemeClr>
                </a:solidFill>
                <a:effectLst>
                  <a:outerShdw blurRad="38100" dist="38100" dir="2700000" algn="tl">
                    <a:srgbClr val="000000">
                      <a:alpha val="43137"/>
                    </a:srgbClr>
                  </a:outerShdw>
                </a:effectLst>
                <a:latin typeface="Times New Roman" pitchFamily="18" charset="0"/>
                <a:cs typeface="Times New Roman" pitchFamily="18" charset="0"/>
              </a:rPr>
              <a:t>erc</a:t>
            </a:r>
            <a:r>
              <a:rPr lang="en-US" sz="6000" cap="none" dirty="0" smtClean="0">
                <a:solidFill>
                  <a:schemeClr val="tx1">
                    <a:lumMod val="75000"/>
                    <a:lumOff val="25000"/>
                  </a:schemeClr>
                </a:solidFill>
                <a:effectLst>
                  <a:outerShdw blurRad="38100" dist="38100" dir="2700000" algn="tl">
                    <a:srgbClr val="000000">
                      <a:alpha val="43137"/>
                    </a:srgbClr>
                  </a:outerShdw>
                </a:effectLst>
                <a:latin typeface="Times New Roman" pitchFamily="18" charset="0"/>
                <a:cs typeface="Times New Roman" pitchFamily="18" charset="0"/>
              </a:rPr>
              <a:t>e</a:t>
            </a:r>
            <a:r>
              <a:rPr lang="en-US" sz="8800" cap="none" dirty="0" smtClean="0">
                <a:solidFill>
                  <a:schemeClr val="tx1">
                    <a:lumMod val="75000"/>
                    <a:lumOff val="25000"/>
                  </a:schemeClr>
                </a:solidFill>
                <a:effectLst>
                  <a:outerShdw blurRad="38100" dist="38100" dir="2700000" algn="tl">
                    <a:srgbClr val="000000">
                      <a:alpha val="43137"/>
                    </a:srgbClr>
                  </a:outerShdw>
                </a:effectLst>
                <a:latin typeface="Times New Roman" pitchFamily="18" charset="0"/>
                <a:cs typeface="Times New Roman" pitchFamily="18" charset="0"/>
              </a:rPr>
              <a:t>pt</a:t>
            </a:r>
            <a:r>
              <a:rPr lang="en-US" sz="6000" cap="none" dirty="0" smtClean="0">
                <a:solidFill>
                  <a:schemeClr val="tx1">
                    <a:lumMod val="75000"/>
                    <a:lumOff val="25000"/>
                  </a:schemeClr>
                </a:solidFill>
                <a:effectLst>
                  <a:outerShdw blurRad="38100" dist="38100" dir="2700000" algn="tl">
                    <a:srgbClr val="000000">
                      <a:alpha val="43137"/>
                    </a:srgbClr>
                  </a:outerShdw>
                </a:effectLst>
                <a:latin typeface="Times New Roman" pitchFamily="18" charset="0"/>
                <a:cs typeface="Times New Roman" pitchFamily="18" charset="0"/>
              </a:rPr>
              <a:t>i</a:t>
            </a:r>
            <a:r>
              <a:rPr lang="en-US" sz="8000" cap="none" dirty="0" smtClean="0">
                <a:solidFill>
                  <a:schemeClr val="tx1">
                    <a:lumMod val="75000"/>
                    <a:lumOff val="25000"/>
                  </a:schemeClr>
                </a:solidFill>
                <a:effectLst>
                  <a:outerShdw blurRad="38100" dist="38100" dir="2700000" algn="tl">
                    <a:srgbClr val="000000">
                      <a:alpha val="43137"/>
                    </a:srgbClr>
                  </a:outerShdw>
                </a:effectLst>
                <a:latin typeface="Times New Roman" pitchFamily="18" charset="0"/>
                <a:cs typeface="Times New Roman" pitchFamily="18" charset="0"/>
              </a:rPr>
              <a:t>ve</a:t>
            </a:r>
            <a:r>
              <a:rPr lang="en-US" sz="5400" cap="none" dirty="0" smtClean="0">
                <a:solidFill>
                  <a:schemeClr val="tx1">
                    <a:lumMod val="75000"/>
                    <a:lumOff val="25000"/>
                  </a:schemeClr>
                </a:solidFill>
                <a:effectLst>
                  <a:outerShdw blurRad="38100" dist="38100" dir="2700000" algn="tl">
                    <a:srgbClr val="000000">
                      <a:alpha val="43137"/>
                    </a:srgbClr>
                  </a:outerShdw>
                </a:effectLst>
                <a:latin typeface="Times New Roman" pitchFamily="18" charset="0"/>
                <a:cs typeface="Times New Roman" pitchFamily="18" charset="0"/>
              </a:rPr>
              <a:t> </a:t>
            </a:r>
            <a:endParaRPr lang="en-US" sz="5400" cap="none" dirty="0">
              <a:solidFill>
                <a:schemeClr val="tx1">
                  <a:lumMod val="75000"/>
                  <a:lumOff val="2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522516" y="5969728"/>
            <a:ext cx="11181804" cy="627017"/>
          </a:xfrm>
        </p:spPr>
        <p:txBody>
          <a:bodyPr>
            <a:normAutofit/>
          </a:bodyPr>
          <a:lstStyle/>
          <a:p>
            <a:r>
              <a:rPr lang="en-GB" b="0" dirty="0" smtClean="0">
                <a:solidFill>
                  <a:schemeClr val="tx1">
                    <a:lumMod val="75000"/>
                    <a:lumOff val="25000"/>
                  </a:schemeClr>
                </a:solidFill>
              </a:rPr>
              <a:t>We keenly need a perception to be perceptive</a:t>
            </a:r>
            <a:endParaRPr lang="en-US" dirty="0">
              <a:solidFill>
                <a:schemeClr val="tx1">
                  <a:lumMod val="75000"/>
                  <a:lumOff val="25000"/>
                </a:schemeClr>
              </a:solidFill>
            </a:endParaRPr>
          </a:p>
        </p:txBody>
      </p:sp>
    </p:spTree>
    <p:extLst>
      <p:ext uri="{BB962C8B-B14F-4D97-AF65-F5344CB8AC3E}">
        <p14:creationId xmlns:p14="http://schemas.microsoft.com/office/powerpoint/2010/main" xmlns="" val="3501849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9509" y="2442775"/>
            <a:ext cx="7158445" cy="3252651"/>
          </a:xfrm>
        </p:spPr>
        <p:txBody>
          <a:bodyPr/>
          <a:lstStyle/>
          <a:p>
            <a:r>
              <a:rPr lang="en-US" sz="8800" b="1" cap="none" spc="0" dirty="0" err="1" smtClean="0">
                <a:solidFill>
                  <a:schemeClr val="tx1">
                    <a:lumMod val="75000"/>
                    <a:lumOff val="25000"/>
                  </a:schemeClr>
                </a:solidFill>
                <a:effectLst>
                  <a:outerShdw blurRad="38100" dist="38100" dir="2700000" algn="tl">
                    <a:srgbClr val="000000">
                      <a:alpha val="43137"/>
                    </a:srgbClr>
                  </a:outerShdw>
                </a:effectLst>
                <a:latin typeface="Roboto" pitchFamily="2" charset="0"/>
                <a:ea typeface="Roboto" pitchFamily="2" charset="0"/>
                <a:cs typeface="Times New Roman" pitchFamily="18" charset="0"/>
              </a:rPr>
              <a:t>GitHub</a:t>
            </a:r>
            <a:endParaRPr lang="en-US" sz="5400" b="1" cap="none" spc="0" dirty="0">
              <a:solidFill>
                <a:schemeClr val="tx1">
                  <a:lumMod val="75000"/>
                  <a:lumOff val="25000"/>
                </a:schemeClr>
              </a:solidFill>
              <a:effectLst>
                <a:outerShdw blurRad="38100" dist="38100" dir="2700000" algn="tl">
                  <a:srgbClr val="000000">
                    <a:alpha val="43137"/>
                  </a:srgbClr>
                </a:outerShdw>
              </a:effectLst>
              <a:latin typeface="Roboto" pitchFamily="2" charset="0"/>
              <a:ea typeface="Roboto" pitchFamily="2" charset="0"/>
              <a:cs typeface="Times New Roman" pitchFamily="18" charset="0"/>
            </a:endParaRPr>
          </a:p>
        </p:txBody>
      </p:sp>
      <p:sp>
        <p:nvSpPr>
          <p:cNvPr id="3" name="Subtitle 2"/>
          <p:cNvSpPr>
            <a:spLocks noGrp="1"/>
          </p:cNvSpPr>
          <p:nvPr>
            <p:ph type="subTitle" idx="1"/>
          </p:nvPr>
        </p:nvSpPr>
        <p:spPr>
          <a:xfrm>
            <a:off x="522516" y="5969728"/>
            <a:ext cx="11181804" cy="627017"/>
          </a:xfrm>
        </p:spPr>
        <p:txBody>
          <a:bodyPr>
            <a:normAutofit/>
          </a:bodyPr>
          <a:lstStyle/>
          <a:p>
            <a:r>
              <a:rPr lang="en-GB" b="0" dirty="0" smtClean="0">
                <a:solidFill>
                  <a:schemeClr val="tx1">
                    <a:lumMod val="75000"/>
                    <a:lumOff val="25000"/>
                  </a:schemeClr>
                </a:solidFill>
              </a:rPr>
              <a:t>Web based git repository hosting service</a:t>
            </a:r>
            <a:endParaRPr lang="en-US" dirty="0">
              <a:solidFill>
                <a:schemeClr val="tx1">
                  <a:lumMod val="75000"/>
                  <a:lumOff val="25000"/>
                </a:schemeClr>
              </a:solidFill>
            </a:endParaRPr>
          </a:p>
        </p:txBody>
      </p:sp>
      <p:pic>
        <p:nvPicPr>
          <p:cNvPr id="5" name="Picture 4" descr="github-mark.png"/>
          <p:cNvPicPr>
            <a:picLocks noChangeAspect="1"/>
          </p:cNvPicPr>
          <p:nvPr/>
        </p:nvPicPr>
        <p:blipFill>
          <a:blip r:embed="rId2"/>
          <a:stretch>
            <a:fillRect/>
          </a:stretch>
        </p:blipFill>
        <p:spPr>
          <a:xfrm>
            <a:off x="424543" y="211182"/>
            <a:ext cx="855617" cy="855617"/>
          </a:xfrm>
          <a:prstGeom prst="ellipse">
            <a:avLst/>
          </a:prstGeom>
          <a:ln>
            <a:noFill/>
          </a:ln>
          <a:effectLst>
            <a:softEdge rad="112500"/>
          </a:effectLst>
        </p:spPr>
      </p:pic>
      <p:pic>
        <p:nvPicPr>
          <p:cNvPr id="7" name="Picture 6" descr="github-octocat.png"/>
          <p:cNvPicPr>
            <a:picLocks noChangeAspect="1"/>
          </p:cNvPicPr>
          <p:nvPr/>
        </p:nvPicPr>
        <p:blipFill>
          <a:blip r:embed="rId3"/>
          <a:stretch>
            <a:fillRect/>
          </a:stretch>
        </p:blipFill>
        <p:spPr>
          <a:xfrm>
            <a:off x="5146766" y="1320876"/>
            <a:ext cx="2103120" cy="1748219"/>
          </a:xfrm>
          <a:prstGeom prst="rect">
            <a:avLst/>
          </a:prstGeom>
        </p:spPr>
      </p:pic>
    </p:spTree>
    <p:extLst>
      <p:ext uri="{BB962C8B-B14F-4D97-AF65-F5344CB8AC3E}">
        <p14:creationId xmlns:p14="http://schemas.microsoft.com/office/powerpoint/2010/main" xmlns="" val="3501849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431073"/>
            <a:ext cx="10178322" cy="1443443"/>
          </a:xfrm>
        </p:spPr>
        <p:txBody>
          <a:bodyPr/>
          <a:lstStyle/>
          <a:p>
            <a:r>
              <a:rPr lang="en-US" dirty="0" smtClean="0"/>
              <a:t> INTRODUCTION to </a:t>
            </a:r>
            <a:r>
              <a:rPr lang="en-US" sz="4800" b="1" cap="none" dirty="0" err="1" smtClean="0">
                <a:solidFill>
                  <a:schemeClr val="bg2">
                    <a:lumMod val="25000"/>
                  </a:schemeClr>
                </a:solidFill>
                <a:latin typeface="Roboto" pitchFamily="2" charset="0"/>
                <a:ea typeface="Roboto" pitchFamily="2" charset="0"/>
              </a:rPr>
              <a:t>GitHub</a:t>
            </a:r>
            <a:endParaRPr lang="en-GB" b="1" cap="none" dirty="0">
              <a:solidFill>
                <a:schemeClr val="bg2">
                  <a:lumMod val="25000"/>
                </a:schemeClr>
              </a:solidFill>
              <a:latin typeface="Roboto" pitchFamily="2" charset="0"/>
              <a:ea typeface="Roboto" pitchFamily="2" charset="0"/>
            </a:endParaRPr>
          </a:p>
        </p:txBody>
      </p:sp>
      <p:sp>
        <p:nvSpPr>
          <p:cNvPr id="3" name="Content Placeholder 2"/>
          <p:cNvSpPr>
            <a:spLocks noGrp="1"/>
          </p:cNvSpPr>
          <p:nvPr>
            <p:ph idx="1"/>
          </p:nvPr>
        </p:nvSpPr>
        <p:spPr/>
        <p:txBody>
          <a:bodyPr>
            <a:normAutofit/>
          </a:bodyPr>
          <a:lstStyle/>
          <a:p>
            <a:pPr marL="0" indent="0" algn="just">
              <a:spcAft>
                <a:spcPts val="1200"/>
              </a:spcAft>
              <a:buNone/>
            </a:pPr>
            <a:r>
              <a:rPr lang="en-GB" sz="2400" dirty="0" smtClean="0">
                <a:solidFill>
                  <a:schemeClr val="accent5">
                    <a:lumMod val="75000"/>
                  </a:schemeClr>
                </a:solidFill>
              </a:rPr>
              <a:t>Git is a distributed revision control and source code management system with an emphasis on speed</a:t>
            </a:r>
            <a:r>
              <a:rPr lang="en-GB" sz="2400" dirty="0" smtClean="0">
                <a:solidFill>
                  <a:schemeClr val="accent5">
                    <a:lumMod val="75000"/>
                  </a:schemeClr>
                </a:solidFill>
              </a:rPr>
              <a:t>.</a:t>
            </a:r>
          </a:p>
          <a:p>
            <a:pPr marL="0" indent="0" algn="just">
              <a:spcAft>
                <a:spcPts val="1200"/>
              </a:spcAft>
              <a:buNone/>
            </a:pPr>
            <a:r>
              <a:rPr lang="en-GB" sz="2400" dirty="0" smtClean="0">
                <a:solidFill>
                  <a:srgbClr val="B91760"/>
                </a:solidFill>
              </a:rPr>
              <a:t>Git was initially designed and developed by </a:t>
            </a:r>
            <a:r>
              <a:rPr lang="en-GB" sz="2400" dirty="0" err="1" smtClean="0">
                <a:solidFill>
                  <a:srgbClr val="B91760"/>
                </a:solidFill>
              </a:rPr>
              <a:t>Linus</a:t>
            </a:r>
            <a:r>
              <a:rPr lang="en-GB" sz="2400" dirty="0" smtClean="0">
                <a:solidFill>
                  <a:srgbClr val="B91760"/>
                </a:solidFill>
              </a:rPr>
              <a:t> </a:t>
            </a:r>
            <a:r>
              <a:rPr lang="en-GB" sz="2400" dirty="0" err="1" smtClean="0">
                <a:solidFill>
                  <a:srgbClr val="B91760"/>
                </a:solidFill>
              </a:rPr>
              <a:t>Torvalds</a:t>
            </a:r>
            <a:r>
              <a:rPr lang="en-GB" sz="2400" dirty="0" smtClean="0">
                <a:solidFill>
                  <a:srgbClr val="B91760"/>
                </a:solidFill>
              </a:rPr>
              <a:t> for Linux kernel </a:t>
            </a:r>
            <a:r>
              <a:rPr lang="en-GB" sz="2400" dirty="0" smtClean="0">
                <a:solidFill>
                  <a:srgbClr val="B91760"/>
                </a:solidFill>
              </a:rPr>
              <a:t>development.</a:t>
            </a:r>
          </a:p>
          <a:p>
            <a:pPr marL="0" indent="0" algn="just">
              <a:spcAft>
                <a:spcPts val="1200"/>
              </a:spcAft>
              <a:buNone/>
            </a:pPr>
            <a:r>
              <a:rPr lang="en-GB" sz="2400" dirty="0" smtClean="0">
                <a:solidFill>
                  <a:srgbClr val="7030A0"/>
                </a:solidFill>
              </a:rPr>
              <a:t>Git </a:t>
            </a:r>
            <a:r>
              <a:rPr lang="en-GB" sz="2400" dirty="0" smtClean="0">
                <a:solidFill>
                  <a:srgbClr val="7030A0"/>
                </a:solidFill>
              </a:rPr>
              <a:t>is a free software distributed under the terms of the GNU General Public License version 2.</a:t>
            </a:r>
            <a:endParaRPr lang="en-GB" sz="2400" dirty="0" smtClean="0">
              <a:solidFill>
                <a:srgbClr val="7030A0"/>
              </a:solidFill>
            </a:endParaRPr>
          </a:p>
        </p:txBody>
      </p:sp>
      <p:pic>
        <p:nvPicPr>
          <p:cNvPr id="4" name="Picture 3" descr="github-mark.png"/>
          <p:cNvPicPr>
            <a:picLocks noChangeAspect="1"/>
          </p:cNvPicPr>
          <p:nvPr/>
        </p:nvPicPr>
        <p:blipFill>
          <a:blip r:embed="rId2"/>
          <a:stretch>
            <a:fillRect/>
          </a:stretch>
        </p:blipFill>
        <p:spPr>
          <a:xfrm>
            <a:off x="202472" y="106678"/>
            <a:ext cx="1273628" cy="1273628"/>
          </a:xfrm>
          <a:prstGeom prst="ellipse">
            <a:avLst/>
          </a:prstGeom>
          <a:ln>
            <a:noFill/>
          </a:ln>
          <a:effectLst>
            <a:softEdge rad="112500"/>
          </a:effectLst>
        </p:spPr>
      </p:pic>
      <p:sp>
        <p:nvSpPr>
          <p:cNvPr id="5" name="TextBox 4"/>
          <p:cNvSpPr txBox="1"/>
          <p:nvPr/>
        </p:nvSpPr>
        <p:spPr>
          <a:xfrm rot="16200000">
            <a:off x="-276910" y="5788278"/>
            <a:ext cx="1306768" cy="523220"/>
          </a:xfrm>
          <a:prstGeom prst="rect">
            <a:avLst/>
          </a:prstGeom>
          <a:noFill/>
        </p:spPr>
        <p:txBody>
          <a:bodyPr wrap="none" rtlCol="0">
            <a:spAutoFit/>
          </a:bodyPr>
          <a:lstStyle/>
          <a:p>
            <a:r>
              <a:rPr lang="en-US" sz="2800" b="1" dirty="0" err="1" smtClean="0">
                <a:solidFill>
                  <a:schemeClr val="bg1"/>
                </a:solidFill>
                <a:latin typeface="Roboto" pitchFamily="2" charset="0"/>
                <a:ea typeface="Roboto" pitchFamily="2" charset="0"/>
              </a:rPr>
              <a:t>Git</a:t>
            </a:r>
            <a:r>
              <a:rPr lang="en-US" sz="2800" dirty="0" err="1" smtClean="0">
                <a:solidFill>
                  <a:schemeClr val="bg1"/>
                </a:solidFill>
                <a:latin typeface="Roboto" pitchFamily="2" charset="0"/>
                <a:ea typeface="Roboto" pitchFamily="2" charset="0"/>
              </a:rPr>
              <a:t>Hub</a:t>
            </a:r>
            <a:endParaRPr lang="en-GB" sz="2800" dirty="0">
              <a:solidFill>
                <a:schemeClr val="bg1"/>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431073"/>
            <a:ext cx="10178322" cy="1443443"/>
          </a:xfrm>
        </p:spPr>
        <p:txBody>
          <a:bodyPr>
            <a:normAutofit/>
          </a:bodyPr>
          <a:lstStyle/>
          <a:p>
            <a:r>
              <a:rPr lang="en-US" sz="4400" b="1" cap="none" dirty="0" smtClean="0">
                <a:solidFill>
                  <a:schemeClr val="bg2">
                    <a:lumMod val="25000"/>
                  </a:schemeClr>
                </a:solidFill>
                <a:latin typeface="Roboto" pitchFamily="2" charset="0"/>
                <a:ea typeface="Roboto" pitchFamily="2" charset="0"/>
              </a:rPr>
              <a:t> </a:t>
            </a:r>
            <a:r>
              <a:rPr lang="en-GB" sz="4400" dirty="0" smtClean="0"/>
              <a:t>DISTRIBUTED VERSION CONTROL SYSTEM</a:t>
            </a:r>
            <a:endParaRPr lang="en-GB" sz="4400" b="1" cap="none" dirty="0">
              <a:solidFill>
                <a:schemeClr val="bg2">
                  <a:lumMod val="25000"/>
                </a:schemeClr>
              </a:solidFill>
              <a:latin typeface="Roboto" pitchFamily="2" charset="0"/>
              <a:ea typeface="Roboto" pitchFamily="2" charset="0"/>
            </a:endParaRPr>
          </a:p>
        </p:txBody>
      </p:sp>
      <p:sp>
        <p:nvSpPr>
          <p:cNvPr id="3" name="Content Placeholder 2"/>
          <p:cNvSpPr>
            <a:spLocks noGrp="1"/>
          </p:cNvSpPr>
          <p:nvPr>
            <p:ph idx="1"/>
          </p:nvPr>
        </p:nvSpPr>
        <p:spPr>
          <a:xfrm>
            <a:off x="1237823" y="1620982"/>
            <a:ext cx="10178322" cy="5001491"/>
          </a:xfrm>
        </p:spPr>
        <p:txBody>
          <a:bodyPr>
            <a:normAutofit/>
          </a:bodyPr>
          <a:lstStyle/>
          <a:p>
            <a:pPr marL="0" indent="0" algn="just">
              <a:spcAft>
                <a:spcPts val="1200"/>
              </a:spcAft>
              <a:buNone/>
            </a:pPr>
            <a:r>
              <a:rPr lang="en-GB" sz="2400" dirty="0" smtClean="0">
                <a:solidFill>
                  <a:srgbClr val="7030A0"/>
                </a:solidFill>
              </a:rPr>
              <a:t>DVCS clients not only check out the latest snapshot of the directory but they also fully mirror the repository. If the sever goes down, then the repository from any client can be copied back to the server to restore it</a:t>
            </a:r>
            <a:r>
              <a:rPr lang="en-GB" sz="2400" dirty="0" smtClean="0">
                <a:solidFill>
                  <a:srgbClr val="7030A0"/>
                </a:solidFill>
              </a:rPr>
              <a:t>.</a:t>
            </a:r>
          </a:p>
          <a:p>
            <a:pPr marL="0" indent="0" algn="just">
              <a:spcAft>
                <a:spcPts val="1200"/>
              </a:spcAft>
              <a:buNone/>
            </a:pPr>
            <a:r>
              <a:rPr lang="en-GB" sz="2400" dirty="0" smtClean="0">
                <a:solidFill>
                  <a:srgbClr val="0070C0"/>
                </a:solidFill>
              </a:rPr>
              <a:t>Every checkout is a full backup of the repository. Git does not rely on the central server and that is why you can perform many operations when you are offline</a:t>
            </a:r>
            <a:r>
              <a:rPr lang="en-GB" sz="2400" dirty="0" smtClean="0">
                <a:solidFill>
                  <a:srgbClr val="0070C0"/>
                </a:solidFill>
              </a:rPr>
              <a:t>.</a:t>
            </a:r>
          </a:p>
          <a:p>
            <a:pPr marL="0" indent="0" algn="just">
              <a:spcAft>
                <a:spcPts val="1200"/>
              </a:spcAft>
              <a:buNone/>
            </a:pPr>
            <a:r>
              <a:rPr lang="en-GB" sz="2400" dirty="0" smtClean="0">
                <a:solidFill>
                  <a:srgbClr val="B91760"/>
                </a:solidFill>
              </a:rPr>
              <a:t>You can commit changes, create branches, view logs, and perform other operations when you are offline. </a:t>
            </a:r>
            <a:endParaRPr lang="en-GB" sz="2400" dirty="0" smtClean="0">
              <a:solidFill>
                <a:srgbClr val="B91760"/>
              </a:solidFill>
            </a:endParaRPr>
          </a:p>
          <a:p>
            <a:pPr marL="0" indent="0" algn="just">
              <a:spcAft>
                <a:spcPts val="1200"/>
              </a:spcAft>
              <a:buNone/>
            </a:pPr>
            <a:r>
              <a:rPr lang="en-GB" sz="2400" dirty="0" smtClean="0">
                <a:solidFill>
                  <a:srgbClr val="FF0000"/>
                </a:solidFill>
              </a:rPr>
              <a:t>You </a:t>
            </a:r>
            <a:r>
              <a:rPr lang="en-GB" sz="2400" dirty="0" smtClean="0">
                <a:solidFill>
                  <a:srgbClr val="FF0000"/>
                </a:solidFill>
              </a:rPr>
              <a:t>require network connection only to publish your changes and take the latest </a:t>
            </a:r>
            <a:r>
              <a:rPr lang="en-GB" sz="2400" dirty="0" smtClean="0">
                <a:solidFill>
                  <a:srgbClr val="FF0000"/>
                </a:solidFill>
              </a:rPr>
              <a:t>changes.</a:t>
            </a:r>
          </a:p>
        </p:txBody>
      </p:sp>
      <p:pic>
        <p:nvPicPr>
          <p:cNvPr id="4" name="Picture 3" descr="github-mark.png"/>
          <p:cNvPicPr>
            <a:picLocks noChangeAspect="1"/>
          </p:cNvPicPr>
          <p:nvPr/>
        </p:nvPicPr>
        <p:blipFill>
          <a:blip r:embed="rId2"/>
          <a:stretch>
            <a:fillRect/>
          </a:stretch>
        </p:blipFill>
        <p:spPr>
          <a:xfrm>
            <a:off x="202472" y="106678"/>
            <a:ext cx="1273628" cy="1273628"/>
          </a:xfrm>
          <a:prstGeom prst="ellipse">
            <a:avLst/>
          </a:prstGeom>
          <a:ln>
            <a:noFill/>
          </a:ln>
          <a:effectLst>
            <a:softEdge rad="112500"/>
          </a:effectLst>
        </p:spPr>
      </p:pic>
      <p:sp>
        <p:nvSpPr>
          <p:cNvPr id="5" name="TextBox 4"/>
          <p:cNvSpPr txBox="1"/>
          <p:nvPr/>
        </p:nvSpPr>
        <p:spPr>
          <a:xfrm rot="16200000">
            <a:off x="-276910" y="5788278"/>
            <a:ext cx="1306768" cy="523220"/>
          </a:xfrm>
          <a:prstGeom prst="rect">
            <a:avLst/>
          </a:prstGeom>
          <a:noFill/>
        </p:spPr>
        <p:txBody>
          <a:bodyPr wrap="none" rtlCol="0">
            <a:spAutoFit/>
          </a:bodyPr>
          <a:lstStyle/>
          <a:p>
            <a:r>
              <a:rPr lang="en-US" sz="2800" b="1" dirty="0" err="1" smtClean="0">
                <a:solidFill>
                  <a:schemeClr val="bg1"/>
                </a:solidFill>
                <a:latin typeface="Roboto" pitchFamily="2" charset="0"/>
                <a:ea typeface="Roboto" pitchFamily="2" charset="0"/>
              </a:rPr>
              <a:t>Git</a:t>
            </a:r>
            <a:r>
              <a:rPr lang="en-US" sz="2800" dirty="0" err="1" smtClean="0">
                <a:solidFill>
                  <a:schemeClr val="bg1"/>
                </a:solidFill>
                <a:latin typeface="Roboto" pitchFamily="2" charset="0"/>
                <a:ea typeface="Roboto" pitchFamily="2" charset="0"/>
              </a:rPr>
              <a:t>Hub</a:t>
            </a:r>
            <a:endParaRPr lang="en-GB" sz="2800" dirty="0">
              <a:solidFill>
                <a:schemeClr val="bg1"/>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431074"/>
            <a:ext cx="10178322" cy="1065218"/>
          </a:xfrm>
        </p:spPr>
        <p:txBody>
          <a:bodyPr>
            <a:normAutofit/>
          </a:bodyPr>
          <a:lstStyle/>
          <a:p>
            <a:r>
              <a:rPr lang="en-US" sz="4400" b="1" cap="none" dirty="0" smtClean="0">
                <a:solidFill>
                  <a:schemeClr val="bg2">
                    <a:lumMod val="25000"/>
                  </a:schemeClr>
                </a:solidFill>
                <a:latin typeface="Roboto" pitchFamily="2" charset="0"/>
                <a:ea typeface="Roboto" pitchFamily="2" charset="0"/>
              </a:rPr>
              <a:t> </a:t>
            </a:r>
            <a:r>
              <a:rPr lang="en-GB" sz="4400" dirty="0" smtClean="0"/>
              <a:t>ADVANTAGES OF </a:t>
            </a:r>
            <a:r>
              <a:rPr lang="en-GB" sz="4400" cap="none" dirty="0" smtClean="0"/>
              <a:t>Git</a:t>
            </a:r>
            <a:endParaRPr lang="en-GB" sz="4400" b="1" cap="none" dirty="0">
              <a:solidFill>
                <a:schemeClr val="bg2">
                  <a:lumMod val="25000"/>
                </a:schemeClr>
              </a:solidFill>
              <a:latin typeface="Roboto" pitchFamily="2" charset="0"/>
              <a:ea typeface="Roboto" pitchFamily="2" charset="0"/>
            </a:endParaRPr>
          </a:p>
        </p:txBody>
      </p:sp>
      <p:sp>
        <p:nvSpPr>
          <p:cNvPr id="3" name="Content Placeholder 2"/>
          <p:cNvSpPr>
            <a:spLocks noGrp="1"/>
          </p:cNvSpPr>
          <p:nvPr>
            <p:ph idx="1"/>
          </p:nvPr>
        </p:nvSpPr>
        <p:spPr>
          <a:xfrm>
            <a:off x="1237823" y="1620982"/>
            <a:ext cx="10178322" cy="5001491"/>
          </a:xfrm>
        </p:spPr>
        <p:txBody>
          <a:bodyPr>
            <a:normAutofit fontScale="92500"/>
          </a:bodyPr>
          <a:lstStyle/>
          <a:p>
            <a:pPr marL="179388" indent="-179388" algn="just">
              <a:spcAft>
                <a:spcPts val="1200"/>
              </a:spcAft>
            </a:pPr>
            <a:r>
              <a:rPr lang="en-GB" sz="2400" dirty="0" smtClean="0">
                <a:solidFill>
                  <a:srgbClr val="7030A0"/>
                </a:solidFill>
              </a:rPr>
              <a:t>Free &amp; Open Source: </a:t>
            </a:r>
            <a:r>
              <a:rPr lang="en-GB" sz="2400" dirty="0" smtClean="0"/>
              <a:t>Git is released under GPL’s open source </a:t>
            </a:r>
            <a:r>
              <a:rPr lang="en-GB" sz="2400" dirty="0" smtClean="0"/>
              <a:t>license.</a:t>
            </a:r>
            <a:endParaRPr lang="en-GB" sz="2400" dirty="0" smtClean="0">
              <a:solidFill>
                <a:srgbClr val="7030A0"/>
              </a:solidFill>
            </a:endParaRPr>
          </a:p>
          <a:p>
            <a:pPr marL="179388" indent="-179388" algn="just">
              <a:spcAft>
                <a:spcPts val="1200"/>
              </a:spcAft>
            </a:pPr>
            <a:r>
              <a:rPr lang="en-US" sz="2400" dirty="0" smtClean="0">
                <a:solidFill>
                  <a:srgbClr val="7030A0"/>
                </a:solidFill>
              </a:rPr>
              <a:t>Fast and Small: </a:t>
            </a:r>
            <a:r>
              <a:rPr lang="en-GB" sz="2400" dirty="0" smtClean="0"/>
              <a:t>As most of the operations are performed locally, it gives a huge benefit in terms of </a:t>
            </a:r>
            <a:r>
              <a:rPr lang="en-GB" sz="2400" dirty="0" smtClean="0"/>
              <a:t>speed.</a:t>
            </a:r>
            <a:endParaRPr lang="en-US" sz="2400" dirty="0" smtClean="0">
              <a:solidFill>
                <a:srgbClr val="7030A0"/>
              </a:solidFill>
            </a:endParaRPr>
          </a:p>
          <a:p>
            <a:pPr marL="179388" indent="-179388" algn="just">
              <a:spcAft>
                <a:spcPts val="1200"/>
              </a:spcAft>
            </a:pPr>
            <a:r>
              <a:rPr lang="en-US" sz="2400" dirty="0" smtClean="0">
                <a:solidFill>
                  <a:srgbClr val="7030A0"/>
                </a:solidFill>
              </a:rPr>
              <a:t>Implicit Backup: </a:t>
            </a:r>
            <a:r>
              <a:rPr lang="en-GB" sz="2400" dirty="0" smtClean="0"/>
              <a:t>The chances of losing data are very rare when there are multiple copies of </a:t>
            </a:r>
            <a:r>
              <a:rPr lang="en-GB" sz="2400" dirty="0" smtClean="0"/>
              <a:t>it.</a:t>
            </a:r>
            <a:endParaRPr lang="en-US" sz="2400" dirty="0" smtClean="0">
              <a:solidFill>
                <a:srgbClr val="7030A0"/>
              </a:solidFill>
            </a:endParaRPr>
          </a:p>
          <a:p>
            <a:pPr marL="179388" indent="-179388" algn="just">
              <a:spcAft>
                <a:spcPts val="1200"/>
              </a:spcAft>
            </a:pPr>
            <a:r>
              <a:rPr lang="en-US" sz="2400" dirty="0" smtClean="0">
                <a:solidFill>
                  <a:srgbClr val="7030A0"/>
                </a:solidFill>
              </a:rPr>
              <a:t>Security: </a:t>
            </a:r>
            <a:r>
              <a:rPr lang="en-GB" sz="2400" dirty="0" smtClean="0"/>
              <a:t>Git uses a common cryptographic hash function called secure hash function (SHA1), to name and identify objects within its </a:t>
            </a:r>
            <a:r>
              <a:rPr lang="en-GB" sz="2400" dirty="0" smtClean="0"/>
              <a:t>database.</a:t>
            </a:r>
            <a:endParaRPr lang="en-US" sz="2400" dirty="0" smtClean="0">
              <a:solidFill>
                <a:srgbClr val="7030A0"/>
              </a:solidFill>
            </a:endParaRPr>
          </a:p>
          <a:p>
            <a:pPr marL="179388" indent="-179388" algn="just">
              <a:spcAft>
                <a:spcPts val="1200"/>
              </a:spcAft>
            </a:pPr>
            <a:r>
              <a:rPr lang="en-US" sz="2400" dirty="0" smtClean="0">
                <a:solidFill>
                  <a:srgbClr val="7030A0"/>
                </a:solidFill>
              </a:rPr>
              <a:t>Easier branching: </a:t>
            </a:r>
            <a:r>
              <a:rPr lang="en-GB" sz="2400" dirty="0" smtClean="0"/>
              <a:t>branch management with Git is very simple. It takes only a few seconds to create, delete, and merge </a:t>
            </a:r>
            <a:r>
              <a:rPr lang="en-GB" sz="2400" dirty="0" smtClean="0"/>
              <a:t>branches.</a:t>
            </a:r>
            <a:endParaRPr lang="en-US" sz="2400" dirty="0" smtClean="0">
              <a:solidFill>
                <a:srgbClr val="7030A0"/>
              </a:solidFill>
            </a:endParaRPr>
          </a:p>
          <a:p>
            <a:pPr marL="179388" indent="-179388" algn="just">
              <a:spcAft>
                <a:spcPts val="1200"/>
              </a:spcAft>
            </a:pPr>
            <a:r>
              <a:rPr lang="en-US" sz="2400" dirty="0" smtClean="0">
                <a:solidFill>
                  <a:srgbClr val="7030A0"/>
                </a:solidFill>
              </a:rPr>
              <a:t>Local Repository: </a:t>
            </a:r>
            <a:r>
              <a:rPr lang="en-GB" sz="2400" dirty="0" smtClean="0"/>
              <a:t>Every VCS tool provides a private workplace as a working </a:t>
            </a:r>
            <a:r>
              <a:rPr lang="en-GB" sz="2400" dirty="0" smtClean="0"/>
              <a:t>copy.</a:t>
            </a:r>
            <a:endParaRPr lang="en-GB" sz="2400" dirty="0" smtClean="0">
              <a:solidFill>
                <a:srgbClr val="FF0000"/>
              </a:solidFill>
            </a:endParaRPr>
          </a:p>
        </p:txBody>
      </p:sp>
      <p:pic>
        <p:nvPicPr>
          <p:cNvPr id="4" name="Picture 3" descr="github-mark.png"/>
          <p:cNvPicPr>
            <a:picLocks noChangeAspect="1"/>
          </p:cNvPicPr>
          <p:nvPr/>
        </p:nvPicPr>
        <p:blipFill>
          <a:blip r:embed="rId2"/>
          <a:stretch>
            <a:fillRect/>
          </a:stretch>
        </p:blipFill>
        <p:spPr>
          <a:xfrm>
            <a:off x="202472" y="106678"/>
            <a:ext cx="1273628" cy="1273628"/>
          </a:xfrm>
          <a:prstGeom prst="ellipse">
            <a:avLst/>
          </a:prstGeom>
          <a:ln>
            <a:noFill/>
          </a:ln>
          <a:effectLst>
            <a:softEdge rad="112500"/>
          </a:effectLst>
        </p:spPr>
      </p:pic>
      <p:sp>
        <p:nvSpPr>
          <p:cNvPr id="5" name="TextBox 4"/>
          <p:cNvSpPr txBox="1"/>
          <p:nvPr/>
        </p:nvSpPr>
        <p:spPr>
          <a:xfrm rot="16200000">
            <a:off x="-276910" y="5788278"/>
            <a:ext cx="1306768" cy="523220"/>
          </a:xfrm>
          <a:prstGeom prst="rect">
            <a:avLst/>
          </a:prstGeom>
          <a:noFill/>
        </p:spPr>
        <p:txBody>
          <a:bodyPr wrap="none" rtlCol="0">
            <a:spAutoFit/>
          </a:bodyPr>
          <a:lstStyle/>
          <a:p>
            <a:r>
              <a:rPr lang="en-US" sz="2800" b="1" dirty="0" err="1" smtClean="0">
                <a:solidFill>
                  <a:schemeClr val="bg1"/>
                </a:solidFill>
                <a:latin typeface="Roboto" pitchFamily="2" charset="0"/>
                <a:ea typeface="Roboto" pitchFamily="2" charset="0"/>
              </a:rPr>
              <a:t>Git</a:t>
            </a:r>
            <a:r>
              <a:rPr lang="en-US" sz="2800" dirty="0" err="1" smtClean="0">
                <a:solidFill>
                  <a:schemeClr val="bg1"/>
                </a:solidFill>
                <a:latin typeface="Roboto" pitchFamily="2" charset="0"/>
                <a:ea typeface="Roboto" pitchFamily="2" charset="0"/>
              </a:rPr>
              <a:t>Hub</a:t>
            </a:r>
            <a:endParaRPr lang="en-GB" sz="2800" dirty="0">
              <a:solidFill>
                <a:schemeClr val="bg1"/>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TF10001106</Template>
  <TotalTime>1330</TotalTime>
  <Words>413</Words>
  <Application>Microsoft Office PowerPoint</Application>
  <PresentationFormat>Custom</PresentationFormat>
  <Paragraphs>40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Badge</vt:lpstr>
      <vt:lpstr>Do you all like  Searching Projects in  Google ? </vt:lpstr>
      <vt:lpstr>How you  share code  while working in Team ? </vt:lpstr>
      <vt:lpstr>Is it possible to keep all the  versions of code  while development? </vt:lpstr>
      <vt:lpstr>Perceptive </vt:lpstr>
      <vt:lpstr>Lets learn to be Perceptive </vt:lpstr>
      <vt:lpstr>GitHub</vt:lpstr>
      <vt:lpstr> INTRODUCTION to GitHub</vt:lpstr>
      <vt:lpstr> DISTRIBUTED VERSION CONTROL SYSTEM</vt:lpstr>
      <vt:lpstr> ADVANTAGES OF Git</vt:lpstr>
      <vt:lpstr> application Areas OF GitHub</vt:lpstr>
      <vt:lpstr> Basic workflow of Git</vt:lpstr>
      <vt:lpstr>Now Let’s understand GitHub Practically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dc:creator>
  <cp:lastModifiedBy>nitin</cp:lastModifiedBy>
  <cp:revision>39</cp:revision>
  <dcterms:created xsi:type="dcterms:W3CDTF">2015-09-21T23:08:53Z</dcterms:created>
  <dcterms:modified xsi:type="dcterms:W3CDTF">2016-05-05T03:48:59Z</dcterms:modified>
</cp:coreProperties>
</file>