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74" r:id="rId4"/>
    <p:sldId id="259" r:id="rId5"/>
    <p:sldId id="271" r:id="rId6"/>
    <p:sldId id="260" r:id="rId7"/>
    <p:sldId id="272" r:id="rId8"/>
    <p:sldId id="273" r:id="rId9"/>
    <p:sldId id="279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1570508-EB49-480F-9D20-FA0F77FC940B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0FC260-B6E0-489A-A21E-FA27ECD59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570508-EB49-480F-9D20-FA0F77FC940B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0FC260-B6E0-489A-A21E-FA27ECD59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570508-EB49-480F-9D20-FA0F77FC940B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0FC260-B6E0-489A-A21E-FA27ECD59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570508-EB49-480F-9D20-FA0F77FC940B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0FC260-B6E0-489A-A21E-FA27ECD59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570508-EB49-480F-9D20-FA0F77FC940B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0FC260-B6E0-489A-A21E-FA27ECD59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570508-EB49-480F-9D20-FA0F77FC940B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0FC260-B6E0-489A-A21E-FA27ECD59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570508-EB49-480F-9D20-FA0F77FC940B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0FC260-B6E0-489A-A21E-FA27ECD59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570508-EB49-480F-9D20-FA0F77FC940B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0FC260-B6E0-489A-A21E-FA27ECD59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570508-EB49-480F-9D20-FA0F77FC940B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0FC260-B6E0-489A-A21E-FA27ECD59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1570508-EB49-480F-9D20-FA0F77FC940B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0FC260-B6E0-489A-A21E-FA27ECD59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1570508-EB49-480F-9D20-FA0F77FC940B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0FC260-B6E0-489A-A21E-FA27ECD59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570508-EB49-480F-9D20-FA0F77FC940B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A0FC260-B6E0-489A-A21E-FA27ECD59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8200" y="0"/>
            <a:ext cx="74676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Algerian" pitchFamily="82" charset="0"/>
              </a:rPr>
              <a:t>   </a:t>
            </a:r>
          </a:p>
          <a:p>
            <a:pPr algn="ctr"/>
            <a:endParaRPr lang="en-US" sz="7200" b="1" dirty="0" smtClean="0">
              <a:solidFill>
                <a:schemeClr val="bg1"/>
              </a:solidFill>
            </a:endParaRPr>
          </a:p>
        </p:txBody>
      </p:sp>
      <p:pic>
        <p:nvPicPr>
          <p:cNvPr id="3" name="Picture 2" descr="workshoppos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3260" y="685800"/>
            <a:ext cx="51191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ell Gothic Std Black" pitchFamily="34" charset="0"/>
                <a:ea typeface="+mj-ea"/>
                <a:cs typeface="+mj-cs"/>
              </a:rPr>
              <a:t>Prof.  </a:t>
            </a:r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ell Gothic Std Black" pitchFamily="34" charset="0"/>
                <a:ea typeface="+mj-ea"/>
                <a:cs typeface="+mj-cs"/>
              </a:rPr>
              <a:t>Nitin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ell Gothic Std Black" pitchFamily="34" charset="0"/>
                <a:ea typeface="+mj-ea"/>
                <a:cs typeface="+mj-cs"/>
              </a:rPr>
              <a:t> Deepak</a:t>
            </a:r>
            <a:endParaRPr lang="en-GB" sz="4400" b="1" dirty="0"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Bell Gothic Std Black" pitchFamily="34" charset="0"/>
              <a:ea typeface="+mj-ea"/>
              <a:cs typeface="+mj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1020" y="3157478"/>
            <a:ext cx="879298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smtClean="0"/>
              <a:t>Specialization</a:t>
            </a:r>
            <a:r>
              <a:rPr lang="en-GB" sz="2000" dirty="0" smtClean="0"/>
              <a:t> </a:t>
            </a:r>
            <a:r>
              <a:rPr lang="en-GB" sz="2000" dirty="0" smtClean="0"/>
              <a:t>- Algorithms, Web-technology, Software Engineering</a:t>
            </a:r>
            <a:r>
              <a:rPr lang="en-GB" sz="2000" dirty="0" smtClean="0"/>
              <a:t>,</a:t>
            </a:r>
          </a:p>
          <a:p>
            <a:pPr lvl="0">
              <a:lnSpc>
                <a:spcPct val="150000"/>
              </a:lnSpc>
            </a:pPr>
            <a:r>
              <a:rPr lang="en-US" sz="2000" b="1" dirty="0" smtClean="0"/>
              <a:t>11 </a:t>
            </a:r>
            <a:r>
              <a:rPr lang="en-US" sz="2000" b="1" dirty="0" smtClean="0"/>
              <a:t>years</a:t>
            </a:r>
            <a:r>
              <a:rPr lang="en-US" sz="2000" dirty="0" smtClean="0"/>
              <a:t> of experience in Academics and Software Development</a:t>
            </a:r>
            <a:r>
              <a:rPr lang="en-US" sz="2000" dirty="0" smtClean="0"/>
              <a:t>.</a:t>
            </a:r>
            <a:endParaRPr lang="en-GB" sz="2000" dirty="0" smtClean="0"/>
          </a:p>
          <a:p>
            <a:pPr>
              <a:lnSpc>
                <a:spcPct val="150000"/>
              </a:lnSpc>
            </a:pPr>
            <a:r>
              <a:rPr lang="en-GB" sz="2000" b="1" dirty="0" smtClean="0"/>
              <a:t>Various publications in National &amp; International Journals,</a:t>
            </a:r>
          </a:p>
          <a:p>
            <a:pPr>
              <a:lnSpc>
                <a:spcPct val="150000"/>
              </a:lnSpc>
            </a:pPr>
            <a:r>
              <a:rPr lang="en-GB" sz="2000" b="1" dirty="0" smtClean="0"/>
              <a:t>Member</a:t>
            </a:r>
            <a:r>
              <a:rPr lang="en-GB" sz="2000" dirty="0" smtClean="0"/>
              <a:t>, </a:t>
            </a:r>
            <a:r>
              <a:rPr lang="en-GB" sz="2000" dirty="0" err="1" smtClean="0"/>
              <a:t>Adivisory</a:t>
            </a:r>
            <a:r>
              <a:rPr lang="en-GB" sz="2000" dirty="0" smtClean="0"/>
              <a:t> Board Arena Animation, </a:t>
            </a:r>
            <a:r>
              <a:rPr lang="en-GB" sz="2000" dirty="0" err="1" smtClean="0"/>
              <a:t>Haldwani</a:t>
            </a:r>
            <a:r>
              <a:rPr lang="en-GB" sz="2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GB" sz="2000" b="1" dirty="0" smtClean="0"/>
              <a:t>Expert</a:t>
            </a:r>
            <a:r>
              <a:rPr lang="en-GB" sz="2000" dirty="0" smtClean="0"/>
              <a:t>, M/s </a:t>
            </a:r>
            <a:r>
              <a:rPr lang="en-GB" sz="2000" dirty="0" err="1" smtClean="0"/>
              <a:t>Uttarakhand</a:t>
            </a:r>
            <a:r>
              <a:rPr lang="en-GB" sz="2000" dirty="0" smtClean="0"/>
              <a:t> Online Retail &amp; Consulting </a:t>
            </a:r>
            <a:r>
              <a:rPr lang="en-GB" sz="2000" dirty="0" err="1" smtClean="0"/>
              <a:t>Enterprizes</a:t>
            </a:r>
            <a:r>
              <a:rPr lang="en-GB" sz="2000" dirty="0" smtClean="0"/>
              <a:t>-(</a:t>
            </a:r>
            <a:r>
              <a:rPr lang="en-GB" sz="2000" dirty="0" err="1" smtClean="0"/>
              <a:t>Pantnagar</a:t>
            </a:r>
            <a:r>
              <a:rPr lang="en-GB" sz="2000" dirty="0" smtClean="0"/>
              <a:t>) &amp; </a:t>
            </a:r>
            <a:r>
              <a:rPr lang="en-GB" sz="2000" dirty="0" err="1" smtClean="0"/>
              <a:t>Relitservices</a:t>
            </a:r>
            <a:r>
              <a:rPr lang="en-GB" sz="2000" dirty="0" smtClean="0"/>
              <a:t>-(Delhi) </a:t>
            </a:r>
            <a:r>
              <a:rPr lang="en-GB" sz="2000" b="1" i="1" dirty="0" smtClean="0"/>
              <a:t>and</a:t>
            </a:r>
            <a:r>
              <a:rPr lang="en-GB" sz="2000" dirty="0" smtClean="0"/>
              <a:t> </a:t>
            </a:r>
            <a:r>
              <a:rPr lang="en-GB" sz="2000" dirty="0" smtClean="0"/>
              <a:t> </a:t>
            </a:r>
            <a:r>
              <a:rPr lang="en-GB" sz="2000" dirty="0" err="1" smtClean="0"/>
              <a:t>Webgeomatrics</a:t>
            </a:r>
            <a:r>
              <a:rPr lang="en-GB" sz="2000" dirty="0" smtClean="0"/>
              <a:t>-</a:t>
            </a:r>
            <a:r>
              <a:rPr lang="en-GB" sz="2000" dirty="0" smtClean="0"/>
              <a:t>(</a:t>
            </a:r>
            <a:r>
              <a:rPr lang="en-GB" sz="2000" dirty="0" err="1" smtClean="0"/>
              <a:t>Gurgaon</a:t>
            </a:r>
            <a:r>
              <a:rPr lang="en-GB" sz="2000" dirty="0" smtClean="0"/>
              <a:t>)</a:t>
            </a:r>
            <a:endParaRPr lang="en-GB" sz="20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667000" y="1467231"/>
            <a:ext cx="533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smtClean="0"/>
              <a:t>Assistant Professor,</a:t>
            </a:r>
          </a:p>
          <a:p>
            <a:r>
              <a:rPr lang="en-GB" sz="2000" dirty="0" smtClean="0"/>
              <a:t>Ph.D.(submitted), M.Phil., MCA, P.C.W.E</a:t>
            </a:r>
            <a:r>
              <a:rPr lang="en-GB" sz="2000" dirty="0" smtClean="0"/>
              <a:t>.,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err="1" smtClean="0"/>
              <a:t>Amrapali</a:t>
            </a:r>
            <a:r>
              <a:rPr lang="en-GB" sz="2000" dirty="0" smtClean="0"/>
              <a:t> Group of Institutes </a:t>
            </a:r>
          </a:p>
          <a:p>
            <a:r>
              <a:rPr lang="en-GB" sz="2000" dirty="0" err="1" smtClean="0"/>
              <a:t>Haldwani</a:t>
            </a:r>
            <a:r>
              <a:rPr lang="en-GB" sz="2000" dirty="0" smtClean="0"/>
              <a:t> </a:t>
            </a:r>
            <a:r>
              <a:rPr lang="en-GB" sz="2000" dirty="0" smtClean="0"/>
              <a:t>(</a:t>
            </a:r>
            <a:r>
              <a:rPr lang="en-GB" sz="2000" dirty="0" err="1" smtClean="0"/>
              <a:t>Uttarakhand</a:t>
            </a:r>
            <a:r>
              <a:rPr lang="en-GB" sz="2000" dirty="0" smtClean="0"/>
              <a:t>)</a:t>
            </a:r>
            <a:endParaRPr lang="en-GB" sz="2000" dirty="0" smtClean="0"/>
          </a:p>
        </p:txBody>
      </p:sp>
      <p:pic>
        <p:nvPicPr>
          <p:cNvPr id="22530" name="Picture 2" descr="http://onlinegurujee.in/members/nitindeepa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198120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9460" y="685800"/>
            <a:ext cx="49667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ell Gothic Std Black" pitchFamily="34" charset="0"/>
                <a:ea typeface="+mj-ea"/>
                <a:cs typeface="+mj-cs"/>
              </a:rPr>
              <a:t>Dr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ell Gothic Std Black" pitchFamily="34" charset="0"/>
                <a:ea typeface="+mj-ea"/>
                <a:cs typeface="+mj-cs"/>
              </a:rPr>
              <a:t>.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ell Gothic Std Black" pitchFamily="34" charset="0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ell Gothic Std Black" pitchFamily="34" charset="0"/>
                <a:ea typeface="+mj-ea"/>
                <a:cs typeface="+mj-cs"/>
              </a:rPr>
              <a:t>Naveen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ell Gothic Std Black" pitchFamily="34" charset="0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ell Gothic Std Black" pitchFamily="34" charset="0"/>
                <a:ea typeface="+mj-ea"/>
                <a:cs typeface="+mj-cs"/>
              </a:rPr>
              <a:t>Tewari</a:t>
            </a:r>
            <a:endParaRPr lang="en-GB" sz="4400" b="1" dirty="0"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Bell Gothic Std Black" pitchFamily="34" charset="0"/>
              <a:ea typeface="+mj-ea"/>
              <a:cs typeface="+mj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600" y="3623608"/>
            <a:ext cx="89154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smtClean="0"/>
              <a:t>Specialization</a:t>
            </a:r>
            <a:r>
              <a:rPr lang="en-GB" sz="2000" dirty="0" smtClean="0"/>
              <a:t> </a:t>
            </a:r>
            <a:r>
              <a:rPr lang="en-GB" sz="2000" dirty="0" smtClean="0"/>
              <a:t>- </a:t>
            </a:r>
            <a:r>
              <a:rPr lang="en-GB" sz="2000" dirty="0" smtClean="0"/>
              <a:t>Multimedia, </a:t>
            </a:r>
            <a:r>
              <a:rPr lang="en-GB" sz="2000" dirty="0" smtClean="0"/>
              <a:t>Web-technology, </a:t>
            </a:r>
            <a:r>
              <a:rPr lang="en-GB" sz="2000" dirty="0" smtClean="0"/>
              <a:t>Programming Concepts.</a:t>
            </a:r>
          </a:p>
          <a:p>
            <a:pPr lvl="0">
              <a:lnSpc>
                <a:spcPct val="150000"/>
              </a:lnSpc>
            </a:pPr>
            <a:r>
              <a:rPr lang="en-US" sz="2000" b="1" dirty="0" smtClean="0"/>
              <a:t>8 </a:t>
            </a:r>
            <a:r>
              <a:rPr lang="en-US" sz="2000" b="1" dirty="0" smtClean="0"/>
              <a:t>years</a:t>
            </a:r>
            <a:r>
              <a:rPr lang="en-US" sz="2000" dirty="0" smtClean="0"/>
              <a:t> of experience in </a:t>
            </a:r>
            <a:r>
              <a:rPr lang="en-US" sz="2000" dirty="0" smtClean="0"/>
              <a:t>Academics and Software Development.</a:t>
            </a:r>
            <a:endParaRPr lang="en-GB" sz="2000" dirty="0" smtClean="0"/>
          </a:p>
          <a:p>
            <a:pPr>
              <a:lnSpc>
                <a:spcPct val="150000"/>
              </a:lnSpc>
            </a:pPr>
            <a:r>
              <a:rPr lang="en-GB" sz="2000" b="1" dirty="0" smtClean="0"/>
              <a:t>Various publications in National &amp; International Journals,</a:t>
            </a:r>
          </a:p>
          <a:p>
            <a:pPr>
              <a:lnSpc>
                <a:spcPct val="150000"/>
              </a:lnSpc>
            </a:pPr>
            <a:r>
              <a:rPr lang="en-GB" sz="2000" b="1" dirty="0" smtClean="0"/>
              <a:t>Expert</a:t>
            </a:r>
            <a:r>
              <a:rPr lang="en-GB" sz="2000" dirty="0" smtClean="0"/>
              <a:t>, M/s </a:t>
            </a:r>
            <a:r>
              <a:rPr lang="en-GB" sz="2000" dirty="0" err="1" smtClean="0"/>
              <a:t>Uttarakhand</a:t>
            </a:r>
            <a:r>
              <a:rPr lang="en-GB" sz="2000" dirty="0" smtClean="0"/>
              <a:t> Online Retail &amp; Consulting </a:t>
            </a:r>
            <a:r>
              <a:rPr lang="en-GB" sz="2000" dirty="0" err="1" smtClean="0"/>
              <a:t>Enterprizes</a:t>
            </a:r>
            <a:r>
              <a:rPr lang="en-GB" sz="2000" dirty="0" smtClean="0"/>
              <a:t>-(</a:t>
            </a:r>
            <a:r>
              <a:rPr lang="en-GB" sz="2000" dirty="0" err="1" smtClean="0"/>
              <a:t>Pantnagar</a:t>
            </a:r>
            <a:r>
              <a:rPr lang="en-GB" sz="2000" dirty="0" smtClean="0"/>
              <a:t>) &amp; </a:t>
            </a:r>
            <a:r>
              <a:rPr lang="en-GB" sz="2000" dirty="0" err="1" smtClean="0"/>
              <a:t>Relitservices</a:t>
            </a:r>
            <a:r>
              <a:rPr lang="en-GB" sz="2000" dirty="0" smtClean="0"/>
              <a:t>-(Delhi) </a:t>
            </a:r>
            <a:r>
              <a:rPr lang="en-GB" sz="2000" b="1" i="1" dirty="0" smtClean="0"/>
              <a:t>and</a:t>
            </a:r>
            <a:r>
              <a:rPr lang="en-GB" sz="2000" dirty="0" smtClean="0"/>
              <a:t>  </a:t>
            </a:r>
            <a:r>
              <a:rPr lang="en-GB" sz="2000" dirty="0" err="1" smtClean="0"/>
              <a:t>Webgeomatrics</a:t>
            </a:r>
            <a:r>
              <a:rPr lang="en-GB" sz="2000" dirty="0" smtClean="0"/>
              <a:t>-(</a:t>
            </a:r>
            <a:r>
              <a:rPr lang="en-GB" sz="2000" dirty="0" err="1" smtClean="0"/>
              <a:t>Gurgaon</a:t>
            </a:r>
            <a:r>
              <a:rPr lang="en-GB" sz="2000" dirty="0" smtClean="0"/>
              <a:t>)</a:t>
            </a:r>
            <a:endParaRPr lang="en-GB" sz="20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743200" y="1467231"/>
            <a:ext cx="533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smtClean="0"/>
              <a:t>Assistant Professor,</a:t>
            </a:r>
          </a:p>
          <a:p>
            <a:pPr>
              <a:lnSpc>
                <a:spcPct val="150000"/>
              </a:lnSpc>
            </a:pPr>
            <a:r>
              <a:rPr lang="en-GB" sz="2000" b="1" dirty="0" smtClean="0"/>
              <a:t>Ph.D</a:t>
            </a:r>
            <a:r>
              <a:rPr lang="en-GB" sz="2000" b="1" dirty="0" smtClean="0"/>
              <a:t>.(Computer Science), MCA</a:t>
            </a:r>
            <a:r>
              <a:rPr lang="en-GB" sz="2000" b="1" dirty="0" smtClean="0"/>
              <a:t>, </a:t>
            </a:r>
            <a:r>
              <a:rPr lang="en-GB" sz="2000" b="1" dirty="0" smtClean="0"/>
              <a:t>DIM</a:t>
            </a:r>
            <a:r>
              <a:rPr lang="en-GB" sz="2000" b="1" i="1" dirty="0" smtClean="0"/>
              <a:t/>
            </a:r>
            <a:br>
              <a:rPr lang="en-GB" sz="2000" b="1" i="1" dirty="0" smtClean="0"/>
            </a:br>
            <a:r>
              <a:rPr lang="en-GB" sz="2000" dirty="0" err="1" smtClean="0"/>
              <a:t>Amrapali</a:t>
            </a:r>
            <a:r>
              <a:rPr lang="en-GB" sz="2000" dirty="0" smtClean="0"/>
              <a:t> Group of Institutes </a:t>
            </a:r>
          </a:p>
          <a:p>
            <a:pPr>
              <a:lnSpc>
                <a:spcPct val="150000"/>
              </a:lnSpc>
            </a:pPr>
            <a:r>
              <a:rPr lang="en-GB" sz="2000" dirty="0" err="1" smtClean="0"/>
              <a:t>Haldwani</a:t>
            </a:r>
            <a:r>
              <a:rPr lang="en-GB" sz="2000" dirty="0" smtClean="0"/>
              <a:t> </a:t>
            </a:r>
            <a:r>
              <a:rPr lang="en-GB" sz="2000" dirty="0" smtClean="0"/>
              <a:t>(</a:t>
            </a:r>
            <a:r>
              <a:rPr lang="en-GB" sz="2000" dirty="0" err="1" smtClean="0"/>
              <a:t>Uttarakhand</a:t>
            </a:r>
            <a:r>
              <a:rPr lang="en-GB" sz="2000" dirty="0" smtClean="0"/>
              <a:t>)</a:t>
            </a:r>
            <a:endParaRPr lang="en-GB" sz="2000" dirty="0" smtClean="0"/>
          </a:p>
        </p:txBody>
      </p:sp>
      <p:pic>
        <p:nvPicPr>
          <p:cNvPr id="23554" name="Picture 2" descr="H:\Documents\nav.jpg"/>
          <p:cNvPicPr>
            <a:picLocks noChangeAspect="1" noChangeArrowheads="1"/>
          </p:cNvPicPr>
          <p:nvPr/>
        </p:nvPicPr>
        <p:blipFill>
          <a:blip r:embed="rId2"/>
          <a:srcRect t="8948" r="7143"/>
          <a:stretch>
            <a:fillRect/>
          </a:stretch>
        </p:blipFill>
        <p:spPr bwMode="auto">
          <a:xfrm>
            <a:off x="319790" y="838199"/>
            <a:ext cx="2209800" cy="24647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5660" y="747049"/>
            <a:ext cx="51191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ell Gothic Std Black" pitchFamily="34" charset="0"/>
              </a:rPr>
              <a:t>Prof. </a:t>
            </a:r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ell Gothic Std Black" pitchFamily="34" charset="0"/>
                <a:ea typeface="+mj-ea"/>
                <a:cs typeface="+mj-cs"/>
              </a:rPr>
              <a:t>Mukesh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ell Gothic Std Black" pitchFamily="34" charset="0"/>
                <a:ea typeface="+mj-ea"/>
                <a:cs typeface="+mj-cs"/>
              </a:rPr>
              <a:t> Joshi</a:t>
            </a:r>
            <a:endParaRPr lang="en-GB" sz="4400" b="1" dirty="0"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Bell Gothic Std Black" pitchFamily="34" charset="0"/>
              <a:ea typeface="+mj-ea"/>
              <a:cs typeface="+mj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1020" y="3551872"/>
            <a:ext cx="85344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err="1" smtClean="0"/>
              <a:t>Specializaion</a:t>
            </a:r>
            <a:r>
              <a:rPr lang="en-GB" sz="2000" dirty="0" smtClean="0"/>
              <a:t> </a:t>
            </a:r>
            <a:r>
              <a:rPr lang="en-GB" sz="2000" dirty="0" smtClean="0"/>
              <a:t>– Databases, Micro-Processor</a:t>
            </a:r>
          </a:p>
          <a:p>
            <a:pPr lvl="0">
              <a:lnSpc>
                <a:spcPct val="150000"/>
              </a:lnSpc>
            </a:pPr>
            <a:r>
              <a:rPr lang="en-US" sz="2000" b="1" dirty="0" smtClean="0"/>
              <a:t>11 </a:t>
            </a:r>
            <a:r>
              <a:rPr lang="en-US" sz="2000" b="1" dirty="0" smtClean="0"/>
              <a:t>years</a:t>
            </a:r>
            <a:r>
              <a:rPr lang="en-US" sz="2000" dirty="0" smtClean="0"/>
              <a:t> of experience in Academics and Software Development</a:t>
            </a:r>
            <a:r>
              <a:rPr lang="en-US" sz="2000" dirty="0" smtClean="0"/>
              <a:t>.</a:t>
            </a:r>
            <a:endParaRPr lang="en-GB" sz="2000" dirty="0" smtClean="0"/>
          </a:p>
          <a:p>
            <a:pPr>
              <a:lnSpc>
                <a:spcPct val="150000"/>
              </a:lnSpc>
            </a:pPr>
            <a:r>
              <a:rPr lang="en-GB" sz="2000" b="1" dirty="0" smtClean="0"/>
              <a:t>Various publications in National &amp; International Journals</a:t>
            </a:r>
            <a:r>
              <a:rPr lang="en-GB" sz="20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GB" sz="2000" b="1" dirty="0" smtClean="0"/>
              <a:t>Expert</a:t>
            </a:r>
            <a:r>
              <a:rPr lang="en-GB" sz="2000" dirty="0" smtClean="0"/>
              <a:t>, M/s </a:t>
            </a:r>
            <a:r>
              <a:rPr lang="en-GB" sz="2000" dirty="0" err="1" smtClean="0"/>
              <a:t>Uttarakhand</a:t>
            </a:r>
            <a:r>
              <a:rPr lang="en-GB" sz="2000" dirty="0" smtClean="0"/>
              <a:t> Online Retail &amp; Consulting </a:t>
            </a:r>
            <a:r>
              <a:rPr lang="en-GB" sz="2000" dirty="0" err="1" smtClean="0"/>
              <a:t>Enterprizes</a:t>
            </a:r>
            <a:r>
              <a:rPr lang="en-GB" sz="2000" dirty="0" smtClean="0"/>
              <a:t>-(</a:t>
            </a:r>
            <a:r>
              <a:rPr lang="en-GB" sz="2000" dirty="0" err="1" smtClean="0"/>
              <a:t>Pantnagar</a:t>
            </a:r>
            <a:r>
              <a:rPr lang="en-GB" sz="2000" dirty="0" smtClean="0"/>
              <a:t>) &amp; </a:t>
            </a:r>
            <a:r>
              <a:rPr lang="en-GB" sz="2000" dirty="0" err="1" smtClean="0"/>
              <a:t>Relitservices</a:t>
            </a:r>
            <a:r>
              <a:rPr lang="en-GB" sz="2000" dirty="0" smtClean="0"/>
              <a:t>-(Delhi) </a:t>
            </a:r>
            <a:r>
              <a:rPr lang="en-GB" sz="2000" b="1" i="1" dirty="0" smtClean="0"/>
              <a:t>and</a:t>
            </a:r>
            <a:r>
              <a:rPr lang="en-GB" sz="2000" dirty="0" smtClean="0"/>
              <a:t>  </a:t>
            </a:r>
            <a:r>
              <a:rPr lang="en-GB" sz="2000" dirty="0" err="1" smtClean="0"/>
              <a:t>Webgeomatrics</a:t>
            </a:r>
            <a:r>
              <a:rPr lang="en-GB" sz="2000" dirty="0" smtClean="0"/>
              <a:t>-(</a:t>
            </a:r>
            <a:r>
              <a:rPr lang="en-GB" sz="2000" dirty="0" err="1" smtClean="0"/>
              <a:t>Gurgaon</a:t>
            </a:r>
            <a:r>
              <a:rPr lang="en-GB" sz="2000" dirty="0" smtClean="0"/>
              <a:t>)</a:t>
            </a:r>
            <a:endParaRPr lang="en-GB" sz="2000" dirty="0" smtClean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819400" y="1528480"/>
            <a:ext cx="5334000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/>
              <a:t>Assistant Professor,</a:t>
            </a:r>
          </a:p>
          <a:p>
            <a:pPr>
              <a:lnSpc>
                <a:spcPct val="150000"/>
              </a:lnSpc>
            </a:pPr>
            <a:r>
              <a:rPr lang="en-GB" sz="2000" b="1" dirty="0" smtClean="0"/>
              <a:t>Ph.D.(submitted), M.Phil., MCA</a:t>
            </a:r>
            <a:r>
              <a:rPr lang="en-GB" sz="20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GB" sz="2000" dirty="0" err="1" smtClean="0"/>
              <a:t>Amrapali</a:t>
            </a:r>
            <a:r>
              <a:rPr lang="en-GB" sz="2000" dirty="0" smtClean="0"/>
              <a:t> Group of Institutes </a:t>
            </a:r>
          </a:p>
          <a:p>
            <a:pPr>
              <a:lnSpc>
                <a:spcPct val="150000"/>
              </a:lnSpc>
            </a:pPr>
            <a:r>
              <a:rPr lang="en-GB" sz="2000" dirty="0" err="1" smtClean="0"/>
              <a:t>Haldwani</a:t>
            </a:r>
            <a:r>
              <a:rPr lang="en-GB" sz="2000" dirty="0" smtClean="0"/>
              <a:t> </a:t>
            </a:r>
            <a:r>
              <a:rPr lang="en-GB" sz="2000" dirty="0" smtClean="0"/>
              <a:t>(</a:t>
            </a:r>
            <a:r>
              <a:rPr lang="en-GB" sz="2000" dirty="0" err="1" smtClean="0"/>
              <a:t>Uttarakhand</a:t>
            </a:r>
            <a:r>
              <a:rPr lang="en-GB" sz="2000" dirty="0" smtClean="0"/>
              <a:t>)</a:t>
            </a:r>
            <a:endParaRPr lang="en-GB" sz="2000" dirty="0" smtClean="0"/>
          </a:p>
        </p:txBody>
      </p:sp>
      <p:pic>
        <p:nvPicPr>
          <p:cNvPr id="24578" name="Picture 2" descr="http://onlinegurujee.in/members/mukes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कथक के लिए चित्र परिणाम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97549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800" dirty="0" smtClean="0">
              <a:solidFill>
                <a:srgbClr val="0070C0"/>
              </a:solidFill>
              <a:latin typeface="Bell Gothic Std Black" pitchFamily="34" charset="0"/>
            </a:endParaRPr>
          </a:p>
          <a:p>
            <a:pPr algn="ctr"/>
            <a:r>
              <a:rPr lang="en-US" sz="2800" dirty="0" smtClean="0">
                <a:solidFill>
                  <a:srgbClr val="0070C0"/>
                </a:solidFill>
                <a:latin typeface="Bell Gothic Std Black" pitchFamily="34" charset="0"/>
              </a:rPr>
              <a:t>We </a:t>
            </a:r>
            <a:r>
              <a:rPr lang="en-US" sz="2800" dirty="0" smtClean="0">
                <a:solidFill>
                  <a:srgbClr val="0070C0"/>
                </a:solidFill>
                <a:latin typeface="Bell Gothic Std Black" pitchFamily="34" charset="0"/>
              </a:rPr>
              <a:t>feel proud to </a:t>
            </a:r>
            <a:endParaRPr lang="en-US" sz="2800" dirty="0" smtClean="0">
              <a:solidFill>
                <a:srgbClr val="0070C0"/>
              </a:solidFill>
              <a:latin typeface="Bell Gothic Std Black" pitchFamily="34" charset="0"/>
            </a:endParaRPr>
          </a:p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Bell Gothic Std Black" pitchFamily="34" charset="0"/>
              </a:rPr>
              <a:t>Welcome</a:t>
            </a:r>
          </a:p>
          <a:p>
            <a:pPr algn="ctr"/>
            <a:r>
              <a:rPr lang="en-US" sz="2800" dirty="0" smtClean="0">
                <a:solidFill>
                  <a:srgbClr val="0070C0"/>
                </a:solidFill>
                <a:latin typeface="Bell Gothic Std Black" pitchFamily="34" charset="0"/>
              </a:rPr>
              <a:t>All </a:t>
            </a:r>
            <a:r>
              <a:rPr lang="en-US" sz="2800" dirty="0" smtClean="0">
                <a:solidFill>
                  <a:srgbClr val="0070C0"/>
                </a:solidFill>
                <a:latin typeface="Bell Gothic Std Black" pitchFamily="34" charset="0"/>
              </a:rPr>
              <a:t>The Dignitaries Guest participants and  Faculty </a:t>
            </a:r>
            <a:r>
              <a:rPr lang="en-US" sz="2800" dirty="0" smtClean="0">
                <a:solidFill>
                  <a:srgbClr val="0070C0"/>
                </a:solidFill>
                <a:latin typeface="Bell Gothic Std Black" pitchFamily="34" charset="0"/>
              </a:rPr>
              <a:t>members</a:t>
            </a:r>
            <a:endParaRPr lang="en-US" sz="2800" dirty="0" smtClean="0">
              <a:solidFill>
                <a:srgbClr val="0070C0"/>
              </a:solidFill>
              <a:latin typeface="Bell Gothic Std Black" pitchFamily="34" charset="0"/>
            </a:endParaRPr>
          </a:p>
          <a:p>
            <a:pPr algn="ctr"/>
            <a:r>
              <a:rPr lang="en-US" sz="2800" dirty="0" smtClean="0">
                <a:solidFill>
                  <a:srgbClr val="0070C0"/>
                </a:solidFill>
                <a:latin typeface="Bell Gothic Std Black" pitchFamily="34" charset="0"/>
              </a:rPr>
              <a:t>In </a:t>
            </a:r>
            <a:r>
              <a:rPr lang="en-US" sz="2800" b="1" dirty="0" smtClean="0">
                <a:solidFill>
                  <a:srgbClr val="C00000"/>
                </a:solidFill>
                <a:latin typeface="Bell Gothic Std Black" pitchFamily="34" charset="0"/>
              </a:rPr>
              <a:t>Fourth</a:t>
            </a:r>
            <a:r>
              <a:rPr lang="en-US" sz="2800" dirty="0" smtClean="0">
                <a:solidFill>
                  <a:srgbClr val="0070C0"/>
                </a:solidFill>
                <a:latin typeface="Bell Gothic Std Black" pitchFamily="34" charset="0"/>
              </a:rPr>
              <a:t> Technical workshop </a:t>
            </a:r>
            <a:endParaRPr lang="en-US" sz="2800" dirty="0" smtClean="0">
              <a:solidFill>
                <a:srgbClr val="0070C0"/>
              </a:solidFill>
              <a:latin typeface="Bell Gothic Std Black" pitchFamily="34" charset="0"/>
            </a:endParaRPr>
          </a:p>
          <a:p>
            <a:pPr algn="ctr"/>
            <a:r>
              <a:rPr lang="en-US" sz="2800" dirty="0" smtClean="0">
                <a:solidFill>
                  <a:srgbClr val="0070C0"/>
                </a:solidFill>
                <a:latin typeface="Bell Gothic Std Black" pitchFamily="34" charset="0"/>
              </a:rPr>
              <a:t>on </a:t>
            </a:r>
          </a:p>
          <a:p>
            <a:pPr algn="ctr"/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Bell Gothic Std Black" pitchFamily="34" charset="0"/>
              </a:rPr>
              <a:t>"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Bell Gothic Std Black" pitchFamily="34" charset="0"/>
              </a:rPr>
              <a:t>Perceptive Web-Application development with Codeigniter &amp; Bootstrap" </a:t>
            </a:r>
            <a:endParaRPr lang="en-US" sz="3600" b="1" dirty="0" smtClean="0">
              <a:solidFill>
                <a:schemeClr val="accent2">
                  <a:lumMod val="75000"/>
                </a:schemeClr>
              </a:solidFill>
              <a:latin typeface="Bell Gothic Std Black" pitchFamily="34" charset="0"/>
            </a:endParaRPr>
          </a:p>
          <a:p>
            <a:pPr algn="ctr"/>
            <a:r>
              <a:rPr lang="en-US" sz="2400" dirty="0" smtClean="0">
                <a:solidFill>
                  <a:srgbClr val="0070C0"/>
                </a:solidFill>
                <a:latin typeface="Bell Gothic Std Black" pitchFamily="34" charset="0"/>
              </a:rPr>
              <a:t>for final </a:t>
            </a:r>
            <a:r>
              <a:rPr lang="en-US" sz="2400" dirty="0" smtClean="0">
                <a:solidFill>
                  <a:srgbClr val="0070C0"/>
                </a:solidFill>
                <a:latin typeface="Bell Gothic Std Black" pitchFamily="34" charset="0"/>
              </a:rPr>
              <a:t>year students of BCA, B.Sc. (IT) , B.Sc</a:t>
            </a:r>
            <a:r>
              <a:rPr lang="en-US" sz="2400" dirty="0" smtClean="0">
                <a:solidFill>
                  <a:srgbClr val="0070C0"/>
                </a:solidFill>
                <a:latin typeface="Bell Gothic Std Black" pitchFamily="34" charset="0"/>
              </a:rPr>
              <a:t>.(</a:t>
            </a:r>
            <a:r>
              <a:rPr lang="en-US" sz="2400" dirty="0" smtClean="0">
                <a:solidFill>
                  <a:srgbClr val="0070C0"/>
                </a:solidFill>
                <a:latin typeface="Bell Gothic Std Black" pitchFamily="34" charset="0"/>
              </a:rPr>
              <a:t>CS</a:t>
            </a:r>
            <a:r>
              <a:rPr lang="en-US" sz="2400" dirty="0" smtClean="0">
                <a:solidFill>
                  <a:srgbClr val="0070C0"/>
                </a:solidFill>
                <a:latin typeface="Bell Gothic Std Black" pitchFamily="34" charset="0"/>
              </a:rPr>
              <a:t>)</a:t>
            </a:r>
            <a:endParaRPr lang="en-US" sz="2400" dirty="0">
              <a:solidFill>
                <a:srgbClr val="0070C0"/>
              </a:solidFill>
              <a:latin typeface="Bell Gothic Std Black" pitchFamily="34" charset="0"/>
            </a:endParaRPr>
          </a:p>
        </p:txBody>
      </p:sp>
    </p:spTree>
  </p:cSld>
  <p:clrMapOvr>
    <a:masterClrMapping/>
  </p:clrMapOvr>
  <p:transition>
    <p:sndAc>
      <p:stSnd>
        <p:snd r:embed="rId2" name="drumroll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762000"/>
            <a:ext cx="8839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  <a:latin typeface="Bell Gothic Std Black" pitchFamily="34" charset="0"/>
              </a:rPr>
              <a:t>This workshop </a:t>
            </a:r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  <a:latin typeface="Bell Gothic Std Black" pitchFamily="34" charset="0"/>
              </a:rPr>
              <a:t>will </a:t>
            </a:r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  <a:latin typeface="Bell Gothic Std Black" pitchFamily="34" charset="0"/>
              </a:rPr>
              <a:t>help the students to learn and </a:t>
            </a:r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  <a:latin typeface="Bell Gothic Std Black" pitchFamily="34" charset="0"/>
              </a:rPr>
              <a:t>practice</a:t>
            </a:r>
          </a:p>
          <a:p>
            <a:pPr algn="ctr"/>
            <a:r>
              <a:rPr lang="en-US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Gothic Std Black" pitchFamily="34" charset="0"/>
              </a:rPr>
              <a:t>Bootstrap, </a:t>
            </a:r>
            <a:r>
              <a:rPr lang="en-US" sz="4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Gothic Std Black" pitchFamily="34" charset="0"/>
              </a:rPr>
              <a:t>Codeigniter</a:t>
            </a:r>
            <a:r>
              <a:rPr lang="en-US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Gothic Std Black" pitchFamily="34" charset="0"/>
              </a:rPr>
              <a:t> </a:t>
            </a:r>
            <a:endParaRPr lang="en-US" sz="4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Gothic Std Black" pitchFamily="34" charset="0"/>
            </a:endParaRPr>
          </a:p>
          <a:p>
            <a:pPr algn="ctr"/>
            <a:r>
              <a:rPr lang="en-US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Gothic Std Black" pitchFamily="34" charset="0"/>
              </a:rPr>
              <a:t>with </a:t>
            </a:r>
          </a:p>
          <a:p>
            <a:pPr algn="ctr"/>
            <a:r>
              <a:rPr lang="en-US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Gothic Std Black" pitchFamily="34" charset="0"/>
              </a:rPr>
              <a:t>SEO &amp; </a:t>
            </a:r>
            <a:r>
              <a:rPr lang="en-US" sz="4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Gothic Std Black" pitchFamily="34" charset="0"/>
              </a:rPr>
              <a:t>GitHub</a:t>
            </a:r>
            <a:r>
              <a:rPr lang="en-US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Gothic Std Black" pitchFamily="34" charset="0"/>
              </a:rPr>
              <a:t> </a:t>
            </a:r>
          </a:p>
          <a:p>
            <a:pPr algn="ctr"/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  <a:latin typeface="Bell Gothic Std Black" pitchFamily="34" charset="0"/>
              </a:rPr>
              <a:t>for </a:t>
            </a:r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  <a:latin typeface="Bell Gothic Std Black" pitchFamily="34" charset="0"/>
              </a:rPr>
              <a:t>Code Sharing and </a:t>
            </a:r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  <a:latin typeface="Bell Gothic Std Black" pitchFamily="34" charset="0"/>
              </a:rPr>
              <a:t>Distributed Version Control System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Bell Gothic Std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6629400" cy="1143000"/>
          </a:xfrm>
        </p:spPr>
        <p:txBody>
          <a:bodyPr>
            <a:normAutofit/>
          </a:bodyPr>
          <a:lstStyle/>
          <a:p>
            <a:r>
              <a:rPr lang="en-US" sz="4900" dirty="0" smtClean="0">
                <a:solidFill>
                  <a:srgbClr val="FF0000"/>
                </a:solidFill>
                <a:latin typeface="Bell Gothic Std Black" pitchFamily="34" charset="0"/>
              </a:rPr>
              <a:t>Participating Teams </a:t>
            </a:r>
            <a:endParaRPr lang="en-US" dirty="0">
              <a:solidFill>
                <a:srgbClr val="FF0000"/>
              </a:solidFill>
              <a:latin typeface="Bell Gothic Std Black" pitchFamily="34" charset="0"/>
            </a:endParaRP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52400" y="844689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Trithakanr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Mahaveer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University, Moradabad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Narrow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Jamun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Prasad memorial College of Management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&amp; Technology,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Bareilly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Narrow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Apex College of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Engineering,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Rudrapur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Narrow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Graphic Era Hill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University,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Bhimtal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Dev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Sanskriti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University,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Haridwar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Narrow" pitchFamily="34" charset="0"/>
              </a:rPr>
              <a:t>Sri Guru Ram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Narrow" pitchFamily="34" charset="0"/>
              </a:rPr>
              <a:t>Rai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Narrow" pitchFamily="34" charset="0"/>
              </a:rPr>
              <a:t> Institute of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Narrow" pitchFamily="34" charset="0"/>
              </a:rPr>
              <a:t>Technology,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 Narrow" pitchFamily="34" charset="0"/>
              </a:rPr>
              <a:t>Dehradun</a:t>
            </a:r>
            <a:endParaRPr kumimoji="0" lang="en-US" sz="2400" b="1" i="0" u="none" strike="noStrike" cap="none" normalizeH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Narrow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Soorajmal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 College of Engineering and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Technology,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Kiccha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Drona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 college of Management &amp;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Technology,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Rudrapur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SRI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RAM college of management &amp;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Technology,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Kashipur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Pal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College of Management &amp;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Technology,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Haldwani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Jai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Arihant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 College  of Management &amp;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Technology,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Haldwani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SSJ Campus,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Almora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Arial Narrow" pitchFamily="34" charset="0"/>
              <a:ea typeface="Calibri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Vivekanand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 College of Management &amp;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Technology,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Haldwani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 D. S. B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Campus,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Nainital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Institute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of management &amp; Technology ,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Calibri" pitchFamily="34" charset="0"/>
                <a:cs typeface="Arial" pitchFamily="34" charset="0"/>
              </a:rPr>
              <a:t>Kashipur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1.bp.blogspot.com/-TJ1MDBcC7rs/UR4mTfuG-5I/AAAAAAAAA-A/C8xLHgYvBI0/s1600/saraswati+hd+wallpaper+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53260" y="685800"/>
            <a:ext cx="64907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ell Gothic Std Black" pitchFamily="34" charset="0"/>
                <a:ea typeface="+mj-ea"/>
                <a:cs typeface="+mj-cs"/>
              </a:rPr>
              <a:t>Prof (Dr.) M. K.  </a:t>
            </a:r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ell Gothic Std Black" pitchFamily="34" charset="0"/>
                <a:ea typeface="+mj-ea"/>
                <a:cs typeface="+mj-cs"/>
              </a:rPr>
              <a:t>Pandey</a:t>
            </a:r>
            <a:endParaRPr lang="en-GB" sz="4400" b="1" dirty="0"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Bell Gothic Std Black" pitchFamily="34" charset="0"/>
              <a:ea typeface="+mj-ea"/>
              <a:cs typeface="+mj-cs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67000" y="1467231"/>
            <a:ext cx="5867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smtClean="0"/>
              <a:t>Director </a:t>
            </a:r>
          </a:p>
          <a:p>
            <a:r>
              <a:rPr lang="en-GB" sz="2000" dirty="0" smtClean="0"/>
              <a:t>Faculty of Computer Science &amp; Applications</a:t>
            </a:r>
          </a:p>
          <a:p>
            <a:r>
              <a:rPr lang="en-GB" sz="2000" dirty="0" err="1" smtClean="0"/>
              <a:t>Amrapali</a:t>
            </a:r>
            <a:r>
              <a:rPr lang="en-GB" sz="2000" dirty="0" smtClean="0"/>
              <a:t> Group of Institutes </a:t>
            </a:r>
          </a:p>
          <a:p>
            <a:r>
              <a:rPr lang="en-GB" sz="2000" dirty="0" err="1" smtClean="0"/>
              <a:t>Haldwani</a:t>
            </a:r>
            <a:r>
              <a:rPr lang="en-GB" sz="2000" dirty="0" smtClean="0"/>
              <a:t> </a:t>
            </a:r>
            <a:r>
              <a:rPr lang="en-GB" sz="2000" dirty="0" smtClean="0"/>
              <a:t>(</a:t>
            </a:r>
            <a:r>
              <a:rPr lang="en-GB" sz="2000" dirty="0" err="1" smtClean="0"/>
              <a:t>Uttarakhand</a:t>
            </a:r>
            <a:r>
              <a:rPr lang="en-GB" sz="2000" dirty="0" smtClean="0"/>
              <a:t>)</a:t>
            </a:r>
            <a:endParaRPr lang="en-GB" sz="2000" dirty="0" smtClean="0"/>
          </a:p>
        </p:txBody>
      </p:sp>
      <p:pic>
        <p:nvPicPr>
          <p:cNvPr id="16385" name="Picture 1" descr="J:\AMRAPALI_GRAPHICS\FCSA_Workshop\workshop2015\100NIKON\DSCN6169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 l="58920" t="19223" r="21793" b="55063"/>
          <a:stretch>
            <a:fillRect/>
          </a:stretch>
        </p:blipFill>
        <p:spPr bwMode="auto">
          <a:xfrm>
            <a:off x="332280" y="838200"/>
            <a:ext cx="2029920" cy="202992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228600" y="3128189"/>
            <a:ext cx="86868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800" dirty="0" smtClean="0">
              <a:solidFill>
                <a:srgbClr val="0070C0"/>
              </a:solidFill>
              <a:latin typeface="Bell Gothic Std Black" pitchFamily="34" charset="0"/>
            </a:endParaRPr>
          </a:p>
          <a:p>
            <a:pPr algn="ctr"/>
            <a:r>
              <a:rPr lang="en-US" sz="3200" dirty="0" smtClean="0">
                <a:solidFill>
                  <a:srgbClr val="0070C0"/>
                </a:solidFill>
                <a:latin typeface="Bell Gothic Std Black" pitchFamily="34" charset="0"/>
              </a:rPr>
              <a:t>We </a:t>
            </a:r>
            <a:r>
              <a:rPr lang="en-US" sz="3200" dirty="0" smtClean="0">
                <a:solidFill>
                  <a:srgbClr val="0070C0"/>
                </a:solidFill>
                <a:latin typeface="Bell Gothic Std Black" pitchFamily="34" charset="0"/>
              </a:rPr>
              <a:t>feel proud to </a:t>
            </a:r>
            <a:endParaRPr lang="en-US" sz="3200" dirty="0" smtClean="0">
              <a:solidFill>
                <a:srgbClr val="0070C0"/>
              </a:solidFill>
              <a:latin typeface="Bell Gothic Std Black" pitchFamily="34" charset="0"/>
            </a:endParaRPr>
          </a:p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Bell Gothic Std Black" pitchFamily="34" charset="0"/>
              </a:rPr>
              <a:t>Welcome</a:t>
            </a:r>
          </a:p>
          <a:p>
            <a:pPr algn="ctr"/>
            <a:r>
              <a:rPr lang="en-US" sz="3200" dirty="0" smtClean="0">
                <a:solidFill>
                  <a:srgbClr val="0070C0"/>
                </a:solidFill>
                <a:latin typeface="Bell Gothic Std Black" pitchFamily="34" charset="0"/>
              </a:rPr>
              <a:t>All </a:t>
            </a:r>
            <a:r>
              <a:rPr lang="en-US" sz="3200" dirty="0" smtClean="0">
                <a:solidFill>
                  <a:srgbClr val="0070C0"/>
                </a:solidFill>
                <a:latin typeface="Bell Gothic Std Black" pitchFamily="34" charset="0"/>
              </a:rPr>
              <a:t>The Dignitaries Guest participants and  Faculty </a:t>
            </a:r>
            <a:r>
              <a:rPr lang="en-US" sz="3200" dirty="0" smtClean="0">
                <a:solidFill>
                  <a:srgbClr val="0070C0"/>
                </a:solidFill>
                <a:latin typeface="Bell Gothic Std Black" pitchFamily="34" charset="0"/>
              </a:rPr>
              <a:t>members</a:t>
            </a:r>
            <a:endParaRPr lang="en-US" sz="3200" dirty="0" smtClean="0">
              <a:solidFill>
                <a:srgbClr val="0070C0"/>
              </a:solidFill>
              <a:latin typeface="Bell Gothic Std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3260" y="685800"/>
            <a:ext cx="45095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ell Gothic Std Black" pitchFamily="34" charset="0"/>
                <a:ea typeface="+mj-ea"/>
                <a:cs typeface="+mj-cs"/>
              </a:rPr>
              <a:t>Dr.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ell Gothic Std Black" pitchFamily="34" charset="0"/>
                <a:ea typeface="+mj-ea"/>
                <a:cs typeface="+mj-cs"/>
              </a:rPr>
              <a:t> M. K.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ell Gothic Std Black" pitchFamily="34" charset="0"/>
                <a:ea typeface="+mj-ea"/>
                <a:cs typeface="+mj-cs"/>
              </a:rPr>
              <a:t>Sharma</a:t>
            </a:r>
            <a:endParaRPr lang="en-GB" sz="4400" b="1" dirty="0"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Bell Gothic Std Black" pitchFamily="34" charset="0"/>
              <a:ea typeface="+mj-ea"/>
              <a:cs typeface="+mj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1020" y="3161705"/>
            <a:ext cx="8534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smtClean="0"/>
              <a:t>Dr. M.K. Sharma </a:t>
            </a:r>
            <a:r>
              <a:rPr lang="en-GB" sz="2000" dirty="0" smtClean="0"/>
              <a:t>has </a:t>
            </a:r>
            <a:r>
              <a:rPr lang="en-GB" sz="2000" b="1" dirty="0" smtClean="0"/>
              <a:t>15 years experience</a:t>
            </a:r>
            <a:r>
              <a:rPr lang="en-GB" sz="2000" dirty="0" smtClean="0"/>
              <a:t> of academics and </a:t>
            </a:r>
            <a:r>
              <a:rPr lang="en-GB" sz="2000" dirty="0" smtClean="0"/>
              <a:t>industry. </a:t>
            </a:r>
            <a:r>
              <a:rPr lang="en-GB" sz="2000" dirty="0" smtClean="0"/>
              <a:t>He is co-author of </a:t>
            </a:r>
            <a:r>
              <a:rPr lang="en-GB" sz="2000" b="1" dirty="0" smtClean="0"/>
              <a:t>10 Books</a:t>
            </a:r>
            <a:r>
              <a:rPr lang="en-GB" sz="2000" dirty="0" smtClean="0"/>
              <a:t> and published various international and national research </a:t>
            </a:r>
            <a:r>
              <a:rPr lang="en-GB" sz="2000" dirty="0" smtClean="0"/>
              <a:t>papers. </a:t>
            </a:r>
            <a:r>
              <a:rPr lang="en-GB" sz="2000" dirty="0" smtClean="0"/>
              <a:t>He is study material writer for distance learning program of </a:t>
            </a:r>
            <a:r>
              <a:rPr lang="en-GB" sz="2000" dirty="0" err="1" smtClean="0"/>
              <a:t>Chaudhary</a:t>
            </a:r>
            <a:r>
              <a:rPr lang="en-GB" sz="2000" dirty="0" smtClean="0"/>
              <a:t> Devi </a:t>
            </a:r>
            <a:r>
              <a:rPr lang="en-GB" sz="2000" dirty="0" err="1" smtClean="0"/>
              <a:t>Lal</a:t>
            </a:r>
            <a:r>
              <a:rPr lang="en-GB" sz="2000" dirty="0" smtClean="0"/>
              <a:t> </a:t>
            </a:r>
            <a:r>
              <a:rPr lang="en-GB" sz="2000" dirty="0" smtClean="0"/>
              <a:t>University, </a:t>
            </a:r>
            <a:r>
              <a:rPr lang="en-GB" sz="2000" dirty="0" err="1" smtClean="0"/>
              <a:t>Sirsa</a:t>
            </a:r>
            <a:r>
              <a:rPr lang="en-GB" sz="2000" dirty="0" smtClean="0"/>
              <a:t>, MCSE </a:t>
            </a:r>
            <a:r>
              <a:rPr lang="en-GB" sz="2000" dirty="0" smtClean="0"/>
              <a:t>University </a:t>
            </a:r>
            <a:r>
              <a:rPr lang="en-GB" sz="2000" dirty="0" err="1" smtClean="0"/>
              <a:t>Rajsthan</a:t>
            </a:r>
            <a:r>
              <a:rPr lang="en-GB" sz="2000" dirty="0" smtClean="0"/>
              <a:t>, </a:t>
            </a:r>
            <a:r>
              <a:rPr lang="en-GB" sz="2000" dirty="0" smtClean="0"/>
              <a:t>and </a:t>
            </a:r>
            <a:r>
              <a:rPr lang="en-GB" sz="2000" dirty="0" err="1" smtClean="0"/>
              <a:t>Uttarakhand</a:t>
            </a:r>
            <a:r>
              <a:rPr lang="en-GB" sz="2000" dirty="0" smtClean="0"/>
              <a:t> Open University </a:t>
            </a:r>
            <a:r>
              <a:rPr lang="en-GB" sz="2000" dirty="0" err="1" smtClean="0"/>
              <a:t>Uttarakhand</a:t>
            </a:r>
            <a:r>
              <a:rPr lang="en-GB" sz="2000" dirty="0" smtClean="0"/>
              <a:t>. </a:t>
            </a:r>
            <a:r>
              <a:rPr lang="en-GB" sz="2000" dirty="0" smtClean="0"/>
              <a:t>He is coordinator of CSI student branch and active member of Computer Society of India and Special Interest Group for </a:t>
            </a:r>
            <a:r>
              <a:rPr lang="en-GB" sz="2000" dirty="0" smtClean="0"/>
              <a:t>E-Governance. </a:t>
            </a:r>
            <a:r>
              <a:rPr lang="en-GB" sz="2000" dirty="0" smtClean="0"/>
              <a:t>He is campus coordinator for </a:t>
            </a:r>
            <a:r>
              <a:rPr lang="en-GB" sz="2000" dirty="0" smtClean="0"/>
              <a:t>IBM, </a:t>
            </a:r>
            <a:r>
              <a:rPr lang="en-GB" sz="2000" dirty="0" smtClean="0"/>
              <a:t>Oracle and Sun Microsystems </a:t>
            </a:r>
            <a:r>
              <a:rPr lang="en-GB" sz="2000" dirty="0" smtClean="0"/>
              <a:t>programs.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 Narrow" pitchFamily="34" charset="0"/>
            </a:endParaRPr>
          </a:p>
        </p:txBody>
      </p:sp>
      <p:pic>
        <p:nvPicPr>
          <p:cNvPr id="15362" name="Picture 2" descr="http://onlinegurujee.in/members/mkshar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2209800" cy="2209800"/>
          </a:xfrm>
          <a:prstGeom prst="rect">
            <a:avLst/>
          </a:prstGeom>
          <a:noFill/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667000" y="1467231"/>
            <a:ext cx="4419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smtClean="0"/>
              <a:t>Associate Professor</a:t>
            </a:r>
          </a:p>
          <a:p>
            <a:r>
              <a:rPr lang="en-GB" sz="2000" dirty="0" err="1" smtClean="0"/>
              <a:t>M.Tech</a:t>
            </a:r>
            <a:r>
              <a:rPr lang="en-GB" sz="2000" dirty="0" smtClean="0"/>
              <a:t>, </a:t>
            </a:r>
            <a:r>
              <a:rPr lang="en-GB" sz="2000" dirty="0" err="1" smtClean="0"/>
              <a:t>Ph.D</a:t>
            </a:r>
            <a:r>
              <a:rPr lang="en-GB" sz="2000" dirty="0" smtClean="0"/>
              <a:t>(Computer Science)  </a:t>
            </a:r>
            <a:br>
              <a:rPr lang="en-GB" sz="2000" dirty="0" smtClean="0"/>
            </a:br>
            <a:r>
              <a:rPr lang="en-GB" sz="2000" dirty="0" err="1" smtClean="0"/>
              <a:t>Amrapali</a:t>
            </a:r>
            <a:r>
              <a:rPr lang="en-GB" sz="2000" dirty="0" smtClean="0"/>
              <a:t> Group of Institutes </a:t>
            </a:r>
          </a:p>
          <a:p>
            <a:r>
              <a:rPr lang="en-GB" sz="2000" dirty="0" err="1" smtClean="0"/>
              <a:t>Haldwani</a:t>
            </a:r>
            <a:r>
              <a:rPr lang="en-GB" sz="2000" dirty="0" smtClean="0"/>
              <a:t> </a:t>
            </a:r>
            <a:r>
              <a:rPr lang="en-GB" sz="2000" dirty="0" smtClean="0"/>
              <a:t>(</a:t>
            </a:r>
            <a:r>
              <a:rPr lang="en-GB" sz="2000" dirty="0" err="1" smtClean="0"/>
              <a:t>Uttarakhand</a:t>
            </a:r>
            <a:r>
              <a:rPr lang="en-GB" sz="2000" dirty="0" smtClean="0"/>
              <a:t>)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3048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ell Gothic Std Black" pitchFamily="34" charset="0"/>
                <a:ea typeface="+mj-ea"/>
                <a:cs typeface="+mj-cs"/>
              </a:rPr>
              <a:t>RELEASE OF WORKSHOP BOOK &amp;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ell Gothic Std Black" pitchFamily="34" charset="0"/>
                <a:ea typeface="+mj-ea"/>
                <a:cs typeface="+mj-cs"/>
              </a:rPr>
              <a:t>DVD</a:t>
            </a:r>
            <a:endParaRPr lang="en-GB" sz="3600" b="1" dirty="0" smtClean="0"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Bell Gothic Std Black" pitchFamily="34" charset="0"/>
              <a:ea typeface="+mj-ea"/>
              <a:cs typeface="+mj-cs"/>
            </a:endParaRPr>
          </a:p>
        </p:txBody>
      </p:sp>
      <p:pic>
        <p:nvPicPr>
          <p:cNvPr id="14338" name="Picture 2" descr="C:\Users\aimca\Downloads\CD CO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627437"/>
            <a:ext cx="3078163" cy="3078163"/>
          </a:xfrm>
          <a:prstGeom prst="rect">
            <a:avLst/>
          </a:prstGeom>
          <a:noFill/>
        </p:spPr>
      </p:pic>
      <p:pic>
        <p:nvPicPr>
          <p:cNvPr id="14337" name="Picture 1" descr="C:\Users\aimca\Downloads\Cover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7652062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43590" y="1049262"/>
            <a:ext cx="8534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2233613" algn="l"/>
              </a:tabLst>
            </a:pPr>
            <a:r>
              <a:rPr lang="en-US" sz="2000" b="1" dirty="0" smtClean="0"/>
              <a:t>10:30 -</a:t>
            </a:r>
            <a:r>
              <a:rPr lang="en-US" sz="2000" b="1" dirty="0" smtClean="0"/>
              <a:t>11:30</a:t>
            </a:r>
            <a:r>
              <a:rPr lang="en-US" sz="2000" dirty="0" smtClean="0"/>
              <a:t>  	</a:t>
            </a:r>
            <a:r>
              <a:rPr lang="en-US" sz="2000" b="1" dirty="0" smtClean="0"/>
              <a:t>Distribution </a:t>
            </a:r>
            <a:r>
              <a:rPr lang="en-US" sz="2000" b="1" dirty="0" smtClean="0"/>
              <a:t>of Workshop Kits to Participant</a:t>
            </a:r>
            <a:endParaRPr lang="en-GB" sz="2000" b="1" dirty="0" smtClean="0"/>
          </a:p>
          <a:p>
            <a:pPr>
              <a:tabLst>
                <a:tab pos="2233613" algn="l"/>
              </a:tabLst>
            </a:pPr>
            <a:r>
              <a:rPr lang="en-US" sz="2000" b="1" dirty="0" smtClean="0"/>
              <a:t>                       </a:t>
            </a: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Session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One </a:t>
            </a:r>
          </a:p>
          <a:p>
            <a:pPr>
              <a:tabLst>
                <a:tab pos="2233613" algn="l"/>
              </a:tabLst>
            </a:pPr>
            <a:r>
              <a:rPr lang="en-US" sz="2000" b="1" dirty="0" smtClean="0"/>
              <a:t>	</a:t>
            </a:r>
            <a:r>
              <a:rPr lang="en-US" sz="2000" b="1" dirty="0" smtClean="0"/>
              <a:t>By: </a:t>
            </a:r>
            <a:r>
              <a:rPr lang="en-US" sz="2000" b="1" dirty="0" smtClean="0"/>
              <a:t>Mr. </a:t>
            </a:r>
            <a:r>
              <a:rPr lang="en-US" sz="2000" b="1" dirty="0" err="1" smtClean="0"/>
              <a:t>Nitin</a:t>
            </a:r>
            <a:r>
              <a:rPr lang="en-US" sz="2000" b="1" dirty="0" smtClean="0"/>
              <a:t> Deepak and </a:t>
            </a:r>
            <a:r>
              <a:rPr lang="en-US" sz="2000" b="1" dirty="0" smtClean="0"/>
              <a:t>Dr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Naveen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Tewari</a:t>
            </a:r>
            <a:r>
              <a:rPr lang="en-US" sz="2000" b="1" dirty="0" smtClean="0"/>
              <a:t>  </a:t>
            </a:r>
            <a:endParaRPr lang="en-GB" sz="2000" dirty="0" smtClean="0"/>
          </a:p>
          <a:p>
            <a:pPr>
              <a:tabLst>
                <a:tab pos="2233613" algn="l"/>
              </a:tabLst>
            </a:pPr>
            <a:r>
              <a:rPr lang="en-US" sz="2000" b="1" dirty="0" smtClean="0"/>
              <a:t> </a:t>
            </a:r>
            <a:endParaRPr lang="en-GB" sz="2000" dirty="0" smtClean="0"/>
          </a:p>
          <a:p>
            <a:pPr>
              <a:tabLst>
                <a:tab pos="2233613" algn="l"/>
              </a:tabLst>
            </a:pPr>
            <a:r>
              <a:rPr lang="en-US" sz="2000" b="1" dirty="0" smtClean="0"/>
              <a:t>11:30</a:t>
            </a:r>
            <a:r>
              <a:rPr lang="en-US" sz="2000" dirty="0" smtClean="0"/>
              <a:t>              </a:t>
            </a:r>
            <a:r>
              <a:rPr lang="en-US" sz="2000" dirty="0" smtClean="0"/>
              <a:t>	</a:t>
            </a:r>
            <a:r>
              <a:rPr lang="en-US" sz="2000" b="1" dirty="0" smtClean="0"/>
              <a:t>R</a:t>
            </a:r>
            <a:r>
              <a:rPr lang="en-US" sz="2000" b="1" i="1" dirty="0" smtClean="0"/>
              <a:t>efreshment </a:t>
            </a:r>
            <a:r>
              <a:rPr lang="en-US" sz="2000" i="1" dirty="0" smtClean="0"/>
              <a:t> </a:t>
            </a:r>
            <a:r>
              <a:rPr lang="en-US" sz="1600" i="1" dirty="0" smtClean="0"/>
              <a:t>(participants and Core Committee member)</a:t>
            </a:r>
            <a:endParaRPr lang="en-GB" sz="2000" i="1" dirty="0" smtClean="0"/>
          </a:p>
          <a:p>
            <a:pPr>
              <a:tabLst>
                <a:tab pos="2233613" algn="l"/>
              </a:tabLst>
            </a:pPr>
            <a:r>
              <a:rPr lang="en-US" sz="2000" dirty="0" smtClean="0"/>
              <a:t> </a:t>
            </a:r>
            <a:endParaRPr lang="en-GB" sz="2000" dirty="0" smtClean="0"/>
          </a:p>
          <a:p>
            <a:pPr>
              <a:tabLst>
                <a:tab pos="2233613" algn="l"/>
              </a:tabLst>
            </a:pPr>
            <a:r>
              <a:rPr lang="en-US" sz="2000" b="1" dirty="0" smtClean="0"/>
              <a:t>11:50-12.30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Session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Two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000" b="1" dirty="0" smtClean="0"/>
              <a:t>By: Mr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Mukesh</a:t>
            </a:r>
            <a:r>
              <a:rPr lang="en-US" sz="2000" b="1" dirty="0" smtClean="0"/>
              <a:t> Joshi </a:t>
            </a:r>
            <a:endParaRPr lang="en-GB" sz="2000" b="1" dirty="0" smtClean="0"/>
          </a:p>
          <a:p>
            <a:pPr>
              <a:tabLst>
                <a:tab pos="2233613" algn="l"/>
              </a:tabLst>
            </a:pPr>
            <a:r>
              <a:rPr lang="en-US" sz="2000" b="1" dirty="0" smtClean="0"/>
              <a:t>12:30-2:00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Session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Three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>
              <a:tabLst>
                <a:tab pos="2233613" algn="l"/>
              </a:tabLst>
            </a:pPr>
            <a:r>
              <a:rPr lang="en-US" sz="2000" b="1" dirty="0" smtClean="0"/>
              <a:t>	</a:t>
            </a:r>
            <a:r>
              <a:rPr lang="en-US" sz="2000" b="1" dirty="0" smtClean="0"/>
              <a:t>By: </a:t>
            </a:r>
            <a:r>
              <a:rPr lang="en-US" sz="2000" b="1" dirty="0" smtClean="0"/>
              <a:t>Mr. </a:t>
            </a:r>
            <a:r>
              <a:rPr lang="en-US" sz="2000" b="1" dirty="0" err="1" smtClean="0"/>
              <a:t>Nitin</a:t>
            </a:r>
            <a:r>
              <a:rPr lang="en-US" sz="2000" b="1" dirty="0" smtClean="0"/>
              <a:t> Deepak and </a:t>
            </a:r>
            <a:r>
              <a:rPr lang="en-US" sz="2000" b="1" dirty="0" smtClean="0"/>
              <a:t>Dr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Naveen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Tewari</a:t>
            </a:r>
            <a:r>
              <a:rPr lang="en-US" sz="2000" b="1" dirty="0" smtClean="0"/>
              <a:t>  </a:t>
            </a:r>
            <a:endParaRPr lang="en-GB" sz="2000" b="1" dirty="0" smtClean="0"/>
          </a:p>
          <a:p>
            <a:pPr>
              <a:tabLst>
                <a:tab pos="2233613" algn="l"/>
              </a:tabLst>
            </a:pPr>
            <a:r>
              <a:rPr lang="en-US" sz="2000" dirty="0" smtClean="0"/>
              <a:t> </a:t>
            </a:r>
            <a:endParaRPr lang="en-GB" sz="2000" dirty="0" smtClean="0"/>
          </a:p>
          <a:p>
            <a:pPr>
              <a:tabLst>
                <a:tab pos="2233613" algn="l"/>
              </a:tabLst>
            </a:pPr>
            <a:r>
              <a:rPr lang="en-US" sz="2000" b="1" dirty="0" smtClean="0"/>
              <a:t>2:00                </a:t>
            </a:r>
            <a:r>
              <a:rPr lang="en-US" sz="2000" b="1" dirty="0" smtClean="0"/>
              <a:t>	</a:t>
            </a:r>
            <a:r>
              <a:rPr lang="en-US" sz="2000" b="1" i="1" dirty="0" smtClean="0"/>
              <a:t>Lunch </a:t>
            </a:r>
            <a:r>
              <a:rPr lang="en-US" sz="2000" b="1" i="1" dirty="0" smtClean="0"/>
              <a:t>Break </a:t>
            </a:r>
            <a:r>
              <a:rPr lang="en-US" i="1" dirty="0" smtClean="0"/>
              <a:t>(</a:t>
            </a:r>
            <a:r>
              <a:rPr lang="en-US" i="1" dirty="0" smtClean="0"/>
              <a:t>outside Participants/Faculty </a:t>
            </a:r>
            <a:r>
              <a:rPr lang="en-US" i="1" dirty="0" smtClean="0"/>
              <a:t>Members </a:t>
            </a:r>
            <a:r>
              <a:rPr lang="en-US" i="1" dirty="0" smtClean="0"/>
              <a:t>)</a:t>
            </a:r>
            <a:endParaRPr lang="en-GB" i="1" dirty="0" smtClean="0"/>
          </a:p>
          <a:p>
            <a:pPr>
              <a:tabLst>
                <a:tab pos="2233613" algn="l"/>
              </a:tabLst>
            </a:pPr>
            <a:r>
              <a:rPr lang="en-US" sz="2000" b="1" dirty="0" smtClean="0"/>
              <a:t> </a:t>
            </a:r>
            <a:endParaRPr lang="en-GB" sz="2000" dirty="0" smtClean="0"/>
          </a:p>
          <a:p>
            <a:pPr>
              <a:tabLst>
                <a:tab pos="2233613" algn="l"/>
              </a:tabLst>
            </a:pPr>
            <a:r>
              <a:rPr lang="en-US" sz="2000" b="1" dirty="0" smtClean="0"/>
              <a:t>2:45                	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Session Four</a:t>
            </a:r>
            <a:endParaRPr lang="en-US" sz="2000" b="1" dirty="0" smtClean="0"/>
          </a:p>
          <a:p>
            <a:pPr>
              <a:tabLst>
                <a:tab pos="2233613" algn="l"/>
              </a:tabLst>
            </a:pPr>
            <a:r>
              <a:rPr lang="en-US" sz="2000" b="1" dirty="0" smtClean="0"/>
              <a:t>	Hands </a:t>
            </a:r>
            <a:r>
              <a:rPr lang="en-US" sz="2000" b="1" dirty="0" smtClean="0"/>
              <a:t>on session in Central </a:t>
            </a:r>
            <a:r>
              <a:rPr lang="en-US" sz="2000" b="1" dirty="0" smtClean="0"/>
              <a:t>Lab  </a:t>
            </a:r>
          </a:p>
          <a:p>
            <a:pPr>
              <a:tabLst>
                <a:tab pos="2233613" algn="l"/>
              </a:tabLst>
            </a:pPr>
            <a:r>
              <a:rPr lang="en-US" sz="2000" b="1" dirty="0" smtClean="0"/>
              <a:t>  </a:t>
            </a:r>
          </a:p>
          <a:p>
            <a:pPr>
              <a:tabLst>
                <a:tab pos="2233613" algn="l"/>
              </a:tabLst>
            </a:pPr>
            <a:r>
              <a:rPr lang="en-US" sz="2000" b="1" dirty="0" smtClean="0"/>
              <a:t>4:00 	Valedictory Certificate </a:t>
            </a:r>
            <a:r>
              <a:rPr lang="en-US" sz="2000" b="1" dirty="0" smtClean="0"/>
              <a:t>Distribution </a:t>
            </a:r>
            <a:endParaRPr lang="en-GB" sz="2000" b="1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28600" y="228600"/>
            <a:ext cx="50289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ell Gothic Std Black" pitchFamily="34" charset="0"/>
                <a:ea typeface="+mj-ea"/>
                <a:cs typeface="+mj-cs"/>
              </a:rPr>
              <a:t>SESSION -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Bell Gothic Std Black" pitchFamily="34" charset="0"/>
                <a:ea typeface="+mj-ea"/>
                <a:cs typeface="+mj-cs"/>
              </a:rPr>
              <a:t>SCHEDULE</a:t>
            </a:r>
            <a:endParaRPr lang="en-US" sz="3600" b="1" dirty="0" smtClean="0"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Bell Gothic Std Blac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220</TotalTime>
  <Words>529</Words>
  <Application>Microsoft Office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Slide 1</vt:lpstr>
      <vt:lpstr>Slide 2</vt:lpstr>
      <vt:lpstr>Slide 3</vt:lpstr>
      <vt:lpstr>Participating Teams 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KEC, Dwarahat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Kunwar Singh Vaisla</dc:creator>
  <cp:lastModifiedBy>aimca</cp:lastModifiedBy>
  <cp:revision>175</cp:revision>
  <dcterms:created xsi:type="dcterms:W3CDTF">2013-10-21T09:19:24Z</dcterms:created>
  <dcterms:modified xsi:type="dcterms:W3CDTF">2016-05-05T09:25:14Z</dcterms:modified>
</cp:coreProperties>
</file>