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6" r:id="rId3"/>
    <p:sldId id="261" r:id="rId4"/>
    <p:sldId id="263" r:id="rId5"/>
    <p:sldId id="262" r:id="rId6"/>
    <p:sldId id="264" r:id="rId7"/>
    <p:sldId id="256" r:id="rId8"/>
    <p:sldId id="257" r:id="rId9"/>
    <p:sldId id="259" r:id="rId10"/>
    <p:sldId id="260" r:id="rId11"/>
    <p:sldId id="280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6" r:id="rId20"/>
    <p:sldId id="277" r:id="rId21"/>
    <p:sldId id="282" r:id="rId22"/>
    <p:sldId id="284" r:id="rId23"/>
    <p:sldId id="273" r:id="rId24"/>
    <p:sldId id="274" r:id="rId25"/>
    <p:sldId id="281" r:id="rId26"/>
    <p:sldId id="275" r:id="rId27"/>
    <p:sldId id="285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79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pPr/>
              <a:t>24/04/2015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tabase%20AT%20A%20GLANCE.pp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680"/>
            <a:ext cx="8229600" cy="4649054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Welcome to the 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Session II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>
                <a:solidFill>
                  <a:srgbClr val="FF6600"/>
                </a:solidFill>
              </a:rPr>
              <a:t>CodeIgniter Generates Clean URLs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1967" cy="4800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CodeIgniter uses a segment-based approach: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600" b="1" dirty="0" smtClean="0"/>
              <a:t>http://www.</a:t>
            </a:r>
            <a:r>
              <a:rPr sz="2600" b="1" smtClean="0"/>
              <a:t>example.com</a:t>
            </a:r>
            <a:r>
              <a:rPr sz="2600" b="1" smtClean="0">
                <a:solidFill>
                  <a:srgbClr val="0000FF"/>
                </a:solidFill>
              </a:rPr>
              <a:t>/index.php</a:t>
            </a:r>
            <a:r>
              <a:rPr sz="2600" b="1" smtClean="0">
                <a:solidFill>
                  <a:srgbClr val="008000"/>
                </a:solidFill>
              </a:rPr>
              <a:t>/news</a:t>
            </a:r>
            <a:r>
              <a:rPr sz="2600" b="1" smtClean="0">
                <a:solidFill>
                  <a:srgbClr val="3399FF"/>
                </a:solidFill>
              </a:rPr>
              <a:t>/article</a:t>
            </a:r>
            <a:r>
              <a:rPr sz="2600" b="1" smtClean="0">
                <a:solidFill>
                  <a:srgbClr val="D66565"/>
                </a:solidFill>
              </a:rPr>
              <a:t>/345</a:t>
            </a:r>
            <a:endParaRPr sz="2600" b="1"/>
          </a:p>
          <a:p>
            <a:pPr marL="0" lvl="0" indent="0">
              <a:buNone/>
            </a:pPr>
            <a:endParaRPr lang="en-US" sz="1400" dirty="0" smtClean="0"/>
          </a:p>
        </p:txBody>
      </p:sp>
      <p:sp>
        <p:nvSpPr>
          <p:cNvPr id="5" name="Left Brace 4"/>
          <p:cNvSpPr/>
          <p:nvPr/>
        </p:nvSpPr>
        <p:spPr>
          <a:xfrm rot="16200000">
            <a:off x="5974833" y="3021766"/>
            <a:ext cx="269822" cy="791981"/>
          </a:xfrm>
          <a:prstGeom prst="leftBrace">
            <a:avLst>
              <a:gd name="adj1" fmla="val 26190"/>
              <a:gd name="adj2" fmla="val 521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6919215" y="3021764"/>
            <a:ext cx="269822" cy="791981"/>
          </a:xfrm>
          <a:prstGeom prst="leftBrace">
            <a:avLst>
              <a:gd name="adj1" fmla="val 26190"/>
              <a:gd name="adj2" fmla="val 521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7743676" y="3141689"/>
            <a:ext cx="269820" cy="552134"/>
          </a:xfrm>
          <a:prstGeom prst="leftBrace">
            <a:avLst>
              <a:gd name="adj1" fmla="val 26190"/>
              <a:gd name="adj2" fmla="val 521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>
                <a:solidFill>
                  <a:srgbClr val="FF6600"/>
                </a:solidFill>
              </a:rPr>
              <a:t>CodeIgniter Generates Clean URLs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1967" cy="4800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CodeIgniter uses a segment-based approach: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600" b="1" dirty="0" smtClean="0"/>
              <a:t>http://www.</a:t>
            </a:r>
            <a:r>
              <a:rPr sz="2600" b="1" smtClean="0"/>
              <a:t>example.com</a:t>
            </a:r>
            <a:r>
              <a:rPr sz="2600" b="1" smtClean="0">
                <a:solidFill>
                  <a:srgbClr val="0000FF"/>
                </a:solidFill>
              </a:rPr>
              <a:t>/index.php</a:t>
            </a:r>
            <a:r>
              <a:rPr sz="2600" b="1" smtClean="0">
                <a:solidFill>
                  <a:srgbClr val="008000"/>
                </a:solidFill>
              </a:rPr>
              <a:t>/news</a:t>
            </a:r>
            <a:r>
              <a:rPr sz="2600" b="1" smtClean="0">
                <a:solidFill>
                  <a:srgbClr val="3399FF"/>
                </a:solidFill>
              </a:rPr>
              <a:t>/article</a:t>
            </a:r>
            <a:r>
              <a:rPr sz="2600" b="1" smtClean="0">
                <a:solidFill>
                  <a:srgbClr val="D66565"/>
                </a:solidFill>
              </a:rPr>
              <a:t>/345</a:t>
            </a:r>
            <a:endParaRPr sz="2600" b="1"/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dirty="0" smtClean="0"/>
              <a:t>In which:</a:t>
            </a:r>
            <a:endParaRPr/>
          </a:p>
          <a:p>
            <a:pPr marL="0" lvl="0" indent="0">
              <a:buNone/>
            </a:pPr>
            <a:endParaRPr sz="1000"/>
          </a:p>
          <a:p>
            <a:pPr marL="0" lvl="0" indent="0">
              <a:spcBef>
                <a:spcPts val="600"/>
              </a:spcBef>
              <a:buNone/>
              <a:tabLst>
                <a:tab pos="1258888" algn="l"/>
                <a:tab pos="2517775" algn="l"/>
              </a:tabLst>
            </a:pPr>
            <a:r>
              <a:rPr lang="en-US" sz="2400" b="1" dirty="0" smtClean="0">
                <a:solidFill>
                  <a:srgbClr val="008000"/>
                </a:solidFill>
              </a:rPr>
              <a:t>	</a:t>
            </a:r>
            <a:r>
              <a:rPr sz="2600" b="1" smtClean="0">
                <a:solidFill>
                  <a:srgbClr val="008000"/>
                </a:solidFill>
              </a:rPr>
              <a:t>news</a:t>
            </a:r>
            <a:r>
              <a:rPr sz="2600" b="1" smtClean="0"/>
              <a:t> </a:t>
            </a:r>
            <a:r>
              <a:rPr lang="en-US" sz="2600" b="1" dirty="0" smtClean="0"/>
              <a:t>	–</a:t>
            </a:r>
            <a:r>
              <a:rPr sz="2600" b="1" smtClean="0"/>
              <a:t> </a:t>
            </a:r>
            <a:r>
              <a:rPr lang="en-US" sz="2600" b="1" dirty="0" smtClean="0"/>
              <a:t> </a:t>
            </a:r>
            <a:r>
              <a:rPr sz="2600" b="1" smtClean="0"/>
              <a:t>class</a:t>
            </a:r>
            <a:endParaRPr lang="en-US" sz="2600" b="1" dirty="0" smtClean="0"/>
          </a:p>
          <a:p>
            <a:pPr marL="0" lvl="0" indent="0">
              <a:spcBef>
                <a:spcPts val="600"/>
              </a:spcBef>
              <a:buNone/>
              <a:tabLst>
                <a:tab pos="1258888" algn="l"/>
                <a:tab pos="2517775" algn="l"/>
              </a:tabLst>
            </a:pPr>
            <a:r>
              <a:rPr lang="en-US" sz="2600" b="1" dirty="0" smtClean="0">
                <a:solidFill>
                  <a:srgbClr val="3399FF"/>
                </a:solidFill>
              </a:rPr>
              <a:t>	article</a:t>
            </a:r>
            <a:r>
              <a:rPr lang="en-US" sz="2600" b="1" dirty="0" smtClean="0"/>
              <a:t> 	–  method</a:t>
            </a:r>
          </a:p>
          <a:p>
            <a:pPr marL="0" lvl="0" indent="0">
              <a:spcBef>
                <a:spcPts val="600"/>
              </a:spcBef>
              <a:buNone/>
              <a:tabLst>
                <a:tab pos="1258888" algn="l"/>
                <a:tab pos="2517775" algn="l"/>
              </a:tabLst>
            </a:pPr>
            <a:r>
              <a:rPr lang="en-US" sz="2600" b="1" dirty="0" smtClean="0">
                <a:solidFill>
                  <a:srgbClr val="D66565"/>
                </a:solidFill>
              </a:rPr>
              <a:t>	345</a:t>
            </a:r>
            <a:r>
              <a:rPr lang="en-US" sz="2600" b="1" dirty="0" smtClean="0"/>
              <a:t> 	–  parameter</a:t>
            </a:r>
            <a:r>
              <a:rPr lang="en-US" sz="2400" b="1" dirty="0" smtClean="0"/>
              <a:t> (can any no. of parameters)</a:t>
            </a:r>
            <a:endParaRPr sz="2600" b="1"/>
          </a:p>
          <a:p>
            <a:pPr marL="0" lvl="0" indent="0">
              <a:buNone/>
            </a:pPr>
            <a:endParaRPr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4114800" y="3162924"/>
            <a:ext cx="1881266" cy="133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4512039" y="3162924"/>
            <a:ext cx="2548328" cy="1813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5036695" y="3162923"/>
            <a:ext cx="2938072" cy="2188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>
                <a:solidFill>
                  <a:srgbClr val="FF6600"/>
                </a:solidFill>
              </a:rPr>
              <a:t>CodeIgniter </a:t>
            </a:r>
            <a:r>
              <a:rPr lang="en-US" dirty="0" smtClean="0">
                <a:solidFill>
                  <a:srgbClr val="FF6600"/>
                </a:solidFill>
              </a:rPr>
              <a:t>Architecture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986" y="1600200"/>
            <a:ext cx="6550696" cy="4800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CodeIgniter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lvl="0" indent="0">
              <a:buNone/>
              <a:tabLst>
                <a:tab pos="1828800" algn="l"/>
              </a:tabLst>
            </a:pPr>
            <a:r>
              <a:rPr lang="en-US" dirty="0" smtClean="0"/>
              <a:t>	Application</a:t>
            </a:r>
          </a:p>
          <a:p>
            <a:pPr marL="0" lvl="0" indent="0">
              <a:buNone/>
              <a:tabLst>
                <a:tab pos="1828800" algn="l"/>
                <a:tab pos="4451350" algn="l"/>
              </a:tabLst>
            </a:pPr>
            <a:r>
              <a:rPr lang="en-US" dirty="0" smtClean="0"/>
              <a:t>		Controller</a:t>
            </a:r>
          </a:p>
          <a:p>
            <a:pPr marL="0" lvl="0" indent="0">
              <a:buNone/>
              <a:tabLst>
                <a:tab pos="1828800" algn="l"/>
                <a:tab pos="4451350" algn="l"/>
              </a:tabLst>
            </a:pPr>
            <a:r>
              <a:rPr lang="en-US" dirty="0" smtClean="0"/>
              <a:t>		Model</a:t>
            </a:r>
          </a:p>
          <a:p>
            <a:pPr marL="0" lvl="0" indent="0">
              <a:buNone/>
              <a:tabLst>
                <a:tab pos="1828800" algn="l"/>
                <a:tab pos="4451350" algn="l"/>
              </a:tabLst>
            </a:pPr>
            <a:r>
              <a:rPr lang="en-US" dirty="0" smtClean="0"/>
              <a:t>		View</a:t>
            </a:r>
          </a:p>
          <a:p>
            <a:pPr marL="0" lvl="0" indent="0">
              <a:buNone/>
              <a:tabLst>
                <a:tab pos="1828800" algn="l"/>
              </a:tabLst>
            </a:pPr>
            <a:r>
              <a:rPr lang="en-US" dirty="0" smtClean="0"/>
              <a:t>	System</a:t>
            </a:r>
          </a:p>
          <a:p>
            <a:pPr marL="0" lvl="0" indent="0">
              <a:buNone/>
              <a:tabLst>
                <a:tab pos="1828800" algn="l"/>
              </a:tabLst>
            </a:pPr>
            <a:r>
              <a:rPr lang="en-US" dirty="0" smtClean="0"/>
              <a:t>	User-guide</a:t>
            </a:r>
          </a:p>
          <a:p>
            <a:pPr marL="0" lvl="0" indent="0">
              <a:buNone/>
              <a:tabLst>
                <a:tab pos="1828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	index.php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26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175" y="2214796"/>
            <a:ext cx="564630" cy="564630"/>
          </a:xfrm>
          <a:prstGeom prst="rect">
            <a:avLst/>
          </a:prstGeom>
          <a:noFill/>
        </p:spPr>
      </p:pic>
      <p:pic>
        <p:nvPicPr>
          <p:cNvPr id="5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175" y="4548246"/>
            <a:ext cx="564630" cy="564630"/>
          </a:xfrm>
          <a:prstGeom prst="rect">
            <a:avLst/>
          </a:prstGeom>
          <a:noFill/>
        </p:spPr>
      </p:pic>
      <p:pic>
        <p:nvPicPr>
          <p:cNvPr id="6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175" y="5112876"/>
            <a:ext cx="564630" cy="564630"/>
          </a:xfrm>
          <a:prstGeom prst="rect">
            <a:avLst/>
          </a:prstGeom>
          <a:noFill/>
        </p:spPr>
      </p:pic>
      <p:pic>
        <p:nvPicPr>
          <p:cNvPr id="1027" name="Picture 3" descr="C:\Users\nitin\Desktop\File-icon-09101250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6317" y="5677506"/>
            <a:ext cx="626438" cy="626438"/>
          </a:xfrm>
          <a:prstGeom prst="rect">
            <a:avLst/>
          </a:prstGeom>
          <a:noFill/>
        </p:spPr>
      </p:pic>
      <p:pic>
        <p:nvPicPr>
          <p:cNvPr id="8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356" y="1620186"/>
            <a:ext cx="564630" cy="564630"/>
          </a:xfrm>
          <a:prstGeom prst="rect">
            <a:avLst/>
          </a:prstGeom>
          <a:noFill/>
        </p:spPr>
      </p:pic>
      <p:pic>
        <p:nvPicPr>
          <p:cNvPr id="10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8957" y="2779426"/>
            <a:ext cx="564630" cy="564630"/>
          </a:xfrm>
          <a:prstGeom prst="rect">
            <a:avLst/>
          </a:prstGeom>
          <a:noFill/>
        </p:spPr>
      </p:pic>
      <p:pic>
        <p:nvPicPr>
          <p:cNvPr id="11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8957" y="3344056"/>
            <a:ext cx="564630" cy="564630"/>
          </a:xfrm>
          <a:prstGeom prst="rect">
            <a:avLst/>
          </a:prstGeom>
          <a:noFill/>
        </p:spPr>
      </p:pic>
      <p:pic>
        <p:nvPicPr>
          <p:cNvPr id="12" name="Picture 2" descr="C:\Users\nitin\Desktop\folder-icon-512x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8957" y="3908686"/>
            <a:ext cx="564630" cy="56463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5603822" y="4524514"/>
            <a:ext cx="77444" cy="77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03822" y="4689404"/>
            <a:ext cx="77444" cy="77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3822" y="4854294"/>
            <a:ext cx="77444" cy="77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8"/>
          <p:cNvCxnSpPr>
            <a:stCxn id="8" idx="2"/>
          </p:cNvCxnSpPr>
          <p:nvPr/>
        </p:nvCxnSpPr>
        <p:spPr>
          <a:xfrm rot="16200000" flipH="1">
            <a:off x="1856277" y="1590210"/>
            <a:ext cx="312295" cy="15015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026" idx="2"/>
            <a:endCxn id="10" idx="1"/>
          </p:cNvCxnSpPr>
          <p:nvPr/>
        </p:nvCxnSpPr>
        <p:spPr>
          <a:xfrm rot="16200000" flipH="1">
            <a:off x="4076066" y="1748849"/>
            <a:ext cx="282315" cy="23434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1" idx="1"/>
          </p:cNvCxnSpPr>
          <p:nvPr/>
        </p:nvCxnSpPr>
        <p:spPr>
          <a:xfrm>
            <a:off x="3045490" y="3061741"/>
            <a:ext cx="2343467" cy="564630"/>
          </a:xfrm>
          <a:prstGeom prst="bentConnector3">
            <a:avLst>
              <a:gd name="adj1" fmla="val -5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3045490" y="3626371"/>
            <a:ext cx="2343467" cy="564630"/>
          </a:xfrm>
          <a:prstGeom prst="bentConnector3">
            <a:avLst>
              <a:gd name="adj1" fmla="val -5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16200000" flipH="1">
            <a:off x="877553" y="2881227"/>
            <a:ext cx="2269739" cy="1501505"/>
          </a:xfrm>
          <a:prstGeom prst="bentConnector3">
            <a:avLst>
              <a:gd name="adj1" fmla="val 1001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26"/>
          <p:cNvCxnSpPr>
            <a:endCxn id="6" idx="1"/>
          </p:cNvCxnSpPr>
          <p:nvPr/>
        </p:nvCxnSpPr>
        <p:spPr>
          <a:xfrm rot="16200000" flipH="1">
            <a:off x="573377" y="3205392"/>
            <a:ext cx="2880591" cy="14990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26"/>
          <p:cNvCxnSpPr/>
          <p:nvPr/>
        </p:nvCxnSpPr>
        <p:spPr>
          <a:xfrm rot="16200000" flipH="1">
            <a:off x="570877" y="3852455"/>
            <a:ext cx="2880591" cy="14990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Steps for using </a:t>
            </a:r>
            <a:r>
              <a:rPr lang="en-US" dirty="0" err="1" smtClean="0">
                <a:solidFill>
                  <a:srgbClr val="FF6600"/>
                </a:solidFill>
              </a:rPr>
              <a:t>CodeIgniter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199" y="1510260"/>
            <a:ext cx="8431967" cy="4800599"/>
          </a:xfrm>
        </p:spPr>
        <p:txBody>
          <a:bodyPr>
            <a:normAutofit/>
          </a:bodyPr>
          <a:lstStyle/>
          <a:p>
            <a:pPr marL="344488" indent="-344488">
              <a:tabLst>
                <a:tab pos="344488" algn="l"/>
              </a:tabLst>
            </a:pPr>
            <a:r>
              <a:rPr lang="en-US" sz="2800" u="sng" dirty="0" smtClean="0"/>
              <a:t>Configure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index.php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u="sng" dirty="0" smtClean="0"/>
              <a:t>Configure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config</a:t>
            </a:r>
            <a:r>
              <a:rPr lang="en-US" sz="2800" dirty="0" smtClean="0">
                <a:solidFill>
                  <a:srgbClr val="00B0F0"/>
                </a:solidFill>
              </a:rPr>
              <a:t>/</a:t>
            </a:r>
            <a:r>
              <a:rPr lang="en-US" sz="2800" dirty="0" smtClean="0"/>
              <a:t>config.php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u="sng" dirty="0" smtClean="0"/>
              <a:t>Configure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config</a:t>
            </a:r>
            <a:r>
              <a:rPr lang="en-US" sz="2800" dirty="0" smtClean="0"/>
              <a:t>/routes.php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u="sng" dirty="0" smtClean="0"/>
              <a:t>Configure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config</a:t>
            </a:r>
            <a:r>
              <a:rPr lang="en-US" sz="2800" dirty="0" smtClean="0"/>
              <a:t>/database.php (if needed)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u="sng" dirty="0" smtClean="0"/>
              <a:t>Configure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config</a:t>
            </a:r>
            <a:r>
              <a:rPr lang="en-US" sz="2800" dirty="0" smtClean="0"/>
              <a:t>/autoload.php</a:t>
            </a:r>
          </a:p>
          <a:p>
            <a:pPr marL="344488" indent="-344488">
              <a:buNone/>
              <a:tabLst>
                <a:tab pos="344488" algn="l"/>
              </a:tabLst>
            </a:pP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 for Executing a web page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Controller Class </a:t>
            </a:r>
            <a:r>
              <a:rPr lang="en-US" sz="2800" dirty="0" smtClean="0"/>
              <a:t>extending </a:t>
            </a:r>
            <a:r>
              <a:rPr lang="en-US" sz="2800" dirty="0" err="1" smtClean="0"/>
              <a:t>CI_Controller</a:t>
            </a:r>
            <a:endParaRPr lang="en-US" sz="2800" dirty="0" smtClean="0"/>
          </a:p>
          <a:p>
            <a:pPr marL="744538" lvl="1" indent="-344488">
              <a:tabLst>
                <a:tab pos="344488" algn="l"/>
              </a:tabLst>
            </a:pPr>
            <a:r>
              <a:rPr lang="en-US" sz="2400" dirty="0" smtClean="0"/>
              <a:t>Create Method in Controller Class to call web page needed.</a:t>
            </a:r>
          </a:p>
          <a:p>
            <a:pPr marL="344488" indent="-344488">
              <a:tabLst>
                <a:tab pos="344488" algn="l"/>
              </a:tabLst>
            </a:pPr>
            <a:r>
              <a:rPr lang="en-US" sz="2800" dirty="0" smtClean="0"/>
              <a:t>Create Web page in </a:t>
            </a:r>
            <a:r>
              <a:rPr lang="en-US" sz="2800" dirty="0" smtClean="0">
                <a:solidFill>
                  <a:srgbClr val="FF0000"/>
                </a:solidFill>
              </a:rPr>
              <a:t>View/</a:t>
            </a:r>
            <a:r>
              <a:rPr lang="en-US" sz="2800" dirty="0" smtClean="0"/>
              <a:t>pageName.php</a:t>
            </a:r>
          </a:p>
          <a:p>
            <a:pPr marL="344488" indent="-344488">
              <a:tabLst>
                <a:tab pos="344488" algn="l"/>
              </a:tabLst>
            </a:pPr>
            <a:endParaRPr sz="2800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is Controller?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77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Controller is simply a class file that is named in a way that can be associated with a URI.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How to Create Controller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41809" y="2068642"/>
            <a:ext cx="7742421" cy="468442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&lt;?</a:t>
            </a:r>
            <a:r>
              <a:rPr lang="en-US" sz="2800" b="1" dirty="0" err="1" smtClean="0">
                <a:solidFill>
                  <a:srgbClr val="FF0000"/>
                </a:solidFill>
              </a:rPr>
              <a:t>php</a:t>
            </a:r>
            <a:endParaRPr lang="en-US" sz="2000" b="1" dirty="0" smtClean="0"/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class</a:t>
            </a:r>
            <a:r>
              <a:rPr lang="en-US" sz="2000" b="1" dirty="0" smtClean="0"/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MyController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extends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CI_Controller</a:t>
            </a:r>
            <a:r>
              <a:rPr lang="en-US" sz="2000" b="1" dirty="0" smtClean="0"/>
              <a:t> {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public </a:t>
            </a:r>
            <a:r>
              <a:rPr lang="en-US" sz="2000" b="1" dirty="0" smtClean="0">
                <a:solidFill>
                  <a:srgbClr val="0033CC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index()</a:t>
            </a:r>
          </a:p>
          <a:p>
            <a:pPr lvl="1">
              <a:buNone/>
            </a:pPr>
            <a:r>
              <a:rPr lang="en-US" sz="2000" dirty="0" smtClean="0"/>
              <a:t>		{</a:t>
            </a:r>
          </a:p>
          <a:p>
            <a:pPr lvl="1">
              <a:buNone/>
            </a:pPr>
            <a:r>
              <a:rPr lang="en-US" sz="2000" dirty="0" smtClean="0"/>
              <a:t>			$this-&gt;load-&gt;view(</a:t>
            </a:r>
            <a:r>
              <a:rPr lang="en-US" sz="2000" b="1" dirty="0" smtClean="0"/>
              <a:t>‘main');</a:t>
            </a:r>
          </a:p>
          <a:p>
            <a:pPr lvl="1">
              <a:buNone/>
            </a:pPr>
            <a:r>
              <a:rPr lang="en-US" sz="2000" dirty="0" smtClean="0"/>
              <a:t>		}</a:t>
            </a:r>
          </a:p>
          <a:p>
            <a:pPr lvl="1">
              <a:buNone/>
            </a:pPr>
            <a:r>
              <a:rPr lang="en-US" sz="2000" dirty="0" smtClean="0"/>
              <a:t>		public </a:t>
            </a:r>
            <a:r>
              <a:rPr lang="en-US" sz="2000" b="1" dirty="0" smtClean="0">
                <a:solidFill>
                  <a:srgbClr val="0033CC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diff_page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>
              <a:buNone/>
            </a:pPr>
            <a:r>
              <a:rPr lang="en-US" sz="2000" dirty="0" smtClean="0"/>
              <a:t>		{</a:t>
            </a:r>
          </a:p>
          <a:p>
            <a:pPr lvl="1">
              <a:buNone/>
            </a:pPr>
            <a:r>
              <a:rPr lang="en-US" sz="2000" dirty="0" smtClean="0"/>
              <a:t>			$this-&gt;load-&gt;view(</a:t>
            </a:r>
            <a:r>
              <a:rPr lang="en-US" sz="2000" b="1" dirty="0" smtClean="0"/>
              <a:t>‘page2');</a:t>
            </a:r>
          </a:p>
          <a:p>
            <a:pPr lvl="1">
              <a:buNone/>
            </a:pPr>
            <a:r>
              <a:rPr lang="en-US" sz="2000" dirty="0" smtClean="0"/>
              <a:t>	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87658"/>
            <a:ext cx="734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Create file ‘</a:t>
            </a:r>
            <a:r>
              <a:rPr lang="en-US" sz="3200" dirty="0" smtClean="0">
                <a:solidFill>
                  <a:srgbClr val="00B0F0"/>
                </a:solidFill>
                <a:latin typeface="Arial Narrow" pitchFamily="34" charset="0"/>
              </a:rPr>
              <a:t>myController</a:t>
            </a:r>
            <a:r>
              <a:rPr lang="en-US" sz="3200" dirty="0" smtClean="0">
                <a:latin typeface="Arial Narrow" pitchFamily="34" charset="0"/>
              </a:rPr>
              <a:t>.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php</a:t>
            </a:r>
            <a:r>
              <a:rPr lang="en-US" sz="3200" dirty="0" smtClean="0">
                <a:latin typeface="Arial Narrow" pitchFamily="34" charset="0"/>
              </a:rPr>
              <a:t>’ in Controller folder</a:t>
            </a: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is Model?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9140"/>
            <a:ext cx="8229600" cy="30317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Models are PHP classes that are designed to work with information in your database. </a:t>
            </a:r>
          </a:p>
          <a:p>
            <a:pPr marL="0" indent="0" algn="just">
              <a:buNone/>
            </a:pPr>
            <a:r>
              <a:rPr lang="en-US" dirty="0" smtClean="0"/>
              <a:t>For example, let's say you use </a:t>
            </a:r>
            <a:r>
              <a:rPr lang="en-US" dirty="0" err="1" smtClean="0"/>
              <a:t>CodeIgniter</a:t>
            </a:r>
            <a:r>
              <a:rPr lang="en-US" dirty="0" smtClean="0"/>
              <a:t> to manage a blog. You might have a model class that contains functions to insert, update, and retrieve your blog data. </a:t>
            </a:r>
            <a:endParaRPr lang="en-US" dirty="0"/>
          </a:p>
        </p:txBody>
      </p:sp>
      <p:sp>
        <p:nvSpPr>
          <p:cNvPr id="4" name="TextBox 3">
            <a:hlinkClick r:id="rId2" action="ppaction://hlinkpres?slideindex=1&amp;slidetitle="/>
          </p:cNvPr>
          <p:cNvSpPr txBox="1"/>
          <p:nvPr/>
        </p:nvSpPr>
        <p:spPr>
          <a:xfrm>
            <a:off x="2353467" y="1854584"/>
            <a:ext cx="4537717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proceeding Lets have some </a:t>
            </a:r>
            <a:br>
              <a:rPr lang="en-US" sz="2400" dirty="0" smtClean="0"/>
            </a:br>
            <a:r>
              <a:rPr lang="en-US" sz="2400" dirty="0" smtClean="0"/>
              <a:t>database in-between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 rot="3339996">
            <a:off x="3072989" y="1479831"/>
            <a:ext cx="419725" cy="5096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How to Create Model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41809" y="2068642"/>
            <a:ext cx="7742421" cy="4684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&lt;?</a:t>
            </a:r>
            <a:r>
              <a:rPr lang="en-US" sz="2800" b="1" dirty="0" err="1" smtClean="0">
                <a:solidFill>
                  <a:srgbClr val="FF0000"/>
                </a:solidFill>
              </a:rPr>
              <a:t>php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if ( ! defined(</a:t>
            </a:r>
            <a:r>
              <a:rPr lang="en-US" sz="2000" b="1" dirty="0" smtClean="0"/>
              <a:t>'BASEPATH')) exit('No direct script access allowed');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class</a:t>
            </a:r>
            <a:r>
              <a:rPr lang="en-US" sz="2000" b="1" dirty="0" smtClean="0"/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MyModel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extends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CI_Model</a:t>
            </a:r>
            <a:r>
              <a:rPr lang="en-US" sz="2000" b="1" dirty="0" smtClean="0"/>
              <a:t>{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function </a:t>
            </a:r>
            <a:r>
              <a:rPr lang="en-US" sz="2000" dirty="0" err="1" smtClean="0"/>
              <a:t>insert_entry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    {</a:t>
            </a:r>
            <a:br>
              <a:rPr lang="en-US" sz="2000" dirty="0" smtClean="0"/>
            </a:br>
            <a:r>
              <a:rPr lang="en-US" sz="2000" dirty="0" smtClean="0"/>
              <a:t>        $this-&gt;title   = $_POST['title'];</a:t>
            </a:r>
            <a:br>
              <a:rPr lang="en-US" sz="2000" dirty="0" smtClean="0"/>
            </a:br>
            <a:r>
              <a:rPr lang="en-US" sz="2000" dirty="0" smtClean="0"/>
              <a:t>        $this-&gt;content = $_POST['content'];</a:t>
            </a:r>
            <a:br>
              <a:rPr lang="en-US" sz="2000" dirty="0" smtClean="0"/>
            </a:br>
            <a:r>
              <a:rPr lang="en-US" sz="2000" dirty="0" smtClean="0"/>
              <a:t>        $this-&gt;date    = time();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     $this-&gt;db-&gt;insert('entries', $this);</a:t>
            </a:r>
            <a:br>
              <a:rPr lang="en-US" sz="2000" dirty="0" smtClean="0"/>
            </a:br>
            <a:r>
              <a:rPr lang="en-US" sz="2000" dirty="0" smtClean="0"/>
              <a:t>    }</a:t>
            </a:r>
          </a:p>
          <a:p>
            <a:pPr lvl="1">
              <a:buNone/>
            </a:pPr>
            <a:r>
              <a:rPr lang="en-US" sz="2000" b="1" dirty="0" smtClean="0"/>
              <a:t>}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87658"/>
            <a:ext cx="639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Create file ‘</a:t>
            </a:r>
            <a:r>
              <a:rPr lang="en-US" sz="3200" dirty="0" smtClean="0">
                <a:solidFill>
                  <a:srgbClr val="00B0F0"/>
                </a:solidFill>
                <a:latin typeface="Arial Narrow" pitchFamily="34" charset="0"/>
              </a:rPr>
              <a:t>myModel</a:t>
            </a:r>
            <a:r>
              <a:rPr lang="en-US" sz="3200" dirty="0" smtClean="0">
                <a:latin typeface="Arial Narrow" pitchFamily="34" charset="0"/>
              </a:rPr>
              <a:t>.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php</a:t>
            </a:r>
            <a:r>
              <a:rPr lang="en-US" sz="3200" dirty="0" smtClean="0">
                <a:latin typeface="Arial Narrow" pitchFamily="34" charset="0"/>
              </a:rPr>
              <a:t>’ on </a:t>
            </a:r>
            <a:r>
              <a:rPr lang="en-US" sz="3200" dirty="0" smtClean="0">
                <a:latin typeface="Arial Narrow" pitchFamily="34" charset="0"/>
              </a:rPr>
              <a:t>Model folder</a:t>
            </a: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Loading a Model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6603174" cy="224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&lt;?</a:t>
            </a:r>
            <a:r>
              <a:rPr lang="en-US" sz="2800" b="1" dirty="0" err="1" smtClean="0">
                <a:solidFill>
                  <a:srgbClr val="FF0000"/>
                </a:solidFill>
              </a:rPr>
              <a:t>php</a:t>
            </a:r>
            <a:endParaRPr lang="en-US" sz="2800" dirty="0" smtClean="0"/>
          </a:p>
          <a:p>
            <a:pPr lvl="1">
              <a:buNone/>
            </a:pPr>
            <a:r>
              <a:rPr lang="en-US" sz="2000" dirty="0" smtClean="0"/>
              <a:t>$this-&gt;load-&gt;model('</a:t>
            </a:r>
            <a:r>
              <a:rPr lang="en-US" sz="2000" b="1" dirty="0" err="1" smtClean="0"/>
              <a:t>Model_name</a:t>
            </a:r>
            <a:r>
              <a:rPr lang="en-US" sz="2000" dirty="0" smtClean="0"/>
              <a:t>');</a:t>
            </a:r>
          </a:p>
          <a:p>
            <a:pPr lvl="1">
              <a:buNone/>
            </a:pPr>
            <a:r>
              <a:rPr lang="en-US" sz="2000" dirty="0" smtClean="0"/>
              <a:t>$this-&gt;</a:t>
            </a:r>
            <a:r>
              <a:rPr lang="en-US" sz="2000" b="1" dirty="0" err="1" smtClean="0"/>
              <a:t>Model_name</a:t>
            </a:r>
            <a:r>
              <a:rPr lang="en-US" sz="2000" dirty="0" smtClean="0"/>
              <a:t>-&gt;function();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4210" y="4137285"/>
            <a:ext cx="6603174" cy="224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$this-&gt;load-&gt;model('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MyModel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');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$this-&gt;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MyModel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lang="en-US" sz="2000" dirty="0" smtClean="0"/>
              <a:t> </a:t>
            </a:r>
            <a:r>
              <a:rPr lang="en-US" sz="2000" dirty="0" err="1" smtClean="0"/>
              <a:t>insert_entry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547" y="3552510"/>
            <a:ext cx="198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Example:</a:t>
            </a: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Loading a Library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6603174" cy="14090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&lt;?</a:t>
            </a:r>
            <a:r>
              <a:rPr lang="en-US" sz="2800" b="1" dirty="0" err="1" smtClean="0">
                <a:solidFill>
                  <a:srgbClr val="FF0000"/>
                </a:solidFill>
              </a:rPr>
              <a:t>php</a:t>
            </a:r>
            <a:endParaRPr lang="en-US" sz="2800" dirty="0" smtClean="0"/>
          </a:p>
          <a:p>
            <a:pPr lvl="1">
              <a:buNone/>
            </a:pPr>
            <a:r>
              <a:rPr lang="en-US" sz="2000" dirty="0" smtClean="0"/>
              <a:t>$this-&gt;load-&gt;library(‘</a:t>
            </a:r>
            <a:r>
              <a:rPr lang="en-US" sz="2000" b="1" dirty="0" err="1" smtClean="0"/>
              <a:t>Library_Name</a:t>
            </a:r>
            <a:r>
              <a:rPr lang="en-US" sz="2000" dirty="0" smtClean="0"/>
              <a:t>');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1688" y="2848130"/>
            <a:ext cx="198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OR:</a:t>
            </a:r>
            <a:endParaRPr lang="en-US" sz="3200" dirty="0">
              <a:latin typeface="Arial Narrow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4466" y="3507706"/>
            <a:ext cx="7882334" cy="257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Configure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autoload.php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/>
              <a:t>If you need to use the </a:t>
            </a:r>
            <a:r>
              <a:rPr lang="en-US" sz="4000" b="1" dirty="0" smtClean="0">
                <a:solidFill>
                  <a:srgbClr val="C00000"/>
                </a:solidFill>
              </a:rPr>
              <a:t>library</a:t>
            </a:r>
            <a:r>
              <a:rPr lang="en-US" sz="4000" dirty="0" smtClean="0"/>
              <a:t> </a:t>
            </a:r>
            <a:r>
              <a:rPr lang="en-US" sz="2800" dirty="0" smtClean="0"/>
              <a:t>for </a:t>
            </a:r>
            <a:r>
              <a:rPr lang="en-US" sz="3200" b="1" dirty="0" smtClean="0"/>
              <a:t>database, session</a:t>
            </a:r>
            <a:endParaRPr lang="en-US" sz="2800" b="1" dirty="0" smtClean="0"/>
          </a:p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$</a:t>
            </a:r>
            <a:r>
              <a:rPr lang="en-US" sz="2400" dirty="0" err="1" smtClean="0"/>
              <a:t>autoload</a:t>
            </a:r>
            <a:r>
              <a:rPr lang="en-US" sz="2400" dirty="0" smtClean="0"/>
              <a:t>[</a:t>
            </a:r>
            <a:r>
              <a:rPr lang="en-US" sz="2400" b="1" dirty="0" smtClean="0"/>
              <a:t>'</a:t>
            </a:r>
            <a:r>
              <a:rPr lang="en-US" sz="2400" b="1" dirty="0" smtClean="0">
                <a:solidFill>
                  <a:srgbClr val="C00000"/>
                </a:solidFill>
              </a:rPr>
              <a:t>libraries</a:t>
            </a:r>
            <a:r>
              <a:rPr lang="en-US" sz="2400" b="1" dirty="0" smtClean="0"/>
              <a:t>'] = array('session', 'database');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Lets Answer some questions ???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4556" y="1600200"/>
            <a:ext cx="8012243" cy="4525963"/>
          </a:xfrm>
        </p:spPr>
        <p:txBody>
          <a:bodyPr>
            <a:normAutofit fontScale="92500" lnSpcReduction="20000"/>
          </a:bodyPr>
          <a:lstStyle/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solidFill>
                  <a:srgbClr val="C00000"/>
                </a:solidFill>
                <a:latin typeface="Adobe Garamond Pro" pitchFamily="18" charset="0"/>
              </a:rPr>
              <a:t>Need Faster Development ??</a:t>
            </a:r>
          </a:p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solidFill>
                  <a:srgbClr val="7030A0"/>
                </a:solidFill>
                <a:latin typeface="Adobe Garamond Pro" pitchFamily="18" charset="0"/>
              </a:rPr>
              <a:t>Need </a:t>
            </a:r>
            <a:r>
              <a:rPr lang="en-US" i="1" dirty="0" smtClean="0">
                <a:solidFill>
                  <a:srgbClr val="7030A0"/>
                </a:solidFill>
                <a:latin typeface="Adobe Garamond Pro" pitchFamily="18" charset="0"/>
              </a:rPr>
              <a:t>language or platform</a:t>
            </a:r>
            <a:r>
              <a:rPr lang="en-US" dirty="0" smtClean="0">
                <a:solidFill>
                  <a:srgbClr val="7030A0"/>
                </a:solidFill>
                <a:latin typeface="Adobe Garamond Pro" pitchFamily="18" charset="0"/>
              </a:rPr>
              <a:t> itself to do some common jobs ??</a:t>
            </a:r>
          </a:p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dobe Garamond Pro" pitchFamily="18" charset="0"/>
              </a:rPr>
              <a:t>Need independence in a team ??</a:t>
            </a:r>
          </a:p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solidFill>
                  <a:srgbClr val="0033CC"/>
                </a:solidFill>
                <a:latin typeface="Adobe Garamond Pro" pitchFamily="18" charset="0"/>
              </a:rPr>
              <a:t>Need to perform same category of task to individual in a team for 100% performance ??</a:t>
            </a:r>
          </a:p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latin typeface="Adobe Garamond Pro" pitchFamily="18" charset="0"/>
              </a:rPr>
              <a:t>Need Secure Development ??</a:t>
            </a:r>
          </a:p>
          <a:p>
            <a:pPr marL="465138" indent="-465138">
              <a:spcAft>
                <a:spcPts val="1200"/>
              </a:spcAft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</a:rPr>
              <a:t>Need least maintenance effort ??</a:t>
            </a:r>
            <a:endParaRPr lang="en-US" dirty="0">
              <a:solidFill>
                <a:srgbClr val="FF0000"/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Loading a Helper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6603174" cy="14090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&lt;?</a:t>
            </a:r>
            <a:r>
              <a:rPr lang="en-US" sz="2800" b="1" dirty="0" err="1" smtClean="0">
                <a:solidFill>
                  <a:srgbClr val="FF0000"/>
                </a:solidFill>
              </a:rPr>
              <a:t>php</a:t>
            </a:r>
            <a:endParaRPr lang="en-US" sz="2800" dirty="0" smtClean="0"/>
          </a:p>
          <a:p>
            <a:pPr lvl="1">
              <a:buNone/>
            </a:pPr>
            <a:r>
              <a:rPr lang="en-US" sz="2000" dirty="0" smtClean="0"/>
              <a:t>$this-&gt;load-&gt;helper(‘</a:t>
            </a:r>
            <a:r>
              <a:rPr lang="en-US" sz="2000" b="1" dirty="0" err="1" smtClean="0"/>
              <a:t>Helper_Name</a:t>
            </a:r>
            <a:r>
              <a:rPr lang="en-US" sz="2000" dirty="0" smtClean="0"/>
              <a:t>');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1688" y="2848130"/>
            <a:ext cx="198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OR:</a:t>
            </a:r>
            <a:endParaRPr lang="en-US" sz="3200" dirty="0">
              <a:latin typeface="Arial Narrow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4466" y="3507706"/>
            <a:ext cx="7882334" cy="257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Configure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autoload.php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/>
              <a:t>If you need to use the </a:t>
            </a:r>
            <a:r>
              <a:rPr lang="en-US" sz="4000" b="1" dirty="0" smtClean="0">
                <a:solidFill>
                  <a:srgbClr val="C00000"/>
                </a:solidFill>
              </a:rPr>
              <a:t>helper</a:t>
            </a:r>
            <a:r>
              <a:rPr lang="en-US" sz="4000" dirty="0" smtClean="0"/>
              <a:t> </a:t>
            </a:r>
            <a:r>
              <a:rPr lang="en-US" sz="2800" dirty="0" smtClean="0"/>
              <a:t>for </a:t>
            </a:r>
            <a:r>
              <a:rPr lang="en-US" sz="3200" b="1" dirty="0" err="1" smtClean="0"/>
              <a:t>url</a:t>
            </a:r>
            <a:r>
              <a:rPr lang="en-US" sz="3200" b="1" dirty="0" smtClean="0"/>
              <a:t>, html form</a:t>
            </a:r>
            <a:endParaRPr lang="en-US" sz="2800" b="1" dirty="0" smtClean="0"/>
          </a:p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$</a:t>
            </a:r>
            <a:r>
              <a:rPr lang="en-US" sz="2400" dirty="0" err="1" smtClean="0"/>
              <a:t>autoload</a:t>
            </a:r>
            <a:r>
              <a:rPr lang="en-US" sz="2400" dirty="0" smtClean="0"/>
              <a:t>[</a:t>
            </a:r>
            <a:r>
              <a:rPr lang="en-US" sz="2400" b="1" dirty="0" smtClean="0"/>
              <a:t>‘</a:t>
            </a:r>
            <a:r>
              <a:rPr lang="en-US" sz="2400" b="1" dirty="0" smtClean="0">
                <a:solidFill>
                  <a:srgbClr val="C00000"/>
                </a:solidFill>
              </a:rPr>
              <a:t>helper</a:t>
            </a:r>
            <a:r>
              <a:rPr lang="en-US" sz="2400" b="1" dirty="0" smtClean="0"/>
              <a:t>'] = array(‘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', ‘form');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Associative Array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90340"/>
            <a:ext cx="8229600" cy="46207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Associative arrays are arrays that use named keys that you assign to them.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There are two ways to create an associative array: 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700" dirty="0" smtClean="0"/>
              <a:t>		$age = array(</a:t>
            </a:r>
          </a:p>
          <a:p>
            <a:pPr marL="0" indent="0">
              <a:buNone/>
            </a:pPr>
            <a:r>
              <a:rPr lang="en-US" sz="2700" dirty="0" smtClean="0"/>
              <a:t>			"Peter"=&gt; "35", </a:t>
            </a:r>
          </a:p>
          <a:p>
            <a:pPr marL="0" indent="0">
              <a:buNone/>
            </a:pPr>
            <a:r>
              <a:rPr lang="en-US" sz="2700" dirty="0" smtClean="0"/>
              <a:t>			"Ben“	=&gt; "37", </a:t>
            </a:r>
          </a:p>
          <a:p>
            <a:pPr marL="0" indent="0">
              <a:buNone/>
            </a:pPr>
            <a:r>
              <a:rPr lang="en-US" sz="2700" dirty="0" smtClean="0"/>
              <a:t>			"Joe“	=&gt; "43“</a:t>
            </a:r>
          </a:p>
          <a:p>
            <a:pPr marL="0" indent="0">
              <a:buNone/>
            </a:pPr>
            <a:r>
              <a:rPr lang="en-US" sz="2700" dirty="0" smtClean="0"/>
              <a:t>		);</a:t>
            </a:r>
            <a:endParaRPr lang="en-US" sz="2700" dirty="0"/>
          </a:p>
        </p:txBody>
      </p:sp>
      <p:sp>
        <p:nvSpPr>
          <p:cNvPr id="9" name="TextBox 8"/>
          <p:cNvSpPr txBox="1"/>
          <p:nvPr/>
        </p:nvSpPr>
        <p:spPr>
          <a:xfrm>
            <a:off x="4931766" y="4031238"/>
            <a:ext cx="296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$age['Peter']	 = "35";</a:t>
            </a:r>
            <a:br>
              <a:rPr lang="en-US" sz="2400" dirty="0" smtClean="0"/>
            </a:br>
            <a:r>
              <a:rPr lang="en-US" sz="2400" dirty="0" smtClean="0"/>
              <a:t>$age['Ben']	 = "37";</a:t>
            </a:r>
            <a:br>
              <a:rPr lang="en-US" sz="2400" dirty="0" smtClean="0"/>
            </a:br>
            <a:r>
              <a:rPr lang="en-US" sz="2400" dirty="0" smtClean="0"/>
              <a:t>$age['Joe']		 = "43";</a:t>
            </a:r>
            <a:endParaRPr lang="en-US" sz="2400" dirty="0"/>
          </a:p>
        </p:txBody>
      </p:sp>
      <p:sp>
        <p:nvSpPr>
          <p:cNvPr id="11" name="Double Bracket 10"/>
          <p:cNvSpPr/>
          <p:nvPr/>
        </p:nvSpPr>
        <p:spPr>
          <a:xfrm>
            <a:off x="884418" y="3432750"/>
            <a:ext cx="3327816" cy="257830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4731511" y="3432750"/>
            <a:ext cx="3327816" cy="257830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PHP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09860"/>
            <a:ext cx="8229600" cy="468068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Use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sz="4000" dirty="0" smtClean="0">
                <a:solidFill>
                  <a:srgbClr val="0033CC"/>
                </a:solidFill>
              </a:rPr>
              <a:t>$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/>
              <a:t>for every variable.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700" dirty="0" smtClean="0"/>
              <a:t>			</a:t>
            </a:r>
            <a:r>
              <a:rPr lang="en-US" sz="2700" i="1" dirty="0" smtClean="0"/>
              <a:t>For example - </a:t>
            </a:r>
            <a:r>
              <a:rPr lang="en-US" sz="3600" i="1" dirty="0" smtClean="0">
                <a:solidFill>
                  <a:srgbClr val="0033CC"/>
                </a:solidFill>
              </a:rPr>
              <a:t>$</a:t>
            </a:r>
            <a:r>
              <a:rPr lang="en-US" sz="3600" i="1" dirty="0" err="1" smtClean="0">
                <a:solidFill>
                  <a:srgbClr val="0033CC"/>
                </a:solidFill>
              </a:rPr>
              <a:t>val</a:t>
            </a:r>
            <a:r>
              <a:rPr lang="en-US" sz="3600" i="1" dirty="0" smtClean="0">
                <a:solidFill>
                  <a:srgbClr val="0033CC"/>
                </a:solidFill>
              </a:rPr>
              <a:t> = 12;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700" dirty="0" smtClean="0">
                <a:solidFill>
                  <a:srgbClr val="0033CC"/>
                </a:solidFill>
              </a:rPr>
              <a:t>If, for or while </a:t>
            </a:r>
            <a:r>
              <a:rPr lang="en-US" sz="2700" dirty="0" smtClean="0"/>
              <a:t>control structures is used here is just like we use in 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700" dirty="0" smtClean="0"/>
              <a:t>For Printing use “</a:t>
            </a:r>
            <a:r>
              <a:rPr lang="en-US" sz="2700" dirty="0" smtClean="0">
                <a:solidFill>
                  <a:srgbClr val="0033CC"/>
                </a:solidFill>
              </a:rPr>
              <a:t>echo</a:t>
            </a:r>
            <a:r>
              <a:rPr lang="en-US" sz="2700" dirty="0" smtClean="0"/>
              <a:t>”.</a:t>
            </a:r>
            <a:br>
              <a:rPr lang="en-US" sz="2700" dirty="0" smtClean="0"/>
            </a:br>
            <a:r>
              <a:rPr lang="en-US" sz="2700" dirty="0" smtClean="0"/>
              <a:t>		</a:t>
            </a:r>
            <a:r>
              <a:rPr lang="en-US" sz="2700" i="1" dirty="0" smtClean="0"/>
              <a:t>For example – </a:t>
            </a:r>
            <a:r>
              <a:rPr lang="en-US" sz="2700" i="1" dirty="0" smtClean="0">
                <a:solidFill>
                  <a:srgbClr val="0033CC"/>
                </a:solidFill>
              </a:rPr>
              <a:t>echo </a:t>
            </a:r>
            <a:r>
              <a:rPr lang="en-US" sz="2700" i="1" dirty="0" smtClean="0"/>
              <a:t>“Hello World”;</a:t>
            </a:r>
            <a:endParaRPr lang="en-US" sz="27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700" dirty="0" smtClean="0"/>
              <a:t>Below is the example of </a:t>
            </a:r>
            <a:r>
              <a:rPr lang="en-US" sz="2700" dirty="0" err="1" smtClean="0">
                <a:solidFill>
                  <a:srgbClr val="0033CC"/>
                </a:solidFill>
              </a:rPr>
              <a:t>foreach</a:t>
            </a:r>
            <a:r>
              <a:rPr lang="en-US" sz="2700" dirty="0" smtClean="0"/>
              <a:t> looping structure:</a:t>
            </a:r>
          </a:p>
          <a:p>
            <a:pPr marL="1314450" lvl="2" indent="-514350">
              <a:buNone/>
            </a:pPr>
            <a:r>
              <a:rPr lang="en-US" sz="1900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($row as $item){</a:t>
            </a:r>
          </a:p>
          <a:p>
            <a:pPr marL="1314450" lvl="2" indent="-514350">
              <a:buNone/>
            </a:pPr>
            <a:r>
              <a:rPr lang="en-US" dirty="0" smtClean="0"/>
              <a:t>			echo $item-&gt;name;</a:t>
            </a:r>
          </a:p>
          <a:p>
            <a:pPr marL="1314450" lvl="2" indent="-514350">
              <a:buNone/>
            </a:pPr>
            <a:r>
              <a:rPr lang="en-US" dirty="0" smtClean="0"/>
              <a:t>	}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7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7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7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700" dirty="0">
              <a:solidFill>
                <a:srgbClr val="0033CC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457200" y="1320999"/>
            <a:ext cx="8382000" cy="852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PHP file should have extension “.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”. This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language’s syntax are same as C and C++.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Some Queries in Modeling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7644990" cy="46469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Selecting Data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$this-&gt;db-&gt;get();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$query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$this-&gt;db-&gt;</a:t>
            </a:r>
            <a:r>
              <a:rPr lang="en-US" sz="2800" dirty="0" smtClean="0"/>
              <a:t>get('</a:t>
            </a:r>
            <a:r>
              <a:rPr lang="en-US" sz="2800" dirty="0" err="1" smtClean="0"/>
              <a:t>mytable</a:t>
            </a:r>
            <a:r>
              <a:rPr lang="en-US" sz="2800" dirty="0" smtClean="0"/>
              <a:t>');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// Produces: </a:t>
            </a:r>
          </a:p>
          <a:p>
            <a:pPr>
              <a:buNone/>
            </a:pPr>
            <a:r>
              <a:rPr lang="en-US" sz="2800" dirty="0" smtClean="0"/>
              <a:t>		//SELECT * FROM </a:t>
            </a:r>
            <a:r>
              <a:rPr lang="en-US" sz="2800" dirty="0" err="1" smtClean="0"/>
              <a:t>mytable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41809" y="2713216"/>
            <a:ext cx="4699423" cy="50966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Queries in Modeling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7644990" cy="49617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Inserting Data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b="1" dirty="0" smtClean="0"/>
              <a:t>$this-&gt;db-&gt;insert();</a:t>
            </a:r>
          </a:p>
          <a:p>
            <a:pPr>
              <a:buNone/>
            </a:pPr>
            <a:r>
              <a:rPr lang="en-US" sz="2800" dirty="0" smtClean="0"/>
              <a:t>						</a:t>
            </a:r>
            <a:r>
              <a:rPr lang="en-US" sz="2800" dirty="0" smtClean="0">
                <a:solidFill>
                  <a:srgbClr val="C00000"/>
                </a:solidFill>
              </a:rPr>
              <a:t>$data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B0F0"/>
                </a:solidFill>
              </a:rPr>
              <a:t>array(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   					'title' =&gt; </a:t>
            </a:r>
            <a:r>
              <a:rPr lang="en-US" sz="2800" dirty="0" smtClean="0">
                <a:solidFill>
                  <a:srgbClr val="FF0000"/>
                </a:solidFill>
              </a:rPr>
              <a:t>'My title' 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   					'name' =&gt; </a:t>
            </a:r>
            <a:r>
              <a:rPr lang="en-US" sz="2800" dirty="0" smtClean="0">
                <a:solidFill>
                  <a:srgbClr val="FF0000"/>
                </a:solidFill>
              </a:rPr>
              <a:t>'My Name' 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   					'date' =&gt; </a:t>
            </a:r>
            <a:r>
              <a:rPr lang="en-US" sz="2800" dirty="0" smtClean="0">
                <a:solidFill>
                  <a:srgbClr val="FF0000"/>
                </a:solidFill>
              </a:rPr>
              <a:t>'My date'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;</a:t>
            </a:r>
            <a:endParaRPr lang="en-US" sz="2800" b="1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$query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$this-&gt;db-&gt;</a:t>
            </a:r>
            <a:r>
              <a:rPr lang="en-US" sz="2800" dirty="0" smtClean="0"/>
              <a:t>insert('</a:t>
            </a:r>
            <a:r>
              <a:rPr lang="en-US" sz="2800" dirty="0" err="1" smtClean="0"/>
              <a:t>mytable</a:t>
            </a:r>
            <a:r>
              <a:rPr lang="en-US" sz="2800" dirty="0" smtClean="0"/>
              <a:t>‘, $data);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// Produces: </a:t>
            </a:r>
          </a:p>
          <a:p>
            <a:pPr>
              <a:buNone/>
            </a:pPr>
            <a:r>
              <a:rPr lang="en-US" sz="2600" dirty="0" smtClean="0"/>
              <a:t>INSERT INTO </a:t>
            </a:r>
            <a:r>
              <a:rPr lang="en-US" sz="2600" dirty="0" err="1" smtClean="0"/>
              <a:t>mytable</a:t>
            </a:r>
            <a:r>
              <a:rPr lang="en-US" sz="2600" dirty="0" smtClean="0"/>
              <a:t> (title, name, date) VALUES 						('My title', 'My name', 'My date')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041809" y="2068646"/>
            <a:ext cx="4699423" cy="50966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Queries in Modeling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2"/>
            <a:ext cx="7644990" cy="496173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Updating Data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b="1" dirty="0" smtClean="0"/>
              <a:t>$this-&gt;db-&gt;update();</a:t>
            </a:r>
          </a:p>
          <a:p>
            <a:pPr>
              <a:buNone/>
            </a:pPr>
            <a:r>
              <a:rPr lang="en-US" sz="2800" dirty="0" smtClean="0"/>
              <a:t>						</a:t>
            </a:r>
            <a:r>
              <a:rPr lang="en-US" sz="2800" dirty="0" smtClean="0">
                <a:solidFill>
                  <a:srgbClr val="C00000"/>
                </a:solidFill>
              </a:rPr>
              <a:t>$data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B0F0"/>
                </a:solidFill>
              </a:rPr>
              <a:t>array(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   					‘ID' =&gt; </a:t>
            </a:r>
            <a:r>
              <a:rPr lang="en-US" sz="2800" dirty="0" smtClean="0">
                <a:solidFill>
                  <a:srgbClr val="FF0000"/>
                </a:solidFill>
              </a:rPr>
              <a:t>$id 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   					'name' =&gt; </a:t>
            </a:r>
            <a:r>
              <a:rPr lang="en-US" sz="2800" dirty="0" smtClean="0">
                <a:solidFill>
                  <a:srgbClr val="FF0000"/>
                </a:solidFill>
              </a:rPr>
              <a:t>$name 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   					'date' =&gt; </a:t>
            </a:r>
            <a:r>
              <a:rPr lang="en-US" sz="2800" dirty="0" smtClean="0">
                <a:solidFill>
                  <a:srgbClr val="FF0000"/>
                </a:solidFill>
              </a:rPr>
              <a:t>$date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;</a:t>
            </a:r>
            <a:endParaRPr lang="en-US" sz="2800" b="1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		$this-&gt;db-&gt;</a:t>
            </a:r>
            <a:r>
              <a:rPr lang="en-US" sz="2800" dirty="0" smtClean="0"/>
              <a:t>where(‘ID‘, </a:t>
            </a:r>
            <a:r>
              <a:rPr lang="en-US" sz="2800" dirty="0" smtClean="0">
                <a:solidFill>
                  <a:srgbClr val="C00000"/>
                </a:solidFill>
              </a:rPr>
              <a:t>$id</a:t>
            </a:r>
            <a:r>
              <a:rPr lang="en-US" sz="2800" dirty="0" smtClean="0"/>
              <a:t>);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		$this-&gt;db-&gt;</a:t>
            </a:r>
            <a:r>
              <a:rPr lang="en-US" sz="2800" dirty="0" smtClean="0"/>
              <a:t>update('</a:t>
            </a:r>
            <a:r>
              <a:rPr lang="en-US" sz="2800" dirty="0" err="1" smtClean="0"/>
              <a:t>mytable</a:t>
            </a:r>
            <a:r>
              <a:rPr lang="en-US" sz="2800" dirty="0" smtClean="0"/>
              <a:t>‘, </a:t>
            </a:r>
            <a:r>
              <a:rPr lang="en-US" sz="2800" dirty="0" smtClean="0">
                <a:solidFill>
                  <a:srgbClr val="C00000"/>
                </a:solidFill>
              </a:rPr>
              <a:t>$data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// Produces:</a:t>
            </a:r>
          </a:p>
          <a:p>
            <a:pPr>
              <a:buNone/>
            </a:pPr>
            <a:r>
              <a:rPr lang="en-US" sz="2800" dirty="0" smtClean="0"/>
              <a:t>// UPDATE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dirty="0" smtClean="0"/>
              <a:t>// SET title = '{$title}', name = '{$name}', date = '{$date}'</a:t>
            </a:r>
            <a:br>
              <a:rPr lang="en-US" sz="2800" dirty="0" smtClean="0"/>
            </a:br>
            <a:r>
              <a:rPr lang="en-US" sz="2800" dirty="0" smtClean="0"/>
              <a:t>// WHERE id = $id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041809" y="1978706"/>
            <a:ext cx="4699423" cy="50966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</a:rPr>
              <a:t>Queries in Modeling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810" y="1439061"/>
            <a:ext cx="7644990" cy="52315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Deleting Data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b="1" dirty="0" smtClean="0"/>
              <a:t>$this-&gt;db-&gt;delete();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$this-&gt;db-&gt;</a:t>
            </a:r>
            <a:r>
              <a:rPr lang="en-US" sz="2800" dirty="0" smtClean="0"/>
              <a:t>where('id', $id);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$this-&gt;db-&gt;</a:t>
            </a:r>
            <a:r>
              <a:rPr lang="en-US" sz="2800" dirty="0" smtClean="0"/>
              <a:t>delete('</a:t>
            </a:r>
            <a:r>
              <a:rPr lang="en-US" sz="2800" dirty="0" err="1" smtClean="0"/>
              <a:t>mytable</a:t>
            </a:r>
            <a:r>
              <a:rPr lang="en-US" sz="2800" dirty="0" smtClean="0"/>
              <a:t>'); 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// Produces:</a:t>
            </a:r>
            <a:br>
              <a:rPr lang="en-US" sz="2800" dirty="0" smtClean="0"/>
            </a:br>
            <a:r>
              <a:rPr lang="en-US" sz="2800" dirty="0" smtClean="0"/>
              <a:t>		DELETE FROM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  WHERE id = $id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041809" y="2383436"/>
            <a:ext cx="4699423" cy="50966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458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Lets  have a look…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14611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Thanks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042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0" y="5276537"/>
            <a:ext cx="9144000" cy="156647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4085"/>
            <a:ext cx="7772400" cy="2492115"/>
          </a:xfrm>
          <a:noFill/>
          <a:ln>
            <a:noFill/>
            <a:prstDash val="sysDot"/>
          </a:ln>
        </p:spPr>
        <p:txBody>
          <a:bodyPr>
            <a:noAutofit/>
          </a:bodyPr>
          <a:lstStyle/>
          <a:p>
            <a:pPr algn="ctr"/>
            <a:r>
              <a:rPr lang="en-US" sz="19900" dirty="0" smtClean="0">
                <a:solidFill>
                  <a:srgbClr val="00B0F0"/>
                </a:solidFill>
              </a:rPr>
              <a:t>MVC</a:t>
            </a:r>
            <a:endParaRPr lang="en-US" sz="9600" dirty="0">
              <a:solidFill>
                <a:srgbClr val="00B0F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00790"/>
          </a:xfrm>
        </p:spPr>
        <p:txBody>
          <a:bodyPr/>
          <a:lstStyle/>
          <a:p>
            <a:r>
              <a:rPr lang="en-US" dirty="0" smtClean="0"/>
              <a:t>A Software Design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dobe Garamond Pro" pitchFamily="18" charset="0"/>
              </a:rPr>
              <a:t>Introduction to MVC</a:t>
            </a:r>
            <a:endParaRPr lang="en-US" b="1" dirty="0">
              <a:latin typeface="Adobe Garamond Pro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M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4800" dirty="0" smtClean="0">
                <a:solidFill>
                  <a:srgbClr val="0070C0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dirty="0" smtClean="0"/>
              <a:t>as it is popularly called, is a software design pattern for developing web applications. 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This pattern is made up of the following three parts:</a:t>
            </a:r>
          </a:p>
          <a:p>
            <a:r>
              <a:rPr lang="en-US" sz="2600" b="1" dirty="0" smtClean="0">
                <a:solidFill>
                  <a:schemeClr val="accent2"/>
                </a:solidFill>
              </a:rPr>
              <a:t>Model</a:t>
            </a:r>
            <a:r>
              <a:rPr lang="en-US" sz="2600" dirty="0" smtClean="0"/>
              <a:t> - The lowest level of the pattern which is responsible for maintaining data.</a:t>
            </a:r>
          </a:p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600" dirty="0" smtClean="0"/>
              <a:t> - This is responsible for displaying all or a portion of the data to the user.</a:t>
            </a:r>
          </a:p>
          <a:p>
            <a:r>
              <a:rPr lang="en-US" sz="2600" b="1" dirty="0" smtClean="0">
                <a:solidFill>
                  <a:srgbClr val="0070C0"/>
                </a:solidFill>
              </a:rPr>
              <a:t>Controller</a:t>
            </a:r>
            <a:r>
              <a:rPr lang="en-US" sz="2600" dirty="0" smtClean="0"/>
              <a:t> - Software Code that controls the interactions between the Model and View.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762000"/>
            <a:ext cx="3072985" cy="5856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2987" y="1040570"/>
            <a:ext cx="2968053" cy="5577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41040" y="381000"/>
            <a:ext cx="3102960" cy="6237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1750" y="96477"/>
            <a:ext cx="2257455" cy="2257455"/>
          </a:xfrm>
          <a:prstGeom prst="ellipse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1571" y="81014"/>
            <a:ext cx="169790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37251" y="32089"/>
            <a:ext cx="2257455" cy="22574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0179" y="196979"/>
            <a:ext cx="123142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791" y="2848132"/>
            <a:ext cx="2334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Database related, not necessary database. Data can be XML or Text Files.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0241" y="2850632"/>
            <a:ext cx="23344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Your website </a:t>
            </a:r>
            <a:r>
              <a:rPr lang="en-US" sz="2800" b="1" dirty="0" smtClean="0">
                <a:solidFill>
                  <a:schemeClr val="bg1"/>
                </a:solidFill>
              </a:rPr>
              <a:t>Design/ HTML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files</a:t>
            </a:r>
            <a:r>
              <a:rPr lang="en-US" sz="3200" dirty="0" smtClean="0">
                <a:solidFill>
                  <a:schemeClr val="bg1"/>
                </a:solidFill>
              </a:rPr>
              <a:t>. No Images, CSS, etc. here. </a:t>
            </a:r>
            <a:r>
              <a:rPr lang="en-US" sz="3600" dirty="0" smtClean="0">
                <a:solidFill>
                  <a:schemeClr val="bg1"/>
                </a:solidFill>
              </a:rPr>
              <a:t>Only HTML Layout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5930" y="2820652"/>
            <a:ext cx="2696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Application Logic, </a:t>
            </a:r>
            <a:r>
              <a:rPr lang="en-US" sz="3000" b="1" dirty="0" smtClean="0">
                <a:solidFill>
                  <a:schemeClr val="bg1"/>
                </a:solidFill>
              </a:rPr>
              <a:t>Process the user request </a:t>
            </a:r>
            <a:r>
              <a:rPr lang="en-US" sz="3000" dirty="0" smtClean="0">
                <a:solidFill>
                  <a:schemeClr val="bg1"/>
                </a:solidFill>
              </a:rPr>
              <a:t>and </a:t>
            </a:r>
            <a:r>
              <a:rPr lang="en-US" sz="3000" b="1" dirty="0" smtClean="0">
                <a:solidFill>
                  <a:schemeClr val="bg1"/>
                </a:solidFill>
              </a:rPr>
              <a:t>get appropriate data</a:t>
            </a:r>
            <a:r>
              <a:rPr lang="en-US" sz="3000" dirty="0" smtClean="0">
                <a:solidFill>
                  <a:schemeClr val="bg1"/>
                </a:solidFill>
              </a:rPr>
              <a:t>, then </a:t>
            </a:r>
            <a:r>
              <a:rPr lang="en-US" sz="3000" b="1" dirty="0" smtClean="0">
                <a:solidFill>
                  <a:schemeClr val="bg1"/>
                </a:solidFill>
              </a:rPr>
              <a:t>output a design </a:t>
            </a:r>
            <a:r>
              <a:rPr lang="en-US" sz="3000" dirty="0" smtClean="0">
                <a:solidFill>
                  <a:schemeClr val="bg1"/>
                </a:solidFill>
              </a:rPr>
              <a:t>from view.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50210" y="110994"/>
            <a:ext cx="2257455" cy="2257455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56428" y="43573"/>
            <a:ext cx="112883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633150"/>
            <a:ext cx="9144000" cy="2398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" y="2028731"/>
            <a:ext cx="3072984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72988" y="2028731"/>
            <a:ext cx="2968052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1040" y="2031231"/>
            <a:ext cx="3102960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MV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00" y="1275950"/>
            <a:ext cx="7929799" cy="5267259"/>
          </a:xfrm>
        </p:spPr>
      </p:pic>
      <p:sp>
        <p:nvSpPr>
          <p:cNvPr id="3" name="TextBox 2"/>
          <p:cNvSpPr txBox="1"/>
          <p:nvPr/>
        </p:nvSpPr>
        <p:spPr>
          <a:xfrm>
            <a:off x="4990257" y="569243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b="1" i="1" dirty="0" smtClean="0"/>
              <a:t>or</a:t>
            </a:r>
          </a:p>
          <a:p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dobe Garamond Pro" pitchFamily="18" charset="0"/>
              </a:rPr>
              <a:t>Working of MVC</a:t>
            </a:r>
            <a:endParaRPr lang="en-US" b="1" dirty="0">
              <a:latin typeface="Adobe Garamond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5235"/>
            <a:ext cx="7772400" cy="1470025"/>
          </a:xfrm>
        </p:spPr>
        <p:txBody>
          <a:bodyPr/>
          <a:lstStyle/>
          <a:p>
            <a:r>
              <a:rPr sz="5400" b="0">
                <a:solidFill>
                  <a:srgbClr val="FF3300"/>
                </a:solidFill>
              </a:rPr>
              <a:t>CodeIgniter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1310"/>
            <a:ext cx="6400800" cy="1752600"/>
          </a:xfrm>
        </p:spPr>
        <p:txBody>
          <a:bodyPr/>
          <a:lstStyle/>
          <a:p>
            <a:r>
              <a:rPr sz="2800"/>
              <a:t>A </a:t>
            </a:r>
            <a:r>
              <a:rPr lang="en-US" sz="2800" dirty="0" smtClean="0"/>
              <a:t>framework using </a:t>
            </a:r>
            <a:r>
              <a:rPr sz="2800" smtClean="0"/>
              <a:t>MVC </a:t>
            </a:r>
            <a:r>
              <a:rPr lang="en-US" sz="2800" dirty="0" smtClean="0"/>
              <a:t>Design Pattern</a:t>
            </a:r>
          </a:p>
          <a:p>
            <a:r>
              <a:rPr lang="en-US" sz="2400" b="1" dirty="0" smtClean="0"/>
              <a:t> - Version 2.2.0 -</a:t>
            </a:r>
            <a:endParaRPr lang="en-US" sz="2400" b="1" dirty="0"/>
          </a:p>
        </p:txBody>
      </p:sp>
      <p:pic>
        <p:nvPicPr>
          <p:cNvPr id="1026" name="Picture 2" descr="D:\xampp\htdocs\uc\user_guide\images\ci_logo_fla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1070232"/>
            <a:ext cx="142875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FF6600"/>
                </a:solidFill>
              </a:rPr>
              <a:t>Introduction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800">
                <a:solidFill>
                  <a:schemeClr val="accent6">
                    <a:lumMod val="75000"/>
                  </a:schemeClr>
                </a:solidFill>
              </a:rPr>
              <a:t>CodeIgniter</a:t>
            </a:r>
            <a:r>
              <a:rPr sz="2800"/>
              <a:t> is a toolkit for people who build web applications using PHP. </a:t>
            </a:r>
            <a:endParaRPr lang="en-US" sz="2800" dirty="0" smtClean="0"/>
          </a:p>
          <a:p>
            <a:r>
              <a:rPr sz="2800" smtClean="0"/>
              <a:t>Its </a:t>
            </a:r>
            <a:r>
              <a:rPr sz="2800"/>
              <a:t>goal is to </a:t>
            </a:r>
            <a:r>
              <a:rPr sz="2800" smtClean="0"/>
              <a:t>enable</a:t>
            </a:r>
            <a:r>
              <a:rPr lang="en-US" sz="2800" dirty="0" smtClean="0"/>
              <a:t> you:</a:t>
            </a:r>
            <a:r>
              <a:rPr sz="2800" smtClean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</a:t>
            </a:r>
            <a:r>
              <a:rPr sz="2400" smtClean="0"/>
              <a:t>o </a:t>
            </a:r>
            <a:r>
              <a:rPr sz="2400"/>
              <a:t>develop projects much faster than you could if you were writing code from scratch</a:t>
            </a:r>
            <a:r>
              <a:rPr sz="2400" smtClean="0"/>
              <a:t>,</a:t>
            </a:r>
            <a:r>
              <a:rPr lang="en-US" sz="2400" dirty="0" smtClean="0"/>
              <a:t> </a:t>
            </a:r>
            <a:r>
              <a:rPr lang="en-US" sz="1400" i="1" dirty="0" smtClean="0">
                <a:solidFill>
                  <a:prstClr val="black"/>
                </a:solidFill>
              </a:rPr>
              <a:t>by providing a rich set of libraries for commonly needed tasks, as well as a simple interface and logical structure to access these libraries</a:t>
            </a:r>
            <a:endParaRPr lang="en-US" sz="2400" dirty="0" smtClean="0"/>
          </a:p>
          <a:p>
            <a:pPr lvl="1"/>
            <a:r>
              <a:rPr lang="en-US" sz="2400" dirty="0" smtClean="0"/>
              <a:t>Creatively focus on your project by minimizing the amount of code needed for a given task.</a:t>
            </a:r>
            <a:endParaRPr lang="en-US" sz="1200" i="1" dirty="0" smtClean="0"/>
          </a:p>
          <a:p>
            <a:pPr lvl="0"/>
            <a:endParaRPr sz="1600" i="1"/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FF6600"/>
                </a:solidFill>
              </a:rPr>
              <a:t>CodeIgniter uses MVC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5070"/>
            <a:ext cx="8229600" cy="3256613"/>
          </a:xfrm>
        </p:spPr>
        <p:txBody>
          <a:bodyPr>
            <a:normAutofit/>
          </a:bodyPr>
          <a:lstStyle/>
          <a:p>
            <a:pPr lvl="0" algn="just"/>
            <a:r>
              <a:rPr sz="2800"/>
              <a:t>CodeIgniter uses the </a:t>
            </a:r>
            <a:r>
              <a:rPr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sz="2800">
                <a:solidFill>
                  <a:srgbClr val="FF0000"/>
                </a:solidFill>
              </a:rPr>
              <a:t>-</a:t>
            </a:r>
            <a:r>
              <a:rPr sz="2800" i="1">
                <a:solidFill>
                  <a:srgbClr val="FF0000"/>
                </a:solidFill>
              </a:rPr>
              <a:t>View</a:t>
            </a:r>
            <a:r>
              <a:rPr sz="2800">
                <a:solidFill>
                  <a:srgbClr val="FF0000"/>
                </a:solidFill>
              </a:rPr>
              <a:t>-</a:t>
            </a:r>
            <a:r>
              <a:rPr sz="2800">
                <a:solidFill>
                  <a:srgbClr val="C00000"/>
                </a:solidFill>
              </a:rPr>
              <a:t>Controller</a:t>
            </a:r>
            <a:r>
              <a:rPr sz="2800"/>
              <a:t> approach, which allows great separation between logic and presentation</a:t>
            </a:r>
            <a:r>
              <a:rPr sz="2800" smtClean="0"/>
              <a:t>.</a:t>
            </a:r>
            <a:endParaRPr lang="en-US" sz="2800" dirty="0" smtClean="0"/>
          </a:p>
          <a:p>
            <a:pPr lvl="0" algn="just">
              <a:buNone/>
            </a:pPr>
            <a:endParaRPr sz="1300"/>
          </a:p>
          <a:p>
            <a:pPr lvl="0" algn="just"/>
            <a:r>
              <a:rPr sz="2800"/>
              <a:t>This is particularly good for projects in which designers are working with your template files, as the code these file contain will be minimized.</a:t>
            </a:r>
          </a:p>
        </p:txBody>
      </p:sp>
    </p:spTree>
    <p:extLst>
      <p:ext uri="{BB962C8B-B14F-4D97-AF65-F5344CB8AC3E}">
        <p14:creationId xmlns="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747</Words>
  <Application>Microsoft Macintosh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Welcome to the  Session II</vt:lpstr>
      <vt:lpstr>Lets Answer some questions ???</vt:lpstr>
      <vt:lpstr>MVC</vt:lpstr>
      <vt:lpstr>Introduction to MVC</vt:lpstr>
      <vt:lpstr>Slide 5</vt:lpstr>
      <vt:lpstr>Working of MVC</vt:lpstr>
      <vt:lpstr>CodeIgniter</vt:lpstr>
      <vt:lpstr>Introduction</vt:lpstr>
      <vt:lpstr>CodeIgniter uses MVC</vt:lpstr>
      <vt:lpstr>CodeIgniter Generates Clean URLs</vt:lpstr>
      <vt:lpstr>CodeIgniter Generates Clean URLs</vt:lpstr>
      <vt:lpstr>CodeIgniter Architecture</vt:lpstr>
      <vt:lpstr>Steps for using CodeIgniter</vt:lpstr>
      <vt:lpstr>What is Controller?</vt:lpstr>
      <vt:lpstr>How to Create Controller</vt:lpstr>
      <vt:lpstr>What is Model?</vt:lpstr>
      <vt:lpstr>How to Create Model</vt:lpstr>
      <vt:lpstr>Loading a Model</vt:lpstr>
      <vt:lpstr>Loading a Library</vt:lpstr>
      <vt:lpstr>Loading a Helper</vt:lpstr>
      <vt:lpstr>Associative Array</vt:lpstr>
      <vt:lpstr>PHP</vt:lpstr>
      <vt:lpstr>Some Queries in Modeling</vt:lpstr>
      <vt:lpstr>Queries in Modeling</vt:lpstr>
      <vt:lpstr>Queries in Modeling</vt:lpstr>
      <vt:lpstr>Queries in Modeling</vt:lpstr>
      <vt:lpstr>Lets  have a look…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nitin</cp:lastModifiedBy>
  <cp:revision>232</cp:revision>
  <dcterms:created xsi:type="dcterms:W3CDTF">2012-04-11T11:10:54Z</dcterms:created>
  <dcterms:modified xsi:type="dcterms:W3CDTF">2015-04-24T07:59:50Z</dcterms:modified>
</cp:coreProperties>
</file>