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9" r:id="rId3"/>
    <p:sldId id="276" r:id="rId4"/>
    <p:sldId id="258" r:id="rId5"/>
    <p:sldId id="277" r:id="rId6"/>
    <p:sldId id="278" r:id="rId7"/>
    <p:sldId id="280" r:id="rId8"/>
    <p:sldId id="281" r:id="rId9"/>
    <p:sldId id="28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1E1F18-8344-497C-AAB6-E06FED38CE34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F0D187-CFE9-498B-B85F-472815747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4404610" y="5819336"/>
            <a:ext cx="4510790" cy="50526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itchFamily="34" charset="0"/>
              </a:rPr>
              <a:t>By: </a:t>
            </a:r>
            <a:r>
              <a:rPr lang="en-US" sz="3200" b="1" dirty="0" smtClean="0">
                <a:solidFill>
                  <a:srgbClr val="002060"/>
                </a:solidFill>
                <a:latin typeface="Century Gothic" pitchFamily="34" charset="0"/>
              </a:rPr>
              <a:t>Dr. </a:t>
            </a:r>
            <a:r>
              <a:rPr lang="en-US" sz="3200" b="1" dirty="0" err="1" smtClean="0">
                <a:solidFill>
                  <a:srgbClr val="002060"/>
                </a:solidFill>
                <a:latin typeface="Century Gothic" pitchFamily="34" charset="0"/>
              </a:rPr>
              <a:t>Naveen</a:t>
            </a:r>
            <a:r>
              <a:rPr lang="en-US" sz="3200" b="1" dirty="0" smtClean="0">
                <a:solidFill>
                  <a:srgbClr val="002060"/>
                </a:solidFill>
                <a:latin typeface="Century Gothic" pitchFamily="34" charset="0"/>
              </a:rPr>
              <a:t> Tewari</a:t>
            </a:r>
            <a:endParaRPr lang="en-US" sz="32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0302" y="4588240"/>
            <a:ext cx="6480048" cy="685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(Search Engine Optimization)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22530" name="Picture 2" descr="http://www.getppcexpert.com/img/slide/S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98914"/>
            <a:ext cx="6019800" cy="4677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4419600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+mj-lt"/>
              </a:rPr>
              <a:t>THANK YOU</a:t>
            </a:r>
            <a:endParaRPr lang="en-US" sz="6600" b="1" dirty="0">
              <a:latin typeface="+mj-lt"/>
            </a:endParaRPr>
          </a:p>
        </p:txBody>
      </p:sp>
      <p:pic>
        <p:nvPicPr>
          <p:cNvPr id="19458" name="Picture 2" descr="http://www.brainminetech.com/images/banmerbang.jpg"/>
          <p:cNvPicPr>
            <a:picLocks noChangeAspect="1" noChangeArrowheads="1"/>
          </p:cNvPicPr>
          <p:nvPr/>
        </p:nvPicPr>
        <p:blipFill>
          <a:blip r:embed="rId2"/>
          <a:srcRect l="4938" t="9383" r="3704" b="6173"/>
          <a:stretch>
            <a:fillRect/>
          </a:stretch>
        </p:blipFill>
        <p:spPr bwMode="auto">
          <a:xfrm>
            <a:off x="2590800" y="1600200"/>
            <a:ext cx="56388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30" y="582120"/>
            <a:ext cx="8371467" cy="57246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SEO</a:t>
            </a:r>
            <a:r>
              <a:rPr lang="en-US" sz="6000" dirty="0" smtClean="0"/>
              <a:t> is t</a:t>
            </a:r>
            <a:r>
              <a:rPr lang="en-AU" sz="6000" dirty="0" smtClean="0"/>
              <a:t>he act of modifying a website to increase its </a:t>
            </a:r>
            <a:r>
              <a:rPr lang="en-AU" sz="7200" dirty="0" smtClean="0">
                <a:solidFill>
                  <a:srgbClr val="FF0000"/>
                </a:solidFill>
              </a:rPr>
              <a:t>ranking</a:t>
            </a:r>
            <a:r>
              <a:rPr lang="en-AU" sz="6000" dirty="0" smtClean="0"/>
              <a:t> </a:t>
            </a:r>
            <a:r>
              <a:rPr lang="en-AU" sz="6000" dirty="0" smtClean="0"/>
              <a:t>in organic </a:t>
            </a:r>
          </a:p>
          <a:p>
            <a:pPr algn="ctr"/>
            <a:r>
              <a:rPr lang="en-AU" sz="8800" dirty="0" smtClean="0">
                <a:solidFill>
                  <a:schemeClr val="accent2">
                    <a:lumMod val="75000"/>
                  </a:schemeClr>
                </a:solidFill>
              </a:rPr>
              <a:t>Search Engines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+mn-lt"/>
              </a:rPr>
              <a:t>Organic Search: </a:t>
            </a:r>
            <a:r>
              <a:rPr lang="en-US" sz="4800" b="1" dirty="0" smtClean="0">
                <a:solidFill>
                  <a:srgbClr val="C00000"/>
                </a:solidFill>
              </a:rPr>
              <a:t>Working</a:t>
            </a:r>
            <a:r>
              <a:rPr lang="en-US" sz="4800" b="1" dirty="0" smtClean="0"/>
              <a:t> </a:t>
            </a:r>
            <a:endParaRPr lang="en-GB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382000" cy="438912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1800"/>
              </a:spcBef>
            </a:pPr>
            <a:r>
              <a:rPr lang="en-AU" sz="3000" b="1" dirty="0" smtClean="0"/>
              <a:t>A </a:t>
            </a:r>
            <a:r>
              <a:rPr lang="en-AU" sz="3000" b="1" i="1" dirty="0" smtClean="0">
                <a:solidFill>
                  <a:srgbClr val="FF0000"/>
                </a:solidFill>
              </a:rPr>
              <a:t>spider</a:t>
            </a:r>
            <a:r>
              <a:rPr lang="en-AU" sz="3000" b="1" dirty="0" smtClean="0"/>
              <a:t> or </a:t>
            </a:r>
            <a:r>
              <a:rPr lang="en-AU" sz="3000" b="1" i="1" dirty="0" smtClean="0">
                <a:solidFill>
                  <a:srgbClr val="FF0000"/>
                </a:solidFill>
              </a:rPr>
              <a:t>crawler</a:t>
            </a:r>
            <a:r>
              <a:rPr lang="en-AU" sz="3000" b="1" dirty="0" smtClean="0"/>
              <a:t> which is a component of a SE gathers listings by automatically "crawling" the web </a:t>
            </a:r>
          </a:p>
          <a:p>
            <a:pPr algn="just">
              <a:lnSpc>
                <a:spcPct val="80000"/>
              </a:lnSpc>
              <a:spcBef>
                <a:spcPts val="1800"/>
              </a:spcBef>
            </a:pPr>
            <a:r>
              <a:rPr lang="en-AU" sz="3000" b="1" dirty="0" smtClean="0"/>
              <a:t>The spider follows links to web pages, makes copies of the pages and stores them in the SE’s index</a:t>
            </a:r>
          </a:p>
          <a:p>
            <a:pPr algn="just">
              <a:lnSpc>
                <a:spcPct val="80000"/>
              </a:lnSpc>
              <a:spcBef>
                <a:spcPts val="1800"/>
              </a:spcBef>
            </a:pPr>
            <a:r>
              <a:rPr lang="en-AU" sz="3000" b="1" dirty="0" smtClean="0"/>
              <a:t>Based on this data, the SE then </a:t>
            </a:r>
            <a:r>
              <a:rPr lang="en-AU" sz="3000" b="1" i="1" dirty="0" smtClean="0"/>
              <a:t>indexes </a:t>
            </a:r>
            <a:r>
              <a:rPr lang="en-AU" sz="3000" b="1" dirty="0" smtClean="0"/>
              <a:t>the pages and </a:t>
            </a:r>
            <a:r>
              <a:rPr lang="en-AU" sz="3000" b="1" i="1" dirty="0" smtClean="0">
                <a:solidFill>
                  <a:srgbClr val="FF0000"/>
                </a:solidFill>
              </a:rPr>
              <a:t>ranks</a:t>
            </a:r>
            <a:r>
              <a:rPr lang="en-AU" sz="3000" b="1" i="1" dirty="0" smtClean="0">
                <a:solidFill>
                  <a:schemeClr val="hlink"/>
                </a:solidFill>
              </a:rPr>
              <a:t> </a:t>
            </a:r>
            <a:r>
              <a:rPr lang="en-AU" sz="3000" b="1" dirty="0" smtClean="0"/>
              <a:t>the websites</a:t>
            </a:r>
          </a:p>
          <a:p>
            <a:pPr algn="just">
              <a:lnSpc>
                <a:spcPct val="80000"/>
              </a:lnSpc>
              <a:spcBef>
                <a:spcPts val="1800"/>
              </a:spcBef>
            </a:pPr>
            <a:r>
              <a:rPr lang="en-AU" sz="3000" b="1" dirty="0" smtClean="0"/>
              <a:t>Major SEs that index pages using spiders: Google, Yahoo, AltaVista, MSN, AOL, </a:t>
            </a:r>
            <a:r>
              <a:rPr lang="en-AU" sz="3000" b="1" dirty="0" smtClean="0"/>
              <a:t>Lycos</a:t>
            </a:r>
            <a:endParaRPr lang="en-US" sz="3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304800"/>
            <a:ext cx="8305800" cy="7802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SEO </a:t>
            </a:r>
            <a:r>
              <a:rPr lang="en-US" sz="4400" b="1" dirty="0" smtClean="0">
                <a:solidFill>
                  <a:srgbClr val="C00000"/>
                </a:solidFill>
                <a:ea typeface="+mj-ea"/>
                <a:cs typeface="+mj-cs"/>
              </a:rPr>
              <a:t>strategies/techniques</a:t>
            </a: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4582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Domain </a:t>
            </a:r>
            <a:r>
              <a:rPr lang="en-US" sz="4000" b="1" dirty="0" smtClean="0">
                <a:solidFill>
                  <a:srgbClr val="0070C0"/>
                </a:solidFill>
              </a:rPr>
              <a:t>name </a:t>
            </a:r>
            <a:r>
              <a:rPr lang="en-US" sz="4000" b="1" dirty="0" smtClean="0">
                <a:solidFill>
                  <a:srgbClr val="0070C0"/>
                </a:solidFill>
              </a:rPr>
              <a:t>strategies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- </a:t>
            </a:r>
            <a:r>
              <a:rPr lang="en-US" sz="3200" b="1" dirty="0" smtClean="0"/>
              <a:t>choose a domain name that will increase your search engine ranking. </a:t>
            </a:r>
            <a:r>
              <a:rPr lang="en-US" sz="4800" b="1" dirty="0" smtClean="0">
                <a:solidFill>
                  <a:srgbClr val="FF0000"/>
                </a:solidFill>
              </a:rPr>
              <a:t>How</a:t>
            </a:r>
            <a:r>
              <a:rPr lang="en-US" sz="4800" b="1" dirty="0" smtClean="0">
                <a:solidFill>
                  <a:srgbClr val="FF0000"/>
                </a:solidFill>
              </a:rPr>
              <a:t>?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0070C0"/>
                </a:solidFill>
              </a:rPr>
              <a:t>- use keywords, location, advertising terms, product names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FF0000"/>
                </a:solidFill>
              </a:rPr>
              <a:t>-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choose a keyword that is important for your business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228600"/>
            <a:ext cx="8305800" cy="7802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SEO </a:t>
            </a:r>
            <a:r>
              <a:rPr lang="en-US" sz="4400" b="1" dirty="0" smtClean="0">
                <a:solidFill>
                  <a:srgbClr val="C00000"/>
                </a:solidFill>
                <a:ea typeface="+mj-ea"/>
                <a:cs typeface="+mj-cs"/>
              </a:rPr>
              <a:t>strategies/techniques</a:t>
            </a: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600"/>
              </a:spcBef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Keywords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800" b="1" dirty="0" smtClean="0">
                <a:latin typeface="+mj-lt"/>
              </a:rPr>
              <a:t>	- </a:t>
            </a:r>
            <a:r>
              <a:rPr lang="en-US" sz="2800" b="1" dirty="0" smtClean="0">
                <a:solidFill>
                  <a:srgbClr val="F8042D"/>
                </a:solidFill>
                <a:latin typeface="+mj-lt"/>
              </a:rPr>
              <a:t>the most important</a:t>
            </a:r>
            <a:r>
              <a:rPr lang="en-US" sz="2800" b="1" dirty="0" smtClean="0">
                <a:latin typeface="+mj-lt"/>
              </a:rPr>
              <a:t> in optimizing </a:t>
            </a:r>
            <a:r>
              <a:rPr lang="en-US" sz="2800" b="1" dirty="0" smtClean="0">
                <a:latin typeface="+mj-lt"/>
              </a:rPr>
              <a:t>rankings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Char char="-"/>
            </a:pPr>
            <a:r>
              <a:rPr lang="en-US" sz="2800" b="1" dirty="0" smtClean="0">
                <a:latin typeface="+mj-lt"/>
              </a:rPr>
              <a:t>keywords are words that appear the most in a page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Char char="-"/>
            </a:pPr>
            <a:r>
              <a:rPr lang="en-AU" sz="2800" b="1" dirty="0" smtClean="0">
                <a:latin typeface="+mj-lt"/>
              </a:rPr>
              <a:t>- </a:t>
            </a:r>
            <a:r>
              <a:rPr lang="en-AU" sz="2800" b="1" dirty="0" smtClean="0">
                <a:latin typeface="+mj-lt"/>
              </a:rPr>
              <a:t>your </a:t>
            </a:r>
            <a:r>
              <a:rPr lang="en-AU" sz="3200" b="1" dirty="0" smtClean="0">
                <a:solidFill>
                  <a:srgbClr val="FF0000"/>
                </a:solidFill>
                <a:latin typeface="+mj-lt"/>
              </a:rPr>
              <a:t>web site will then be indexed </a:t>
            </a:r>
            <a:r>
              <a:rPr lang="en-AU" sz="2800" b="1" dirty="0" smtClean="0">
                <a:latin typeface="+mj-lt"/>
              </a:rPr>
              <a:t>based on your  keywords</a:t>
            </a:r>
            <a:r>
              <a:rPr lang="en-AU" sz="2800" dirty="0" smtClean="0">
                <a:latin typeface="+mj-lt"/>
              </a:rPr>
              <a:t> </a:t>
            </a:r>
            <a:endParaRPr lang="en-AU" sz="2800" dirty="0" smtClean="0">
              <a:latin typeface="+mj-l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Char char="-"/>
            </a:pPr>
            <a:r>
              <a:rPr lang="en-AU" sz="2800" b="1" dirty="0" smtClean="0">
                <a:latin typeface="+mj-lt"/>
              </a:rPr>
              <a:t>- </a:t>
            </a:r>
            <a:r>
              <a:rPr lang="en-AU" sz="2800" b="1" dirty="0" smtClean="0">
                <a:latin typeface="+mj-lt"/>
              </a:rPr>
              <a:t>can be key phrases or a single </a:t>
            </a:r>
            <a:r>
              <a:rPr lang="en-AU" sz="2800" b="1" dirty="0" smtClean="0">
                <a:latin typeface="+mj-lt"/>
              </a:rPr>
              <a:t>keyword- </a:t>
            </a:r>
            <a:r>
              <a:rPr lang="en-AU" sz="2800" b="1" dirty="0" smtClean="0">
                <a:latin typeface="+mj-lt"/>
              </a:rPr>
              <a:t>do </a:t>
            </a:r>
            <a:r>
              <a:rPr lang="en-AU" sz="2800" b="1" dirty="0" smtClean="0">
                <a:latin typeface="+mj-lt"/>
              </a:rPr>
              <a:t>not </a:t>
            </a:r>
            <a:r>
              <a:rPr lang="en-AU" sz="2800" b="1" dirty="0" smtClean="0">
                <a:latin typeface="+mj-lt"/>
              </a:rPr>
              <a:t>use common </a:t>
            </a:r>
            <a:r>
              <a:rPr lang="en-AU" sz="2800" b="1" dirty="0" smtClean="0">
                <a:latin typeface="+mj-lt"/>
              </a:rPr>
              <a:t>words e.g. </a:t>
            </a:r>
            <a:r>
              <a:rPr lang="en-AU" sz="2800" b="1" dirty="0" smtClean="0">
                <a:latin typeface="+mj-lt"/>
              </a:rPr>
              <a:t>‘the’ ‘and’ ‘of’: </a:t>
            </a:r>
            <a:r>
              <a:rPr lang="en-AU" sz="2800" b="1" dirty="0" smtClean="0">
                <a:solidFill>
                  <a:srgbClr val="FF0000"/>
                </a:solidFill>
                <a:latin typeface="+mj-lt"/>
              </a:rPr>
              <a:t>spiders ignore </a:t>
            </a:r>
            <a:r>
              <a:rPr lang="en-AU" sz="2800" b="1" dirty="0" smtClean="0">
                <a:solidFill>
                  <a:srgbClr val="FF0000"/>
                </a:solidFill>
                <a:latin typeface="+mj-lt"/>
              </a:rPr>
              <a:t>them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Char char="-"/>
            </a:pPr>
            <a:r>
              <a:rPr lang="en-AU" sz="2800" b="1" dirty="0" smtClean="0">
                <a:latin typeface="+mj-lt"/>
              </a:rPr>
              <a:t>- </a:t>
            </a:r>
            <a:r>
              <a:rPr lang="en-AU" sz="2800" b="1" dirty="0" smtClean="0">
                <a:latin typeface="+mj-lt"/>
              </a:rPr>
              <a:t>always have text in your page: at least 100 words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304800"/>
            <a:ext cx="8305800" cy="7802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SEO </a:t>
            </a:r>
            <a:r>
              <a:rPr lang="en-US" sz="4400" b="1" dirty="0" smtClean="0">
                <a:solidFill>
                  <a:srgbClr val="C00000"/>
                </a:solidFill>
                <a:ea typeface="+mj-ea"/>
                <a:cs typeface="+mj-cs"/>
              </a:rPr>
              <a:t>strategies/techniques</a:t>
            </a: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75480"/>
            <a:ext cx="8686800" cy="56825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Title tags </a:t>
            </a:r>
            <a:endParaRPr lang="en-US" sz="4000" b="1" dirty="0" smtClea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- </a:t>
            </a:r>
            <a:r>
              <a:rPr lang="en-US" sz="2800" b="1" dirty="0" smtClean="0">
                <a:solidFill>
                  <a:srgbClr val="F8042D"/>
                </a:solidFill>
              </a:rPr>
              <a:t>important</a:t>
            </a:r>
            <a:r>
              <a:rPr lang="en-US" sz="2800" b="1" dirty="0" smtClean="0"/>
              <a:t> in optimizing </a:t>
            </a:r>
            <a:r>
              <a:rPr lang="en-US" sz="2800" b="1" dirty="0" smtClean="0"/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 smtClean="0"/>
              <a:t>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- the </a:t>
            </a:r>
            <a:r>
              <a:rPr lang="en-AU" sz="2800" b="1" dirty="0" smtClean="0"/>
              <a:t>first thing that a search engine displays on a search return</a:t>
            </a:r>
            <a:r>
              <a:rPr lang="en-AU" sz="2800" dirty="0" smtClean="0"/>
              <a:t> </a:t>
            </a:r>
            <a:endParaRPr lang="en-AU" sz="28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b="1" dirty="0" smtClean="0"/>
              <a:t>-</a:t>
            </a:r>
            <a:r>
              <a:rPr lang="en-AU" sz="2800" dirty="0" smtClean="0"/>
              <a:t> </a:t>
            </a:r>
            <a:r>
              <a:rPr lang="en-US" sz="2800" b="1" dirty="0" smtClean="0"/>
              <a:t>should have </a:t>
            </a:r>
            <a:r>
              <a:rPr lang="en-AU" sz="2800" b="1" dirty="0" smtClean="0"/>
              <a:t>the exact </a:t>
            </a:r>
            <a:r>
              <a:rPr lang="en-AU" sz="4400" b="1" i="1" dirty="0" smtClean="0">
                <a:solidFill>
                  <a:srgbClr val="FF0000"/>
                </a:solidFill>
              </a:rPr>
              <a:t>keyword</a:t>
            </a:r>
            <a:r>
              <a:rPr lang="en-AU" sz="2800" b="1" dirty="0" smtClean="0"/>
              <a:t> you use for the </a:t>
            </a:r>
            <a:r>
              <a:rPr lang="en-AU" sz="2800" b="1" dirty="0" smtClean="0"/>
              <a:t>page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AU" sz="2800" b="1" dirty="0" smtClean="0"/>
              <a:t/>
            </a:r>
            <a:br>
              <a:rPr lang="en-AU" sz="2800" b="1" dirty="0" smtClean="0"/>
            </a:br>
            <a:r>
              <a:rPr lang="en-AU" sz="2800" b="1" dirty="0" smtClean="0"/>
              <a:t>- every single web page must have its own title tag</a:t>
            </a:r>
            <a:r>
              <a:rPr lang="en-AU" sz="2800" dirty="0" smtClean="0"/>
              <a:t> </a:t>
            </a:r>
            <a:endParaRPr lang="en-AU" sz="28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b="1" dirty="0" smtClean="0"/>
              <a:t>- you can use up to </a:t>
            </a:r>
            <a:r>
              <a:rPr lang="en-AU" sz="3600" b="1" dirty="0" smtClean="0">
                <a:solidFill>
                  <a:srgbClr val="FF0000"/>
                </a:solidFill>
              </a:rPr>
              <a:t>65 </a:t>
            </a:r>
            <a:r>
              <a:rPr lang="en-AU" sz="3600" b="1" dirty="0" smtClean="0">
                <a:solidFill>
                  <a:srgbClr val="FF0000"/>
                </a:solidFill>
              </a:rPr>
              <a:t>characters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381000"/>
            <a:ext cx="8305800" cy="7802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SEO </a:t>
            </a:r>
            <a:r>
              <a:rPr lang="en-US" sz="4400" b="1" dirty="0" smtClean="0">
                <a:solidFill>
                  <a:srgbClr val="C00000"/>
                </a:solidFill>
                <a:ea typeface="+mj-ea"/>
                <a:cs typeface="+mj-cs"/>
              </a:rPr>
              <a:t>strategies/techniques</a:t>
            </a: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458200" cy="5029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Meta </a:t>
            </a:r>
            <a:r>
              <a:rPr lang="en-US" sz="4400" b="1" dirty="0" smtClean="0">
                <a:solidFill>
                  <a:srgbClr val="0070C0"/>
                </a:solidFill>
              </a:rPr>
              <a:t>description </a:t>
            </a:r>
            <a:r>
              <a:rPr lang="en-US" sz="4400" b="1" dirty="0" smtClean="0">
                <a:solidFill>
                  <a:srgbClr val="0070C0"/>
                </a:solidFill>
              </a:rPr>
              <a:t>tags</a:t>
            </a:r>
          </a:p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 smtClean="0"/>
              <a:t>	</a:t>
            </a:r>
            <a:r>
              <a:rPr lang="en-US" sz="2800" b="1" dirty="0" smtClean="0"/>
              <a:t>- </a:t>
            </a:r>
            <a:r>
              <a:rPr lang="en-US" sz="2800" b="1" dirty="0" smtClean="0"/>
              <a:t>displayed below the title in search </a:t>
            </a:r>
            <a:r>
              <a:rPr lang="en-US" sz="2800" b="1" dirty="0" smtClean="0"/>
              <a:t>results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- use </a:t>
            </a:r>
            <a:r>
              <a:rPr lang="en-US" sz="2800" b="1" dirty="0" smtClean="0">
                <a:solidFill>
                  <a:srgbClr val="FF0000"/>
                </a:solidFill>
              </a:rPr>
              <a:t>dynamic, promotional </a:t>
            </a:r>
            <a:r>
              <a:rPr lang="en-US" sz="2800" b="1" dirty="0" smtClean="0"/>
              <a:t>language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- </a:t>
            </a:r>
            <a:r>
              <a:rPr lang="en-US" sz="2800" b="1" dirty="0" smtClean="0">
                <a:solidFill>
                  <a:srgbClr val="FF0000"/>
                </a:solidFill>
              </a:rPr>
              <a:t>use </a:t>
            </a:r>
            <a:r>
              <a:rPr lang="en-US" sz="2800" b="1" dirty="0" smtClean="0">
                <a:solidFill>
                  <a:srgbClr val="FF0000"/>
                </a:solidFill>
              </a:rPr>
              <a:t>keywords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</a:t>
            </a:r>
            <a:r>
              <a:rPr lang="en-US" sz="2800" b="1" dirty="0" smtClean="0"/>
              <a:t>- </a:t>
            </a:r>
            <a:r>
              <a:rPr lang="en-US" sz="2800" b="1" dirty="0" smtClean="0">
                <a:solidFill>
                  <a:srgbClr val="FF0000"/>
                </a:solidFill>
              </a:rPr>
              <a:t>no longer carry weight </a:t>
            </a:r>
            <a:r>
              <a:rPr lang="en-US" sz="2800" b="1" dirty="0" smtClean="0"/>
              <a:t>with major </a:t>
            </a:r>
            <a:r>
              <a:rPr lang="en-US" sz="2800" b="1" dirty="0" smtClean="0"/>
              <a:t>SE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- a </a:t>
            </a:r>
            <a:r>
              <a:rPr lang="en-US" sz="3600" b="1" dirty="0" smtClean="0">
                <a:solidFill>
                  <a:srgbClr val="FF0000"/>
                </a:solidFill>
              </a:rPr>
              <a:t>myth</a:t>
            </a:r>
            <a:r>
              <a:rPr lang="en-US" sz="2800" b="1" dirty="0" smtClean="0"/>
              <a:t> that meta keywords alone affect rankings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304800"/>
            <a:ext cx="8305800" cy="7802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SEO </a:t>
            </a:r>
            <a:r>
              <a:rPr lang="en-US" sz="4400" b="1" dirty="0" smtClean="0">
                <a:solidFill>
                  <a:srgbClr val="C00000"/>
                </a:solidFill>
                <a:ea typeface="+mj-ea"/>
                <a:cs typeface="+mj-cs"/>
              </a:rPr>
              <a:t>strategies/techniques</a:t>
            </a:r>
            <a:r>
              <a:rPr lang="en-US" sz="4800" b="1" dirty="0" smtClean="0">
                <a:solidFill>
                  <a:schemeClr val="tx2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534400" cy="4800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Alt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tags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200" b="1" dirty="0" smtClean="0"/>
              <a:t>- include keywords in your alt tags</a:t>
            </a:r>
            <a:endParaRPr lang="en-US" sz="36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36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Submit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your website to SEs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for indexing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AU" sz="3200" b="1" dirty="0" smtClean="0"/>
              <a:t>- </a:t>
            </a:r>
            <a:r>
              <a:rPr lang="en-AU" sz="4000" b="1" dirty="0" smtClean="0">
                <a:solidFill>
                  <a:srgbClr val="FF0000"/>
                </a:solidFill>
              </a:rPr>
              <a:t>submit your site to search engine </a:t>
            </a:r>
            <a:r>
              <a:rPr lang="en-AU" sz="3200" b="1" dirty="0" smtClean="0"/>
              <a:t>directories, directory sites and portal sites</a:t>
            </a:r>
            <a:br>
              <a:rPr lang="en-AU" sz="3200" b="1" dirty="0" smtClean="0"/>
            </a:br>
            <a:r>
              <a:rPr lang="en-AU" sz="3200" b="1" dirty="0" smtClean="0"/>
              <a:t> </a:t>
            </a:r>
            <a:r>
              <a:rPr lang="en-US" sz="3200" b="1" i="1" dirty="0" smtClean="0"/>
              <a:t>-</a:t>
            </a:r>
            <a:r>
              <a:rPr lang="en-US" sz="3200" b="1" dirty="0" smtClean="0"/>
              <a:t> indexing takes time (~ 3 months)</a:t>
            </a:r>
            <a:endParaRPr lang="en-A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304800"/>
            <a:ext cx="8305800" cy="7802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b="1" dirty="0" smtClean="0">
                <a:solidFill>
                  <a:schemeClr val="tx2"/>
                </a:solidFill>
                <a:ea typeface="+mj-ea"/>
                <a:cs typeface="+mj-cs"/>
              </a:rPr>
              <a:t>SEO </a:t>
            </a:r>
            <a:r>
              <a:rPr lang="en-US" sz="4800" b="1" dirty="0" smtClean="0">
                <a:solidFill>
                  <a:srgbClr val="C00000"/>
                </a:solidFill>
                <a:ea typeface="+mj-ea"/>
                <a:cs typeface="+mj-cs"/>
              </a:rPr>
              <a:t>Not Recommended</a:t>
            </a:r>
            <a:r>
              <a:rPr lang="en-US" sz="5400" b="1" dirty="0" smtClean="0">
                <a:solidFill>
                  <a:schemeClr val="tx2"/>
                </a:solidFill>
                <a:ea typeface="+mj-ea"/>
                <a:cs typeface="+mj-cs"/>
              </a:rPr>
              <a:t> </a:t>
            </a:r>
            <a:endParaRPr lang="en-US" sz="5400" b="1" dirty="0" smtClean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458200" cy="48006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Flash and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shockwave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5400" b="1" dirty="0" smtClean="0">
                <a:solidFill>
                  <a:srgbClr val="C00000"/>
                </a:solidFill>
                <a:latin typeface="+mj-lt"/>
              </a:rPr>
              <a:t>Image </a:t>
            </a:r>
            <a:r>
              <a:rPr lang="en-US" sz="5400" b="1" dirty="0" smtClean="0">
                <a:solidFill>
                  <a:srgbClr val="C00000"/>
                </a:solidFill>
                <a:latin typeface="+mj-lt"/>
              </a:rPr>
              <a:t>only </a:t>
            </a:r>
            <a:r>
              <a:rPr lang="en-US" sz="5400" b="1" dirty="0" smtClean="0">
                <a:solidFill>
                  <a:srgbClr val="C00000"/>
                </a:solidFill>
                <a:latin typeface="+mj-lt"/>
              </a:rPr>
              <a:t>sites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PDF files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Image Maps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6000" b="1" dirty="0" smtClean="0">
                <a:solidFill>
                  <a:srgbClr val="C00000"/>
                </a:solidFill>
                <a:latin typeface="+mj-lt"/>
              </a:rPr>
              <a:t>Frames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Misspellings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en-AU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JavaScript or HTML </a:t>
            </a:r>
            <a:endParaRPr lang="en-AU" sz="36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AU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errors </a:t>
            </a:r>
            <a:r>
              <a:rPr lang="en-US" sz="4800" b="1" dirty="0" smtClean="0">
                <a:solidFill>
                  <a:srgbClr val="FF0000"/>
                </a:solidFill>
                <a:latin typeface="+mj-lt"/>
              </a:rPr>
              <a:t>Drop </a:t>
            </a:r>
            <a:r>
              <a:rPr lang="en-US" sz="4800" b="1" dirty="0" smtClean="0">
                <a:solidFill>
                  <a:srgbClr val="FF0000"/>
                </a:solidFill>
                <a:latin typeface="+mj-lt"/>
              </a:rPr>
              <a:t>down menus</a:t>
            </a:r>
            <a:endParaRPr lang="en-US" sz="3600" b="1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3583</TotalTime>
  <Words>154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Slide 1</vt:lpstr>
      <vt:lpstr>Slide 2</vt:lpstr>
      <vt:lpstr>Organic Search: Working 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Harshit</dc:creator>
  <cp:lastModifiedBy>aimca</cp:lastModifiedBy>
  <cp:revision>489</cp:revision>
  <dcterms:created xsi:type="dcterms:W3CDTF">2013-04-17T08:41:44Z</dcterms:created>
  <dcterms:modified xsi:type="dcterms:W3CDTF">2016-05-05T07:05:02Z</dcterms:modified>
</cp:coreProperties>
</file>